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58" r:id="rId3"/>
    <p:sldId id="343" r:id="rId4"/>
    <p:sldId id="314" r:id="rId5"/>
    <p:sldId id="459" r:id="rId6"/>
    <p:sldId id="460" r:id="rId7"/>
    <p:sldId id="461" r:id="rId8"/>
    <p:sldId id="462" r:id="rId9"/>
    <p:sldId id="463" r:id="rId10"/>
    <p:sldId id="464" r:id="rId11"/>
    <p:sldId id="465" r:id="rId12"/>
    <p:sldId id="466" r:id="rId13"/>
    <p:sldId id="467" r:id="rId14"/>
    <p:sldId id="475" r:id="rId15"/>
    <p:sldId id="468" r:id="rId16"/>
    <p:sldId id="471" r:id="rId17"/>
    <p:sldId id="469" r:id="rId18"/>
    <p:sldId id="472" r:id="rId19"/>
    <p:sldId id="473" r:id="rId20"/>
    <p:sldId id="474" r:id="rId21"/>
    <p:sldId id="45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p:scale>
          <a:sx n="75" d="100"/>
          <a:sy n="75" d="100"/>
        </p:scale>
        <p:origin x="101" y="2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15-11-2022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15-11-2022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packa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226088"/>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697104" y="1625763"/>
            <a:ext cx="10797791" cy="3394472"/>
          </a:xfrm>
        </p:spPr>
        <p:txBody>
          <a:bodyPr>
            <a:normAutofit/>
          </a:bodyPr>
          <a:lstStyle/>
          <a:p>
            <a:r>
              <a:rPr lang="en-US" dirty="0"/>
              <a:t>Java AWT Basics</a:t>
            </a:r>
          </a:p>
          <a:p>
            <a:r>
              <a:rPr lang="en-US" dirty="0"/>
              <a:t>Java AWT Hierarchy</a:t>
            </a:r>
          </a:p>
          <a:p>
            <a:r>
              <a:rPr lang="en-US" dirty="0"/>
              <a:t>Components/Container classes and their constructors</a:t>
            </a:r>
          </a:p>
          <a:p>
            <a:r>
              <a:rPr lang="en-US" dirty="0"/>
              <a:t>Event Handling</a:t>
            </a:r>
          </a:p>
          <a:p>
            <a:r>
              <a:rPr lang="en-IN" dirty="0"/>
              <a:t>Listener Interfaces</a:t>
            </a:r>
          </a:p>
          <a:p>
            <a:r>
              <a:rPr lang="en-IN" dirty="0"/>
              <a:t>Adapter classes</a:t>
            </a:r>
            <a:endParaRPr lang="en-US"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Java AWT: Example</a:t>
            </a:r>
          </a:p>
        </p:txBody>
      </p:sp>
      <p:sp>
        <p:nvSpPr>
          <p:cNvPr id="5" name="TextBox 4">
            <a:extLst>
              <a:ext uri="{FF2B5EF4-FFF2-40B4-BE49-F238E27FC236}">
                <a16:creationId xmlns:a16="http://schemas.microsoft.com/office/drawing/2014/main" id="{71092273-9DB6-55ED-F2E1-D0913C414C15}"/>
              </a:ext>
            </a:extLst>
          </p:cNvPr>
          <p:cNvSpPr txBox="1"/>
          <p:nvPr/>
        </p:nvSpPr>
        <p:spPr>
          <a:xfrm>
            <a:off x="600634" y="679904"/>
            <a:ext cx="10990731" cy="1200329"/>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To create simple AWT example, you need a frame. There are two ways to create a GUI using Frame in AWT.</a:t>
            </a:r>
            <a:endParaRPr lang="en-US" dirty="0">
              <a:solidFill>
                <a:srgbClr val="000000"/>
              </a:solidFill>
              <a:latin typeface="inter-regular"/>
            </a:endParaRPr>
          </a:p>
          <a:p>
            <a:pPr algn="just"/>
            <a:endParaRPr lang="en-US" b="0" i="0" dirty="0">
              <a:solidFill>
                <a:srgbClr val="000000"/>
              </a:solidFill>
              <a:effectLst/>
              <a:latin typeface="inter-regular"/>
            </a:endParaRPr>
          </a:p>
          <a:p>
            <a:pPr marL="342900" indent="-342900" algn="just">
              <a:buFont typeface="+mj-lt"/>
              <a:buAutoNum type="arabicParenR"/>
            </a:pPr>
            <a:r>
              <a:rPr lang="en-US" b="0" i="0" dirty="0">
                <a:solidFill>
                  <a:srgbClr val="000000"/>
                </a:solidFill>
                <a:effectLst/>
                <a:latin typeface="inter-regular"/>
              </a:rPr>
              <a:t>By extending Frame class</a:t>
            </a:r>
          </a:p>
          <a:p>
            <a:pPr marL="342900" indent="-342900" algn="just">
              <a:buFont typeface="+mj-lt"/>
              <a:buAutoNum type="arabicParenR"/>
            </a:pPr>
            <a:r>
              <a:rPr lang="en-US" b="0" i="0" dirty="0">
                <a:solidFill>
                  <a:srgbClr val="000000"/>
                </a:solidFill>
                <a:effectLst/>
                <a:latin typeface="inter-regular"/>
              </a:rPr>
              <a:t>By creating the object of Frame class</a:t>
            </a:r>
          </a:p>
        </p:txBody>
      </p:sp>
      <p:sp>
        <p:nvSpPr>
          <p:cNvPr id="7" name="TextBox 6">
            <a:extLst>
              <a:ext uri="{FF2B5EF4-FFF2-40B4-BE49-F238E27FC236}">
                <a16:creationId xmlns:a16="http://schemas.microsoft.com/office/drawing/2014/main" id="{20C0AC8B-16C3-9B3F-0451-7C8307315B83}"/>
              </a:ext>
            </a:extLst>
          </p:cNvPr>
          <p:cNvSpPr txBox="1"/>
          <p:nvPr/>
        </p:nvSpPr>
        <p:spPr>
          <a:xfrm>
            <a:off x="600634" y="2037025"/>
            <a:ext cx="6754758" cy="4524315"/>
          </a:xfrm>
          <a:prstGeom prst="rect">
            <a:avLst/>
          </a:prstGeom>
          <a:noFill/>
          <a:ln>
            <a:solidFill>
              <a:schemeClr val="accent1"/>
            </a:solidFill>
          </a:ln>
        </p:spPr>
        <p:txBody>
          <a:bodyPr wrap="square">
            <a:spAutoFit/>
          </a:bodyPr>
          <a:lstStyle/>
          <a:p>
            <a:r>
              <a:rPr lang="en-IN" dirty="0"/>
              <a:t>import </a:t>
            </a:r>
            <a:r>
              <a:rPr lang="en-IN" dirty="0" err="1"/>
              <a:t>java.awt</a:t>
            </a:r>
            <a:r>
              <a:rPr lang="en-IN" dirty="0"/>
              <a:t>.*;    </a:t>
            </a:r>
          </a:p>
          <a:p>
            <a:r>
              <a:rPr lang="en-IN" dirty="0"/>
              <a:t>public class AWTEx1 </a:t>
            </a:r>
            <a:r>
              <a:rPr lang="en-IN" dirty="0">
                <a:highlight>
                  <a:srgbClr val="FFFF00"/>
                </a:highlight>
              </a:rPr>
              <a:t>extends Frame</a:t>
            </a:r>
          </a:p>
          <a:p>
            <a:r>
              <a:rPr lang="en-IN" dirty="0"/>
              <a:t>{    </a:t>
            </a:r>
          </a:p>
          <a:p>
            <a:r>
              <a:rPr lang="en-IN" dirty="0"/>
              <a:t>     AWTEx1()</a:t>
            </a:r>
          </a:p>
          <a:p>
            <a:r>
              <a:rPr lang="en-IN" dirty="0"/>
              <a:t>     {  </a:t>
            </a:r>
          </a:p>
          <a:p>
            <a:r>
              <a:rPr lang="en-IN" dirty="0"/>
              <a:t>          Button b = new Button("Click Me!!");  // creating a button </a:t>
            </a:r>
          </a:p>
          <a:p>
            <a:r>
              <a:rPr lang="en-IN" dirty="0"/>
              <a:t>          </a:t>
            </a:r>
          </a:p>
          <a:p>
            <a:r>
              <a:rPr lang="en-IN" dirty="0"/>
              <a:t>          </a:t>
            </a:r>
            <a:r>
              <a:rPr lang="en-IN" dirty="0" err="1"/>
              <a:t>b.setBounds</a:t>
            </a:r>
            <a:r>
              <a:rPr lang="en-IN" dirty="0"/>
              <a:t>(30,100,80,30);  // setting button position on screen </a:t>
            </a:r>
          </a:p>
          <a:p>
            <a:r>
              <a:rPr lang="en-IN" dirty="0"/>
              <a:t>          add(b);  // adding button into frame    </a:t>
            </a:r>
          </a:p>
          <a:p>
            <a:r>
              <a:rPr lang="en-IN" dirty="0"/>
              <a:t>          </a:t>
            </a:r>
          </a:p>
          <a:p>
            <a:r>
              <a:rPr lang="en-IN" dirty="0"/>
              <a:t>          </a:t>
            </a:r>
            <a:r>
              <a:rPr lang="en-IN" dirty="0" err="1"/>
              <a:t>setSize</a:t>
            </a:r>
            <a:r>
              <a:rPr lang="en-IN" dirty="0"/>
              <a:t>(300,300);          // frame size 300 width and 300 height  </a:t>
            </a:r>
          </a:p>
          <a:p>
            <a:r>
              <a:rPr lang="en-IN" dirty="0"/>
              <a:t>          </a:t>
            </a:r>
            <a:r>
              <a:rPr lang="en-IN" dirty="0" err="1"/>
              <a:t>setTitle</a:t>
            </a:r>
            <a:r>
              <a:rPr lang="en-IN" dirty="0"/>
              <a:t>(“This is AWT example");  // setting the title of Frame    </a:t>
            </a:r>
          </a:p>
          <a:p>
            <a:r>
              <a:rPr lang="en-IN" dirty="0"/>
              <a:t>          </a:t>
            </a:r>
            <a:r>
              <a:rPr lang="en-IN" dirty="0" err="1"/>
              <a:t>setLayout</a:t>
            </a:r>
            <a:r>
              <a:rPr lang="en-IN" dirty="0"/>
              <a:t>(null);   // No layout manager </a:t>
            </a:r>
          </a:p>
          <a:p>
            <a:r>
              <a:rPr lang="en-IN" dirty="0"/>
              <a:t>          </a:t>
            </a:r>
            <a:r>
              <a:rPr lang="en-IN" dirty="0" err="1"/>
              <a:t>setVisible</a:t>
            </a:r>
            <a:r>
              <a:rPr lang="en-IN" dirty="0"/>
              <a:t>(true);    // sets the visibility of frame</a:t>
            </a:r>
          </a:p>
          <a:p>
            <a:r>
              <a:rPr lang="en-IN" dirty="0"/>
              <a:t>     }    </a:t>
            </a:r>
          </a:p>
          <a:p>
            <a:r>
              <a:rPr lang="en-IN" dirty="0"/>
              <a:t>  </a:t>
            </a:r>
          </a:p>
        </p:txBody>
      </p:sp>
      <p:sp>
        <p:nvSpPr>
          <p:cNvPr id="9" name="TextBox 8">
            <a:extLst>
              <a:ext uri="{FF2B5EF4-FFF2-40B4-BE49-F238E27FC236}">
                <a16:creationId xmlns:a16="http://schemas.microsoft.com/office/drawing/2014/main" id="{832713AE-2CAA-456B-BD68-4FD435C6CC41}"/>
              </a:ext>
            </a:extLst>
          </p:cNvPr>
          <p:cNvSpPr txBox="1"/>
          <p:nvPr/>
        </p:nvSpPr>
        <p:spPr>
          <a:xfrm>
            <a:off x="7695311" y="2037025"/>
            <a:ext cx="3896054" cy="1477328"/>
          </a:xfrm>
          <a:prstGeom prst="rect">
            <a:avLst/>
          </a:prstGeom>
          <a:noFill/>
          <a:ln>
            <a:solidFill>
              <a:schemeClr val="accent1"/>
            </a:solidFill>
          </a:ln>
        </p:spPr>
        <p:txBody>
          <a:bodyPr wrap="square">
            <a:spAutoFit/>
          </a:bodyPr>
          <a:lstStyle/>
          <a:p>
            <a:r>
              <a:rPr lang="en-IN" dirty="0"/>
              <a:t>   public static void main(String </a:t>
            </a:r>
            <a:r>
              <a:rPr lang="en-IN" dirty="0" err="1"/>
              <a:t>args</a:t>
            </a:r>
            <a:r>
              <a:rPr lang="en-IN" dirty="0"/>
              <a:t>[])</a:t>
            </a:r>
          </a:p>
          <a:p>
            <a:r>
              <a:rPr lang="en-IN" dirty="0"/>
              <a:t>   {   </a:t>
            </a:r>
          </a:p>
          <a:p>
            <a:r>
              <a:rPr lang="en-IN" dirty="0"/>
              <a:t>         AWTEx1 f = new AWTEx1();    </a:t>
            </a:r>
          </a:p>
          <a:p>
            <a:r>
              <a:rPr lang="en-IN" dirty="0"/>
              <a:t>   }  </a:t>
            </a:r>
          </a:p>
          <a:p>
            <a:r>
              <a:rPr lang="en-IN" dirty="0"/>
              <a:t>}</a:t>
            </a:r>
          </a:p>
        </p:txBody>
      </p:sp>
      <p:pic>
        <p:nvPicPr>
          <p:cNvPr id="11" name="Picture 10">
            <a:extLst>
              <a:ext uri="{FF2B5EF4-FFF2-40B4-BE49-F238E27FC236}">
                <a16:creationId xmlns:a16="http://schemas.microsoft.com/office/drawing/2014/main" id="{2D008704-7B70-F51F-9667-13E49B35E290}"/>
              </a:ext>
            </a:extLst>
          </p:cNvPr>
          <p:cNvPicPr>
            <a:picLocks noChangeAspect="1"/>
          </p:cNvPicPr>
          <p:nvPr/>
        </p:nvPicPr>
        <p:blipFill>
          <a:blip r:embed="rId2"/>
          <a:stretch>
            <a:fillRect/>
          </a:stretch>
        </p:blipFill>
        <p:spPr>
          <a:xfrm>
            <a:off x="7695311" y="4031999"/>
            <a:ext cx="3896053" cy="2529341"/>
          </a:xfrm>
          <a:prstGeom prst="rect">
            <a:avLst/>
          </a:prstGeom>
        </p:spPr>
      </p:pic>
    </p:spTree>
    <p:extLst>
      <p:ext uri="{BB962C8B-B14F-4D97-AF65-F5344CB8AC3E}">
        <p14:creationId xmlns:p14="http://schemas.microsoft.com/office/powerpoint/2010/main" val="334956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Java AWT: Example</a:t>
            </a:r>
          </a:p>
        </p:txBody>
      </p:sp>
      <p:sp>
        <p:nvSpPr>
          <p:cNvPr id="4" name="TextBox 3">
            <a:extLst>
              <a:ext uri="{FF2B5EF4-FFF2-40B4-BE49-F238E27FC236}">
                <a16:creationId xmlns:a16="http://schemas.microsoft.com/office/drawing/2014/main" id="{33790514-7337-D4FE-D255-E6C639DAFD30}"/>
              </a:ext>
            </a:extLst>
          </p:cNvPr>
          <p:cNvSpPr txBox="1"/>
          <p:nvPr/>
        </p:nvSpPr>
        <p:spPr>
          <a:xfrm>
            <a:off x="215152" y="787325"/>
            <a:ext cx="5943601" cy="5632311"/>
          </a:xfrm>
          <a:prstGeom prst="rect">
            <a:avLst/>
          </a:prstGeom>
          <a:noFill/>
          <a:ln>
            <a:solidFill>
              <a:schemeClr val="accent1"/>
            </a:solidFill>
          </a:ln>
        </p:spPr>
        <p:txBody>
          <a:bodyPr wrap="square">
            <a:spAutoFit/>
          </a:bodyPr>
          <a:lstStyle/>
          <a:p>
            <a:r>
              <a:rPr lang="en-IN" dirty="0"/>
              <a:t>import </a:t>
            </a:r>
            <a:r>
              <a:rPr lang="en-IN" dirty="0" err="1"/>
              <a:t>java.awt</a:t>
            </a:r>
            <a:r>
              <a:rPr lang="en-IN" dirty="0"/>
              <a:t>.*;    </a:t>
            </a:r>
          </a:p>
          <a:p>
            <a:r>
              <a:rPr lang="en-IN" dirty="0"/>
              <a:t>public class AWTEx2</a:t>
            </a:r>
          </a:p>
          <a:p>
            <a:r>
              <a:rPr lang="en-IN" dirty="0"/>
              <a:t>{    </a:t>
            </a:r>
          </a:p>
          <a:p>
            <a:r>
              <a:rPr lang="en-IN" dirty="0"/>
              <a:t>   AWTEx2()</a:t>
            </a:r>
          </a:p>
          <a:p>
            <a:r>
              <a:rPr lang="en-IN" dirty="0"/>
              <a:t>   {  </a:t>
            </a:r>
          </a:p>
          <a:p>
            <a:r>
              <a:rPr lang="en-IN" dirty="0">
                <a:highlight>
                  <a:srgbClr val="FFFF00"/>
                </a:highlight>
              </a:rPr>
              <a:t>       Frame f = new Frame();  // creating a Frame  </a:t>
            </a:r>
          </a:p>
          <a:p>
            <a:r>
              <a:rPr lang="en-IN" dirty="0"/>
              <a:t>       Label l = new Label("Employee id:");  // creating a Label  </a:t>
            </a:r>
          </a:p>
          <a:p>
            <a:r>
              <a:rPr lang="en-IN" dirty="0"/>
              <a:t>       Button b = new Button("Submit");  // creating a Button</a:t>
            </a:r>
          </a:p>
          <a:p>
            <a:r>
              <a:rPr lang="en-IN" dirty="0"/>
              <a:t>       </a:t>
            </a:r>
            <a:r>
              <a:rPr lang="en-IN" dirty="0" err="1"/>
              <a:t>TextField</a:t>
            </a:r>
            <a:r>
              <a:rPr lang="en-IN" dirty="0"/>
              <a:t> t = new </a:t>
            </a:r>
            <a:r>
              <a:rPr lang="en-IN" dirty="0" err="1"/>
              <a:t>TextField</a:t>
            </a:r>
            <a:r>
              <a:rPr lang="en-IN" dirty="0"/>
              <a:t>();  // creating a </a:t>
            </a:r>
            <a:r>
              <a:rPr lang="en-IN" dirty="0" err="1"/>
              <a:t>TextField</a:t>
            </a:r>
            <a:r>
              <a:rPr lang="en-IN" dirty="0"/>
              <a:t> </a:t>
            </a:r>
          </a:p>
          <a:p>
            <a:r>
              <a:rPr lang="en-IN" dirty="0"/>
              <a:t>       </a:t>
            </a:r>
          </a:p>
          <a:p>
            <a:r>
              <a:rPr lang="en-IN" dirty="0">
                <a:solidFill>
                  <a:srgbClr val="1100A7"/>
                </a:solidFill>
              </a:rPr>
              <a:t>      // setting position of above components in the frame </a:t>
            </a:r>
            <a:r>
              <a:rPr lang="en-IN" dirty="0"/>
              <a:t> </a:t>
            </a:r>
          </a:p>
          <a:p>
            <a:r>
              <a:rPr lang="en-IN" dirty="0"/>
              <a:t>      </a:t>
            </a:r>
            <a:r>
              <a:rPr lang="en-IN" dirty="0" err="1"/>
              <a:t>l.setBounds</a:t>
            </a:r>
            <a:r>
              <a:rPr lang="en-IN" dirty="0"/>
              <a:t>(20, 80, 80, 30);  </a:t>
            </a:r>
          </a:p>
          <a:p>
            <a:r>
              <a:rPr lang="en-IN" dirty="0"/>
              <a:t>      </a:t>
            </a:r>
            <a:r>
              <a:rPr lang="en-IN" dirty="0" err="1"/>
              <a:t>t.setBounds</a:t>
            </a:r>
            <a:r>
              <a:rPr lang="en-IN" dirty="0"/>
              <a:t>(20, 100, 80, 30);  </a:t>
            </a:r>
          </a:p>
          <a:p>
            <a:r>
              <a:rPr lang="en-IN" dirty="0"/>
              <a:t>      </a:t>
            </a:r>
            <a:r>
              <a:rPr lang="en-IN" dirty="0" err="1"/>
              <a:t>b.setBounds</a:t>
            </a:r>
            <a:r>
              <a:rPr lang="en-IN" dirty="0"/>
              <a:t>(100, 100, 80, 30);  </a:t>
            </a:r>
          </a:p>
          <a:p>
            <a:r>
              <a:rPr lang="en-IN" dirty="0"/>
              <a:t>  </a:t>
            </a:r>
          </a:p>
          <a:p>
            <a:r>
              <a:rPr lang="en-IN" dirty="0"/>
              <a:t>      </a:t>
            </a:r>
            <a:r>
              <a:rPr lang="en-IN" dirty="0">
                <a:solidFill>
                  <a:srgbClr val="1100A7"/>
                </a:solidFill>
              </a:rPr>
              <a:t>// adding components into frame    </a:t>
            </a:r>
          </a:p>
          <a:p>
            <a:r>
              <a:rPr lang="en-IN" dirty="0"/>
              <a:t>      </a:t>
            </a:r>
            <a:r>
              <a:rPr lang="en-IN" dirty="0" err="1"/>
              <a:t>f.add</a:t>
            </a:r>
            <a:r>
              <a:rPr lang="en-IN" dirty="0"/>
              <a:t>(b);  </a:t>
            </a:r>
          </a:p>
          <a:p>
            <a:r>
              <a:rPr lang="en-IN" dirty="0"/>
              <a:t>      </a:t>
            </a:r>
            <a:r>
              <a:rPr lang="en-IN" dirty="0" err="1"/>
              <a:t>f.add</a:t>
            </a:r>
            <a:r>
              <a:rPr lang="en-IN" dirty="0"/>
              <a:t>(l);  </a:t>
            </a:r>
          </a:p>
          <a:p>
            <a:r>
              <a:rPr lang="en-IN" dirty="0"/>
              <a:t>      </a:t>
            </a:r>
            <a:r>
              <a:rPr lang="en-IN" dirty="0" err="1"/>
              <a:t>f.add</a:t>
            </a:r>
            <a:r>
              <a:rPr lang="en-IN" dirty="0"/>
              <a:t>(t); </a:t>
            </a:r>
          </a:p>
          <a:p>
            <a:endParaRPr lang="en-IN" dirty="0"/>
          </a:p>
        </p:txBody>
      </p:sp>
      <p:sp>
        <p:nvSpPr>
          <p:cNvPr id="8" name="TextBox 7">
            <a:extLst>
              <a:ext uri="{FF2B5EF4-FFF2-40B4-BE49-F238E27FC236}">
                <a16:creationId xmlns:a16="http://schemas.microsoft.com/office/drawing/2014/main" id="{AF3C53BE-B3C1-5926-DF34-FD935EFF7608}"/>
              </a:ext>
            </a:extLst>
          </p:cNvPr>
          <p:cNvSpPr txBox="1"/>
          <p:nvPr/>
        </p:nvSpPr>
        <p:spPr>
          <a:xfrm>
            <a:off x="6323859" y="787325"/>
            <a:ext cx="5652989" cy="3693319"/>
          </a:xfrm>
          <a:prstGeom prst="rect">
            <a:avLst/>
          </a:prstGeom>
          <a:noFill/>
          <a:ln>
            <a:solidFill>
              <a:schemeClr val="accent1"/>
            </a:solidFill>
          </a:ln>
        </p:spPr>
        <p:txBody>
          <a:bodyPr wrap="square">
            <a:spAutoFit/>
          </a:bodyPr>
          <a:lstStyle/>
          <a:p>
            <a:r>
              <a:rPr lang="en-IN" dirty="0"/>
              <a:t> 	</a:t>
            </a:r>
            <a:r>
              <a:rPr lang="en-IN" dirty="0">
                <a:solidFill>
                  <a:srgbClr val="1100A7"/>
                </a:solidFill>
              </a:rPr>
              <a:t>// frame size 300 width and 300 height</a:t>
            </a:r>
          </a:p>
          <a:p>
            <a:r>
              <a:rPr lang="en-IN" dirty="0"/>
              <a:t>	</a:t>
            </a:r>
            <a:r>
              <a:rPr lang="en-IN" dirty="0" err="1"/>
              <a:t>f.setSize</a:t>
            </a:r>
            <a:r>
              <a:rPr lang="en-IN" dirty="0"/>
              <a:t>(400,300);  </a:t>
            </a:r>
          </a:p>
          <a:p>
            <a:r>
              <a:rPr lang="en-IN" dirty="0"/>
              <a:t>    </a:t>
            </a:r>
          </a:p>
          <a:p>
            <a:r>
              <a:rPr lang="en-IN" dirty="0"/>
              <a:t>	</a:t>
            </a:r>
            <a:r>
              <a:rPr lang="en-IN" dirty="0">
                <a:solidFill>
                  <a:srgbClr val="1100A7"/>
                </a:solidFill>
              </a:rPr>
              <a:t>// setting the title of frame   </a:t>
            </a:r>
          </a:p>
          <a:p>
            <a:r>
              <a:rPr lang="en-IN" dirty="0"/>
              <a:t>        	</a:t>
            </a:r>
            <a:r>
              <a:rPr lang="en-IN" dirty="0" err="1"/>
              <a:t>f.setTitle</a:t>
            </a:r>
            <a:r>
              <a:rPr lang="en-IN" dirty="0"/>
              <a:t>("Employee info");  </a:t>
            </a:r>
          </a:p>
          <a:p>
            <a:r>
              <a:rPr lang="en-IN" dirty="0"/>
              <a:t>	</a:t>
            </a:r>
            <a:r>
              <a:rPr lang="en-IN" dirty="0" err="1"/>
              <a:t>f.setLayout</a:t>
            </a:r>
            <a:r>
              <a:rPr lang="en-IN" dirty="0"/>
              <a:t>(null); // no layout    </a:t>
            </a:r>
          </a:p>
          <a:p>
            <a:r>
              <a:rPr lang="en-IN" dirty="0"/>
              <a:t>        	</a:t>
            </a:r>
            <a:r>
              <a:rPr lang="en-IN" dirty="0" err="1"/>
              <a:t>f.setVisible</a:t>
            </a:r>
            <a:r>
              <a:rPr lang="en-IN" dirty="0"/>
              <a:t>(true); // setting visibility of frame </a:t>
            </a:r>
          </a:p>
          <a:p>
            <a:r>
              <a:rPr lang="en-IN" dirty="0"/>
              <a:t>	}    </a:t>
            </a:r>
          </a:p>
          <a:p>
            <a:r>
              <a:rPr lang="en-IN" dirty="0"/>
              <a:t>	public static void main(String </a:t>
            </a:r>
            <a:r>
              <a:rPr lang="en-IN" dirty="0" err="1"/>
              <a:t>args</a:t>
            </a:r>
            <a:r>
              <a:rPr lang="en-IN" dirty="0"/>
              <a:t>[])</a:t>
            </a:r>
          </a:p>
          <a:p>
            <a:r>
              <a:rPr lang="en-IN" dirty="0"/>
              <a:t>	{   </a:t>
            </a:r>
          </a:p>
          <a:p>
            <a:r>
              <a:rPr lang="en-IN" dirty="0"/>
              <a:t>  		AWTEx2 f = new AWTEx2();    </a:t>
            </a:r>
          </a:p>
          <a:p>
            <a:r>
              <a:rPr lang="en-IN" dirty="0"/>
              <a:t>  	}  </a:t>
            </a:r>
          </a:p>
          <a:p>
            <a:r>
              <a:rPr lang="en-IN" dirty="0"/>
              <a:t>}</a:t>
            </a:r>
          </a:p>
        </p:txBody>
      </p:sp>
      <p:pic>
        <p:nvPicPr>
          <p:cNvPr id="12" name="Picture 11">
            <a:extLst>
              <a:ext uri="{FF2B5EF4-FFF2-40B4-BE49-F238E27FC236}">
                <a16:creationId xmlns:a16="http://schemas.microsoft.com/office/drawing/2014/main" id="{2E276BBE-63AA-1574-8539-B60BF37EB00C}"/>
              </a:ext>
            </a:extLst>
          </p:cNvPr>
          <p:cNvPicPr>
            <a:picLocks noChangeAspect="1"/>
          </p:cNvPicPr>
          <p:nvPr/>
        </p:nvPicPr>
        <p:blipFill>
          <a:blip r:embed="rId2"/>
          <a:stretch>
            <a:fillRect/>
          </a:stretch>
        </p:blipFill>
        <p:spPr>
          <a:xfrm>
            <a:off x="7101866" y="4588065"/>
            <a:ext cx="4096974" cy="1879041"/>
          </a:xfrm>
          <a:prstGeom prst="rect">
            <a:avLst/>
          </a:prstGeom>
        </p:spPr>
      </p:pic>
    </p:spTree>
    <p:extLst>
      <p:ext uri="{BB962C8B-B14F-4D97-AF65-F5344CB8AC3E}">
        <p14:creationId xmlns:p14="http://schemas.microsoft.com/office/powerpoint/2010/main" val="201720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Event Handling</a:t>
            </a:r>
          </a:p>
        </p:txBody>
      </p:sp>
    </p:spTree>
    <p:extLst>
      <p:ext uri="{BB962C8B-B14F-4D97-AF65-F5344CB8AC3E}">
        <p14:creationId xmlns:p14="http://schemas.microsoft.com/office/powerpoint/2010/main" val="2822046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3" y="0"/>
            <a:ext cx="10865223" cy="679904"/>
          </a:xfrm>
        </p:spPr>
        <p:txBody>
          <a:bodyPr>
            <a:normAutofit fontScale="90000"/>
          </a:bodyPr>
          <a:lstStyle/>
          <a:p>
            <a:pPr algn="ctr"/>
            <a:r>
              <a:rPr lang="en-IN" b="1" dirty="0">
                <a:solidFill>
                  <a:srgbClr val="610B38"/>
                </a:solidFill>
                <a:latin typeface="erdana"/>
              </a:rPr>
              <a:t>Java AWT: Components and Containers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8" y="679904"/>
            <a:ext cx="10865223" cy="646331"/>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Changing the state of an object is known as an event. For example, click on button, dragging mouse etc. The </a:t>
            </a:r>
            <a:r>
              <a:rPr lang="en-US" b="0" i="0" dirty="0" err="1">
                <a:solidFill>
                  <a:srgbClr val="333333"/>
                </a:solidFill>
                <a:effectLst/>
                <a:latin typeface="inter-regular"/>
              </a:rPr>
              <a:t>java.awt.event</a:t>
            </a:r>
            <a:r>
              <a:rPr lang="en-US" b="0" i="0" dirty="0">
                <a:solidFill>
                  <a:srgbClr val="333333"/>
                </a:solidFill>
                <a:effectLst/>
                <a:latin typeface="inter-regular"/>
              </a:rPr>
              <a:t> package provides many event classes and Listener interfaces for event handling.</a:t>
            </a:r>
          </a:p>
        </p:txBody>
      </p:sp>
      <p:graphicFrame>
        <p:nvGraphicFramePr>
          <p:cNvPr id="3" name="Table 3">
            <a:extLst>
              <a:ext uri="{FF2B5EF4-FFF2-40B4-BE49-F238E27FC236}">
                <a16:creationId xmlns:a16="http://schemas.microsoft.com/office/drawing/2014/main" id="{E2C52DEF-F3D2-8560-4873-468D45677F49}"/>
              </a:ext>
            </a:extLst>
          </p:cNvPr>
          <p:cNvGraphicFramePr>
            <a:graphicFrameLocks noGrp="1"/>
          </p:cNvGraphicFramePr>
          <p:nvPr>
            <p:extLst>
              <p:ext uri="{D42A27DB-BD31-4B8C-83A1-F6EECF244321}">
                <p14:modId xmlns:p14="http://schemas.microsoft.com/office/powerpoint/2010/main" val="1118038831"/>
              </p:ext>
            </p:extLst>
          </p:nvPr>
        </p:nvGraphicFramePr>
        <p:xfrm>
          <a:off x="1553850" y="1910789"/>
          <a:ext cx="8128000" cy="4815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2048091"/>
                    </a:ext>
                  </a:extLst>
                </a:gridCol>
                <a:gridCol w="4064000">
                  <a:extLst>
                    <a:ext uri="{9D8B030D-6E8A-4147-A177-3AD203B41FA5}">
                      <a16:colId xmlns:a16="http://schemas.microsoft.com/office/drawing/2014/main" val="654802521"/>
                    </a:ext>
                  </a:extLst>
                </a:gridCol>
              </a:tblGrid>
              <a:tr h="370840">
                <a:tc>
                  <a:txBody>
                    <a:bodyPr/>
                    <a:lstStyle/>
                    <a:p>
                      <a:pPr algn="l" fontAlgn="t"/>
                      <a:r>
                        <a:rPr lang="en-IN" dirty="0">
                          <a:solidFill>
                            <a:srgbClr val="000000"/>
                          </a:solidFill>
                          <a:effectLst/>
                          <a:latin typeface="times new roman" panose="02020603050405020304" pitchFamily="18" charset="0"/>
                        </a:rPr>
                        <a:t>Event Classes</a:t>
                      </a:r>
                    </a:p>
                  </a:txBody>
                  <a:tcPr marT="91440" marB="91440"/>
                </a:tc>
                <a:tc>
                  <a:txBody>
                    <a:bodyPr/>
                    <a:lstStyle/>
                    <a:p>
                      <a:pPr algn="l" fontAlgn="t"/>
                      <a:r>
                        <a:rPr lang="en-IN">
                          <a:solidFill>
                            <a:srgbClr val="000000"/>
                          </a:solidFill>
                          <a:effectLst/>
                          <a:latin typeface="times new roman" panose="02020603050405020304" pitchFamily="18" charset="0"/>
                        </a:rPr>
                        <a:t>Listener Interfaces</a:t>
                      </a:r>
                    </a:p>
                  </a:txBody>
                  <a:tcPr marT="91440" marB="91440"/>
                </a:tc>
                <a:extLst>
                  <a:ext uri="{0D108BD9-81ED-4DB2-BD59-A6C34878D82A}">
                    <a16:rowId xmlns:a16="http://schemas.microsoft.com/office/drawing/2014/main" val="409721026"/>
                  </a:ext>
                </a:extLst>
              </a:tr>
              <a:tr h="370840">
                <a:tc>
                  <a:txBody>
                    <a:bodyPr/>
                    <a:lstStyle/>
                    <a:p>
                      <a:pPr algn="just" fontAlgn="t"/>
                      <a:r>
                        <a:rPr lang="en-IN">
                          <a:solidFill>
                            <a:srgbClr val="333333"/>
                          </a:solidFill>
                          <a:effectLst/>
                          <a:latin typeface="inter-regular"/>
                        </a:rPr>
                        <a:t>ActionEvent</a:t>
                      </a:r>
                    </a:p>
                  </a:txBody>
                  <a:tcPr marL="60960" marR="60960" marT="60960" marB="60960"/>
                </a:tc>
                <a:tc>
                  <a:txBody>
                    <a:bodyPr/>
                    <a:lstStyle/>
                    <a:p>
                      <a:pPr algn="just" fontAlgn="t"/>
                      <a:r>
                        <a:rPr lang="en-IN">
                          <a:solidFill>
                            <a:srgbClr val="333333"/>
                          </a:solidFill>
                          <a:effectLst/>
                          <a:latin typeface="inter-regular"/>
                        </a:rPr>
                        <a:t>ActionListener</a:t>
                      </a:r>
                    </a:p>
                  </a:txBody>
                  <a:tcPr marL="60960" marR="60960" marT="60960" marB="60960"/>
                </a:tc>
                <a:extLst>
                  <a:ext uri="{0D108BD9-81ED-4DB2-BD59-A6C34878D82A}">
                    <a16:rowId xmlns:a16="http://schemas.microsoft.com/office/drawing/2014/main" val="3227223852"/>
                  </a:ext>
                </a:extLst>
              </a:tr>
              <a:tr h="370840">
                <a:tc>
                  <a:txBody>
                    <a:bodyPr/>
                    <a:lstStyle/>
                    <a:p>
                      <a:pPr algn="just" fontAlgn="t"/>
                      <a:r>
                        <a:rPr lang="en-IN">
                          <a:solidFill>
                            <a:srgbClr val="333333"/>
                          </a:solidFill>
                          <a:effectLst/>
                          <a:latin typeface="inter-regular"/>
                        </a:rPr>
                        <a:t>MouseEvent</a:t>
                      </a:r>
                    </a:p>
                  </a:txBody>
                  <a:tcPr marL="60960" marR="60960" marT="60960" marB="60960"/>
                </a:tc>
                <a:tc>
                  <a:txBody>
                    <a:bodyPr/>
                    <a:lstStyle/>
                    <a:p>
                      <a:pPr algn="just" fontAlgn="t"/>
                      <a:r>
                        <a:rPr lang="en-IN">
                          <a:solidFill>
                            <a:srgbClr val="333333"/>
                          </a:solidFill>
                          <a:effectLst/>
                          <a:latin typeface="inter-regular"/>
                        </a:rPr>
                        <a:t>MouseListener and MouseMotionListener</a:t>
                      </a:r>
                    </a:p>
                  </a:txBody>
                  <a:tcPr marL="60960" marR="60960" marT="60960" marB="60960"/>
                </a:tc>
                <a:extLst>
                  <a:ext uri="{0D108BD9-81ED-4DB2-BD59-A6C34878D82A}">
                    <a16:rowId xmlns:a16="http://schemas.microsoft.com/office/drawing/2014/main" val="171468979"/>
                  </a:ext>
                </a:extLst>
              </a:tr>
              <a:tr h="370840">
                <a:tc>
                  <a:txBody>
                    <a:bodyPr/>
                    <a:lstStyle/>
                    <a:p>
                      <a:pPr algn="just" fontAlgn="t"/>
                      <a:r>
                        <a:rPr lang="en-IN">
                          <a:solidFill>
                            <a:srgbClr val="333333"/>
                          </a:solidFill>
                          <a:effectLst/>
                          <a:latin typeface="inter-regular"/>
                        </a:rPr>
                        <a:t>MouseWheelEvent</a:t>
                      </a:r>
                    </a:p>
                  </a:txBody>
                  <a:tcPr marL="60960" marR="60960" marT="60960" marB="60960"/>
                </a:tc>
                <a:tc>
                  <a:txBody>
                    <a:bodyPr/>
                    <a:lstStyle/>
                    <a:p>
                      <a:pPr algn="just" fontAlgn="t"/>
                      <a:r>
                        <a:rPr lang="en-IN">
                          <a:solidFill>
                            <a:srgbClr val="333333"/>
                          </a:solidFill>
                          <a:effectLst/>
                          <a:latin typeface="inter-regular"/>
                        </a:rPr>
                        <a:t>MouseWheelListener</a:t>
                      </a:r>
                    </a:p>
                  </a:txBody>
                  <a:tcPr marL="60960" marR="60960" marT="60960" marB="60960"/>
                </a:tc>
                <a:extLst>
                  <a:ext uri="{0D108BD9-81ED-4DB2-BD59-A6C34878D82A}">
                    <a16:rowId xmlns:a16="http://schemas.microsoft.com/office/drawing/2014/main" val="2518135015"/>
                  </a:ext>
                </a:extLst>
              </a:tr>
              <a:tr h="370840">
                <a:tc>
                  <a:txBody>
                    <a:bodyPr/>
                    <a:lstStyle/>
                    <a:p>
                      <a:pPr algn="just" fontAlgn="t"/>
                      <a:r>
                        <a:rPr lang="en-IN">
                          <a:solidFill>
                            <a:srgbClr val="333333"/>
                          </a:solidFill>
                          <a:effectLst/>
                          <a:latin typeface="inter-regular"/>
                        </a:rPr>
                        <a:t>KeyEvent</a:t>
                      </a:r>
                    </a:p>
                  </a:txBody>
                  <a:tcPr marL="60960" marR="60960" marT="60960" marB="60960"/>
                </a:tc>
                <a:tc>
                  <a:txBody>
                    <a:bodyPr/>
                    <a:lstStyle/>
                    <a:p>
                      <a:pPr algn="just" fontAlgn="t"/>
                      <a:r>
                        <a:rPr lang="en-IN">
                          <a:solidFill>
                            <a:srgbClr val="333333"/>
                          </a:solidFill>
                          <a:effectLst/>
                          <a:latin typeface="inter-regular"/>
                        </a:rPr>
                        <a:t>KeyListener</a:t>
                      </a:r>
                    </a:p>
                  </a:txBody>
                  <a:tcPr marL="60960" marR="60960" marT="60960" marB="60960"/>
                </a:tc>
                <a:extLst>
                  <a:ext uri="{0D108BD9-81ED-4DB2-BD59-A6C34878D82A}">
                    <a16:rowId xmlns:a16="http://schemas.microsoft.com/office/drawing/2014/main" val="2790412242"/>
                  </a:ext>
                </a:extLst>
              </a:tr>
              <a:tr h="370840">
                <a:tc>
                  <a:txBody>
                    <a:bodyPr/>
                    <a:lstStyle/>
                    <a:p>
                      <a:pPr algn="just" fontAlgn="t"/>
                      <a:r>
                        <a:rPr lang="en-IN">
                          <a:solidFill>
                            <a:srgbClr val="333333"/>
                          </a:solidFill>
                          <a:effectLst/>
                          <a:latin typeface="inter-regular"/>
                        </a:rPr>
                        <a:t>ItemEvent</a:t>
                      </a:r>
                    </a:p>
                  </a:txBody>
                  <a:tcPr marL="60960" marR="60960" marT="60960" marB="60960"/>
                </a:tc>
                <a:tc>
                  <a:txBody>
                    <a:bodyPr/>
                    <a:lstStyle/>
                    <a:p>
                      <a:pPr algn="just" fontAlgn="t"/>
                      <a:r>
                        <a:rPr lang="en-IN">
                          <a:solidFill>
                            <a:srgbClr val="333333"/>
                          </a:solidFill>
                          <a:effectLst/>
                          <a:latin typeface="inter-regular"/>
                        </a:rPr>
                        <a:t>ItemListener</a:t>
                      </a:r>
                    </a:p>
                  </a:txBody>
                  <a:tcPr marL="60960" marR="60960" marT="60960" marB="60960"/>
                </a:tc>
                <a:extLst>
                  <a:ext uri="{0D108BD9-81ED-4DB2-BD59-A6C34878D82A}">
                    <a16:rowId xmlns:a16="http://schemas.microsoft.com/office/drawing/2014/main" val="2599460020"/>
                  </a:ext>
                </a:extLst>
              </a:tr>
              <a:tr h="370840">
                <a:tc>
                  <a:txBody>
                    <a:bodyPr/>
                    <a:lstStyle/>
                    <a:p>
                      <a:pPr algn="just" fontAlgn="t"/>
                      <a:r>
                        <a:rPr lang="en-IN">
                          <a:solidFill>
                            <a:srgbClr val="333333"/>
                          </a:solidFill>
                          <a:effectLst/>
                          <a:latin typeface="inter-regular"/>
                        </a:rPr>
                        <a:t>TextEvent</a:t>
                      </a:r>
                    </a:p>
                  </a:txBody>
                  <a:tcPr marL="60960" marR="60960" marT="60960" marB="60960"/>
                </a:tc>
                <a:tc>
                  <a:txBody>
                    <a:bodyPr/>
                    <a:lstStyle/>
                    <a:p>
                      <a:pPr algn="just" fontAlgn="t"/>
                      <a:r>
                        <a:rPr lang="en-IN">
                          <a:solidFill>
                            <a:srgbClr val="333333"/>
                          </a:solidFill>
                          <a:effectLst/>
                          <a:latin typeface="inter-regular"/>
                        </a:rPr>
                        <a:t>TextListener</a:t>
                      </a:r>
                    </a:p>
                  </a:txBody>
                  <a:tcPr marL="60960" marR="60960" marT="60960" marB="60960"/>
                </a:tc>
                <a:extLst>
                  <a:ext uri="{0D108BD9-81ED-4DB2-BD59-A6C34878D82A}">
                    <a16:rowId xmlns:a16="http://schemas.microsoft.com/office/drawing/2014/main" val="1345253404"/>
                  </a:ext>
                </a:extLst>
              </a:tr>
              <a:tr h="370840">
                <a:tc>
                  <a:txBody>
                    <a:bodyPr/>
                    <a:lstStyle/>
                    <a:p>
                      <a:pPr algn="just" fontAlgn="t"/>
                      <a:r>
                        <a:rPr lang="en-IN">
                          <a:solidFill>
                            <a:srgbClr val="333333"/>
                          </a:solidFill>
                          <a:effectLst/>
                          <a:latin typeface="inter-regular"/>
                        </a:rPr>
                        <a:t>AdjustmentEvent</a:t>
                      </a:r>
                    </a:p>
                  </a:txBody>
                  <a:tcPr marL="60960" marR="60960" marT="60960" marB="60960"/>
                </a:tc>
                <a:tc>
                  <a:txBody>
                    <a:bodyPr/>
                    <a:lstStyle/>
                    <a:p>
                      <a:pPr algn="just" fontAlgn="t"/>
                      <a:r>
                        <a:rPr lang="en-IN">
                          <a:solidFill>
                            <a:srgbClr val="333333"/>
                          </a:solidFill>
                          <a:effectLst/>
                          <a:latin typeface="inter-regular"/>
                        </a:rPr>
                        <a:t>AdjustmentListener</a:t>
                      </a:r>
                    </a:p>
                  </a:txBody>
                  <a:tcPr marL="60960" marR="60960" marT="60960" marB="60960"/>
                </a:tc>
                <a:extLst>
                  <a:ext uri="{0D108BD9-81ED-4DB2-BD59-A6C34878D82A}">
                    <a16:rowId xmlns:a16="http://schemas.microsoft.com/office/drawing/2014/main" val="958730739"/>
                  </a:ext>
                </a:extLst>
              </a:tr>
              <a:tr h="370840">
                <a:tc>
                  <a:txBody>
                    <a:bodyPr/>
                    <a:lstStyle/>
                    <a:p>
                      <a:pPr algn="just" fontAlgn="t"/>
                      <a:r>
                        <a:rPr lang="en-IN">
                          <a:solidFill>
                            <a:srgbClr val="333333"/>
                          </a:solidFill>
                          <a:effectLst/>
                          <a:latin typeface="inter-regular"/>
                        </a:rPr>
                        <a:t>WindowEvent</a:t>
                      </a:r>
                    </a:p>
                  </a:txBody>
                  <a:tcPr marL="60960" marR="60960" marT="60960" marB="60960"/>
                </a:tc>
                <a:tc>
                  <a:txBody>
                    <a:bodyPr/>
                    <a:lstStyle/>
                    <a:p>
                      <a:pPr algn="just" fontAlgn="t"/>
                      <a:r>
                        <a:rPr lang="en-IN">
                          <a:solidFill>
                            <a:srgbClr val="333333"/>
                          </a:solidFill>
                          <a:effectLst/>
                          <a:latin typeface="inter-regular"/>
                        </a:rPr>
                        <a:t>WindowListener</a:t>
                      </a:r>
                    </a:p>
                  </a:txBody>
                  <a:tcPr marL="60960" marR="60960" marT="60960" marB="60960"/>
                </a:tc>
                <a:extLst>
                  <a:ext uri="{0D108BD9-81ED-4DB2-BD59-A6C34878D82A}">
                    <a16:rowId xmlns:a16="http://schemas.microsoft.com/office/drawing/2014/main" val="4231333151"/>
                  </a:ext>
                </a:extLst>
              </a:tr>
              <a:tr h="370840">
                <a:tc>
                  <a:txBody>
                    <a:bodyPr/>
                    <a:lstStyle/>
                    <a:p>
                      <a:pPr algn="just" fontAlgn="t"/>
                      <a:r>
                        <a:rPr lang="en-IN">
                          <a:solidFill>
                            <a:srgbClr val="333333"/>
                          </a:solidFill>
                          <a:effectLst/>
                          <a:latin typeface="inter-regular"/>
                        </a:rPr>
                        <a:t>ComponentEvent</a:t>
                      </a:r>
                    </a:p>
                  </a:txBody>
                  <a:tcPr marL="60960" marR="60960" marT="60960" marB="60960"/>
                </a:tc>
                <a:tc>
                  <a:txBody>
                    <a:bodyPr/>
                    <a:lstStyle/>
                    <a:p>
                      <a:pPr algn="just" fontAlgn="t"/>
                      <a:r>
                        <a:rPr lang="en-IN">
                          <a:solidFill>
                            <a:srgbClr val="333333"/>
                          </a:solidFill>
                          <a:effectLst/>
                          <a:latin typeface="inter-regular"/>
                        </a:rPr>
                        <a:t>ComponentListener</a:t>
                      </a:r>
                    </a:p>
                  </a:txBody>
                  <a:tcPr marL="60960" marR="60960" marT="60960" marB="60960"/>
                </a:tc>
                <a:extLst>
                  <a:ext uri="{0D108BD9-81ED-4DB2-BD59-A6C34878D82A}">
                    <a16:rowId xmlns:a16="http://schemas.microsoft.com/office/drawing/2014/main" val="1017609844"/>
                  </a:ext>
                </a:extLst>
              </a:tr>
              <a:tr h="370840">
                <a:tc>
                  <a:txBody>
                    <a:bodyPr/>
                    <a:lstStyle/>
                    <a:p>
                      <a:pPr algn="just" fontAlgn="t"/>
                      <a:r>
                        <a:rPr lang="en-IN">
                          <a:solidFill>
                            <a:srgbClr val="333333"/>
                          </a:solidFill>
                          <a:effectLst/>
                          <a:latin typeface="inter-regular"/>
                        </a:rPr>
                        <a:t>ContainerEvent</a:t>
                      </a:r>
                    </a:p>
                  </a:txBody>
                  <a:tcPr marL="60960" marR="60960" marT="60960" marB="60960"/>
                </a:tc>
                <a:tc>
                  <a:txBody>
                    <a:bodyPr/>
                    <a:lstStyle/>
                    <a:p>
                      <a:pPr algn="just" fontAlgn="t"/>
                      <a:r>
                        <a:rPr lang="en-IN">
                          <a:solidFill>
                            <a:srgbClr val="333333"/>
                          </a:solidFill>
                          <a:effectLst/>
                          <a:latin typeface="inter-regular"/>
                        </a:rPr>
                        <a:t>ContainerListener</a:t>
                      </a:r>
                    </a:p>
                  </a:txBody>
                  <a:tcPr marL="60960" marR="60960" marT="60960" marB="60960"/>
                </a:tc>
                <a:extLst>
                  <a:ext uri="{0D108BD9-81ED-4DB2-BD59-A6C34878D82A}">
                    <a16:rowId xmlns:a16="http://schemas.microsoft.com/office/drawing/2014/main" val="2356002416"/>
                  </a:ext>
                </a:extLst>
              </a:tr>
              <a:tr h="370840">
                <a:tc>
                  <a:txBody>
                    <a:bodyPr/>
                    <a:lstStyle/>
                    <a:p>
                      <a:pPr algn="just" fontAlgn="t"/>
                      <a:r>
                        <a:rPr lang="en-IN">
                          <a:solidFill>
                            <a:srgbClr val="333333"/>
                          </a:solidFill>
                          <a:effectLst/>
                          <a:latin typeface="inter-regular"/>
                        </a:rPr>
                        <a:t>FocusEvent</a:t>
                      </a:r>
                    </a:p>
                  </a:txBody>
                  <a:tcPr marL="60960" marR="60960" marT="60960" marB="60960"/>
                </a:tc>
                <a:tc>
                  <a:txBody>
                    <a:bodyPr/>
                    <a:lstStyle/>
                    <a:p>
                      <a:pPr algn="just" fontAlgn="t"/>
                      <a:r>
                        <a:rPr lang="en-IN" dirty="0" err="1">
                          <a:solidFill>
                            <a:srgbClr val="333333"/>
                          </a:solidFill>
                          <a:effectLst/>
                          <a:latin typeface="inter-regular"/>
                        </a:rPr>
                        <a:t>FocusListener</a:t>
                      </a:r>
                      <a:endParaRPr lang="en-IN" dirty="0">
                        <a:solidFill>
                          <a:srgbClr val="333333"/>
                        </a:solidFill>
                        <a:effectLst/>
                        <a:latin typeface="inter-regular"/>
                      </a:endParaRPr>
                    </a:p>
                  </a:txBody>
                  <a:tcPr marL="60960" marR="60960" marT="60960" marB="60960"/>
                </a:tc>
                <a:extLst>
                  <a:ext uri="{0D108BD9-81ED-4DB2-BD59-A6C34878D82A}">
                    <a16:rowId xmlns:a16="http://schemas.microsoft.com/office/drawing/2014/main" val="828291321"/>
                  </a:ext>
                </a:extLst>
              </a:tr>
            </a:tbl>
          </a:graphicData>
        </a:graphic>
      </p:graphicFrame>
      <p:sp>
        <p:nvSpPr>
          <p:cNvPr id="6" name="TextBox 5">
            <a:extLst>
              <a:ext uri="{FF2B5EF4-FFF2-40B4-BE49-F238E27FC236}">
                <a16:creationId xmlns:a16="http://schemas.microsoft.com/office/drawing/2014/main" id="{625237C7-D7A9-953E-00AF-4F9A0A826565}"/>
              </a:ext>
            </a:extLst>
          </p:cNvPr>
          <p:cNvSpPr txBox="1"/>
          <p:nvPr/>
        </p:nvSpPr>
        <p:spPr>
          <a:xfrm>
            <a:off x="663388" y="1326235"/>
            <a:ext cx="6096000" cy="369332"/>
          </a:xfrm>
          <a:prstGeom prst="rect">
            <a:avLst/>
          </a:prstGeom>
          <a:noFill/>
        </p:spPr>
        <p:txBody>
          <a:bodyPr wrap="square">
            <a:spAutoFit/>
          </a:bodyPr>
          <a:lstStyle/>
          <a:p>
            <a:pPr algn="just"/>
            <a:r>
              <a:rPr lang="en-IN" b="1" i="0" dirty="0">
                <a:solidFill>
                  <a:srgbClr val="610B38"/>
                </a:solidFill>
                <a:effectLst/>
                <a:latin typeface="erdana"/>
              </a:rPr>
              <a:t>Java Event classes and Listener interfaces</a:t>
            </a:r>
          </a:p>
        </p:txBody>
      </p:sp>
    </p:spTree>
    <p:extLst>
      <p:ext uri="{BB962C8B-B14F-4D97-AF65-F5344CB8AC3E}">
        <p14:creationId xmlns:p14="http://schemas.microsoft.com/office/powerpoint/2010/main" val="187453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519354" y="109191"/>
            <a:ext cx="10865223" cy="679904"/>
          </a:xfrm>
        </p:spPr>
        <p:txBody>
          <a:bodyPr>
            <a:normAutofit fontScale="90000"/>
          </a:bodyPr>
          <a:lstStyle/>
          <a:p>
            <a:pPr algn="ctr"/>
            <a:r>
              <a:rPr lang="en-IN" b="1" dirty="0">
                <a:solidFill>
                  <a:srgbClr val="610B38"/>
                </a:solidFill>
                <a:latin typeface="erdana"/>
              </a:rPr>
              <a:t>Java AWT: ActionListener in Event Handling</a:t>
            </a:r>
          </a:p>
        </p:txBody>
      </p:sp>
      <p:sp>
        <p:nvSpPr>
          <p:cNvPr id="5" name="TextBox 4">
            <a:extLst>
              <a:ext uri="{FF2B5EF4-FFF2-40B4-BE49-F238E27FC236}">
                <a16:creationId xmlns:a16="http://schemas.microsoft.com/office/drawing/2014/main" id="{71092273-9DB6-55ED-F2E1-D0913C414C15}"/>
              </a:ext>
            </a:extLst>
          </p:cNvPr>
          <p:cNvSpPr txBox="1"/>
          <p:nvPr/>
        </p:nvSpPr>
        <p:spPr>
          <a:xfrm>
            <a:off x="600632" y="657015"/>
            <a:ext cx="11225608" cy="2369880"/>
          </a:xfrm>
          <a:prstGeom prst="rect">
            <a:avLst/>
          </a:prstGeom>
          <a:noFill/>
          <a:ln>
            <a:solidFill>
              <a:schemeClr val="accent1"/>
            </a:solidFill>
          </a:ln>
        </p:spPr>
        <p:txBody>
          <a:bodyPr wrap="square">
            <a:spAutoFit/>
          </a:bodyPr>
          <a:lstStyle/>
          <a:p>
            <a:pPr algn="just"/>
            <a:r>
              <a:rPr lang="en-US" b="1" i="0" dirty="0">
                <a:solidFill>
                  <a:srgbClr val="610B38"/>
                </a:solidFill>
                <a:effectLst/>
                <a:latin typeface="erdana"/>
              </a:rPr>
              <a:t>Java ActionListener Interface</a:t>
            </a:r>
          </a:p>
          <a:p>
            <a:pPr algn="just"/>
            <a:endParaRPr lang="en-US" sz="1000" b="0" i="0" dirty="0">
              <a:solidFill>
                <a:srgbClr val="610B38"/>
              </a:solidFill>
              <a:effectLst/>
              <a:latin typeface="erdana"/>
            </a:endParaRPr>
          </a:p>
          <a:p>
            <a:pPr marL="285750" indent="-285750" algn="just">
              <a:buFont typeface="Wingdings" panose="05000000000000000000" pitchFamily="2" charset="2"/>
              <a:buChar char="§"/>
            </a:pPr>
            <a:r>
              <a:rPr lang="en-US" b="0" i="0" dirty="0">
                <a:solidFill>
                  <a:srgbClr val="333333"/>
                </a:solidFill>
                <a:effectLst/>
                <a:latin typeface="inter-regular"/>
              </a:rPr>
              <a:t>The Java ActionListener is notified whenever you click on the button or menu item. It is notified against </a:t>
            </a:r>
            <a:r>
              <a:rPr lang="en-US" dirty="0" err="1">
                <a:solidFill>
                  <a:srgbClr val="610B38"/>
                </a:solidFill>
                <a:latin typeface="erdana"/>
              </a:rPr>
              <a:t>ActionEvent</a:t>
            </a:r>
            <a:r>
              <a:rPr lang="en-US" dirty="0">
                <a:solidFill>
                  <a:srgbClr val="610B38"/>
                </a:solidFill>
                <a:latin typeface="erdana"/>
              </a:rPr>
              <a:t>. The ActionListener interface is found in </a:t>
            </a:r>
            <a:r>
              <a:rPr lang="en-US" dirty="0" err="1">
                <a:solidFill>
                  <a:srgbClr val="610B38"/>
                </a:solidFill>
                <a:latin typeface="erdana"/>
              </a:rPr>
              <a:t>java.awt.event</a:t>
            </a:r>
            <a:r>
              <a:rPr lang="en-US" dirty="0">
                <a:solidFill>
                  <a:srgbClr val="610B38"/>
                </a:solidFill>
                <a:latin typeface="erdana"/>
              </a:rPr>
              <a:t> package.</a:t>
            </a:r>
          </a:p>
          <a:p>
            <a:pPr algn="just"/>
            <a:endParaRPr lang="en-US" dirty="0">
              <a:solidFill>
                <a:srgbClr val="610B38"/>
              </a:solidFill>
              <a:latin typeface="erdana"/>
              <a:hlinkClick r:id="rId2">
                <a:extLst>
                  <a:ext uri="{A12FA001-AC4F-418D-AE19-62706E023703}">
                    <ahyp:hlinkClr xmlns:ahyp="http://schemas.microsoft.com/office/drawing/2018/hyperlinkcolor" val="tx"/>
                  </a:ext>
                </a:extLst>
              </a:hlinkClick>
            </a:endParaRPr>
          </a:p>
          <a:p>
            <a:pPr marL="285750" indent="-285750" algn="just">
              <a:buFont typeface="Wingdings" panose="05000000000000000000" pitchFamily="2" charset="2"/>
              <a:buChar char="§"/>
            </a:pPr>
            <a:r>
              <a:rPr lang="en-US" dirty="0">
                <a:solidFill>
                  <a:srgbClr val="610B38"/>
                </a:solidFill>
                <a:latin typeface="erdana"/>
              </a:rPr>
              <a:t>It has only one method: </a:t>
            </a:r>
            <a:r>
              <a:rPr lang="en-US" dirty="0" err="1">
                <a:solidFill>
                  <a:srgbClr val="610B38"/>
                </a:solidFill>
                <a:latin typeface="erdana"/>
              </a:rPr>
              <a:t>actionPerformed</a:t>
            </a:r>
            <a:r>
              <a:rPr lang="en-US" dirty="0">
                <a:solidFill>
                  <a:srgbClr val="610B38"/>
                </a:solidFill>
                <a:latin typeface="erdana"/>
              </a:rPr>
              <a:t>() :</a:t>
            </a:r>
            <a:r>
              <a:rPr lang="en-US" dirty="0">
                <a:solidFill>
                  <a:srgbClr val="333333"/>
                </a:solidFill>
                <a:latin typeface="inter-regular"/>
              </a:rPr>
              <a:t> </a:t>
            </a:r>
            <a:r>
              <a:rPr lang="en-US" b="0" i="0" dirty="0">
                <a:solidFill>
                  <a:srgbClr val="333333"/>
                </a:solidFill>
                <a:effectLst/>
                <a:latin typeface="inter-regular"/>
              </a:rPr>
              <a:t>The </a:t>
            </a:r>
            <a:r>
              <a:rPr lang="en-US" b="0" i="0" dirty="0" err="1">
                <a:solidFill>
                  <a:srgbClr val="333333"/>
                </a:solidFill>
                <a:effectLst/>
                <a:latin typeface="inter-regular"/>
              </a:rPr>
              <a:t>actionPerformed</a:t>
            </a:r>
            <a:r>
              <a:rPr lang="en-US" b="0" i="0" dirty="0">
                <a:solidFill>
                  <a:srgbClr val="333333"/>
                </a:solidFill>
                <a:effectLst/>
                <a:latin typeface="inter-regular"/>
              </a:rPr>
              <a:t>() method is invoked automatically whenever you click on the registered component.</a:t>
            </a:r>
          </a:p>
          <a:p>
            <a:pPr algn="just"/>
            <a:endParaRPr lang="en-US" sz="900" b="1" i="0" dirty="0">
              <a:solidFill>
                <a:srgbClr val="006699"/>
              </a:solidFill>
              <a:effectLst/>
              <a:latin typeface="inter-regular"/>
            </a:endParaRPr>
          </a:p>
          <a:p>
            <a:pPr algn="ct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actionPerformed</a:t>
            </a:r>
            <a:r>
              <a:rPr lang="en-US" b="0" i="0" dirty="0">
                <a:solidFill>
                  <a:srgbClr val="000000"/>
                </a:solidFill>
                <a:effectLst/>
                <a:latin typeface="inter-regular"/>
              </a:rPr>
              <a:t>(</a:t>
            </a:r>
            <a:r>
              <a:rPr lang="en-US" b="0" i="0" dirty="0" err="1">
                <a:solidFill>
                  <a:srgbClr val="000000"/>
                </a:solidFill>
                <a:effectLst/>
                <a:latin typeface="inter-regular"/>
              </a:rPr>
              <a:t>ActionEvent</a:t>
            </a:r>
            <a:r>
              <a:rPr lang="en-US" b="0" i="0" dirty="0">
                <a:solidFill>
                  <a:srgbClr val="000000"/>
                </a:solidFill>
                <a:effectLst/>
                <a:latin typeface="inter-regular"/>
              </a:rPr>
              <a:t> e);  </a:t>
            </a:r>
          </a:p>
        </p:txBody>
      </p:sp>
      <p:sp>
        <p:nvSpPr>
          <p:cNvPr id="4" name="TextBox 3">
            <a:extLst>
              <a:ext uri="{FF2B5EF4-FFF2-40B4-BE49-F238E27FC236}">
                <a16:creationId xmlns:a16="http://schemas.microsoft.com/office/drawing/2014/main" id="{8966CC6B-EB1A-21B3-01CA-D7E3E241E1C4}"/>
              </a:ext>
            </a:extLst>
          </p:cNvPr>
          <p:cNvSpPr txBox="1"/>
          <p:nvPr/>
        </p:nvSpPr>
        <p:spPr>
          <a:xfrm>
            <a:off x="600632" y="3128336"/>
            <a:ext cx="11225608" cy="3693319"/>
          </a:xfrm>
          <a:prstGeom prst="rect">
            <a:avLst/>
          </a:prstGeom>
          <a:noFill/>
          <a:ln>
            <a:solidFill>
              <a:schemeClr val="accent1"/>
            </a:solidFill>
          </a:ln>
        </p:spPr>
        <p:txBody>
          <a:bodyPr wrap="square">
            <a:spAutoFit/>
          </a:bodyPr>
          <a:lstStyle/>
          <a:p>
            <a:pPr algn="just"/>
            <a:r>
              <a:rPr lang="en-US" b="1" i="0" dirty="0">
                <a:solidFill>
                  <a:srgbClr val="610B38"/>
                </a:solidFill>
                <a:effectLst/>
                <a:latin typeface="erdana"/>
              </a:rPr>
              <a:t>How to write ActionListener</a:t>
            </a:r>
          </a:p>
          <a:p>
            <a:pPr algn="just"/>
            <a:r>
              <a:rPr lang="en-US" b="0" i="0" dirty="0">
                <a:solidFill>
                  <a:srgbClr val="333333"/>
                </a:solidFill>
                <a:effectLst/>
                <a:latin typeface="inter-regular"/>
              </a:rPr>
              <a:t>The common approach is to implement the ActionListener. If you implement the ActionListener class, you need to follow 3 steps:</a:t>
            </a:r>
          </a:p>
          <a:p>
            <a:pPr marL="342900" indent="-342900" algn="just">
              <a:buAutoNum type="arabicParenR"/>
            </a:pPr>
            <a:r>
              <a:rPr lang="en-US" b="0" i="0" dirty="0">
                <a:solidFill>
                  <a:srgbClr val="333333"/>
                </a:solidFill>
                <a:effectLst/>
                <a:highlight>
                  <a:srgbClr val="FFFF00"/>
                </a:highlight>
                <a:latin typeface="inter-regular"/>
              </a:rPr>
              <a:t>Implement the ActionListener interface in the class:</a:t>
            </a:r>
          </a:p>
          <a:p>
            <a:pPr lvl="1"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ActionListenerExample</a:t>
            </a:r>
            <a:r>
              <a:rPr lang="en-US" b="0" i="0" dirty="0">
                <a:solidFill>
                  <a:srgbClr val="000000"/>
                </a:solidFill>
                <a:effectLst/>
                <a:latin typeface="inter-regular"/>
              </a:rPr>
              <a:t> Implements ActionListener </a:t>
            </a:r>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2) </a:t>
            </a:r>
            <a:r>
              <a:rPr lang="en-US" b="0" i="0" dirty="0">
                <a:solidFill>
                  <a:srgbClr val="333333"/>
                </a:solidFill>
                <a:effectLst/>
                <a:highlight>
                  <a:srgbClr val="FFFF00"/>
                </a:highlight>
                <a:latin typeface="inter-regular"/>
              </a:rPr>
              <a:t>Register the component with the Listener:</a:t>
            </a:r>
          </a:p>
          <a:p>
            <a:pPr lvl="1" algn="just"/>
            <a:r>
              <a:rPr lang="en-US" b="0" i="0" dirty="0" err="1">
                <a:solidFill>
                  <a:srgbClr val="000000"/>
                </a:solidFill>
                <a:effectLst/>
                <a:latin typeface="inter-regular"/>
              </a:rPr>
              <a:t>component.addActionListener</a:t>
            </a:r>
            <a:r>
              <a:rPr lang="en-US" b="0" i="0" dirty="0">
                <a:solidFill>
                  <a:srgbClr val="000000"/>
                </a:solidFill>
                <a:effectLst/>
                <a:latin typeface="inter-regular"/>
              </a:rPr>
              <a:t>(</a:t>
            </a:r>
            <a:r>
              <a:rPr lang="en-US" b="0" i="0" dirty="0" err="1">
                <a:solidFill>
                  <a:srgbClr val="000000"/>
                </a:solidFill>
                <a:effectLst/>
                <a:latin typeface="inter-regular"/>
              </a:rPr>
              <a:t>instanceOfListenerclass</a:t>
            </a:r>
            <a:r>
              <a:rPr lang="en-US" b="0" i="0" dirty="0">
                <a:solidFill>
                  <a:srgbClr val="000000"/>
                </a:solidFill>
                <a:effectLst/>
                <a:latin typeface="inter-regular"/>
              </a:rPr>
              <a:t>);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3) </a:t>
            </a:r>
            <a:r>
              <a:rPr lang="en-US" b="0" i="0" dirty="0">
                <a:solidFill>
                  <a:srgbClr val="333333"/>
                </a:solidFill>
                <a:effectLst/>
                <a:highlight>
                  <a:srgbClr val="FFFF00"/>
                </a:highlight>
                <a:latin typeface="inter-regular"/>
              </a:rPr>
              <a:t>Override the </a:t>
            </a:r>
            <a:r>
              <a:rPr lang="en-US" b="0" i="0" dirty="0" err="1">
                <a:solidFill>
                  <a:srgbClr val="333333"/>
                </a:solidFill>
                <a:effectLst/>
                <a:highlight>
                  <a:srgbClr val="FFFF00"/>
                </a:highlight>
                <a:latin typeface="inter-regular"/>
              </a:rPr>
              <a:t>actionPerformed</a:t>
            </a:r>
            <a:r>
              <a:rPr lang="en-US" b="0" i="0" dirty="0">
                <a:solidFill>
                  <a:srgbClr val="333333"/>
                </a:solidFill>
                <a:effectLst/>
                <a:highlight>
                  <a:srgbClr val="FFFF00"/>
                </a:highlight>
                <a:latin typeface="inter-regular"/>
              </a:rPr>
              <a:t>() method:</a:t>
            </a:r>
          </a:p>
          <a:p>
            <a:pPr lvl="1"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actionPerformed</a:t>
            </a:r>
            <a:r>
              <a:rPr lang="en-US" b="0" i="0" dirty="0">
                <a:solidFill>
                  <a:srgbClr val="000000"/>
                </a:solidFill>
                <a:effectLst/>
                <a:latin typeface="inter-regular"/>
              </a:rPr>
              <a:t>(</a:t>
            </a:r>
            <a:r>
              <a:rPr lang="en-US" b="0" i="0" dirty="0" err="1">
                <a:solidFill>
                  <a:srgbClr val="000000"/>
                </a:solidFill>
                <a:effectLst/>
                <a:latin typeface="inter-regular"/>
              </a:rPr>
              <a:t>ActionEvent</a:t>
            </a:r>
            <a:r>
              <a:rPr lang="en-US" b="0" i="0" dirty="0">
                <a:solidFill>
                  <a:srgbClr val="000000"/>
                </a:solidFill>
                <a:effectLst/>
                <a:latin typeface="inter-regular"/>
              </a:rPr>
              <a:t> e){  </a:t>
            </a:r>
          </a:p>
          <a:p>
            <a:pPr lvl="1" algn="just"/>
            <a:r>
              <a:rPr lang="en-US" b="0" i="0" dirty="0">
                <a:solidFill>
                  <a:srgbClr val="000000"/>
                </a:solidFill>
                <a:effectLst/>
                <a:latin typeface="inter-regular"/>
              </a:rPr>
              <a:t>           </a:t>
            </a:r>
            <a:r>
              <a:rPr lang="en-US" b="0" i="0" dirty="0">
                <a:solidFill>
                  <a:srgbClr val="008200"/>
                </a:solidFill>
                <a:effectLst/>
                <a:latin typeface="inter-regular"/>
              </a:rPr>
              <a:t>//Write the code here</a:t>
            </a:r>
            <a:r>
              <a:rPr lang="en-US" b="0" i="0" dirty="0">
                <a:solidFill>
                  <a:srgbClr val="000000"/>
                </a:solidFill>
                <a:effectLst/>
                <a:latin typeface="inter-regular"/>
              </a:rPr>
              <a:t>  </a:t>
            </a:r>
          </a:p>
          <a:p>
            <a:pPr lvl="1"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32114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within class</a:t>
            </a:r>
          </a:p>
        </p:txBody>
      </p:sp>
      <p:sp>
        <p:nvSpPr>
          <p:cNvPr id="4" name="TextBox 3">
            <a:extLst>
              <a:ext uri="{FF2B5EF4-FFF2-40B4-BE49-F238E27FC236}">
                <a16:creationId xmlns:a16="http://schemas.microsoft.com/office/drawing/2014/main" id="{33790514-7337-D4FE-D255-E6C639DAFD30}"/>
              </a:ext>
            </a:extLst>
          </p:cNvPr>
          <p:cNvSpPr txBox="1"/>
          <p:nvPr/>
        </p:nvSpPr>
        <p:spPr>
          <a:xfrm>
            <a:off x="215152" y="787325"/>
            <a:ext cx="5943601"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r>
              <a:rPr lang="en-IN" b="1" i="0" dirty="0">
                <a:solidFill>
                  <a:srgbClr val="006699"/>
                </a:solidFill>
                <a:effectLst/>
                <a:highlight>
                  <a:srgbClr val="00FFFF"/>
                </a:highlight>
                <a:latin typeface="inter-regular"/>
              </a:rPr>
              <a:t>class</a:t>
            </a:r>
            <a:r>
              <a:rPr lang="en-IN" b="0" i="0" dirty="0">
                <a:solidFill>
                  <a:srgbClr val="000000"/>
                </a:solidFill>
                <a:effectLst/>
                <a:highlight>
                  <a:srgbClr val="00FFFF"/>
                </a:highlight>
                <a:latin typeface="inter-regular"/>
              </a:rPr>
              <a:t> </a:t>
            </a:r>
            <a:r>
              <a:rPr lang="en-IN" b="0" i="0" dirty="0" err="1">
                <a:solidFill>
                  <a:srgbClr val="000000"/>
                </a:solidFill>
                <a:effectLst/>
                <a:highlight>
                  <a:srgbClr val="00FFFF"/>
                </a:highlight>
                <a:latin typeface="inter-regular"/>
              </a:rPr>
              <a:t>AEvent</a:t>
            </a:r>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extends</a:t>
            </a:r>
            <a:r>
              <a:rPr lang="en-IN" b="0" i="0" dirty="0">
                <a:solidFill>
                  <a:srgbClr val="000000"/>
                </a:solidFill>
                <a:effectLst/>
                <a:highlight>
                  <a:srgbClr val="00FFFF"/>
                </a:highlight>
                <a:latin typeface="inter-regular"/>
              </a:rPr>
              <a:t> Frame </a:t>
            </a:r>
            <a:r>
              <a:rPr lang="en-IN" b="1" i="0" dirty="0">
                <a:solidFill>
                  <a:srgbClr val="006699"/>
                </a:solidFill>
                <a:effectLst/>
                <a:highlight>
                  <a:srgbClr val="00FFFF"/>
                </a:highlight>
                <a:latin typeface="inter-regular"/>
              </a:rPr>
              <a:t>implements</a:t>
            </a:r>
            <a:r>
              <a:rPr lang="en-IN" b="0" i="0" dirty="0">
                <a:solidFill>
                  <a:srgbClr val="000000"/>
                </a:solidFill>
                <a:effectLst/>
                <a:highlight>
                  <a:srgbClr val="00FFFF"/>
                </a:highlight>
                <a:latin typeface="inter-regular"/>
              </a:rPr>
              <a:t> ActionListener</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TextField</a:t>
            </a:r>
            <a:r>
              <a:rPr lang="en-IN" b="0" i="0" dirty="0">
                <a:solidFill>
                  <a:srgbClr val="000000"/>
                </a:solidFill>
                <a:effectLst/>
                <a:latin typeface="inter-regular"/>
              </a:rPr>
              <a:t> </a:t>
            </a:r>
            <a:r>
              <a:rPr lang="en-IN" b="0" i="0" dirty="0" err="1">
                <a:solidFill>
                  <a:srgbClr val="000000"/>
                </a:solidFill>
                <a:effectLst/>
                <a:latin typeface="inter-regular"/>
              </a:rPr>
              <a:t>tf</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AEvent</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tf</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TextField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tf.setBounds</a:t>
            </a:r>
            <a:r>
              <a:rPr lang="en-IN" b="0" i="0" dirty="0">
                <a:solidFill>
                  <a:srgbClr val="000000"/>
                </a:solidFill>
                <a:effectLst/>
                <a:latin typeface="inter-regular"/>
              </a:rPr>
              <a:t>(</a:t>
            </a:r>
            <a:r>
              <a:rPr lang="en-IN" b="0" i="0" dirty="0">
                <a:solidFill>
                  <a:srgbClr val="C00000"/>
                </a:solidFill>
                <a:effectLst/>
                <a:latin typeface="inter-regular"/>
              </a:rPr>
              <a:t>60</a:t>
            </a:r>
            <a:r>
              <a:rPr lang="en-IN" b="0" i="0" dirty="0">
                <a:solidFill>
                  <a:srgbClr val="000000"/>
                </a:solidFill>
                <a:effectLst/>
                <a:latin typeface="inter-regular"/>
              </a:rPr>
              <a:t>,</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170</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 Set position</a:t>
            </a:r>
          </a:p>
          <a:p>
            <a:pPr algn="just"/>
            <a:r>
              <a:rPr lang="en-IN" b="0" i="0" dirty="0">
                <a:solidFill>
                  <a:srgbClr val="000000"/>
                </a:solidFill>
                <a:effectLst/>
                <a:latin typeface="inter-regular"/>
              </a:rPr>
              <a:t>           Button b=</a:t>
            </a:r>
            <a:r>
              <a:rPr lang="en-IN" b="1" i="0" dirty="0">
                <a:solidFill>
                  <a:srgbClr val="006699"/>
                </a:solidFill>
                <a:effectLst/>
                <a:latin typeface="inter-regular"/>
              </a:rPr>
              <a:t>new</a:t>
            </a:r>
            <a:r>
              <a:rPr lang="en-IN" b="0" i="0" dirty="0">
                <a:solidFill>
                  <a:srgbClr val="000000"/>
                </a:solidFill>
                <a:effectLst/>
                <a:latin typeface="inter-regular"/>
              </a:rPr>
              <a:t> Button(</a:t>
            </a:r>
            <a:r>
              <a:rPr lang="en-IN" b="0" i="0" dirty="0">
                <a:solidFill>
                  <a:srgbClr val="0000FF"/>
                </a:solidFill>
                <a:effectLst/>
                <a:latin typeface="inter-regular"/>
              </a:rPr>
              <a:t>"click me"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b.setBounds</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a:t>
            </a:r>
            <a:r>
              <a:rPr lang="en-IN" b="0" i="0" dirty="0">
                <a:solidFill>
                  <a:srgbClr val="C00000"/>
                </a:solidFill>
                <a:effectLst/>
                <a:latin typeface="inter-regular"/>
              </a:rPr>
              <a:t>80</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           //register listener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highlight>
                  <a:srgbClr val="00FFFF"/>
                </a:highlight>
                <a:latin typeface="inter-regular"/>
              </a:rPr>
              <a:t>b.addActionListener</a:t>
            </a:r>
            <a:r>
              <a:rPr lang="en-IN" b="0" i="0" dirty="0">
                <a:solidFill>
                  <a:srgbClr val="000000"/>
                </a:solidFill>
                <a:effectLst/>
                <a:highlight>
                  <a:srgbClr val="00FFFF"/>
                </a:highlight>
                <a:latin typeface="inter-regular"/>
              </a:rPr>
              <a:t>(</a:t>
            </a:r>
            <a:r>
              <a:rPr lang="en-IN" b="1" i="0" dirty="0">
                <a:solidFill>
                  <a:srgbClr val="006699"/>
                </a:solidFill>
                <a:effectLst/>
                <a:highlight>
                  <a:srgbClr val="00FFFF"/>
                </a:highlight>
                <a:latin typeface="inter-regular"/>
              </a:rPr>
              <a:t>this</a:t>
            </a:r>
            <a:r>
              <a:rPr lang="en-IN" b="0" i="0" dirty="0">
                <a:solidFill>
                  <a:srgbClr val="000000"/>
                </a:solidFill>
                <a:effectLst/>
                <a:highlight>
                  <a:srgbClr val="00FFFF"/>
                </a:highlight>
                <a:latin typeface="inter-regular"/>
              </a:rPr>
              <a:t>);</a:t>
            </a:r>
            <a:r>
              <a:rPr lang="en-IN" b="0" i="0" dirty="0">
                <a:solidFill>
                  <a:srgbClr val="008200"/>
                </a:solidFill>
                <a:effectLst/>
                <a:latin typeface="inter-regular"/>
              </a:rPr>
              <a:t>//passing current instance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          //add components and set size, layout and visibility</a:t>
            </a:r>
            <a:r>
              <a:rPr lang="en-IN" b="0" i="0" dirty="0">
                <a:solidFill>
                  <a:srgbClr val="000000"/>
                </a:solidFill>
                <a:effectLst/>
                <a:latin typeface="inter-regular"/>
              </a:rPr>
              <a:t>  </a:t>
            </a:r>
          </a:p>
          <a:p>
            <a:pPr algn="just"/>
            <a:r>
              <a:rPr lang="en-IN" b="0" i="0" dirty="0">
                <a:solidFill>
                  <a:srgbClr val="000000"/>
                </a:solidFill>
                <a:effectLst/>
                <a:latin typeface="inter-regular"/>
              </a:rPr>
              <a:t>          add(b);   add(</a:t>
            </a:r>
            <a:r>
              <a:rPr lang="en-IN" b="0" i="0" dirty="0" err="1">
                <a:solidFill>
                  <a:srgbClr val="000000"/>
                </a:solidFill>
                <a:effectLst/>
                <a:latin typeface="inter-regular"/>
              </a:rPr>
              <a:t>tf</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setSize</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AF3C53BE-B3C1-5926-DF34-FD935EFF7608}"/>
              </a:ext>
            </a:extLst>
          </p:cNvPr>
          <p:cNvSpPr txBox="1"/>
          <p:nvPr/>
        </p:nvSpPr>
        <p:spPr>
          <a:xfrm>
            <a:off x="6323859" y="787325"/>
            <a:ext cx="5652989" cy="2585323"/>
          </a:xfrm>
          <a:prstGeom prst="rect">
            <a:avLst/>
          </a:prstGeom>
          <a:noFill/>
          <a:ln>
            <a:solidFill>
              <a:schemeClr val="accent1"/>
            </a:solidFill>
          </a:ln>
        </p:spPr>
        <p:txBody>
          <a:bodyPr wrap="square">
            <a:spAutoFit/>
          </a:bodyPr>
          <a:lstStyle/>
          <a:p>
            <a:pPr algn="just"/>
            <a:r>
              <a:rPr lang="en-IN" b="1" i="0" dirty="0">
                <a:solidFill>
                  <a:srgbClr val="006699"/>
                </a:solidFill>
                <a:effectLst/>
                <a:highlight>
                  <a:srgbClr val="00FFFF"/>
                </a:highlight>
                <a:latin typeface="inter-regular"/>
              </a:rPr>
              <a:t>      public</a:t>
            </a:r>
            <a:r>
              <a:rPr lang="en-IN" b="0" i="0" dirty="0">
                <a:solidFill>
                  <a:srgbClr val="000000"/>
                </a:solidFill>
                <a:effectLst/>
                <a:highlight>
                  <a:srgbClr val="00FFFF"/>
                </a:highlight>
                <a:latin typeface="inter-regular"/>
              </a:rPr>
              <a:t> </a:t>
            </a:r>
            <a:r>
              <a:rPr lang="en-IN" b="1" i="0" dirty="0">
                <a:solidFill>
                  <a:srgbClr val="006699"/>
                </a:solidFill>
                <a:effectLst/>
                <a:highlight>
                  <a:srgbClr val="00FFFF"/>
                </a:highlight>
                <a:latin typeface="inter-regular"/>
              </a:rPr>
              <a:t>void</a:t>
            </a:r>
            <a:r>
              <a:rPr lang="en-IN" b="0" i="0" dirty="0">
                <a:solidFill>
                  <a:srgbClr val="000000"/>
                </a:solidFill>
                <a:effectLst/>
                <a:highlight>
                  <a:srgbClr val="00FFFF"/>
                </a:highlight>
                <a:latin typeface="inter-regular"/>
              </a:rPr>
              <a:t> </a:t>
            </a:r>
            <a:r>
              <a:rPr lang="en-IN" b="0" i="0" dirty="0" err="1">
                <a:solidFill>
                  <a:srgbClr val="000000"/>
                </a:solidFill>
                <a:effectLst/>
                <a:highlight>
                  <a:srgbClr val="00FFFF"/>
                </a:highlight>
                <a:latin typeface="inter-regular"/>
              </a:rPr>
              <a:t>actionPerformed</a:t>
            </a:r>
            <a:r>
              <a:rPr lang="en-IN" b="0" i="0" dirty="0">
                <a:solidFill>
                  <a:srgbClr val="000000"/>
                </a:solidFill>
                <a:effectLst/>
                <a:highlight>
                  <a:srgbClr val="00FFFF"/>
                </a:highlight>
                <a:latin typeface="inter-regular"/>
              </a:rPr>
              <a:t>(</a:t>
            </a:r>
            <a:r>
              <a:rPr lang="en-IN" b="0" i="0" dirty="0" err="1">
                <a:solidFill>
                  <a:srgbClr val="000000"/>
                </a:solidFill>
                <a:effectLst/>
                <a:highlight>
                  <a:srgbClr val="00FFFF"/>
                </a:highlight>
                <a:latin typeface="inter-regular"/>
              </a:rPr>
              <a:t>ActionEvent</a:t>
            </a:r>
            <a:r>
              <a:rPr lang="en-IN" b="0" i="0" dirty="0">
                <a:solidFill>
                  <a:srgbClr val="000000"/>
                </a:solidFill>
                <a:effectLst/>
                <a:highlight>
                  <a:srgbClr val="00FFFF"/>
                </a:highlight>
                <a:latin typeface="inter-regular"/>
              </a:rPr>
              <a:t> e)</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tf.setText</a:t>
            </a:r>
            <a:r>
              <a:rPr lang="en-IN" b="0" i="0" dirty="0">
                <a:solidFill>
                  <a:srgbClr val="000000"/>
                </a:solidFill>
                <a:effectLst/>
                <a:latin typeface="inter-regular"/>
              </a:rPr>
              <a:t>(</a:t>
            </a:r>
            <a:r>
              <a:rPr lang="en-IN" b="0" i="0" dirty="0">
                <a:solidFill>
                  <a:srgbClr val="0000FF"/>
                </a:solidFill>
                <a:effectLst/>
                <a:latin typeface="inter-regular"/>
              </a:rPr>
              <a:t>"Welcome"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new</a:t>
            </a:r>
            <a:r>
              <a:rPr lang="en-IN" b="0" i="0" dirty="0">
                <a:solidFill>
                  <a:srgbClr val="000000"/>
                </a:solidFill>
                <a:effectLst/>
                <a:latin typeface="inter-regular"/>
              </a:rPr>
              <a:t> </a:t>
            </a:r>
            <a:r>
              <a:rPr lang="en-IN" b="0" i="0" dirty="0" err="1">
                <a:solidFill>
                  <a:srgbClr val="000000"/>
                </a:solidFill>
                <a:effectLst/>
                <a:latin typeface="inter-regular"/>
              </a:rPr>
              <a:t>AEvent</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pic>
        <p:nvPicPr>
          <p:cNvPr id="5" name="Picture 4">
            <a:extLst>
              <a:ext uri="{FF2B5EF4-FFF2-40B4-BE49-F238E27FC236}">
                <a16:creationId xmlns:a16="http://schemas.microsoft.com/office/drawing/2014/main" id="{00E40B9A-EB9C-EDEA-04C2-F514B339EBF8}"/>
              </a:ext>
            </a:extLst>
          </p:cNvPr>
          <p:cNvPicPr>
            <a:picLocks noChangeAspect="1"/>
          </p:cNvPicPr>
          <p:nvPr/>
        </p:nvPicPr>
        <p:blipFill>
          <a:blip r:embed="rId2"/>
          <a:stretch>
            <a:fillRect/>
          </a:stretch>
        </p:blipFill>
        <p:spPr>
          <a:xfrm>
            <a:off x="7558916" y="3569172"/>
            <a:ext cx="2865368" cy="2911092"/>
          </a:xfrm>
          <a:prstGeom prst="rect">
            <a:avLst/>
          </a:prstGeom>
        </p:spPr>
      </p:pic>
    </p:spTree>
    <p:extLst>
      <p:ext uri="{BB962C8B-B14F-4D97-AF65-F5344CB8AC3E}">
        <p14:creationId xmlns:p14="http://schemas.microsoft.com/office/powerpoint/2010/main" val="74281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by using anonymous class</a:t>
            </a:r>
          </a:p>
        </p:txBody>
      </p:sp>
      <p:sp>
        <p:nvSpPr>
          <p:cNvPr id="4" name="TextBox 3">
            <a:extLst>
              <a:ext uri="{FF2B5EF4-FFF2-40B4-BE49-F238E27FC236}">
                <a16:creationId xmlns:a16="http://schemas.microsoft.com/office/drawing/2014/main" id="{33790514-7337-D4FE-D255-E6C639DAFD30}"/>
              </a:ext>
            </a:extLst>
          </p:cNvPr>
          <p:cNvSpPr txBox="1"/>
          <p:nvPr/>
        </p:nvSpPr>
        <p:spPr>
          <a:xfrm>
            <a:off x="215152" y="678335"/>
            <a:ext cx="5943601" cy="5632311"/>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r>
              <a:rPr lang="en-IN" b="1" i="0" dirty="0">
                <a:solidFill>
                  <a:srgbClr val="006699"/>
                </a:solidFill>
                <a:effectLst/>
                <a:highlight>
                  <a:srgbClr val="FF00FF"/>
                </a:highlight>
                <a:latin typeface="inter-regular"/>
              </a:rPr>
              <a:t>class</a:t>
            </a:r>
            <a:r>
              <a:rPr lang="en-IN" b="0" i="0" dirty="0">
                <a:solidFill>
                  <a:srgbClr val="000000"/>
                </a:solidFill>
                <a:effectLst/>
                <a:highlight>
                  <a:srgbClr val="FF00FF"/>
                </a:highlight>
                <a:latin typeface="inter-regular"/>
              </a:rPr>
              <a:t> AEvent1 </a:t>
            </a:r>
            <a:r>
              <a:rPr lang="en-IN" b="1" i="0" dirty="0">
                <a:solidFill>
                  <a:srgbClr val="006699"/>
                </a:solidFill>
                <a:effectLst/>
                <a:highlight>
                  <a:srgbClr val="FF00FF"/>
                </a:highlight>
                <a:latin typeface="inter-regular"/>
              </a:rPr>
              <a:t>extends</a:t>
            </a:r>
            <a:r>
              <a:rPr lang="en-IN" b="0" i="0" dirty="0">
                <a:solidFill>
                  <a:srgbClr val="000000"/>
                </a:solidFill>
                <a:effectLst/>
                <a:highlight>
                  <a:srgbClr val="FF00FF"/>
                </a:highlight>
                <a:latin typeface="inter-regular"/>
              </a:rPr>
              <a:t> Frame </a:t>
            </a:r>
            <a:r>
              <a:rPr lang="en-IN" b="1" i="0" dirty="0">
                <a:solidFill>
                  <a:srgbClr val="006699"/>
                </a:solidFill>
                <a:effectLst/>
                <a:highlight>
                  <a:srgbClr val="FF00FF"/>
                </a:highlight>
                <a:latin typeface="inter-regular"/>
              </a:rPr>
              <a:t>implements</a:t>
            </a:r>
            <a:r>
              <a:rPr lang="en-IN" b="0" i="0" dirty="0">
                <a:solidFill>
                  <a:srgbClr val="000000"/>
                </a:solidFill>
                <a:effectLst/>
                <a:highlight>
                  <a:srgbClr val="FF00FF"/>
                </a:highlight>
                <a:latin typeface="inter-regular"/>
              </a:rPr>
              <a:t> ActionListener</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TextField</a:t>
            </a:r>
            <a:r>
              <a:rPr lang="en-IN" b="0" i="0" dirty="0">
                <a:solidFill>
                  <a:srgbClr val="000000"/>
                </a:solidFill>
                <a:effectLst/>
                <a:latin typeface="inter-regular"/>
              </a:rPr>
              <a:t> </a:t>
            </a:r>
            <a:r>
              <a:rPr lang="en-IN" b="0" i="0" dirty="0" err="1">
                <a:solidFill>
                  <a:srgbClr val="000000"/>
                </a:solidFill>
                <a:effectLst/>
                <a:latin typeface="inter-regular"/>
              </a:rPr>
              <a:t>tf</a:t>
            </a:r>
            <a:r>
              <a:rPr lang="en-IN" b="0" i="0" dirty="0">
                <a:solidFill>
                  <a:srgbClr val="000000"/>
                </a:solidFill>
                <a:effectLst/>
                <a:latin typeface="inter-regular"/>
              </a:rPr>
              <a:t>;  </a:t>
            </a:r>
          </a:p>
          <a:p>
            <a:pPr algn="just"/>
            <a:r>
              <a:rPr lang="en-IN" b="0" i="0" dirty="0">
                <a:solidFill>
                  <a:srgbClr val="000000"/>
                </a:solidFill>
                <a:effectLst/>
                <a:latin typeface="inter-regular"/>
              </a:rPr>
              <a:t>       AEvent1()</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tf</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TextField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tf.setBounds</a:t>
            </a:r>
            <a:r>
              <a:rPr lang="en-IN" b="0" i="0" dirty="0">
                <a:solidFill>
                  <a:srgbClr val="000000"/>
                </a:solidFill>
                <a:effectLst/>
                <a:latin typeface="inter-regular"/>
              </a:rPr>
              <a:t>(</a:t>
            </a:r>
            <a:r>
              <a:rPr lang="en-IN" b="0" i="0" dirty="0">
                <a:solidFill>
                  <a:srgbClr val="C00000"/>
                </a:solidFill>
                <a:effectLst/>
                <a:latin typeface="inter-regular"/>
              </a:rPr>
              <a:t>60</a:t>
            </a:r>
            <a:r>
              <a:rPr lang="en-IN" b="0" i="0" dirty="0">
                <a:solidFill>
                  <a:srgbClr val="000000"/>
                </a:solidFill>
                <a:effectLst/>
                <a:latin typeface="inter-regular"/>
              </a:rPr>
              <a:t>,</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170</a:t>
            </a:r>
            <a:r>
              <a:rPr lang="en-IN" b="0" i="0" dirty="0">
                <a:solidFill>
                  <a:srgbClr val="000000"/>
                </a:solidFill>
                <a:effectLst/>
                <a:latin typeface="inter-regular"/>
              </a:rPr>
              <a:t>,</a:t>
            </a:r>
            <a:r>
              <a:rPr lang="en-IN" b="0" i="0" dirty="0">
                <a:solidFill>
                  <a:srgbClr val="C00000"/>
                </a:solidFill>
                <a:effectLst/>
                <a:latin typeface="inter-regular"/>
              </a:rPr>
              <a:t>20</a:t>
            </a:r>
            <a:r>
              <a:rPr lang="en-IN" b="0" i="0" dirty="0">
                <a:solidFill>
                  <a:srgbClr val="000000"/>
                </a:solidFill>
                <a:effectLst/>
                <a:latin typeface="inter-regular"/>
              </a:rPr>
              <a:t>);   // Set position</a:t>
            </a:r>
          </a:p>
          <a:p>
            <a:pPr algn="just"/>
            <a:r>
              <a:rPr lang="en-IN" b="0" i="0" dirty="0">
                <a:solidFill>
                  <a:srgbClr val="000000"/>
                </a:solidFill>
                <a:effectLst/>
                <a:latin typeface="inter-regular"/>
              </a:rPr>
              <a:t>           Button b=</a:t>
            </a:r>
            <a:r>
              <a:rPr lang="en-IN" b="1" i="0" dirty="0">
                <a:solidFill>
                  <a:srgbClr val="006699"/>
                </a:solidFill>
                <a:effectLst/>
                <a:latin typeface="inter-regular"/>
              </a:rPr>
              <a:t>new</a:t>
            </a:r>
            <a:r>
              <a:rPr lang="en-IN" b="0" i="0" dirty="0">
                <a:solidFill>
                  <a:srgbClr val="000000"/>
                </a:solidFill>
                <a:effectLst/>
                <a:latin typeface="inter-regular"/>
              </a:rPr>
              <a:t> Button(</a:t>
            </a:r>
            <a:r>
              <a:rPr lang="en-IN" b="0" i="0" dirty="0">
                <a:solidFill>
                  <a:srgbClr val="0000FF"/>
                </a:solidFill>
                <a:effectLst/>
                <a:latin typeface="inter-regular"/>
              </a:rPr>
              <a:t>"click me"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b.setBounds</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C00000"/>
                </a:solidFill>
                <a:effectLst/>
                <a:latin typeface="inter-regular"/>
              </a:rPr>
              <a:t>120</a:t>
            </a:r>
            <a:r>
              <a:rPr lang="en-IN" b="0" i="0" dirty="0">
                <a:solidFill>
                  <a:srgbClr val="000000"/>
                </a:solidFill>
                <a:effectLst/>
                <a:latin typeface="inter-regular"/>
              </a:rPr>
              <a:t>,</a:t>
            </a:r>
            <a:r>
              <a:rPr lang="en-IN" b="0" i="0" dirty="0">
                <a:solidFill>
                  <a:srgbClr val="C00000"/>
                </a:solidFill>
                <a:effectLst/>
                <a:latin typeface="inter-regular"/>
              </a:rPr>
              <a:t>80</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highlight>
                  <a:srgbClr val="FFFF00"/>
                </a:highlight>
                <a:latin typeface="inter-regular"/>
              </a:rPr>
              <a:t>b.addActionListener</a:t>
            </a:r>
            <a:r>
              <a:rPr lang="en-IN" b="0" i="0" dirty="0">
                <a:solidFill>
                  <a:srgbClr val="000000"/>
                </a:solidFill>
                <a:effectLst/>
                <a:highlight>
                  <a:srgbClr val="FFFF00"/>
                </a:highlight>
                <a:latin typeface="inter-regular"/>
              </a:rPr>
              <a:t>(new ActionListener() {</a:t>
            </a:r>
          </a:p>
          <a:p>
            <a:pPr lvl="1" algn="just"/>
            <a:r>
              <a:rPr lang="en-IN" b="0" i="0" dirty="0">
                <a:solidFill>
                  <a:srgbClr val="000000"/>
                </a:solidFill>
                <a:effectLst/>
                <a:highlight>
                  <a:srgbClr val="FFFF00"/>
                </a:highlight>
                <a:latin typeface="inter-regular"/>
              </a:rPr>
              <a:t>  public void </a:t>
            </a:r>
            <a:r>
              <a:rPr lang="en-IN" b="0" i="0" dirty="0" err="1">
                <a:solidFill>
                  <a:srgbClr val="000000"/>
                </a:solidFill>
                <a:effectLst/>
                <a:highlight>
                  <a:srgbClr val="FFFF00"/>
                </a:highlight>
                <a:latin typeface="inter-regular"/>
              </a:rPr>
              <a:t>actionPerformed</a:t>
            </a:r>
            <a:r>
              <a:rPr lang="en-IN" b="0" i="0" dirty="0">
                <a:solidFill>
                  <a:srgbClr val="000000"/>
                </a:solidFill>
                <a:effectLst/>
                <a:highlight>
                  <a:srgbClr val="FFFF00"/>
                </a:highlight>
                <a:latin typeface="inter-regular"/>
              </a:rPr>
              <a:t>(</a:t>
            </a:r>
            <a:r>
              <a:rPr lang="en-IN" b="0" i="0" dirty="0" err="1">
                <a:solidFill>
                  <a:srgbClr val="000000"/>
                </a:solidFill>
                <a:effectLst/>
                <a:highlight>
                  <a:srgbClr val="FFFF00"/>
                </a:highlight>
                <a:latin typeface="inter-regular"/>
              </a:rPr>
              <a:t>ActionEvent</a:t>
            </a:r>
            <a:r>
              <a:rPr lang="en-IN" b="0" i="0" dirty="0">
                <a:solidFill>
                  <a:srgbClr val="000000"/>
                </a:solidFill>
                <a:effectLst/>
                <a:highlight>
                  <a:srgbClr val="FFFF00"/>
                </a:highlight>
                <a:latin typeface="inter-regular"/>
              </a:rPr>
              <a:t> e)</a:t>
            </a:r>
          </a:p>
          <a:p>
            <a:pPr lvl="1" algn="just"/>
            <a:r>
              <a:rPr lang="en-IN" b="0" i="0" dirty="0">
                <a:solidFill>
                  <a:srgbClr val="000000"/>
                </a:solidFill>
                <a:effectLst/>
                <a:highlight>
                  <a:srgbClr val="FFFF00"/>
                </a:highlight>
                <a:latin typeface="inter-regular"/>
              </a:rPr>
              <a:t>            {</a:t>
            </a:r>
          </a:p>
          <a:p>
            <a:pPr lvl="1" algn="just"/>
            <a:r>
              <a:rPr lang="en-IN" b="0" i="0" dirty="0">
                <a:solidFill>
                  <a:srgbClr val="000000"/>
                </a:solidFill>
                <a:effectLst/>
                <a:highlight>
                  <a:srgbClr val="FFFF00"/>
                </a:highlight>
                <a:latin typeface="inter-regular"/>
              </a:rPr>
              <a:t>                // Setting text to field</a:t>
            </a:r>
          </a:p>
          <a:p>
            <a:pPr lvl="1" algn="just"/>
            <a:r>
              <a:rPr lang="en-IN" b="0" i="0" dirty="0">
                <a:solidFill>
                  <a:srgbClr val="000000"/>
                </a:solidFill>
                <a:effectLst/>
                <a:highlight>
                  <a:srgbClr val="FFFF00"/>
                </a:highlight>
                <a:latin typeface="inter-regular"/>
              </a:rPr>
              <a:t>                </a:t>
            </a:r>
            <a:r>
              <a:rPr lang="en-IN" b="0" i="0" dirty="0" err="1">
                <a:solidFill>
                  <a:srgbClr val="000000"/>
                </a:solidFill>
                <a:effectLst/>
                <a:highlight>
                  <a:srgbClr val="FFFF00"/>
                </a:highlight>
                <a:latin typeface="inter-regular"/>
              </a:rPr>
              <a:t>tf.setText</a:t>
            </a:r>
            <a:r>
              <a:rPr lang="en-IN" b="0" i="0" dirty="0">
                <a:solidFill>
                  <a:srgbClr val="000000"/>
                </a:solidFill>
                <a:effectLst/>
                <a:highlight>
                  <a:srgbClr val="FFFF00"/>
                </a:highlight>
                <a:latin typeface="inter-regular"/>
              </a:rPr>
              <a:t>("Anonymous");</a:t>
            </a:r>
          </a:p>
          <a:p>
            <a:pPr lvl="1" algn="just"/>
            <a:r>
              <a:rPr lang="en-IN" b="0" i="0" dirty="0">
                <a:solidFill>
                  <a:srgbClr val="000000"/>
                </a:solidFill>
                <a:effectLst/>
                <a:highlight>
                  <a:srgbClr val="FFFF00"/>
                </a:highlight>
                <a:latin typeface="inter-regular"/>
              </a:rPr>
              <a:t>            }</a:t>
            </a:r>
          </a:p>
          <a:p>
            <a:pPr lvl="1" algn="just"/>
            <a:r>
              <a:rPr lang="en-IN" b="0" i="0" dirty="0">
                <a:solidFill>
                  <a:srgbClr val="000000"/>
                </a:solidFill>
                <a:effectLst/>
                <a:highlight>
                  <a:srgbClr val="FFFF00"/>
                </a:highlight>
                <a:latin typeface="inter-regular"/>
              </a:rPr>
              <a:t>   });	</a:t>
            </a:r>
          </a:p>
          <a:p>
            <a:pPr lvl="1"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AF3C53BE-B3C1-5926-DF34-FD935EFF7608}"/>
              </a:ext>
            </a:extLst>
          </p:cNvPr>
          <p:cNvSpPr txBox="1"/>
          <p:nvPr/>
        </p:nvSpPr>
        <p:spPr>
          <a:xfrm>
            <a:off x="6323859" y="647210"/>
            <a:ext cx="5652989" cy="2862322"/>
          </a:xfrm>
          <a:prstGeom prst="rect">
            <a:avLst/>
          </a:prstGeom>
          <a:noFill/>
          <a:ln>
            <a:solidFill>
              <a:schemeClr val="accent1"/>
            </a:solidFill>
          </a:ln>
        </p:spPr>
        <p:txBody>
          <a:bodyPr wrap="square">
            <a:spAutoFit/>
          </a:bodyPr>
          <a:lstStyle/>
          <a:p>
            <a:pPr lvl="1" algn="just"/>
            <a:r>
              <a:rPr lang="en-IN" b="1" i="0" dirty="0">
                <a:solidFill>
                  <a:srgbClr val="006699"/>
                </a:solidFill>
                <a:effectLst/>
                <a:latin typeface="inter-regular"/>
              </a:rPr>
              <a:t>         </a:t>
            </a:r>
            <a:r>
              <a:rPr lang="en-IN" b="0" i="0" dirty="0">
                <a:solidFill>
                  <a:srgbClr val="000000"/>
                </a:solidFill>
                <a:effectLst/>
                <a:latin typeface="inter-regular"/>
              </a:rPr>
              <a:t>add(b);   add(</a:t>
            </a:r>
            <a:r>
              <a:rPr lang="en-IN" b="0" i="0" dirty="0" err="1">
                <a:solidFill>
                  <a:srgbClr val="000000"/>
                </a:solidFill>
                <a:effectLst/>
                <a:latin typeface="inter-regular"/>
              </a:rPr>
              <a:t>tf</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setSize</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a:t>
            </a:r>
            <a:r>
              <a:rPr lang="en-IN" b="0" i="0" dirty="0">
                <a:solidFill>
                  <a:srgbClr val="C00000"/>
                </a:solidFill>
                <a:effectLst/>
                <a:latin typeface="inter-regular"/>
              </a:rPr>
              <a:t>300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dirty="0">
                <a:solidFill>
                  <a:srgbClr val="006699"/>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new</a:t>
            </a:r>
            <a:r>
              <a:rPr lang="en-IN" b="0" i="0" dirty="0">
                <a:solidFill>
                  <a:srgbClr val="000000"/>
                </a:solidFill>
                <a:effectLst/>
                <a:latin typeface="inter-regular"/>
              </a:rPr>
              <a:t> AEvent1();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pic>
        <p:nvPicPr>
          <p:cNvPr id="6" name="Picture 5">
            <a:extLst>
              <a:ext uri="{FF2B5EF4-FFF2-40B4-BE49-F238E27FC236}">
                <a16:creationId xmlns:a16="http://schemas.microsoft.com/office/drawing/2014/main" id="{3F82E460-DAE2-E8AB-7276-A58BDC50ED4E}"/>
              </a:ext>
            </a:extLst>
          </p:cNvPr>
          <p:cNvPicPr>
            <a:picLocks noChangeAspect="1"/>
          </p:cNvPicPr>
          <p:nvPr/>
        </p:nvPicPr>
        <p:blipFill>
          <a:blip r:embed="rId2"/>
          <a:stretch>
            <a:fillRect/>
          </a:stretch>
        </p:blipFill>
        <p:spPr>
          <a:xfrm>
            <a:off x="7482709" y="3706552"/>
            <a:ext cx="3017782" cy="2994920"/>
          </a:xfrm>
          <a:prstGeom prst="rect">
            <a:avLst/>
          </a:prstGeom>
        </p:spPr>
      </p:pic>
    </p:spTree>
    <p:extLst>
      <p:ext uri="{BB962C8B-B14F-4D97-AF65-F5344CB8AC3E}">
        <p14:creationId xmlns:p14="http://schemas.microsoft.com/office/powerpoint/2010/main" val="93734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a:t>
            </a:r>
            <a:r>
              <a:rPr lang="en-IN" b="1" dirty="0" err="1">
                <a:solidFill>
                  <a:srgbClr val="610B38"/>
                </a:solidFill>
                <a:latin typeface="erdana"/>
              </a:rPr>
              <a:t>TextArea</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33790514-7337-D4FE-D255-E6C639DAFD30}"/>
              </a:ext>
            </a:extLst>
          </p:cNvPr>
          <p:cNvSpPr txBox="1"/>
          <p:nvPr/>
        </p:nvSpPr>
        <p:spPr>
          <a:xfrm>
            <a:off x="215152" y="648825"/>
            <a:ext cx="6051177" cy="6186309"/>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 This program will count total words and characters entered in the </a:t>
            </a:r>
            <a:r>
              <a:rPr lang="en-US" b="1" i="0" dirty="0" err="1">
                <a:solidFill>
                  <a:srgbClr val="006699"/>
                </a:solidFill>
                <a:effectLst/>
                <a:latin typeface="inter-regular"/>
              </a:rPr>
              <a:t>textarea</a:t>
            </a:r>
            <a:endParaRPr lang="en-US" b="1" i="0" dirty="0">
              <a:solidFill>
                <a:srgbClr val="006699"/>
              </a:solidFill>
              <a:effectLst/>
              <a:latin typeface="inter-regular"/>
            </a:endParaRPr>
          </a:p>
          <a:p>
            <a:pPr algn="just"/>
            <a:endParaRPr lang="en-US" sz="600" b="1" dirty="0">
              <a:solidFill>
                <a:srgbClr val="006699"/>
              </a:solidFill>
              <a:latin typeface="inter-regular"/>
            </a:endParaRP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java.awt</a:t>
            </a:r>
            <a:r>
              <a:rPr lang="en-US" b="0" i="0" dirty="0">
                <a:solidFill>
                  <a:srgbClr val="000000"/>
                </a:solidFill>
                <a:effectLst/>
                <a:latin typeface="inter-regular"/>
              </a:rPr>
              <a:t>.*;    </a:t>
            </a:r>
          </a:p>
          <a:p>
            <a:pPr algn="just"/>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java.awt.event</a:t>
            </a:r>
            <a:r>
              <a:rPr lang="en-US" b="0" i="0" dirty="0">
                <a:solidFill>
                  <a:srgbClr val="000000"/>
                </a:solidFill>
                <a:effectLst/>
                <a:latin typeface="inter-regular"/>
              </a:rPr>
              <a:t>.*;    </a:t>
            </a: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TAreaEx</a:t>
            </a:r>
            <a:r>
              <a:rPr lang="en-US" b="0" i="0" dirty="0">
                <a:solidFill>
                  <a:srgbClr val="000000"/>
                </a:solidFill>
                <a:effectLst/>
                <a:latin typeface="inter-regular"/>
              </a:rPr>
              <a:t> </a:t>
            </a:r>
            <a:r>
              <a:rPr lang="en-US" b="1" i="0" dirty="0">
                <a:solidFill>
                  <a:srgbClr val="006699"/>
                </a:solidFill>
                <a:effectLst/>
                <a:latin typeface="inter-regular"/>
              </a:rPr>
              <a:t>extends</a:t>
            </a:r>
            <a:r>
              <a:rPr lang="en-US" b="0" i="0" dirty="0">
                <a:solidFill>
                  <a:srgbClr val="000000"/>
                </a:solidFill>
                <a:effectLst/>
                <a:latin typeface="inter-regular"/>
              </a:rPr>
              <a:t> Frame </a:t>
            </a:r>
            <a:r>
              <a:rPr lang="en-US" b="1" i="0" dirty="0">
                <a:solidFill>
                  <a:srgbClr val="006699"/>
                </a:solidFill>
                <a:effectLst/>
                <a:latin typeface="inter-regular"/>
              </a:rPr>
              <a:t>implements</a:t>
            </a:r>
            <a:r>
              <a:rPr lang="en-US" b="0" i="0" dirty="0">
                <a:solidFill>
                  <a:srgbClr val="000000"/>
                </a:solidFill>
                <a:effectLst/>
                <a:latin typeface="inter-regular"/>
              </a:rPr>
              <a:t> ActionListener{    </a:t>
            </a:r>
          </a:p>
          <a:p>
            <a:pPr algn="just"/>
            <a:r>
              <a:rPr lang="en-US" b="0" i="0" dirty="0">
                <a:solidFill>
                  <a:srgbClr val="000000"/>
                </a:solidFill>
                <a:effectLst/>
                <a:latin typeface="inter-regular"/>
              </a:rPr>
              <a:t>    Label l1, l2;    </a:t>
            </a:r>
          </a:p>
          <a:p>
            <a:pPr algn="just"/>
            <a:r>
              <a:rPr lang="en-US" b="0" i="0" dirty="0">
                <a:solidFill>
                  <a:srgbClr val="000000"/>
                </a:solidFill>
                <a:effectLst/>
                <a:latin typeface="inter-regular"/>
              </a:rPr>
              <a:t>    </a:t>
            </a:r>
            <a:r>
              <a:rPr lang="en-US" b="0" i="0" dirty="0" err="1">
                <a:solidFill>
                  <a:srgbClr val="000000"/>
                </a:solidFill>
                <a:effectLst/>
                <a:latin typeface="inter-regular"/>
              </a:rPr>
              <a:t>TextArea</a:t>
            </a:r>
            <a:r>
              <a:rPr lang="en-US" b="0" i="0" dirty="0">
                <a:solidFill>
                  <a:srgbClr val="000000"/>
                </a:solidFill>
                <a:effectLst/>
                <a:latin typeface="inter-regular"/>
              </a:rPr>
              <a:t> area;    </a:t>
            </a:r>
          </a:p>
          <a:p>
            <a:pPr algn="just"/>
            <a:r>
              <a:rPr lang="en-US" b="0" i="0" dirty="0">
                <a:solidFill>
                  <a:srgbClr val="000000"/>
                </a:solidFill>
                <a:effectLst/>
                <a:latin typeface="inter-regular"/>
              </a:rPr>
              <a:t>    Button b;    </a:t>
            </a:r>
          </a:p>
          <a:p>
            <a:pPr algn="just"/>
            <a:r>
              <a:rPr lang="en-US" b="0" i="0" dirty="0">
                <a:solidFill>
                  <a:srgbClr val="000000"/>
                </a:solidFill>
                <a:effectLst/>
                <a:latin typeface="inter-regular"/>
              </a:rPr>
              <a:t>    </a:t>
            </a:r>
            <a:r>
              <a:rPr lang="en-US" b="0" i="0" dirty="0" err="1">
                <a:solidFill>
                  <a:srgbClr val="000000"/>
                </a:solidFill>
                <a:effectLst/>
                <a:latin typeface="inter-regular"/>
              </a:rPr>
              <a:t>TAreaEx</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l1 = </a:t>
            </a:r>
            <a:r>
              <a:rPr lang="en-US" b="1" i="0" dirty="0">
                <a:solidFill>
                  <a:srgbClr val="006699"/>
                </a:solidFill>
                <a:effectLst/>
                <a:latin typeface="inter-regular"/>
              </a:rPr>
              <a:t>new</a:t>
            </a:r>
            <a:r>
              <a:rPr lang="en-US" b="0" i="0" dirty="0">
                <a:solidFill>
                  <a:srgbClr val="000000"/>
                </a:solidFill>
                <a:effectLst/>
                <a:latin typeface="inter-regular"/>
              </a:rPr>
              <a:t> Label();    </a:t>
            </a:r>
          </a:p>
          <a:p>
            <a:pPr algn="just"/>
            <a:r>
              <a:rPr lang="en-US" b="0" i="0" dirty="0">
                <a:solidFill>
                  <a:srgbClr val="000000"/>
                </a:solidFill>
                <a:effectLst/>
                <a:latin typeface="inter-regular"/>
              </a:rPr>
              <a:t>         l1.setBounds(</a:t>
            </a:r>
            <a:r>
              <a:rPr lang="en-US" b="0" i="0" dirty="0">
                <a:solidFill>
                  <a:srgbClr val="C00000"/>
                </a:solidFill>
                <a:effectLst/>
                <a:latin typeface="inter-regular"/>
              </a:rPr>
              <a:t>50</a:t>
            </a:r>
            <a:r>
              <a:rPr lang="en-US" b="0" i="0" dirty="0">
                <a:solidFill>
                  <a:srgbClr val="000000"/>
                </a:solidFill>
                <a:effectLst/>
                <a:latin typeface="inter-regular"/>
              </a:rPr>
              <a:t>, </a:t>
            </a:r>
            <a:r>
              <a:rPr lang="en-US" b="0" i="0" dirty="0">
                <a:solidFill>
                  <a:srgbClr val="C00000"/>
                </a:solidFill>
                <a:effectLst/>
                <a:latin typeface="inter-regular"/>
              </a:rPr>
              <a:t>50</a:t>
            </a:r>
            <a:r>
              <a:rPr lang="en-US" b="0" i="0" dirty="0">
                <a:solidFill>
                  <a:srgbClr val="000000"/>
                </a:solidFill>
                <a:effectLst/>
                <a:latin typeface="inter-regular"/>
              </a:rPr>
              <a:t>, </a:t>
            </a:r>
            <a:r>
              <a:rPr lang="en-US" b="0" i="0" dirty="0">
                <a:solidFill>
                  <a:srgbClr val="C00000"/>
                </a:solidFill>
                <a:effectLst/>
                <a:latin typeface="inter-regular"/>
              </a:rPr>
              <a:t>100</a:t>
            </a:r>
            <a:r>
              <a:rPr lang="en-US" b="0" i="0" dirty="0">
                <a:solidFill>
                  <a:srgbClr val="000000"/>
                </a:solidFill>
                <a:effectLst/>
                <a:latin typeface="inter-regular"/>
              </a:rPr>
              <a:t>, </a:t>
            </a:r>
            <a:r>
              <a:rPr lang="en-US" b="0" i="0" dirty="0">
                <a:solidFill>
                  <a:srgbClr val="C00000"/>
                </a:solidFill>
                <a:effectLst/>
                <a:latin typeface="inter-regular"/>
              </a:rPr>
              <a:t>30</a:t>
            </a:r>
            <a:r>
              <a:rPr lang="en-US" b="0" i="0" dirty="0">
                <a:solidFill>
                  <a:srgbClr val="000000"/>
                </a:solidFill>
                <a:effectLst/>
                <a:latin typeface="inter-regular"/>
              </a:rPr>
              <a:t>);    </a:t>
            </a:r>
          </a:p>
          <a:p>
            <a:pPr algn="just"/>
            <a:r>
              <a:rPr lang="en-US" b="0" i="0" dirty="0">
                <a:solidFill>
                  <a:srgbClr val="000000"/>
                </a:solidFill>
                <a:effectLst/>
                <a:latin typeface="inter-regular"/>
              </a:rPr>
              <a:t>         l2 = </a:t>
            </a:r>
            <a:r>
              <a:rPr lang="en-US" b="1" i="0" dirty="0">
                <a:solidFill>
                  <a:srgbClr val="006699"/>
                </a:solidFill>
                <a:effectLst/>
                <a:latin typeface="inter-regular"/>
              </a:rPr>
              <a:t>new</a:t>
            </a:r>
            <a:r>
              <a:rPr lang="en-US" b="0" i="0" dirty="0">
                <a:solidFill>
                  <a:srgbClr val="000000"/>
                </a:solidFill>
                <a:effectLst/>
                <a:latin typeface="inter-regular"/>
              </a:rPr>
              <a:t> Label();    </a:t>
            </a:r>
          </a:p>
          <a:p>
            <a:pPr algn="just"/>
            <a:r>
              <a:rPr lang="en-US" b="0" i="0" dirty="0">
                <a:solidFill>
                  <a:srgbClr val="000000"/>
                </a:solidFill>
                <a:effectLst/>
                <a:latin typeface="inter-regular"/>
              </a:rPr>
              <a:t>         l2.setBounds(</a:t>
            </a:r>
            <a:r>
              <a:rPr lang="en-US" b="0" i="0" dirty="0">
                <a:solidFill>
                  <a:srgbClr val="C00000"/>
                </a:solidFill>
                <a:effectLst/>
                <a:latin typeface="inter-regular"/>
              </a:rPr>
              <a:t>160</a:t>
            </a:r>
            <a:r>
              <a:rPr lang="en-US" b="0" i="0" dirty="0">
                <a:solidFill>
                  <a:srgbClr val="000000"/>
                </a:solidFill>
                <a:effectLst/>
                <a:latin typeface="inter-regular"/>
              </a:rPr>
              <a:t>, </a:t>
            </a:r>
            <a:r>
              <a:rPr lang="en-US" b="0" i="0" dirty="0">
                <a:solidFill>
                  <a:srgbClr val="C00000"/>
                </a:solidFill>
                <a:effectLst/>
                <a:latin typeface="inter-regular"/>
              </a:rPr>
              <a:t>50</a:t>
            </a:r>
            <a:r>
              <a:rPr lang="en-US" b="0" i="0" dirty="0">
                <a:solidFill>
                  <a:srgbClr val="000000"/>
                </a:solidFill>
                <a:effectLst/>
                <a:latin typeface="inter-regular"/>
              </a:rPr>
              <a:t>, </a:t>
            </a:r>
            <a:r>
              <a:rPr lang="en-US" b="0" i="0" dirty="0">
                <a:solidFill>
                  <a:srgbClr val="C00000"/>
                </a:solidFill>
                <a:effectLst/>
                <a:latin typeface="inter-regular"/>
              </a:rPr>
              <a:t>100</a:t>
            </a:r>
            <a:r>
              <a:rPr lang="en-US" b="0" i="0" dirty="0">
                <a:solidFill>
                  <a:srgbClr val="000000"/>
                </a:solidFill>
                <a:effectLst/>
                <a:latin typeface="inter-regular"/>
              </a:rPr>
              <a:t>, </a:t>
            </a:r>
            <a:r>
              <a:rPr lang="en-US" b="0" i="0" dirty="0">
                <a:solidFill>
                  <a:srgbClr val="C00000"/>
                </a:solidFill>
                <a:effectLst/>
                <a:latin typeface="inter-regular"/>
              </a:rPr>
              <a:t>30</a:t>
            </a:r>
            <a:r>
              <a:rPr lang="en-US" b="0" i="0" dirty="0">
                <a:solidFill>
                  <a:srgbClr val="000000"/>
                </a:solidFill>
                <a:effectLst/>
                <a:latin typeface="inter-regular"/>
              </a:rPr>
              <a:t>);    </a:t>
            </a:r>
          </a:p>
          <a:p>
            <a:pPr algn="just"/>
            <a:r>
              <a:rPr lang="en-US" b="0" i="0" dirty="0">
                <a:solidFill>
                  <a:srgbClr val="000000"/>
                </a:solidFill>
                <a:effectLst/>
                <a:latin typeface="inter-regular"/>
              </a:rPr>
              <a:t>         area =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TextArea</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area.setBounds</a:t>
            </a:r>
            <a:r>
              <a:rPr lang="en-US" b="0" i="0" dirty="0">
                <a:solidFill>
                  <a:srgbClr val="000000"/>
                </a:solidFill>
                <a:effectLst/>
                <a:latin typeface="inter-regular"/>
              </a:rPr>
              <a:t>(</a:t>
            </a:r>
            <a:r>
              <a:rPr lang="en-US" b="0" i="0" dirty="0">
                <a:solidFill>
                  <a:srgbClr val="C00000"/>
                </a:solidFill>
                <a:effectLst/>
                <a:latin typeface="inter-regular"/>
              </a:rPr>
              <a:t>20</a:t>
            </a:r>
            <a:r>
              <a:rPr lang="en-US" b="0" i="0" dirty="0">
                <a:solidFill>
                  <a:srgbClr val="000000"/>
                </a:solidFill>
                <a:effectLst/>
                <a:latin typeface="inter-regular"/>
              </a:rPr>
              <a:t>, </a:t>
            </a:r>
            <a:r>
              <a:rPr lang="en-US" b="0" i="0" dirty="0">
                <a:solidFill>
                  <a:srgbClr val="C00000"/>
                </a:solidFill>
                <a:effectLst/>
                <a:latin typeface="inter-regular"/>
              </a:rPr>
              <a:t>100</a:t>
            </a:r>
            <a:r>
              <a:rPr lang="en-US" b="0" i="0" dirty="0">
                <a:solidFill>
                  <a:srgbClr val="000000"/>
                </a:solidFill>
                <a:effectLst/>
                <a:latin typeface="inter-regular"/>
              </a:rPr>
              <a:t>, </a:t>
            </a:r>
            <a:r>
              <a:rPr lang="en-US" b="0" i="0" dirty="0">
                <a:solidFill>
                  <a:srgbClr val="C00000"/>
                </a:solidFill>
                <a:effectLst/>
                <a:latin typeface="inter-regular"/>
              </a:rPr>
              <a:t>300</a:t>
            </a:r>
            <a:r>
              <a:rPr lang="en-US" b="0" i="0" dirty="0">
                <a:solidFill>
                  <a:srgbClr val="000000"/>
                </a:solidFill>
                <a:effectLst/>
                <a:latin typeface="inter-regular"/>
              </a:rPr>
              <a:t>, </a:t>
            </a:r>
            <a:r>
              <a:rPr lang="en-US" b="0" i="0" dirty="0">
                <a:solidFill>
                  <a:srgbClr val="C00000"/>
                </a:solidFill>
                <a:effectLst/>
                <a:latin typeface="inter-regular"/>
              </a:rPr>
              <a:t>300</a:t>
            </a:r>
            <a:r>
              <a:rPr lang="en-US" b="0" i="0" dirty="0">
                <a:solidFill>
                  <a:srgbClr val="000000"/>
                </a:solidFill>
                <a:effectLst/>
                <a:latin typeface="inter-regular"/>
              </a:rPr>
              <a:t>);    </a:t>
            </a:r>
          </a:p>
          <a:p>
            <a:pPr algn="just"/>
            <a:r>
              <a:rPr lang="en-US" b="0" i="0" dirty="0">
                <a:solidFill>
                  <a:srgbClr val="000000"/>
                </a:solidFill>
                <a:effectLst/>
                <a:latin typeface="inter-regular"/>
              </a:rPr>
              <a:t>         b = </a:t>
            </a:r>
            <a:r>
              <a:rPr lang="en-US" b="1" i="0" dirty="0">
                <a:solidFill>
                  <a:srgbClr val="006699"/>
                </a:solidFill>
                <a:effectLst/>
                <a:latin typeface="inter-regular"/>
              </a:rPr>
              <a:t>new</a:t>
            </a:r>
            <a:r>
              <a:rPr lang="en-US" b="0" i="0" dirty="0">
                <a:solidFill>
                  <a:srgbClr val="000000"/>
                </a:solidFill>
                <a:effectLst/>
                <a:latin typeface="inter-regular"/>
              </a:rPr>
              <a:t> Button(</a:t>
            </a:r>
            <a:r>
              <a:rPr lang="en-US" b="0" i="0" dirty="0">
                <a:solidFill>
                  <a:srgbClr val="0000FF"/>
                </a:solidFill>
                <a:effectLst/>
                <a:latin typeface="inter-regular"/>
              </a:rPr>
              <a:t>"Count Words"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b.setBounds</a:t>
            </a:r>
            <a:r>
              <a:rPr lang="en-US" b="0" i="0" dirty="0">
                <a:solidFill>
                  <a:srgbClr val="000000"/>
                </a:solidFill>
                <a:effectLst/>
                <a:latin typeface="inter-regular"/>
              </a:rPr>
              <a:t>(</a:t>
            </a:r>
            <a:r>
              <a:rPr lang="en-US" b="0" i="0" dirty="0">
                <a:solidFill>
                  <a:srgbClr val="C00000"/>
                </a:solidFill>
                <a:effectLst/>
                <a:latin typeface="inter-regular"/>
              </a:rPr>
              <a:t>100</a:t>
            </a:r>
            <a:r>
              <a:rPr lang="en-US" b="0" i="0" dirty="0">
                <a:solidFill>
                  <a:srgbClr val="000000"/>
                </a:solidFill>
                <a:effectLst/>
                <a:latin typeface="inter-regular"/>
              </a:rPr>
              <a:t>, </a:t>
            </a:r>
            <a:r>
              <a:rPr lang="en-US" b="0" i="0" dirty="0">
                <a:solidFill>
                  <a:srgbClr val="C00000"/>
                </a:solidFill>
                <a:effectLst/>
                <a:latin typeface="inter-regular"/>
              </a:rPr>
              <a:t>400</a:t>
            </a:r>
            <a:r>
              <a:rPr lang="en-US" b="0" i="0" dirty="0">
                <a:solidFill>
                  <a:srgbClr val="000000"/>
                </a:solidFill>
                <a:effectLst/>
                <a:latin typeface="inter-regular"/>
              </a:rPr>
              <a:t>, </a:t>
            </a:r>
            <a:r>
              <a:rPr lang="en-US" b="0" i="0" dirty="0">
                <a:solidFill>
                  <a:srgbClr val="C00000"/>
                </a:solidFill>
                <a:effectLst/>
                <a:latin typeface="inter-regular"/>
              </a:rPr>
              <a:t>100</a:t>
            </a:r>
            <a:r>
              <a:rPr lang="en-US" b="0" i="0" dirty="0">
                <a:solidFill>
                  <a:srgbClr val="000000"/>
                </a:solidFill>
                <a:effectLst/>
                <a:latin typeface="inter-regular"/>
              </a:rPr>
              <a:t>, </a:t>
            </a:r>
            <a:r>
              <a:rPr lang="en-US" b="0" i="0" dirty="0">
                <a:solidFill>
                  <a:srgbClr val="C00000"/>
                </a:solidFill>
                <a:effectLst/>
                <a:latin typeface="inter-regular"/>
              </a:rPr>
              <a:t>30</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err="1">
                <a:solidFill>
                  <a:srgbClr val="000000"/>
                </a:solidFill>
                <a:effectLst/>
                <a:latin typeface="inter-regular"/>
              </a:rPr>
              <a:t>b.addActionListener</a:t>
            </a:r>
            <a:r>
              <a:rPr lang="en-US" b="0" i="0" dirty="0">
                <a:solidFill>
                  <a:srgbClr val="000000"/>
                </a:solidFill>
                <a:effectLst/>
                <a:latin typeface="inter-regular"/>
              </a:rPr>
              <a:t>(</a:t>
            </a:r>
            <a:r>
              <a:rPr lang="en-US" b="1" i="0" dirty="0">
                <a:solidFill>
                  <a:srgbClr val="006699"/>
                </a:solidFill>
                <a:effectLst/>
                <a:latin typeface="inter-regular"/>
              </a:rPr>
              <a:t>this</a:t>
            </a:r>
            <a:r>
              <a:rPr lang="en-US" b="0" i="0" dirty="0">
                <a:solidFill>
                  <a:srgbClr val="000000"/>
                </a:solidFill>
                <a:effectLst/>
                <a:latin typeface="inter-regular"/>
              </a:rPr>
              <a:t>);</a:t>
            </a:r>
            <a:endParaRPr lang="en-IN" b="0" i="0" dirty="0">
              <a:solidFill>
                <a:srgbClr val="000000"/>
              </a:solidFill>
              <a:effectLst/>
              <a:latin typeface="inter-regular"/>
            </a:endParaRPr>
          </a:p>
        </p:txBody>
      </p:sp>
      <p:sp>
        <p:nvSpPr>
          <p:cNvPr id="8" name="TextBox 7">
            <a:extLst>
              <a:ext uri="{FF2B5EF4-FFF2-40B4-BE49-F238E27FC236}">
                <a16:creationId xmlns:a16="http://schemas.microsoft.com/office/drawing/2014/main" id="{AF3C53BE-B3C1-5926-DF34-FD935EFF7608}"/>
              </a:ext>
            </a:extLst>
          </p:cNvPr>
          <p:cNvSpPr txBox="1"/>
          <p:nvPr/>
        </p:nvSpPr>
        <p:spPr>
          <a:xfrm>
            <a:off x="6633882" y="671760"/>
            <a:ext cx="5342966" cy="6186309"/>
          </a:xfrm>
          <a:prstGeom prst="rect">
            <a:avLst/>
          </a:prstGeom>
          <a:noFill/>
          <a:ln>
            <a:solidFill>
              <a:schemeClr val="accent1"/>
            </a:solidFill>
          </a:ln>
        </p:spPr>
        <p:txBody>
          <a:bodyPr wrap="square">
            <a:spAutoFit/>
          </a:bodyPr>
          <a:lstStyle/>
          <a:p>
            <a:pPr lvl="1" algn="just"/>
            <a:r>
              <a:rPr lang="en-US" b="0" i="0" dirty="0">
                <a:solidFill>
                  <a:srgbClr val="000000"/>
                </a:solidFill>
                <a:effectLst/>
                <a:latin typeface="inter-regular"/>
              </a:rPr>
              <a:t>add(l1);  </a:t>
            </a:r>
          </a:p>
          <a:p>
            <a:pPr lvl="1" algn="just"/>
            <a:r>
              <a:rPr lang="en-US" b="0" i="0" dirty="0">
                <a:solidFill>
                  <a:srgbClr val="000000"/>
                </a:solidFill>
                <a:effectLst/>
                <a:latin typeface="inter-regular"/>
              </a:rPr>
              <a:t>add(l2);  </a:t>
            </a:r>
          </a:p>
          <a:p>
            <a:pPr lvl="1" algn="just"/>
            <a:r>
              <a:rPr lang="en-US" b="0" i="0" dirty="0">
                <a:solidFill>
                  <a:srgbClr val="000000"/>
                </a:solidFill>
                <a:effectLst/>
                <a:latin typeface="inter-regular"/>
              </a:rPr>
              <a:t>add(area);  </a:t>
            </a:r>
          </a:p>
          <a:p>
            <a:pPr lvl="1" algn="just"/>
            <a:r>
              <a:rPr lang="en-US" b="0" i="0" dirty="0">
                <a:solidFill>
                  <a:srgbClr val="000000"/>
                </a:solidFill>
                <a:effectLst/>
                <a:latin typeface="inter-regular"/>
              </a:rPr>
              <a:t>add(b);    </a:t>
            </a:r>
          </a:p>
          <a:p>
            <a:pPr lvl="1" algn="just"/>
            <a:r>
              <a:rPr lang="en-US" b="0" i="0" dirty="0">
                <a:solidFill>
                  <a:srgbClr val="008200"/>
                </a:solidFill>
                <a:effectLst/>
                <a:latin typeface="inter-regular"/>
              </a:rPr>
              <a:t>// setting the size, layout and visibility of frame</a:t>
            </a:r>
            <a:r>
              <a:rPr lang="en-US" b="0" i="0" dirty="0">
                <a:solidFill>
                  <a:srgbClr val="000000"/>
                </a:solidFill>
                <a:effectLst/>
                <a:latin typeface="inter-regular"/>
              </a:rPr>
              <a:t>  </a:t>
            </a:r>
          </a:p>
          <a:p>
            <a:pPr lvl="1" algn="just"/>
            <a:r>
              <a:rPr lang="en-US" b="0" i="0" dirty="0">
                <a:solidFill>
                  <a:srgbClr val="000000"/>
                </a:solidFill>
                <a:effectLst/>
                <a:latin typeface="inter-regular"/>
              </a:rPr>
              <a:t>    </a:t>
            </a:r>
            <a:r>
              <a:rPr lang="en-US" b="0" i="0" dirty="0" err="1">
                <a:solidFill>
                  <a:srgbClr val="000000"/>
                </a:solidFill>
                <a:effectLst/>
                <a:latin typeface="inter-regular"/>
              </a:rPr>
              <a:t>setSize</a:t>
            </a:r>
            <a:r>
              <a:rPr lang="en-US" b="0" i="0" dirty="0">
                <a:solidFill>
                  <a:srgbClr val="000000"/>
                </a:solidFill>
                <a:effectLst/>
                <a:latin typeface="inter-regular"/>
              </a:rPr>
              <a:t>(</a:t>
            </a:r>
            <a:r>
              <a:rPr lang="en-US" b="0" i="0" dirty="0">
                <a:solidFill>
                  <a:srgbClr val="C00000"/>
                </a:solidFill>
                <a:effectLst/>
                <a:latin typeface="inter-regular"/>
              </a:rPr>
              <a:t>400</a:t>
            </a:r>
            <a:r>
              <a:rPr lang="en-US" b="0" i="0" dirty="0">
                <a:solidFill>
                  <a:srgbClr val="000000"/>
                </a:solidFill>
                <a:effectLst/>
                <a:latin typeface="inter-regular"/>
              </a:rPr>
              <a:t>, </a:t>
            </a:r>
            <a:r>
              <a:rPr lang="en-US" b="0" i="0" dirty="0">
                <a:solidFill>
                  <a:srgbClr val="C00000"/>
                </a:solidFill>
                <a:effectLst/>
                <a:latin typeface="inter-regular"/>
              </a:rPr>
              <a:t>450</a:t>
            </a:r>
            <a:r>
              <a:rPr lang="en-US" b="0" i="0" dirty="0">
                <a:solidFill>
                  <a:srgbClr val="000000"/>
                </a:solidFill>
                <a:effectLst/>
                <a:latin typeface="inter-regular"/>
              </a:rPr>
              <a:t>);    </a:t>
            </a:r>
          </a:p>
          <a:p>
            <a:pPr lvl="1" algn="just"/>
            <a:r>
              <a:rPr lang="en-US" b="0" i="0" dirty="0">
                <a:solidFill>
                  <a:srgbClr val="000000"/>
                </a:solidFill>
                <a:effectLst/>
                <a:latin typeface="inter-regular"/>
              </a:rPr>
              <a:t>    </a:t>
            </a:r>
            <a:r>
              <a:rPr lang="en-US" b="0" i="0" dirty="0" err="1">
                <a:solidFill>
                  <a:srgbClr val="000000"/>
                </a:solidFill>
                <a:effectLst/>
                <a:latin typeface="inter-regular"/>
              </a:rPr>
              <a:t>setLayout</a:t>
            </a:r>
            <a:r>
              <a:rPr lang="en-US" b="0" i="0" dirty="0">
                <a:solidFill>
                  <a:srgbClr val="000000"/>
                </a:solidFill>
                <a:effectLst/>
                <a:latin typeface="inter-regular"/>
              </a:rPr>
              <a:t>(</a:t>
            </a:r>
            <a:r>
              <a:rPr lang="en-US" b="1" i="0" dirty="0">
                <a:solidFill>
                  <a:srgbClr val="006699"/>
                </a:solidFill>
                <a:effectLst/>
                <a:latin typeface="inter-regular"/>
              </a:rPr>
              <a:t>null</a:t>
            </a:r>
            <a:r>
              <a:rPr lang="en-US" b="0" i="0" dirty="0">
                <a:solidFill>
                  <a:srgbClr val="000000"/>
                </a:solidFill>
                <a:effectLst/>
                <a:latin typeface="inter-regular"/>
              </a:rPr>
              <a:t>);    </a:t>
            </a:r>
          </a:p>
          <a:p>
            <a:pPr lvl="1" algn="just"/>
            <a:r>
              <a:rPr lang="en-US" b="0" i="0" dirty="0">
                <a:solidFill>
                  <a:srgbClr val="000000"/>
                </a:solidFill>
                <a:effectLst/>
                <a:latin typeface="inter-regular"/>
              </a:rPr>
              <a:t>    </a:t>
            </a:r>
            <a:r>
              <a:rPr lang="en-US" b="0" i="0" dirty="0" err="1">
                <a:solidFill>
                  <a:srgbClr val="000000"/>
                </a:solidFill>
                <a:effectLst/>
                <a:latin typeface="inter-regular"/>
              </a:rPr>
              <a:t>setVisible</a:t>
            </a:r>
            <a:r>
              <a:rPr lang="en-US" b="0" i="0" dirty="0">
                <a:solidFill>
                  <a:srgbClr val="000000"/>
                </a:solidFill>
                <a:effectLst/>
                <a:latin typeface="inter-regular"/>
              </a:rPr>
              <a:t>(</a:t>
            </a:r>
            <a:r>
              <a:rPr lang="en-US" b="1" i="0" dirty="0">
                <a:solidFill>
                  <a:srgbClr val="006699"/>
                </a:solidFill>
                <a:effectLst/>
                <a:latin typeface="inter-regular"/>
              </a:rPr>
              <a:t>true</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actionPerformed</a:t>
            </a:r>
            <a:r>
              <a:rPr lang="en-US" b="0" i="0" dirty="0">
                <a:solidFill>
                  <a:srgbClr val="000000"/>
                </a:solidFill>
                <a:effectLst/>
                <a:latin typeface="inter-regular"/>
              </a:rPr>
              <a:t>(</a:t>
            </a:r>
            <a:r>
              <a:rPr lang="en-US" b="0" i="0" dirty="0" err="1">
                <a:solidFill>
                  <a:srgbClr val="000000"/>
                </a:solidFill>
                <a:effectLst/>
                <a:latin typeface="inter-regular"/>
              </a:rPr>
              <a:t>ActionEvent</a:t>
            </a:r>
            <a:r>
              <a:rPr lang="en-US" b="0" i="0" dirty="0">
                <a:solidFill>
                  <a:srgbClr val="000000"/>
                </a:solidFill>
                <a:effectLst/>
                <a:latin typeface="inter-regular"/>
              </a:rPr>
              <a:t> e) </a:t>
            </a:r>
          </a:p>
          <a:p>
            <a:pPr algn="just"/>
            <a:r>
              <a:rPr lang="en-US" dirty="0">
                <a:solidFill>
                  <a:srgbClr val="000000"/>
                </a:solidFill>
                <a:latin typeface="inter-regular"/>
              </a:rPr>
              <a:t>     </a:t>
            </a:r>
            <a:r>
              <a:rPr lang="en-US" b="0" i="0" dirty="0">
                <a:solidFill>
                  <a:srgbClr val="000000"/>
                </a:solidFill>
                <a:effectLst/>
                <a:latin typeface="inter-regular"/>
              </a:rPr>
              <a:t>{    </a:t>
            </a:r>
          </a:p>
          <a:p>
            <a:pPr lvl="1" algn="just"/>
            <a:r>
              <a:rPr lang="en-US" b="0" i="0" dirty="0">
                <a:solidFill>
                  <a:srgbClr val="000000"/>
                </a:solidFill>
                <a:effectLst/>
                <a:latin typeface="inter-regular"/>
              </a:rPr>
              <a:t>    String text = </a:t>
            </a:r>
            <a:r>
              <a:rPr lang="en-US" b="0" i="0" dirty="0" err="1">
                <a:solidFill>
                  <a:srgbClr val="000000"/>
                </a:solidFill>
                <a:effectLst/>
                <a:latin typeface="inter-regular"/>
              </a:rPr>
              <a:t>area.getText</a:t>
            </a:r>
            <a:r>
              <a:rPr lang="en-US" b="0" i="0" dirty="0">
                <a:solidFill>
                  <a:srgbClr val="000000"/>
                </a:solidFill>
                <a:effectLst/>
                <a:latin typeface="inter-regular"/>
              </a:rPr>
              <a:t>();    </a:t>
            </a:r>
          </a:p>
          <a:p>
            <a:pPr lvl="1" algn="just"/>
            <a:r>
              <a:rPr lang="en-US" b="0" i="0" dirty="0">
                <a:solidFill>
                  <a:srgbClr val="000000"/>
                </a:solidFill>
                <a:effectLst/>
                <a:latin typeface="inter-regular"/>
              </a:rPr>
              <a:t>    String words[]=</a:t>
            </a:r>
            <a:r>
              <a:rPr lang="en-US" b="0" i="0" dirty="0" err="1">
                <a:solidFill>
                  <a:srgbClr val="000000"/>
                </a:solidFill>
                <a:effectLst/>
                <a:latin typeface="inter-regular"/>
              </a:rPr>
              <a:t>text.split</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    </a:t>
            </a:r>
          </a:p>
          <a:p>
            <a:pPr lvl="1" algn="just"/>
            <a:r>
              <a:rPr lang="en-US" b="0" i="0" dirty="0">
                <a:solidFill>
                  <a:srgbClr val="000000"/>
                </a:solidFill>
                <a:effectLst/>
                <a:latin typeface="inter-regular"/>
              </a:rPr>
              <a:t>    l1.setText(</a:t>
            </a:r>
            <a:r>
              <a:rPr lang="en-US" b="0" i="0" dirty="0">
                <a:solidFill>
                  <a:srgbClr val="0000FF"/>
                </a:solidFill>
                <a:effectLst/>
                <a:latin typeface="inter-regular"/>
              </a:rPr>
              <a:t>"Words: "</a:t>
            </a:r>
            <a:r>
              <a:rPr lang="en-US" b="0" i="0" dirty="0">
                <a:solidFill>
                  <a:srgbClr val="000000"/>
                </a:solidFill>
                <a:effectLst/>
                <a:latin typeface="inter-regular"/>
              </a:rPr>
              <a:t>+</a:t>
            </a:r>
            <a:r>
              <a:rPr lang="en-US" b="0" i="0" dirty="0" err="1">
                <a:solidFill>
                  <a:srgbClr val="000000"/>
                </a:solidFill>
                <a:effectLst/>
                <a:latin typeface="inter-regular"/>
              </a:rPr>
              <a:t>words.length</a:t>
            </a:r>
            <a:r>
              <a:rPr lang="en-US" b="0" i="0" dirty="0">
                <a:solidFill>
                  <a:srgbClr val="000000"/>
                </a:solidFill>
                <a:effectLst/>
                <a:latin typeface="inter-regular"/>
              </a:rPr>
              <a:t>);    </a:t>
            </a:r>
          </a:p>
          <a:p>
            <a:pPr lvl="1" algn="just"/>
            <a:r>
              <a:rPr lang="en-US" b="0" i="0" dirty="0">
                <a:solidFill>
                  <a:srgbClr val="000000"/>
                </a:solidFill>
                <a:effectLst/>
                <a:latin typeface="inter-regular"/>
              </a:rPr>
              <a:t>    l2.setText(</a:t>
            </a:r>
            <a:r>
              <a:rPr lang="en-US" b="0" i="0" dirty="0">
                <a:solidFill>
                  <a:srgbClr val="0000FF"/>
                </a:solidFill>
                <a:effectLst/>
                <a:latin typeface="inter-regular"/>
              </a:rPr>
              <a:t>"Characters: "</a:t>
            </a:r>
            <a:r>
              <a:rPr lang="en-US" b="0" i="0" dirty="0">
                <a:solidFill>
                  <a:srgbClr val="000000"/>
                </a:solidFill>
                <a:effectLst/>
                <a:latin typeface="inter-regular"/>
              </a:rPr>
              <a:t>+</a:t>
            </a:r>
            <a:r>
              <a:rPr lang="en-US" b="0" i="0" dirty="0" err="1">
                <a:solidFill>
                  <a:srgbClr val="000000"/>
                </a:solidFill>
                <a:effectLst/>
                <a:latin typeface="inter-regular"/>
              </a:rPr>
              <a:t>text.length</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TAreaEx</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endParaRPr lang="en-IN" sz="1200" b="0" i="0" dirty="0">
              <a:solidFill>
                <a:srgbClr val="000000"/>
              </a:solidFill>
              <a:effectLst/>
              <a:latin typeface="inter-regular"/>
            </a:endParaRPr>
          </a:p>
        </p:txBody>
      </p:sp>
    </p:spTree>
    <p:extLst>
      <p:ext uri="{BB962C8B-B14F-4D97-AF65-F5344CB8AC3E}">
        <p14:creationId xmlns:p14="http://schemas.microsoft.com/office/powerpoint/2010/main" val="134699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Checkbox</a:t>
            </a:r>
          </a:p>
        </p:txBody>
      </p:sp>
      <p:sp>
        <p:nvSpPr>
          <p:cNvPr id="4" name="TextBox 3">
            <a:extLst>
              <a:ext uri="{FF2B5EF4-FFF2-40B4-BE49-F238E27FC236}">
                <a16:creationId xmlns:a16="http://schemas.microsoft.com/office/drawing/2014/main" id="{33790514-7337-D4FE-D255-E6C639DAFD30}"/>
              </a:ext>
            </a:extLst>
          </p:cNvPr>
          <p:cNvSpPr txBox="1"/>
          <p:nvPr/>
        </p:nvSpPr>
        <p:spPr>
          <a:xfrm>
            <a:off x="215152" y="648825"/>
            <a:ext cx="5154707" cy="618630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CheckboxExample1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CheckboxExample1()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Frame f = </a:t>
            </a:r>
            <a:r>
              <a:rPr lang="en-IN" b="1" i="0" dirty="0">
                <a:solidFill>
                  <a:srgbClr val="006699"/>
                </a:solidFill>
                <a:effectLst/>
                <a:latin typeface="inter-regular"/>
              </a:rPr>
              <a:t>new</a:t>
            </a:r>
            <a:r>
              <a:rPr lang="en-IN" b="0" i="0" dirty="0">
                <a:solidFill>
                  <a:srgbClr val="000000"/>
                </a:solidFill>
                <a:effectLst/>
                <a:latin typeface="inter-regular"/>
              </a:rPr>
              <a:t> Frame (</a:t>
            </a:r>
            <a:r>
              <a:rPr lang="en-IN" b="0" i="0" dirty="0">
                <a:solidFill>
                  <a:srgbClr val="0000FF"/>
                </a:solidFill>
                <a:effectLst/>
                <a:latin typeface="inter-regular"/>
              </a:rPr>
              <a:t>"</a:t>
            </a:r>
            <a:r>
              <a:rPr lang="en-IN" b="0" i="0" dirty="0" err="1">
                <a:solidFill>
                  <a:srgbClr val="0000FF"/>
                </a:solidFill>
                <a:effectLst/>
                <a:latin typeface="inter-regular"/>
              </a:rPr>
              <a:t>CheckBox</a:t>
            </a:r>
            <a:r>
              <a:rPr lang="en-IN" b="0" i="0" dirty="0">
                <a:solidFill>
                  <a:srgbClr val="0000FF"/>
                </a:solidFill>
                <a:effectLst/>
                <a:latin typeface="inter-regular"/>
              </a:rPr>
              <a:t> 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Label </a:t>
            </a:r>
            <a:r>
              <a:rPr lang="en-IN" b="0" i="0" dirty="0" err="1">
                <a:solidFill>
                  <a:srgbClr val="000000"/>
                </a:solidFill>
                <a:effectLst/>
                <a:latin typeface="inter-regular"/>
              </a:rPr>
              <a:t>label</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Label();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label.setAlignment</a:t>
            </a:r>
            <a:r>
              <a:rPr lang="en-IN" b="0" i="0" dirty="0">
                <a:solidFill>
                  <a:srgbClr val="000000"/>
                </a:solidFill>
                <a:effectLst/>
                <a:latin typeface="inter-regular"/>
              </a:rPr>
              <a:t>(</a:t>
            </a:r>
            <a:r>
              <a:rPr lang="en-IN" b="0" i="0" dirty="0" err="1">
                <a:solidFill>
                  <a:srgbClr val="000000"/>
                </a:solidFill>
                <a:effectLst/>
                <a:latin typeface="inter-regular"/>
              </a:rPr>
              <a:t>Label.CENTER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8200"/>
                </a:solidFill>
                <a:effectLst/>
                <a:latin typeface="inter-regular"/>
              </a:rPr>
              <a:t>         // creating the checkboxes</a:t>
            </a:r>
            <a:r>
              <a:rPr lang="en-IN" b="0" i="0" dirty="0">
                <a:solidFill>
                  <a:srgbClr val="000000"/>
                </a:solidFill>
                <a:effectLst/>
                <a:latin typeface="inter-regular"/>
              </a:rPr>
              <a:t>  </a:t>
            </a:r>
          </a:p>
          <a:p>
            <a:pPr algn="just"/>
            <a:r>
              <a:rPr lang="en-IN" b="0" i="0" dirty="0">
                <a:solidFill>
                  <a:srgbClr val="000000"/>
                </a:solidFill>
                <a:effectLst/>
                <a:latin typeface="inter-regular"/>
              </a:rPr>
              <a:t>        Checkbox checkbox1 = </a:t>
            </a:r>
            <a:r>
              <a:rPr lang="en-IN" b="1" i="0" dirty="0">
                <a:solidFill>
                  <a:srgbClr val="006699"/>
                </a:solidFill>
                <a:effectLst/>
                <a:latin typeface="inter-regular"/>
              </a:rPr>
              <a:t>new</a:t>
            </a:r>
            <a:r>
              <a:rPr lang="en-IN" b="0" i="0" dirty="0">
                <a:solidFill>
                  <a:srgbClr val="000000"/>
                </a:solidFill>
                <a:effectLst/>
                <a:latin typeface="inter-regular"/>
              </a:rPr>
              <a:t> Checkbox(</a:t>
            </a:r>
            <a:r>
              <a:rPr lang="en-IN" b="0" i="0" dirty="0">
                <a:solidFill>
                  <a:srgbClr val="0000FF"/>
                </a:solidFill>
                <a:effectLst/>
                <a:latin typeface="inter-regular"/>
              </a:rPr>
              <a:t>"C++"</a:t>
            </a:r>
            <a:r>
              <a:rPr lang="en-IN" b="0" i="0" dirty="0">
                <a:solidFill>
                  <a:srgbClr val="000000"/>
                </a:solidFill>
                <a:effectLst/>
                <a:latin typeface="inter-regular"/>
              </a:rPr>
              <a:t>);    </a:t>
            </a:r>
          </a:p>
          <a:p>
            <a:pPr algn="just"/>
            <a:r>
              <a:rPr lang="en-IN" b="0" i="0" dirty="0">
                <a:solidFill>
                  <a:srgbClr val="000000"/>
                </a:solidFill>
                <a:effectLst/>
                <a:latin typeface="inter-regular"/>
              </a:rPr>
              <a:t>        checkbox1.setBounds(</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p>
          <a:p>
            <a:pPr algn="just"/>
            <a:r>
              <a:rPr lang="en-IN" b="0" i="0" dirty="0">
                <a:solidFill>
                  <a:srgbClr val="000000"/>
                </a:solidFill>
                <a:effectLst/>
                <a:latin typeface="inter-regular"/>
              </a:rPr>
              <a:t>        Checkbox checkbox2 = </a:t>
            </a:r>
            <a:r>
              <a:rPr lang="en-IN" b="1" i="0" dirty="0">
                <a:solidFill>
                  <a:srgbClr val="006699"/>
                </a:solidFill>
                <a:effectLst/>
                <a:latin typeface="inter-regular"/>
              </a:rPr>
              <a:t>new</a:t>
            </a:r>
            <a:r>
              <a:rPr lang="en-IN" b="0" i="0" dirty="0">
                <a:solidFill>
                  <a:srgbClr val="000000"/>
                </a:solidFill>
                <a:effectLst/>
                <a:latin typeface="inter-regular"/>
              </a:rPr>
              <a:t> Checkbox(</a:t>
            </a:r>
            <a:r>
              <a:rPr lang="en-IN" b="0" i="0" dirty="0">
                <a:solidFill>
                  <a:srgbClr val="0000FF"/>
                </a:solidFill>
                <a:effectLst/>
                <a:latin typeface="inter-regular"/>
              </a:rPr>
              <a:t>"Java"</a:t>
            </a:r>
            <a:r>
              <a:rPr lang="en-IN" b="0" i="0" dirty="0">
                <a:solidFill>
                  <a:srgbClr val="000000"/>
                </a:solidFill>
                <a:effectLst/>
                <a:latin typeface="inter-regular"/>
              </a:rPr>
              <a:t>);    </a:t>
            </a:r>
          </a:p>
          <a:p>
            <a:pPr algn="just"/>
            <a:r>
              <a:rPr lang="en-IN" b="0" i="0" dirty="0">
                <a:solidFill>
                  <a:srgbClr val="000000"/>
                </a:solidFill>
                <a:effectLst/>
                <a:latin typeface="inter-regular"/>
              </a:rPr>
              <a:t>        checkbox2.setBounds(</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150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p>
          <a:p>
            <a:pPr algn="just"/>
            <a:r>
              <a:rPr lang="en-IN" b="0" i="0" dirty="0">
                <a:solidFill>
                  <a:srgbClr val="008200"/>
                </a:solidFill>
                <a:effectLst/>
                <a:latin typeface="inter-regular"/>
              </a:rPr>
              <a:t>        </a:t>
            </a:r>
          </a:p>
          <a:p>
            <a:pPr algn="just"/>
            <a:r>
              <a:rPr lang="en-IN" dirty="0">
                <a:solidFill>
                  <a:srgbClr val="008200"/>
                </a:solidFill>
                <a:latin typeface="inter-regular"/>
              </a:rPr>
              <a:t>        </a:t>
            </a:r>
            <a:r>
              <a:rPr lang="en-IN" b="0" i="0" dirty="0">
                <a:solidFill>
                  <a:srgbClr val="008200"/>
                </a:solidFill>
                <a:effectLst/>
                <a:latin typeface="inter-regular"/>
              </a:rPr>
              <a:t>// adding the checkbox to frame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(checkbox1);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(checkbox2);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(label);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8" name="TextBox 7">
            <a:extLst>
              <a:ext uri="{FF2B5EF4-FFF2-40B4-BE49-F238E27FC236}">
                <a16:creationId xmlns:a16="http://schemas.microsoft.com/office/drawing/2014/main" id="{AF3C53BE-B3C1-5926-DF34-FD935EFF7608}"/>
              </a:ext>
            </a:extLst>
          </p:cNvPr>
          <p:cNvSpPr txBox="1"/>
          <p:nvPr/>
        </p:nvSpPr>
        <p:spPr>
          <a:xfrm>
            <a:off x="5567082" y="648825"/>
            <a:ext cx="6409766" cy="6186309"/>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 adding event to the checkboxes</a:t>
            </a:r>
            <a:r>
              <a:rPr lang="en-IN" b="0" i="0" dirty="0">
                <a:solidFill>
                  <a:srgbClr val="000000"/>
                </a:solidFill>
                <a:effectLst/>
                <a:latin typeface="inter-regular"/>
              </a:rPr>
              <a:t>  </a:t>
            </a:r>
          </a:p>
          <a:p>
            <a:pPr algn="just"/>
            <a:r>
              <a:rPr lang="en-IN" b="0" i="0" dirty="0">
                <a:solidFill>
                  <a:srgbClr val="000000"/>
                </a:solidFill>
                <a:effectLst/>
                <a:latin typeface="inter-regular"/>
              </a:rPr>
              <a:t>        checkbox1.addItemListener(</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ItemListener</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itemStateChanged</a:t>
            </a:r>
            <a:r>
              <a:rPr lang="en-IN" b="0" i="0" dirty="0">
                <a:solidFill>
                  <a:srgbClr val="000000"/>
                </a:solidFill>
                <a:effectLst/>
                <a:latin typeface="inter-regular"/>
              </a:rPr>
              <a:t>(</a:t>
            </a:r>
            <a:r>
              <a:rPr lang="en-IN" b="0" i="0" dirty="0" err="1">
                <a:solidFill>
                  <a:srgbClr val="000000"/>
                </a:solidFill>
                <a:effectLst/>
                <a:latin typeface="inter-regular"/>
              </a:rPr>
              <a:t>ItemEvent</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label.setText</a:t>
            </a:r>
            <a:r>
              <a:rPr lang="en-IN" b="0" i="0" dirty="0">
                <a:solidFill>
                  <a:srgbClr val="000000"/>
                </a:solidFill>
                <a:effectLst/>
                <a:latin typeface="inter-regular"/>
              </a:rPr>
              <a:t>(</a:t>
            </a:r>
            <a:r>
              <a:rPr lang="en-IN" b="0" i="0" dirty="0">
                <a:solidFill>
                  <a:srgbClr val="0000FF"/>
                </a:solidFill>
                <a:effectLst/>
                <a:latin typeface="inter-regular"/>
              </a:rPr>
              <a:t>"C++ Checkbox: "</a:t>
            </a:r>
            <a:r>
              <a:rPr lang="en-IN" b="0" i="0" dirty="0">
                <a:solidFill>
                  <a:srgbClr val="000000"/>
                </a:solidFill>
                <a:effectLst/>
                <a:latin typeface="inter-regular"/>
              </a:rPr>
              <a:t>     </a:t>
            </a:r>
          </a:p>
          <a:p>
            <a:pPr algn="just"/>
            <a:r>
              <a:rPr lang="en-IN" b="0" i="0" dirty="0">
                <a:solidFill>
                  <a:srgbClr val="000000"/>
                </a:solidFill>
                <a:effectLst/>
                <a:latin typeface="inter-regular"/>
              </a:rPr>
              <a:t>                + (</a:t>
            </a:r>
            <a:r>
              <a:rPr lang="en-IN" b="0" i="0" dirty="0" err="1">
                <a:solidFill>
                  <a:srgbClr val="000000"/>
                </a:solidFill>
                <a:effectLst/>
                <a:latin typeface="inter-regular"/>
              </a:rPr>
              <a:t>e.getStateChange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"checked"</a:t>
            </a:r>
            <a:r>
              <a:rPr lang="en-IN" b="0" i="0" dirty="0">
                <a:solidFill>
                  <a:srgbClr val="000000"/>
                </a:solidFill>
                <a:effectLst/>
                <a:latin typeface="inter-regular"/>
              </a:rPr>
              <a:t>:</a:t>
            </a:r>
            <a:r>
              <a:rPr lang="en-IN" b="0" i="0" dirty="0">
                <a:solidFill>
                  <a:srgbClr val="0000FF"/>
                </a:solidFill>
                <a:effectLst/>
                <a:latin typeface="inter-regular"/>
              </a:rPr>
              <a:t>"unchecked"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checkbox2.addItemListener(</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ItemListener</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itemStateChanged</a:t>
            </a:r>
            <a:r>
              <a:rPr lang="en-IN" b="0" i="0" dirty="0">
                <a:solidFill>
                  <a:srgbClr val="000000"/>
                </a:solidFill>
                <a:effectLst/>
                <a:latin typeface="inter-regular"/>
              </a:rPr>
              <a:t>(</a:t>
            </a:r>
            <a:r>
              <a:rPr lang="en-IN" b="0" i="0" dirty="0" err="1">
                <a:solidFill>
                  <a:srgbClr val="000000"/>
                </a:solidFill>
                <a:effectLst/>
                <a:latin typeface="inter-regular"/>
              </a:rPr>
              <a:t>ItemEvent</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label.setText</a:t>
            </a:r>
            <a:r>
              <a:rPr lang="en-IN" b="0" i="0" dirty="0">
                <a:solidFill>
                  <a:srgbClr val="000000"/>
                </a:solidFill>
                <a:effectLst/>
                <a:latin typeface="inter-regular"/>
              </a:rPr>
              <a:t>(</a:t>
            </a:r>
            <a:r>
              <a:rPr lang="en-IN" b="0" i="0" dirty="0">
                <a:solidFill>
                  <a:srgbClr val="0000FF"/>
                </a:solidFill>
                <a:effectLst/>
                <a:latin typeface="inter-regular"/>
              </a:rPr>
              <a:t>"Java Checkbox: "</a:t>
            </a:r>
            <a:r>
              <a:rPr lang="en-IN" b="0" i="0" dirty="0">
                <a:solidFill>
                  <a:srgbClr val="000000"/>
                </a:solidFill>
                <a:effectLst/>
                <a:latin typeface="inter-regular"/>
              </a:rPr>
              <a:t>     </a:t>
            </a:r>
          </a:p>
          <a:p>
            <a:pPr algn="just"/>
            <a:r>
              <a:rPr lang="en-IN" b="0" i="0" dirty="0">
                <a:solidFill>
                  <a:srgbClr val="000000"/>
                </a:solidFill>
                <a:effectLst/>
                <a:latin typeface="inter-regular"/>
              </a:rPr>
              <a:t>                + (</a:t>
            </a:r>
            <a:r>
              <a:rPr lang="en-IN" b="0" i="0" dirty="0" err="1">
                <a:solidFill>
                  <a:srgbClr val="000000"/>
                </a:solidFill>
                <a:effectLst/>
                <a:latin typeface="inter-regular"/>
              </a:rPr>
              <a:t>e.getStateChange</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0000FF"/>
                </a:solidFill>
                <a:effectLst/>
                <a:latin typeface="inter-regular"/>
              </a:rPr>
              <a:t>"checked"</a:t>
            </a:r>
            <a:r>
              <a:rPr lang="en-IN" b="0" i="0" dirty="0">
                <a:solidFill>
                  <a:srgbClr val="000000"/>
                </a:solidFill>
                <a:effectLst/>
                <a:latin typeface="inter-regular"/>
              </a:rPr>
              <a:t>:</a:t>
            </a:r>
            <a:r>
              <a:rPr lang="en-IN" b="0" i="0" dirty="0">
                <a:solidFill>
                  <a:srgbClr val="0000FF"/>
                </a:solidFill>
                <a:effectLst/>
                <a:latin typeface="inter-regular"/>
              </a:rPr>
              <a:t>"unchecked"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f.setSize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CheckboxExample1();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625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a:t>
            </a:r>
            <a:r>
              <a:rPr lang="en-IN" b="1" dirty="0" err="1">
                <a:solidFill>
                  <a:srgbClr val="610B38"/>
                </a:solidFill>
                <a:latin typeface="erdana"/>
              </a:rPr>
              <a:t>CheckboxGroup</a:t>
            </a:r>
            <a:r>
              <a:rPr lang="en-IN" b="1" dirty="0">
                <a:solidFill>
                  <a:srgbClr val="610B38"/>
                </a:solidFill>
                <a:latin typeface="erdana"/>
              </a:rPr>
              <a:t> – Radio Button</a:t>
            </a:r>
          </a:p>
        </p:txBody>
      </p:sp>
      <p:sp>
        <p:nvSpPr>
          <p:cNvPr id="4" name="TextBox 3">
            <a:extLst>
              <a:ext uri="{FF2B5EF4-FFF2-40B4-BE49-F238E27FC236}">
                <a16:creationId xmlns:a16="http://schemas.microsoft.com/office/drawing/2014/main" id="{33790514-7337-D4FE-D255-E6C639DAFD30}"/>
              </a:ext>
            </a:extLst>
          </p:cNvPr>
          <p:cNvSpPr txBox="1"/>
          <p:nvPr/>
        </p:nvSpPr>
        <p:spPr>
          <a:xfrm>
            <a:off x="89644" y="648825"/>
            <a:ext cx="5280216"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CheckboxGroupEx</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CheckboxGroupEx</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Frame f = </a:t>
            </a:r>
            <a:r>
              <a:rPr lang="en-IN" b="1" i="0" dirty="0">
                <a:solidFill>
                  <a:srgbClr val="006699"/>
                </a:solidFill>
                <a:effectLst/>
                <a:latin typeface="inter-regular"/>
              </a:rPr>
              <a:t>new</a:t>
            </a:r>
            <a:r>
              <a:rPr lang="en-IN" b="0" i="0" dirty="0">
                <a:solidFill>
                  <a:srgbClr val="000000"/>
                </a:solidFill>
                <a:effectLst/>
                <a:latin typeface="inter-regular"/>
              </a:rPr>
              <a:t> Frame (</a:t>
            </a:r>
            <a:r>
              <a:rPr lang="en-IN" b="0" i="0" dirty="0">
                <a:solidFill>
                  <a:srgbClr val="0000FF"/>
                </a:solidFill>
                <a:effectLst/>
                <a:latin typeface="inter-regular"/>
              </a:rPr>
              <a:t>“</a:t>
            </a:r>
            <a:r>
              <a:rPr lang="en-IN" b="0" i="0" dirty="0" err="1">
                <a:solidFill>
                  <a:srgbClr val="0000FF"/>
                </a:solidFill>
                <a:effectLst/>
                <a:latin typeface="inter-regular"/>
              </a:rPr>
              <a:t>Radiobutton</a:t>
            </a:r>
            <a:r>
              <a:rPr lang="en-IN" b="0" i="0" dirty="0">
                <a:solidFill>
                  <a:srgbClr val="0000FF"/>
                </a:solidFill>
                <a:effectLst/>
                <a:latin typeface="inter-regular"/>
              </a:rPr>
              <a:t> Example"</a:t>
            </a:r>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Label </a:t>
            </a:r>
            <a:r>
              <a:rPr lang="en-IN" b="0" i="0" dirty="0" err="1">
                <a:solidFill>
                  <a:srgbClr val="000000"/>
                </a:solidFill>
                <a:effectLst/>
                <a:latin typeface="inter-regular"/>
              </a:rPr>
              <a:t>label</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Label();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label.setAlignment</a:t>
            </a:r>
            <a:r>
              <a:rPr lang="en-IN" b="0" i="0" dirty="0">
                <a:solidFill>
                  <a:srgbClr val="000000"/>
                </a:solidFill>
                <a:effectLst/>
                <a:latin typeface="inter-regular"/>
              </a:rPr>
              <a:t>(</a:t>
            </a:r>
            <a:r>
              <a:rPr lang="en-IN" b="0" i="0" dirty="0" err="1">
                <a:solidFill>
                  <a:srgbClr val="000000"/>
                </a:solidFill>
                <a:effectLst/>
                <a:latin typeface="inter-regular"/>
              </a:rPr>
              <a:t>Label.CENTER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8200"/>
                </a:solidFill>
                <a:effectLst/>
                <a:latin typeface="inter-regular"/>
              </a:rPr>
              <a:t>       </a:t>
            </a:r>
            <a:endParaRPr lang="en-IN" b="0" i="0" dirty="0">
              <a:solidFill>
                <a:srgbClr val="000000"/>
              </a:solidFill>
              <a:effectLst/>
              <a:latin typeface="inter-regular"/>
            </a:endParaRPr>
          </a:p>
          <a:p>
            <a:pPr algn="just"/>
            <a:r>
              <a:rPr lang="en-IN" dirty="0">
                <a:solidFill>
                  <a:srgbClr val="000000"/>
                </a:solidFill>
                <a:latin typeface="inter-regular"/>
              </a:rPr>
              <a:t>      </a:t>
            </a:r>
            <a:r>
              <a:rPr lang="en-IN" dirty="0" err="1">
                <a:solidFill>
                  <a:srgbClr val="000000"/>
                </a:solidFill>
                <a:latin typeface="inter-regular"/>
              </a:rPr>
              <a:t>CheckboxGroup</a:t>
            </a:r>
            <a:r>
              <a:rPr lang="en-IN" dirty="0">
                <a:solidFill>
                  <a:srgbClr val="000000"/>
                </a:solidFill>
                <a:latin typeface="inter-regular"/>
              </a:rPr>
              <a:t> </a:t>
            </a:r>
            <a:r>
              <a:rPr lang="en-IN" dirty="0" err="1">
                <a:solidFill>
                  <a:srgbClr val="000000"/>
                </a:solidFill>
                <a:latin typeface="inter-regular"/>
              </a:rPr>
              <a:t>cbg</a:t>
            </a:r>
            <a:r>
              <a:rPr lang="en-IN" dirty="0">
                <a:solidFill>
                  <a:srgbClr val="000000"/>
                </a:solidFill>
                <a:latin typeface="inter-regular"/>
              </a:rPr>
              <a:t> = new </a:t>
            </a:r>
            <a:r>
              <a:rPr lang="en-IN" dirty="0" err="1">
                <a:solidFill>
                  <a:srgbClr val="000000"/>
                </a:solidFill>
                <a:latin typeface="inter-regular"/>
              </a:rPr>
              <a:t>CheckboxGroup</a:t>
            </a:r>
            <a:r>
              <a:rPr lang="en-IN" dirty="0">
                <a:solidFill>
                  <a:srgbClr val="000000"/>
                </a:solidFill>
                <a:latin typeface="inter-regular"/>
              </a:rPr>
              <a:t>();</a:t>
            </a:r>
            <a:endParaRPr lang="en-IN" b="0" i="0" dirty="0">
              <a:solidFill>
                <a:srgbClr val="000000"/>
              </a:solidFill>
              <a:effectLst/>
              <a:latin typeface="inter-regular"/>
            </a:endParaRPr>
          </a:p>
          <a:p>
            <a:pPr algn="just"/>
            <a:r>
              <a:rPr lang="en-IN" b="0" i="0" dirty="0">
                <a:solidFill>
                  <a:srgbClr val="000000"/>
                </a:solidFill>
                <a:effectLst/>
                <a:latin typeface="inter-regular"/>
              </a:rPr>
              <a:t>Checkbox checkbox1 = </a:t>
            </a:r>
            <a:r>
              <a:rPr lang="en-IN" b="1" i="0" dirty="0">
                <a:solidFill>
                  <a:srgbClr val="006699"/>
                </a:solidFill>
                <a:effectLst/>
                <a:latin typeface="inter-regular"/>
              </a:rPr>
              <a:t>new</a:t>
            </a:r>
            <a:r>
              <a:rPr lang="en-IN" b="0" i="0" dirty="0">
                <a:solidFill>
                  <a:srgbClr val="000000"/>
                </a:solidFill>
                <a:effectLst/>
                <a:latin typeface="inter-regular"/>
              </a:rPr>
              <a:t> Checkbox(</a:t>
            </a:r>
            <a:r>
              <a:rPr lang="en-IN" b="0" i="0" dirty="0">
                <a:solidFill>
                  <a:srgbClr val="0000FF"/>
                </a:solidFill>
                <a:effectLst/>
                <a:latin typeface="inter-regular"/>
              </a:rPr>
              <a:t>"C “,</a:t>
            </a:r>
            <a:r>
              <a:rPr lang="en-IN" b="0" i="0" dirty="0" err="1">
                <a:solidFill>
                  <a:srgbClr val="0000FF"/>
                </a:solidFill>
                <a:effectLst/>
                <a:latin typeface="inter-regular"/>
              </a:rPr>
              <a:t>cbg,false</a:t>
            </a:r>
            <a:r>
              <a:rPr lang="en-IN" b="0" i="0" dirty="0">
                <a:solidFill>
                  <a:srgbClr val="000000"/>
                </a:solidFill>
                <a:effectLst/>
                <a:latin typeface="inter-regular"/>
              </a:rPr>
              <a:t>);</a:t>
            </a:r>
          </a:p>
          <a:p>
            <a:pPr algn="just"/>
            <a:r>
              <a:rPr lang="en-IN" b="0" i="0" dirty="0">
                <a:solidFill>
                  <a:srgbClr val="000000"/>
                </a:solidFill>
                <a:effectLst/>
                <a:latin typeface="inter-regular"/>
              </a:rPr>
              <a:t>checkbox1.setBounds(</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p>
          <a:p>
            <a:pPr algn="just"/>
            <a:r>
              <a:rPr lang="en-IN" b="0" i="0" dirty="0">
                <a:solidFill>
                  <a:srgbClr val="000000"/>
                </a:solidFill>
                <a:effectLst/>
                <a:latin typeface="inter-regular"/>
              </a:rPr>
              <a:t>Checkbox checkbox2 = </a:t>
            </a:r>
            <a:r>
              <a:rPr lang="en-IN" b="1" i="0" dirty="0">
                <a:solidFill>
                  <a:srgbClr val="006699"/>
                </a:solidFill>
                <a:effectLst/>
                <a:latin typeface="inter-regular"/>
              </a:rPr>
              <a:t>new</a:t>
            </a:r>
            <a:r>
              <a:rPr lang="en-IN" b="0" i="0" dirty="0">
                <a:solidFill>
                  <a:srgbClr val="000000"/>
                </a:solidFill>
                <a:effectLst/>
                <a:latin typeface="inter-regular"/>
              </a:rPr>
              <a:t> Checkbox(</a:t>
            </a:r>
            <a:r>
              <a:rPr lang="en-IN" b="0" i="0" dirty="0">
                <a:solidFill>
                  <a:srgbClr val="0000FF"/>
                </a:solidFill>
                <a:effectLst/>
                <a:latin typeface="inter-regular"/>
              </a:rPr>
              <a:t>“C++“,</a:t>
            </a:r>
            <a:r>
              <a:rPr lang="en-IN" b="0" i="0" dirty="0" err="1">
                <a:solidFill>
                  <a:srgbClr val="0000FF"/>
                </a:solidFill>
                <a:effectLst/>
                <a:latin typeface="inter-regular"/>
              </a:rPr>
              <a:t>cbg,false</a:t>
            </a:r>
            <a:r>
              <a:rPr lang="en-IN" b="0" i="0" dirty="0">
                <a:solidFill>
                  <a:srgbClr val="000000"/>
                </a:solidFill>
                <a:effectLst/>
                <a:latin typeface="inter-regular"/>
              </a:rPr>
              <a:t>);checkbox2.setBounds(</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150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p>
          <a:p>
            <a:pPr algn="just"/>
            <a:r>
              <a:rPr lang="en-IN" b="0" i="0" dirty="0">
                <a:solidFill>
                  <a:srgbClr val="008200"/>
                </a:solidFill>
                <a:effectLst/>
                <a:latin typeface="inter-regular"/>
              </a:rPr>
              <a:t>        </a:t>
            </a:r>
          </a:p>
          <a:p>
            <a:pPr algn="just"/>
            <a:r>
              <a:rPr lang="en-IN" dirty="0">
                <a:solidFill>
                  <a:srgbClr val="008200"/>
                </a:solidFill>
                <a:latin typeface="inter-regular"/>
              </a:rPr>
              <a:t>        </a:t>
            </a:r>
            <a:r>
              <a:rPr lang="en-IN" b="0" i="0" dirty="0">
                <a:solidFill>
                  <a:srgbClr val="008200"/>
                </a:solidFill>
                <a:effectLst/>
                <a:latin typeface="inter-regular"/>
              </a:rPr>
              <a:t>// adding the checkbox to frame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(checkbox1);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(checkbox2);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(label);    </a:t>
            </a:r>
          </a:p>
        </p:txBody>
      </p:sp>
      <p:sp>
        <p:nvSpPr>
          <p:cNvPr id="8" name="TextBox 7">
            <a:extLst>
              <a:ext uri="{FF2B5EF4-FFF2-40B4-BE49-F238E27FC236}">
                <a16:creationId xmlns:a16="http://schemas.microsoft.com/office/drawing/2014/main" id="{AF3C53BE-B3C1-5926-DF34-FD935EFF7608}"/>
              </a:ext>
            </a:extLst>
          </p:cNvPr>
          <p:cNvSpPr txBox="1"/>
          <p:nvPr/>
        </p:nvSpPr>
        <p:spPr>
          <a:xfrm>
            <a:off x="5567082" y="648825"/>
            <a:ext cx="6409766" cy="5632311"/>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 adding event to the checkboxes</a:t>
            </a:r>
            <a:r>
              <a:rPr lang="en-IN" b="0" i="0" dirty="0">
                <a:solidFill>
                  <a:srgbClr val="000000"/>
                </a:solidFill>
                <a:effectLst/>
                <a:latin typeface="inter-regular"/>
              </a:rPr>
              <a:t>  </a:t>
            </a:r>
          </a:p>
          <a:p>
            <a:pPr algn="just"/>
            <a:r>
              <a:rPr lang="en-IN" b="0" i="0" dirty="0">
                <a:solidFill>
                  <a:srgbClr val="000000"/>
                </a:solidFill>
                <a:effectLst/>
                <a:latin typeface="inter-regular"/>
              </a:rPr>
              <a:t>        checkbox1.addItemListener(</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ItemListener</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itemStateChanged</a:t>
            </a:r>
            <a:r>
              <a:rPr lang="en-IN" b="0" i="0" dirty="0">
                <a:solidFill>
                  <a:srgbClr val="000000"/>
                </a:solidFill>
                <a:effectLst/>
                <a:latin typeface="inter-regular"/>
              </a:rPr>
              <a:t>(</a:t>
            </a:r>
            <a:r>
              <a:rPr lang="en-IN" b="0" i="0" dirty="0" err="1">
                <a:solidFill>
                  <a:srgbClr val="000000"/>
                </a:solidFill>
                <a:effectLst/>
                <a:latin typeface="inter-regular"/>
              </a:rPr>
              <a:t>ItemEvent</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label.setText</a:t>
            </a:r>
            <a:r>
              <a:rPr lang="en-IN" b="0" i="0" dirty="0">
                <a:solidFill>
                  <a:srgbClr val="000000"/>
                </a:solidFill>
                <a:effectLst/>
                <a:latin typeface="inter-regular"/>
              </a:rPr>
              <a:t>(</a:t>
            </a:r>
            <a:r>
              <a:rPr lang="en-IN" b="0" i="0" dirty="0">
                <a:solidFill>
                  <a:srgbClr val="0000FF"/>
                </a:solidFill>
                <a:effectLst/>
                <a:latin typeface="inter-regular"/>
              </a:rPr>
              <a:t>"C </a:t>
            </a:r>
            <a:r>
              <a:rPr lang="en-IN" b="0" i="0" dirty="0" err="1">
                <a:solidFill>
                  <a:srgbClr val="0000FF"/>
                </a:solidFill>
                <a:effectLst/>
                <a:latin typeface="inter-regular"/>
              </a:rPr>
              <a:t>RadioButton</a:t>
            </a:r>
            <a:r>
              <a:rPr lang="en-IN" b="0" i="0" dirty="0">
                <a:solidFill>
                  <a:srgbClr val="0000FF"/>
                </a:solidFill>
                <a:effectLst/>
                <a:latin typeface="inter-regular"/>
              </a:rPr>
              <a:t>: Checked”);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checkbox2.addItemListener(</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ItemListener</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itemStateChanged</a:t>
            </a:r>
            <a:r>
              <a:rPr lang="en-IN" b="0" i="0" dirty="0">
                <a:solidFill>
                  <a:srgbClr val="000000"/>
                </a:solidFill>
                <a:effectLst/>
                <a:latin typeface="inter-regular"/>
              </a:rPr>
              <a:t>(</a:t>
            </a:r>
            <a:r>
              <a:rPr lang="en-IN" b="0" i="0" dirty="0" err="1">
                <a:solidFill>
                  <a:srgbClr val="000000"/>
                </a:solidFill>
                <a:effectLst/>
                <a:latin typeface="inter-regular"/>
              </a:rPr>
              <a:t>ItemEvent</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label.setText</a:t>
            </a:r>
            <a:r>
              <a:rPr lang="en-IN" b="0" i="0" dirty="0">
                <a:solidFill>
                  <a:srgbClr val="000000"/>
                </a:solidFill>
                <a:effectLst/>
                <a:latin typeface="inter-regular"/>
              </a:rPr>
              <a:t>(</a:t>
            </a:r>
            <a:r>
              <a:rPr lang="en-IN" b="0" i="0" dirty="0">
                <a:solidFill>
                  <a:srgbClr val="0000FF"/>
                </a:solidFill>
                <a:effectLst/>
                <a:latin typeface="inter-regular"/>
              </a:rPr>
              <a:t>"C++ </a:t>
            </a:r>
            <a:r>
              <a:rPr lang="en-IN" b="0" i="0" dirty="0" err="1">
                <a:solidFill>
                  <a:srgbClr val="0000FF"/>
                </a:solidFill>
                <a:effectLst/>
                <a:latin typeface="inter-regular"/>
              </a:rPr>
              <a:t>RadioButton</a:t>
            </a:r>
            <a:r>
              <a:rPr lang="en-IN" b="0" i="0" dirty="0">
                <a:solidFill>
                  <a:srgbClr val="0000FF"/>
                </a:solidFill>
                <a:effectLst/>
                <a:latin typeface="inter-regular"/>
              </a:rPr>
              <a:t>: Checked”);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a:t>
            </a:r>
            <a:r>
              <a:rPr lang="en-IN" b="0" i="0" dirty="0">
                <a:solidFill>
                  <a:srgbClr val="000000"/>
                </a:solidFill>
                <a:effectLst/>
                <a:latin typeface="inter-regular"/>
              </a:rPr>
              <a:t>       </a:t>
            </a:r>
            <a:r>
              <a:rPr lang="en-IN" b="0" i="0" dirty="0" err="1">
                <a:solidFill>
                  <a:srgbClr val="000000"/>
                </a:solidFill>
                <a:effectLst/>
                <a:latin typeface="inter-regular"/>
              </a:rPr>
              <a:t>f.setSize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CheckboxGroupEx</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11510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Java AWT</a:t>
            </a:r>
          </a:p>
        </p:txBody>
      </p:sp>
    </p:spTree>
    <p:extLst>
      <p:ext uri="{BB962C8B-B14F-4D97-AF65-F5344CB8AC3E}">
        <p14:creationId xmlns:p14="http://schemas.microsoft.com/office/powerpoint/2010/main" val="218397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0"/>
            <a:ext cx="10865223" cy="679904"/>
          </a:xfrm>
        </p:spPr>
        <p:txBody>
          <a:bodyPr>
            <a:normAutofit fontScale="90000"/>
          </a:bodyPr>
          <a:lstStyle/>
          <a:p>
            <a:pPr algn="ctr"/>
            <a:r>
              <a:rPr lang="en-IN" b="1" dirty="0">
                <a:solidFill>
                  <a:srgbClr val="610B38"/>
                </a:solidFill>
                <a:latin typeface="erdana"/>
              </a:rPr>
              <a:t>Event handling: Choice box</a:t>
            </a:r>
          </a:p>
        </p:txBody>
      </p:sp>
      <p:sp>
        <p:nvSpPr>
          <p:cNvPr id="4" name="TextBox 3">
            <a:extLst>
              <a:ext uri="{FF2B5EF4-FFF2-40B4-BE49-F238E27FC236}">
                <a16:creationId xmlns:a16="http://schemas.microsoft.com/office/drawing/2014/main" id="{33790514-7337-D4FE-D255-E6C639DAFD30}"/>
              </a:ext>
            </a:extLst>
          </p:cNvPr>
          <p:cNvSpPr txBox="1"/>
          <p:nvPr/>
        </p:nvSpPr>
        <p:spPr>
          <a:xfrm>
            <a:off x="89644" y="648825"/>
            <a:ext cx="5280216"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java.awt.event</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ChoiceExample2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ChoiceExample2()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Frame f = </a:t>
            </a:r>
            <a:r>
              <a:rPr lang="en-IN" b="1" i="0" dirty="0">
                <a:solidFill>
                  <a:srgbClr val="006699"/>
                </a:solidFill>
                <a:effectLst/>
                <a:latin typeface="inter-regular"/>
              </a:rPr>
              <a:t>new</a:t>
            </a:r>
            <a:r>
              <a:rPr lang="en-IN" b="0" i="0" dirty="0">
                <a:solidFill>
                  <a:srgbClr val="000000"/>
                </a:solidFill>
                <a:effectLst/>
                <a:latin typeface="inter-regular"/>
              </a:rPr>
              <a:t> Frame();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Label </a:t>
            </a:r>
            <a:r>
              <a:rPr lang="en-IN" b="0" i="0" dirty="0" err="1">
                <a:solidFill>
                  <a:srgbClr val="000000"/>
                </a:solidFill>
                <a:effectLst/>
                <a:latin typeface="inter-regular"/>
              </a:rPr>
              <a:t>label</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Label();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label.setAlignment</a:t>
            </a:r>
            <a:r>
              <a:rPr lang="en-IN" b="0" i="0" dirty="0">
                <a:solidFill>
                  <a:srgbClr val="000000"/>
                </a:solidFill>
                <a:effectLst/>
                <a:latin typeface="inter-regular"/>
              </a:rPr>
              <a:t>(</a:t>
            </a:r>
            <a:r>
              <a:rPr lang="en-IN" b="0" i="0" dirty="0" err="1">
                <a:solidFill>
                  <a:srgbClr val="000000"/>
                </a:solidFill>
                <a:effectLst/>
                <a:latin typeface="inter-regular"/>
              </a:rPr>
              <a:t>Label.CENTER</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p>
          <a:p>
            <a:pPr algn="just"/>
            <a:r>
              <a:rPr lang="en-IN" b="0" i="0" dirty="0">
                <a:solidFill>
                  <a:srgbClr val="000000"/>
                </a:solidFill>
                <a:effectLst/>
                <a:latin typeface="inter-regular"/>
              </a:rPr>
              <a:t>          Button b = </a:t>
            </a:r>
            <a:r>
              <a:rPr lang="en-IN" b="1" i="0" dirty="0">
                <a:solidFill>
                  <a:srgbClr val="006699"/>
                </a:solidFill>
                <a:effectLst/>
                <a:latin typeface="inter-regular"/>
              </a:rPr>
              <a:t>new</a:t>
            </a:r>
            <a:r>
              <a:rPr lang="en-IN" b="0" i="0" dirty="0">
                <a:solidFill>
                  <a:srgbClr val="000000"/>
                </a:solidFill>
                <a:effectLst/>
                <a:latin typeface="inter-regular"/>
              </a:rPr>
              <a:t> Button(</a:t>
            </a:r>
            <a:r>
              <a:rPr lang="en-IN" b="0" i="0" dirty="0">
                <a:solidFill>
                  <a:srgbClr val="0000FF"/>
                </a:solidFill>
                <a:effectLst/>
                <a:latin typeface="inter-regular"/>
              </a:rPr>
              <a:t>"Show"</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b.setBounds</a:t>
            </a:r>
            <a:r>
              <a:rPr lang="en-IN" b="0" i="0" dirty="0">
                <a:solidFill>
                  <a:srgbClr val="000000"/>
                </a:solidFill>
                <a:effectLst/>
                <a:latin typeface="inter-regular"/>
              </a:rPr>
              <a:t>(</a:t>
            </a:r>
            <a:r>
              <a:rPr lang="en-IN" b="0" i="0" dirty="0">
                <a:solidFill>
                  <a:srgbClr val="C00000"/>
                </a:solidFill>
                <a:effectLst/>
                <a:latin typeface="inter-regular"/>
              </a:rPr>
              <a:t>200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50</a:t>
            </a:r>
            <a:r>
              <a:rPr lang="en-IN" b="0" i="0" dirty="0">
                <a:solidFill>
                  <a:srgbClr val="000000"/>
                </a:solidFill>
                <a:effectLst/>
                <a:latin typeface="inter-regular"/>
              </a:rPr>
              <a:t>, </a:t>
            </a:r>
            <a:r>
              <a:rPr lang="en-IN" b="0" i="0" dirty="0">
                <a:solidFill>
                  <a:srgbClr val="C00000"/>
                </a:solidFill>
                <a:effectLst/>
                <a:latin typeface="inter-regular"/>
              </a:rPr>
              <a:t>20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creating final object of Choice class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a:t>
            </a:r>
            <a:r>
              <a:rPr lang="en-IN" b="0" i="0" dirty="0">
                <a:solidFill>
                  <a:srgbClr val="000000"/>
                </a:solidFill>
                <a:effectLst/>
                <a:latin typeface="inter-regular"/>
              </a:rPr>
              <a:t> Choice c = </a:t>
            </a:r>
            <a:r>
              <a:rPr lang="en-IN" b="1" i="0" dirty="0">
                <a:solidFill>
                  <a:srgbClr val="006699"/>
                </a:solidFill>
                <a:effectLst/>
                <a:latin typeface="inter-regular"/>
              </a:rPr>
              <a:t>new</a:t>
            </a:r>
            <a:r>
              <a:rPr lang="en-IN" b="0" i="0" dirty="0">
                <a:solidFill>
                  <a:srgbClr val="000000"/>
                </a:solidFill>
                <a:effectLst/>
                <a:latin typeface="inter-regular"/>
              </a:rPr>
              <a:t> Choice();    </a:t>
            </a:r>
          </a:p>
          <a:p>
            <a:pPr algn="just"/>
            <a:r>
              <a:rPr lang="en-IN" b="0" i="0" dirty="0">
                <a:solidFill>
                  <a:srgbClr val="000000"/>
                </a:solidFill>
                <a:effectLst/>
                <a:latin typeface="inter-regular"/>
              </a:rPr>
              <a:t>          </a:t>
            </a:r>
            <a:r>
              <a:rPr lang="en-IN" b="0" i="0" dirty="0" err="1">
                <a:solidFill>
                  <a:srgbClr val="000000"/>
                </a:solidFill>
                <a:effectLst/>
                <a:latin typeface="inter-regular"/>
              </a:rPr>
              <a:t>c.setBounds</a:t>
            </a:r>
            <a:r>
              <a:rPr lang="en-IN" b="0" i="0" dirty="0">
                <a:solidFill>
                  <a:srgbClr val="000000"/>
                </a:solidFill>
                <a:effectLst/>
                <a:latin typeface="inter-regular"/>
              </a:rPr>
              <a:t>(</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100</a:t>
            </a:r>
            <a:r>
              <a:rPr lang="en-IN" b="0" i="0" dirty="0">
                <a:solidFill>
                  <a:srgbClr val="000000"/>
                </a:solidFill>
                <a:effectLst/>
                <a:latin typeface="inter-regular"/>
              </a:rPr>
              <a:t>, </a:t>
            </a:r>
            <a:r>
              <a:rPr lang="en-IN" b="0" i="0" dirty="0">
                <a:solidFill>
                  <a:srgbClr val="C00000"/>
                </a:solidFill>
                <a:effectLst/>
                <a:latin typeface="inter-regular"/>
              </a:rPr>
              <a:t>75</a:t>
            </a:r>
            <a:r>
              <a:rPr lang="en-IN" b="0" i="0" dirty="0">
                <a:solidFill>
                  <a:srgbClr val="000000"/>
                </a:solidFill>
                <a:effectLst/>
                <a:latin typeface="inter-regular"/>
              </a:rPr>
              <a:t>, </a:t>
            </a:r>
            <a:r>
              <a:rPr lang="en-IN" b="0" i="0" dirty="0">
                <a:solidFill>
                  <a:srgbClr val="C00000"/>
                </a:solidFill>
                <a:effectLst/>
                <a:latin typeface="inter-regular"/>
              </a:rPr>
              <a:t>75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adding 5 items to choice menu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c.add</a:t>
            </a:r>
            <a:r>
              <a:rPr lang="en-IN" b="0" i="0" dirty="0">
                <a:solidFill>
                  <a:srgbClr val="000000"/>
                </a:solidFill>
                <a:effectLst/>
                <a:latin typeface="inter-regular"/>
              </a:rPr>
              <a:t>(</a:t>
            </a:r>
            <a:r>
              <a:rPr lang="en-IN" b="0" i="0" dirty="0">
                <a:solidFill>
                  <a:srgbClr val="0000FF"/>
                </a:solidFill>
                <a:effectLst/>
                <a:latin typeface="inter-regular"/>
              </a:rPr>
              <a:t>"C"</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c.add</a:t>
            </a:r>
            <a:r>
              <a:rPr lang="en-IN" b="0" i="0" dirty="0">
                <a:solidFill>
                  <a:srgbClr val="000000"/>
                </a:solidFill>
                <a:effectLst/>
                <a:latin typeface="inter-regular"/>
              </a:rPr>
              <a:t>(</a:t>
            </a:r>
            <a:r>
              <a:rPr lang="en-IN" b="0" i="0" dirty="0">
                <a:solidFill>
                  <a:srgbClr val="0000FF"/>
                </a:solidFill>
                <a:effectLst/>
                <a:latin typeface="inter-regular"/>
              </a:rPr>
              <a:t>"C++"</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c.add</a:t>
            </a:r>
            <a:r>
              <a:rPr lang="en-IN" b="0" i="0" dirty="0">
                <a:solidFill>
                  <a:srgbClr val="000000"/>
                </a:solidFill>
                <a:effectLst/>
                <a:latin typeface="inter-regular"/>
              </a:rPr>
              <a:t>(</a:t>
            </a:r>
            <a:r>
              <a:rPr lang="en-IN" b="0" i="0" dirty="0">
                <a:solidFill>
                  <a:srgbClr val="0000FF"/>
                </a:solidFill>
                <a:effectLst/>
                <a:latin typeface="inter-regular"/>
              </a:rPr>
              <a:t>"Java"</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c.add</a:t>
            </a:r>
            <a:r>
              <a:rPr lang="en-IN" b="0" i="0" dirty="0">
                <a:solidFill>
                  <a:srgbClr val="000000"/>
                </a:solidFill>
                <a:effectLst/>
                <a:latin typeface="inter-regular"/>
              </a:rPr>
              <a:t>(</a:t>
            </a:r>
            <a:r>
              <a:rPr lang="en-IN" b="0" i="0" dirty="0">
                <a:solidFill>
                  <a:srgbClr val="0000FF"/>
                </a:solidFill>
                <a:effectLst/>
                <a:latin typeface="inter-regular"/>
              </a:rPr>
              <a:t>"PHP"</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c.add</a:t>
            </a:r>
            <a:r>
              <a:rPr lang="en-IN" b="0" i="0" dirty="0">
                <a:solidFill>
                  <a:srgbClr val="000000"/>
                </a:solidFill>
                <a:effectLst/>
                <a:latin typeface="inter-regular"/>
              </a:rPr>
              <a:t>(</a:t>
            </a:r>
            <a:r>
              <a:rPr lang="en-IN" b="0" i="0" dirty="0">
                <a:solidFill>
                  <a:srgbClr val="0000FF"/>
                </a:solidFill>
                <a:effectLst/>
                <a:latin typeface="inter-regular"/>
              </a:rPr>
              <a:t>"Android"</a:t>
            </a:r>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AF3C53BE-B3C1-5926-DF34-FD935EFF7608}"/>
              </a:ext>
            </a:extLst>
          </p:cNvPr>
          <p:cNvSpPr txBox="1"/>
          <p:nvPr/>
        </p:nvSpPr>
        <p:spPr>
          <a:xfrm>
            <a:off x="5567082" y="648825"/>
            <a:ext cx="6248998" cy="5909310"/>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(c);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(label);  </a:t>
            </a:r>
          </a:p>
          <a:p>
            <a:pPr algn="just"/>
            <a:r>
              <a:rPr lang="en-IN" b="0" i="0" dirty="0">
                <a:solidFill>
                  <a:srgbClr val="000000"/>
                </a:solidFill>
                <a:effectLst/>
                <a:latin typeface="inter-regular"/>
              </a:rPr>
              <a:t>        </a:t>
            </a:r>
            <a:r>
              <a:rPr lang="en-IN" b="0" i="0" dirty="0" err="1">
                <a:solidFill>
                  <a:srgbClr val="000000"/>
                </a:solidFill>
                <a:effectLst/>
                <a:latin typeface="inter-regular"/>
              </a:rPr>
              <a:t>f.add</a:t>
            </a:r>
            <a:r>
              <a:rPr lang="en-IN" b="0" i="0" dirty="0">
                <a:solidFill>
                  <a:srgbClr val="000000"/>
                </a:solidFill>
                <a:effectLst/>
                <a:latin typeface="inter-regular"/>
              </a:rPr>
              <a:t>(b);    </a:t>
            </a:r>
          </a:p>
          <a:p>
            <a:pPr algn="just"/>
            <a:r>
              <a:rPr lang="en-IN" b="0" i="0" dirty="0">
                <a:solidFill>
                  <a:srgbClr val="000000"/>
                </a:solidFill>
                <a:effectLst/>
                <a:latin typeface="inter-regular"/>
              </a:rPr>
              <a:t>        </a:t>
            </a:r>
            <a:r>
              <a:rPr lang="en-IN" b="0" i="0" dirty="0" err="1">
                <a:solidFill>
                  <a:srgbClr val="000000"/>
                </a:solidFill>
                <a:effectLst/>
                <a:latin typeface="inter-regular"/>
              </a:rPr>
              <a:t>f.setSize</a:t>
            </a:r>
            <a:r>
              <a:rPr lang="en-IN" b="0" i="0" dirty="0">
                <a:solidFill>
                  <a:srgbClr val="000000"/>
                </a:solidFill>
                <a:effectLst/>
                <a:latin typeface="inter-regular"/>
              </a:rPr>
              <a:t>(</a:t>
            </a:r>
            <a:r>
              <a:rPr lang="en-IN" b="0" i="0" dirty="0">
                <a:solidFill>
                  <a:srgbClr val="C00000"/>
                </a:solidFill>
                <a:effectLst/>
                <a:latin typeface="inter-regular"/>
              </a:rPr>
              <a:t>400</a:t>
            </a:r>
            <a:r>
              <a:rPr lang="en-IN" b="0" i="0" dirty="0">
                <a:solidFill>
                  <a:srgbClr val="000000"/>
                </a:solidFill>
                <a:effectLst/>
                <a:latin typeface="inter-regular"/>
              </a:rPr>
              <a:t>, </a:t>
            </a:r>
            <a:r>
              <a:rPr lang="en-IN" b="0" i="0" dirty="0">
                <a:solidFill>
                  <a:srgbClr val="C00000"/>
                </a:solidFill>
                <a:effectLst/>
                <a:latin typeface="inter-regular"/>
              </a:rPr>
              <a:t>400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f.setLayout</a:t>
            </a:r>
            <a:r>
              <a:rPr lang="en-IN" b="0" i="0" dirty="0">
                <a:solidFill>
                  <a:srgbClr val="000000"/>
                </a:solidFill>
                <a:effectLst/>
                <a:latin typeface="inter-regular"/>
              </a:rPr>
              <a:t>(</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f.setVisible</a:t>
            </a:r>
            <a:r>
              <a:rPr lang="en-IN" b="0" i="0" dirty="0">
                <a:solidFill>
                  <a:srgbClr val="000000"/>
                </a:solidFill>
                <a:effectLst/>
                <a:latin typeface="inter-regular"/>
              </a:rPr>
              <a:t>(</a:t>
            </a:r>
            <a:r>
              <a:rPr lang="en-IN" b="1" i="0" dirty="0">
                <a:solidFill>
                  <a:srgbClr val="006699"/>
                </a:solidFill>
                <a:effectLst/>
                <a:latin typeface="inter-regular"/>
              </a:rPr>
              <a:t>true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adding an event to the button</a:t>
            </a:r>
            <a:r>
              <a:rPr lang="en-IN" b="0" i="0" dirty="0">
                <a:solidFill>
                  <a:srgbClr val="000000"/>
                </a:solidFill>
                <a:effectLst/>
                <a:latin typeface="inter-regular"/>
              </a:rPr>
              <a:t> </a:t>
            </a:r>
            <a:r>
              <a:rPr lang="en-IN" b="0" i="0" dirty="0">
                <a:solidFill>
                  <a:srgbClr val="008200"/>
                </a:solidFill>
                <a:effectLst/>
                <a:latin typeface="inter-regular"/>
              </a:rPr>
              <a:t>which displays the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selected item from the list when button is clicked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b.addActionListener</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ActionListener()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a:t>
            </a:r>
            <a:r>
              <a:rPr lang="en-IN" b="0" i="0" dirty="0" err="1">
                <a:solidFill>
                  <a:srgbClr val="000000"/>
                </a:solidFill>
                <a:effectLst/>
                <a:latin typeface="inter-regular"/>
              </a:rPr>
              <a:t>actionPerformed</a:t>
            </a:r>
            <a:r>
              <a:rPr lang="en-IN" b="0" i="0" dirty="0">
                <a:solidFill>
                  <a:srgbClr val="000000"/>
                </a:solidFill>
                <a:effectLst/>
                <a:latin typeface="inter-regular"/>
              </a:rPr>
              <a:t>(</a:t>
            </a:r>
            <a:r>
              <a:rPr lang="en-IN" b="0" i="0" dirty="0" err="1">
                <a:solidFill>
                  <a:srgbClr val="000000"/>
                </a:solidFill>
                <a:effectLst/>
                <a:latin typeface="inter-regular"/>
              </a:rPr>
              <a:t>ActionEvent</a:t>
            </a:r>
            <a:r>
              <a:rPr lang="en-IN" b="0" i="0" dirty="0">
                <a:solidFill>
                  <a:srgbClr val="000000"/>
                </a:solidFill>
                <a:effectLst/>
                <a:latin typeface="inter-regular"/>
              </a:rPr>
              <a:t> e) {         </a:t>
            </a:r>
          </a:p>
          <a:p>
            <a:pPr algn="just"/>
            <a:r>
              <a:rPr lang="en-IN" b="0" i="0" dirty="0">
                <a:solidFill>
                  <a:srgbClr val="000000"/>
                </a:solidFill>
                <a:effectLst/>
                <a:latin typeface="inter-regular"/>
              </a:rPr>
              <a:t>         String data = </a:t>
            </a:r>
            <a:r>
              <a:rPr lang="en-IN" b="0" i="0" dirty="0">
                <a:solidFill>
                  <a:srgbClr val="0000FF"/>
                </a:solidFill>
                <a:effectLst/>
                <a:latin typeface="inter-regular"/>
              </a:rPr>
              <a:t>"Programming language Selected: "</a:t>
            </a:r>
            <a:r>
              <a:rPr lang="en-IN" b="0" i="0" dirty="0">
                <a:solidFill>
                  <a:srgbClr val="000000"/>
                </a:solidFill>
                <a:effectLst/>
                <a:latin typeface="inter-regular"/>
              </a:rPr>
              <a:t>+ </a:t>
            </a:r>
            <a:r>
              <a:rPr lang="en-IN" b="0" i="0" dirty="0" err="1">
                <a:solidFill>
                  <a:srgbClr val="000000"/>
                </a:solidFill>
                <a:effectLst/>
                <a:latin typeface="inter-regular"/>
              </a:rPr>
              <a:t>c.getItem</a:t>
            </a:r>
            <a:r>
              <a:rPr lang="en-IN" b="0" i="0" dirty="0">
                <a:solidFill>
                  <a:srgbClr val="000000"/>
                </a:solidFill>
                <a:effectLst/>
                <a:latin typeface="inter-regular"/>
              </a:rPr>
              <a:t>(</a:t>
            </a:r>
            <a:r>
              <a:rPr lang="en-IN" b="0" i="0" dirty="0" err="1">
                <a:solidFill>
                  <a:srgbClr val="000000"/>
                </a:solidFill>
                <a:effectLst/>
                <a:latin typeface="inter-regular"/>
              </a:rPr>
              <a:t>c.getSelectedIndex</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label.setText</a:t>
            </a:r>
            <a:r>
              <a:rPr lang="en-IN" b="0" i="0" dirty="0">
                <a:solidFill>
                  <a:srgbClr val="000000"/>
                </a:solidFill>
                <a:effectLst/>
                <a:latin typeface="inter-regular"/>
              </a:rPr>
              <a:t>(data);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ChoiceExample2();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59753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48233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231111"/>
            <a:ext cx="10865223" cy="679904"/>
          </a:xfrm>
        </p:spPr>
        <p:txBody>
          <a:bodyPr>
            <a:normAutofit fontScale="90000"/>
          </a:bodyPr>
          <a:lstStyle/>
          <a:p>
            <a:pPr algn="ctr"/>
            <a:r>
              <a:rPr lang="en-IN" b="1" dirty="0">
                <a:solidFill>
                  <a:srgbClr val="610B38"/>
                </a:solidFill>
                <a:latin typeface="erdana"/>
              </a:rPr>
              <a:t>Java AWT(Abstract Window Toolkit)</a:t>
            </a:r>
          </a:p>
        </p:txBody>
      </p:sp>
      <p:sp>
        <p:nvSpPr>
          <p:cNvPr id="5" name="TextBox 4">
            <a:extLst>
              <a:ext uri="{FF2B5EF4-FFF2-40B4-BE49-F238E27FC236}">
                <a16:creationId xmlns:a16="http://schemas.microsoft.com/office/drawing/2014/main" id="{71092273-9DB6-55ED-F2E1-D0913C414C15}"/>
              </a:ext>
            </a:extLst>
          </p:cNvPr>
          <p:cNvSpPr txBox="1"/>
          <p:nvPr/>
        </p:nvSpPr>
        <p:spPr>
          <a:xfrm>
            <a:off x="600633" y="1859339"/>
            <a:ext cx="10865223" cy="3139321"/>
          </a:xfrm>
          <a:prstGeom prst="rect">
            <a:avLst/>
          </a:prstGeom>
          <a:noFill/>
          <a:ln>
            <a:solidFill>
              <a:schemeClr val="accent1"/>
            </a:solidFill>
          </a:ln>
        </p:spPr>
        <p:txBody>
          <a:bodyPr wrap="square">
            <a:spAutoFit/>
          </a:bodyPr>
          <a:lstStyle/>
          <a:p>
            <a:pPr algn="just"/>
            <a:r>
              <a:rPr lang="en-US" b="1" i="0" dirty="0">
                <a:solidFill>
                  <a:srgbClr val="333333"/>
                </a:solidFill>
                <a:effectLst/>
                <a:latin typeface="inter-bold"/>
              </a:rPr>
              <a:t>Java AWT</a:t>
            </a:r>
            <a:r>
              <a:rPr lang="en-US" b="0" i="0" dirty="0">
                <a:solidFill>
                  <a:srgbClr val="333333"/>
                </a:solidFill>
                <a:effectLst/>
                <a:latin typeface="inter-regular"/>
              </a:rPr>
              <a:t> (Abstract Window Toolkit) is </a:t>
            </a:r>
            <a:r>
              <a:rPr lang="en-US" b="0" i="1" dirty="0">
                <a:solidFill>
                  <a:srgbClr val="333333"/>
                </a:solidFill>
                <a:effectLst/>
                <a:latin typeface="inter-regular"/>
              </a:rPr>
              <a:t>an API to develop Graphical User Interface (GUI) or windows-based applications</a:t>
            </a:r>
            <a:r>
              <a:rPr lang="en-US" b="0" i="0" dirty="0">
                <a:solidFill>
                  <a:srgbClr val="333333"/>
                </a:solidFill>
                <a:effectLst/>
                <a:latin typeface="inter-regular"/>
              </a:rPr>
              <a:t> in Java.</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Java AWT components are </a:t>
            </a:r>
            <a:r>
              <a:rPr lang="en-US" b="0" i="0" dirty="0">
                <a:solidFill>
                  <a:srgbClr val="333333"/>
                </a:solidFill>
                <a:effectLst/>
                <a:highlight>
                  <a:srgbClr val="FFFF00"/>
                </a:highlight>
                <a:latin typeface="inter-regular"/>
              </a:rPr>
              <a:t>platform-dependent</a:t>
            </a:r>
            <a:r>
              <a:rPr lang="en-US" b="0" i="0" dirty="0">
                <a:solidFill>
                  <a:srgbClr val="333333"/>
                </a:solidFill>
                <a:effectLst/>
                <a:latin typeface="inter-regular"/>
              </a:rPr>
              <a:t> i.e. components are displayed according to the view of the operating system. Because Java AWT calls the native platform (operating systems) subroutine for creating API components like </a:t>
            </a:r>
            <a:r>
              <a:rPr lang="en-US" b="0" i="0" dirty="0" err="1">
                <a:solidFill>
                  <a:srgbClr val="333333"/>
                </a:solidFill>
                <a:effectLst/>
                <a:latin typeface="inter-regular"/>
              </a:rPr>
              <a:t>TextField</a:t>
            </a:r>
            <a:r>
              <a:rPr lang="en-US" b="0" i="0" dirty="0">
                <a:solidFill>
                  <a:srgbClr val="333333"/>
                </a:solidFill>
                <a:effectLst/>
                <a:latin typeface="inter-regular"/>
              </a:rPr>
              <a:t>, </a:t>
            </a:r>
            <a:r>
              <a:rPr lang="en-US" b="0" i="0" dirty="0" err="1">
                <a:solidFill>
                  <a:srgbClr val="333333"/>
                </a:solidFill>
                <a:effectLst/>
                <a:latin typeface="inter-regular"/>
              </a:rPr>
              <a:t>CheckBox</a:t>
            </a:r>
            <a:r>
              <a:rPr lang="en-US" b="0" i="0" dirty="0">
                <a:solidFill>
                  <a:srgbClr val="333333"/>
                </a:solidFill>
                <a:effectLst/>
                <a:latin typeface="inter-regular"/>
              </a:rPr>
              <a:t>, Button, etc.</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AWT is </a:t>
            </a:r>
            <a:r>
              <a:rPr lang="en-US" b="0" i="0" dirty="0">
                <a:solidFill>
                  <a:srgbClr val="333333"/>
                </a:solidFill>
                <a:effectLst/>
                <a:highlight>
                  <a:srgbClr val="FFFF00"/>
                </a:highlight>
                <a:latin typeface="inter-regular"/>
              </a:rPr>
              <a:t>heavy weight </a:t>
            </a:r>
            <a:r>
              <a:rPr lang="en-US" b="0" i="0" dirty="0">
                <a:solidFill>
                  <a:srgbClr val="333333"/>
                </a:solidFill>
                <a:effectLst/>
                <a:latin typeface="inter-regular"/>
              </a:rPr>
              <a:t>i.e. its components are using the resources of the underlying operating system (OS).</a:t>
            </a:r>
          </a:p>
          <a:p>
            <a:pPr algn="just"/>
            <a:endParaRPr lang="en-US" b="0" i="0" dirty="0">
              <a:solidFill>
                <a:srgbClr val="333333"/>
              </a:solidFill>
              <a:effectLst/>
              <a:latin typeface="inter-regular"/>
            </a:endParaRPr>
          </a:p>
          <a:p>
            <a:pPr algn="just"/>
            <a:r>
              <a:rPr lang="en-US" dirty="0">
                <a:solidFill>
                  <a:srgbClr val="333333"/>
                </a:solidFill>
                <a:latin typeface="inter-regular"/>
              </a:rPr>
              <a:t>The </a:t>
            </a:r>
            <a:r>
              <a:rPr lang="en-US" dirty="0" err="1">
                <a:solidFill>
                  <a:srgbClr val="333333"/>
                </a:solidFill>
                <a:latin typeface="inter-regular"/>
              </a:rPr>
              <a:t>java.awt</a:t>
            </a:r>
            <a:r>
              <a:rPr lang="en-US" dirty="0">
                <a:solidFill>
                  <a:srgbClr val="333333"/>
                </a:solidFill>
                <a:latin typeface="inter-regular"/>
              </a:rPr>
              <a:t> package provides classes for AWT API such as </a:t>
            </a:r>
            <a:r>
              <a:rPr lang="en-US" dirty="0" err="1">
                <a:solidFill>
                  <a:srgbClr val="333333"/>
                </a:solidFill>
                <a:latin typeface="inter-regular"/>
              </a:rPr>
              <a:t>TextField</a:t>
            </a:r>
            <a:r>
              <a:rPr lang="en-US" dirty="0">
                <a:solidFill>
                  <a:srgbClr val="333333"/>
                </a:solidFill>
                <a:latin typeface="inter-regular"/>
              </a:rPr>
              <a:t>, Label, </a:t>
            </a:r>
            <a:r>
              <a:rPr lang="en-US" dirty="0" err="1">
                <a:solidFill>
                  <a:srgbClr val="333333"/>
                </a:solidFill>
                <a:latin typeface="inter-regular"/>
              </a:rPr>
              <a:t>TextArea</a:t>
            </a:r>
            <a:r>
              <a:rPr lang="en-US" dirty="0">
                <a:solidFill>
                  <a:srgbClr val="333333"/>
                </a:solidFill>
                <a:latin typeface="inter-regular"/>
              </a:rPr>
              <a:t>, </a:t>
            </a:r>
            <a:r>
              <a:rPr lang="en-US" dirty="0" err="1">
                <a:solidFill>
                  <a:srgbClr val="333333"/>
                </a:solidFill>
                <a:latin typeface="inter-regular"/>
              </a:rPr>
              <a:t>RadioButton</a:t>
            </a:r>
            <a:r>
              <a:rPr lang="en-US" dirty="0">
                <a:solidFill>
                  <a:srgbClr val="333333"/>
                </a:solidFill>
                <a:latin typeface="inter-regular"/>
              </a:rPr>
              <a:t>, </a:t>
            </a:r>
            <a:r>
              <a:rPr lang="en-US" dirty="0" err="1">
                <a:solidFill>
                  <a:srgbClr val="333333"/>
                </a:solidFill>
                <a:latin typeface="inter-regular"/>
              </a:rPr>
              <a:t>CheckBox</a:t>
            </a:r>
            <a:r>
              <a:rPr lang="en-US" dirty="0">
                <a:solidFill>
                  <a:srgbClr val="333333"/>
                </a:solidFill>
                <a:latin typeface="inter-regular"/>
              </a:rPr>
              <a:t>, Choice, List etc.</a:t>
            </a:r>
          </a:p>
        </p:txBody>
      </p:sp>
    </p:spTree>
    <p:extLst>
      <p:ext uri="{BB962C8B-B14F-4D97-AF65-F5344CB8AC3E}">
        <p14:creationId xmlns:p14="http://schemas.microsoft.com/office/powerpoint/2010/main" val="189847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Java AWT Hierarchy</a:t>
            </a:r>
          </a:p>
        </p:txBody>
      </p:sp>
    </p:spTree>
    <p:extLst>
      <p:ext uri="{BB962C8B-B14F-4D97-AF65-F5344CB8AC3E}">
        <p14:creationId xmlns:p14="http://schemas.microsoft.com/office/powerpoint/2010/main" val="109811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231111"/>
            <a:ext cx="10865223" cy="679904"/>
          </a:xfrm>
        </p:spPr>
        <p:txBody>
          <a:bodyPr>
            <a:normAutofit fontScale="90000"/>
          </a:bodyPr>
          <a:lstStyle/>
          <a:p>
            <a:pPr algn="ctr"/>
            <a:r>
              <a:rPr lang="en-IN" b="1" dirty="0">
                <a:solidFill>
                  <a:srgbClr val="610B38"/>
                </a:solidFill>
                <a:latin typeface="erdana"/>
              </a:rPr>
              <a:t>Java AWT Hierarchy</a:t>
            </a:r>
          </a:p>
        </p:txBody>
      </p:sp>
      <p:pic>
        <p:nvPicPr>
          <p:cNvPr id="1026" name="Picture 2" descr="Java AWT Tutorial">
            <a:extLst>
              <a:ext uri="{FF2B5EF4-FFF2-40B4-BE49-F238E27FC236}">
                <a16:creationId xmlns:a16="http://schemas.microsoft.com/office/drawing/2014/main" id="{BD384D81-CDCD-E0A4-E8AD-75EE3774F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35" y="1208523"/>
            <a:ext cx="10342020" cy="528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3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225899" y="2809155"/>
            <a:ext cx="9594501" cy="1104220"/>
          </a:xfrm>
        </p:spPr>
        <p:txBody>
          <a:bodyPr>
            <a:normAutofit fontScale="90000"/>
          </a:bodyPr>
          <a:lstStyle/>
          <a:p>
            <a:r>
              <a:rPr lang="en-IN" sz="7200" b="1" dirty="0"/>
              <a:t>Components &amp; Containers</a:t>
            </a:r>
          </a:p>
        </p:txBody>
      </p:sp>
    </p:spTree>
    <p:extLst>
      <p:ext uri="{BB962C8B-B14F-4D97-AF65-F5344CB8AC3E}">
        <p14:creationId xmlns:p14="http://schemas.microsoft.com/office/powerpoint/2010/main" val="262756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00634" y="231111"/>
            <a:ext cx="10865223" cy="679904"/>
          </a:xfrm>
        </p:spPr>
        <p:txBody>
          <a:bodyPr>
            <a:normAutofit fontScale="90000"/>
          </a:bodyPr>
          <a:lstStyle/>
          <a:p>
            <a:pPr algn="ctr"/>
            <a:r>
              <a:rPr lang="en-IN" b="1" dirty="0">
                <a:solidFill>
                  <a:srgbClr val="610B38"/>
                </a:solidFill>
                <a:latin typeface="erdana"/>
              </a:rPr>
              <a:t>Java AWT: Components and Containers</a:t>
            </a:r>
          </a:p>
        </p:txBody>
      </p:sp>
      <p:sp>
        <p:nvSpPr>
          <p:cNvPr id="5" name="TextBox 4">
            <a:extLst>
              <a:ext uri="{FF2B5EF4-FFF2-40B4-BE49-F238E27FC236}">
                <a16:creationId xmlns:a16="http://schemas.microsoft.com/office/drawing/2014/main" id="{71092273-9DB6-55ED-F2E1-D0913C414C15}"/>
              </a:ext>
            </a:extLst>
          </p:cNvPr>
          <p:cNvSpPr txBox="1"/>
          <p:nvPr/>
        </p:nvSpPr>
        <p:spPr>
          <a:xfrm>
            <a:off x="600634" y="1007066"/>
            <a:ext cx="10865223" cy="5109091"/>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Components</a:t>
            </a:r>
          </a:p>
          <a:p>
            <a:pPr algn="just"/>
            <a:endParaRPr lang="en-US" sz="1000" b="0" i="0" dirty="0">
              <a:solidFill>
                <a:srgbClr val="333333"/>
              </a:solidFill>
              <a:effectLst/>
              <a:latin typeface="inter-regular"/>
            </a:endParaRPr>
          </a:p>
          <a:p>
            <a:pPr algn="just"/>
            <a:r>
              <a:rPr lang="en-US" b="0" i="0" dirty="0">
                <a:solidFill>
                  <a:srgbClr val="333333"/>
                </a:solidFill>
                <a:effectLst/>
                <a:latin typeface="inter-regular"/>
              </a:rPr>
              <a:t>All the elements like the button, text fields, scroll bars, etc. are called components. In Java AWT, there are classes for each component. In order to place every component in a particular position on a screen, </a:t>
            </a:r>
            <a:r>
              <a:rPr lang="en-US" b="0" i="0" dirty="0">
                <a:solidFill>
                  <a:srgbClr val="333333"/>
                </a:solidFill>
                <a:effectLst/>
                <a:highlight>
                  <a:srgbClr val="FFFF00"/>
                </a:highlight>
                <a:latin typeface="inter-regular"/>
              </a:rPr>
              <a:t>we need to add them to a container.</a:t>
            </a:r>
          </a:p>
          <a:p>
            <a:pPr algn="just"/>
            <a:endParaRPr lang="en-US" dirty="0">
              <a:solidFill>
                <a:srgbClr val="333333"/>
              </a:solidFill>
              <a:latin typeface="inter-regular"/>
            </a:endParaRPr>
          </a:p>
          <a:p>
            <a:pPr algn="just"/>
            <a:r>
              <a:rPr lang="en-US" b="1" i="0" dirty="0">
                <a:solidFill>
                  <a:srgbClr val="610B4B"/>
                </a:solidFill>
                <a:effectLst/>
                <a:latin typeface="erdana"/>
              </a:rPr>
              <a:t>Container</a:t>
            </a:r>
          </a:p>
          <a:p>
            <a:pPr algn="just"/>
            <a:endParaRPr lang="en-US" sz="1000" b="0" i="0" dirty="0">
              <a:solidFill>
                <a:srgbClr val="610B4B"/>
              </a:solidFill>
              <a:effectLst/>
              <a:latin typeface="erdana"/>
            </a:endParaRPr>
          </a:p>
          <a:p>
            <a:pPr marL="285750" indent="-285750" algn="just">
              <a:buFont typeface="Wingdings" panose="05000000000000000000" pitchFamily="2" charset="2"/>
              <a:buChar char="§"/>
            </a:pPr>
            <a:r>
              <a:rPr lang="en-US" dirty="0">
                <a:solidFill>
                  <a:srgbClr val="333333"/>
                </a:solidFill>
                <a:latin typeface="inter-regular"/>
              </a:rPr>
              <a:t>The Container is a component in AWT that can contain other components like buttons, </a:t>
            </a:r>
            <a:r>
              <a:rPr lang="en-US" dirty="0" err="1">
                <a:solidFill>
                  <a:srgbClr val="333333"/>
                </a:solidFill>
                <a:latin typeface="inter-regular"/>
              </a:rPr>
              <a:t>textfields</a:t>
            </a:r>
            <a:r>
              <a:rPr lang="en-US" dirty="0">
                <a:solidFill>
                  <a:srgbClr val="333333"/>
                </a:solidFill>
                <a:latin typeface="inter-regular"/>
              </a:rPr>
              <a:t>, labels, etc.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dirty="0">
                <a:solidFill>
                  <a:srgbClr val="333333"/>
                </a:solidFill>
                <a:latin typeface="inter-regular"/>
              </a:rPr>
              <a:t>The classes that </a:t>
            </a:r>
            <a:r>
              <a:rPr lang="en-US" b="1" dirty="0">
                <a:solidFill>
                  <a:srgbClr val="1100A7"/>
                </a:solidFill>
                <a:latin typeface="inter-regular"/>
              </a:rPr>
              <a:t>extends</a:t>
            </a:r>
            <a:r>
              <a:rPr lang="en-US" dirty="0">
                <a:solidFill>
                  <a:srgbClr val="333333"/>
                </a:solidFill>
                <a:latin typeface="inter-regular"/>
              </a:rPr>
              <a:t> </a:t>
            </a:r>
            <a:r>
              <a:rPr lang="en-US" b="1" dirty="0">
                <a:solidFill>
                  <a:srgbClr val="333333"/>
                </a:solidFill>
                <a:latin typeface="inter-regular"/>
              </a:rPr>
              <a:t>Container</a:t>
            </a:r>
            <a:r>
              <a:rPr lang="en-US" dirty="0">
                <a:solidFill>
                  <a:srgbClr val="333333"/>
                </a:solidFill>
                <a:latin typeface="inter-regular"/>
              </a:rPr>
              <a:t> class are known as container such as Frame, Dialog and Panel.</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dirty="0">
                <a:solidFill>
                  <a:srgbClr val="333333"/>
                </a:solidFill>
                <a:latin typeface="inter-regular"/>
              </a:rPr>
              <a:t>It is basically a screen where the components are placed at their specific locations. Thus it contains and controls the layout of components.</a:t>
            </a:r>
          </a:p>
          <a:p>
            <a:pPr algn="just"/>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There are three types of </a:t>
            </a:r>
            <a:r>
              <a:rPr lang="en-US" b="1" i="0" dirty="0">
                <a:solidFill>
                  <a:srgbClr val="333333"/>
                </a:solidFill>
                <a:effectLst/>
                <a:latin typeface="inter-regular"/>
              </a:rPr>
              <a:t>containers</a:t>
            </a:r>
            <a:r>
              <a:rPr lang="en-US" b="0" i="0" dirty="0">
                <a:solidFill>
                  <a:srgbClr val="333333"/>
                </a:solidFill>
                <a:effectLst/>
                <a:latin typeface="inter-regular"/>
              </a:rPr>
              <a:t> in Java AWT:</a:t>
            </a:r>
          </a:p>
          <a:p>
            <a:pPr marL="800100" lvl="1" indent="-342900" algn="just">
              <a:buFont typeface="+mj-lt"/>
              <a:buAutoNum type="arabicParenR"/>
            </a:pPr>
            <a:r>
              <a:rPr lang="en-US" b="0" i="0" dirty="0">
                <a:solidFill>
                  <a:srgbClr val="000000"/>
                </a:solidFill>
                <a:effectLst/>
                <a:latin typeface="inter-regular"/>
              </a:rPr>
              <a:t>Window</a:t>
            </a:r>
          </a:p>
          <a:p>
            <a:pPr marL="800100" lvl="1" indent="-342900" algn="just">
              <a:buFont typeface="+mj-lt"/>
              <a:buAutoNum type="arabicParenR"/>
            </a:pPr>
            <a:r>
              <a:rPr lang="en-US" b="0" i="0" dirty="0">
                <a:solidFill>
                  <a:srgbClr val="000000"/>
                </a:solidFill>
                <a:effectLst/>
                <a:latin typeface="inter-regular"/>
              </a:rPr>
              <a:t>Panel</a:t>
            </a:r>
          </a:p>
          <a:p>
            <a:pPr marL="800100" lvl="1" indent="-342900" algn="just">
              <a:buFont typeface="+mj-lt"/>
              <a:buAutoNum type="arabicParenR"/>
            </a:pPr>
            <a:r>
              <a:rPr lang="en-US" b="0" i="0" dirty="0">
                <a:solidFill>
                  <a:srgbClr val="000000"/>
                </a:solidFill>
                <a:effectLst/>
                <a:latin typeface="inter-regular"/>
              </a:rPr>
              <a:t>Frame</a:t>
            </a:r>
          </a:p>
        </p:txBody>
      </p:sp>
    </p:spTree>
    <p:extLst>
      <p:ext uri="{BB962C8B-B14F-4D97-AF65-F5344CB8AC3E}">
        <p14:creationId xmlns:p14="http://schemas.microsoft.com/office/powerpoint/2010/main" val="261993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63388" y="90434"/>
            <a:ext cx="10865223" cy="679904"/>
          </a:xfrm>
        </p:spPr>
        <p:txBody>
          <a:bodyPr>
            <a:normAutofit fontScale="90000"/>
          </a:bodyPr>
          <a:lstStyle/>
          <a:p>
            <a:pPr algn="ctr"/>
            <a:r>
              <a:rPr lang="en-IN" b="1" dirty="0">
                <a:solidFill>
                  <a:srgbClr val="610B38"/>
                </a:solidFill>
                <a:latin typeface="erdana"/>
              </a:rPr>
              <a:t>Java AWT: Components and Containers</a:t>
            </a:r>
          </a:p>
        </p:txBody>
      </p:sp>
      <p:sp>
        <p:nvSpPr>
          <p:cNvPr id="5" name="TextBox 4">
            <a:extLst>
              <a:ext uri="{FF2B5EF4-FFF2-40B4-BE49-F238E27FC236}">
                <a16:creationId xmlns:a16="http://schemas.microsoft.com/office/drawing/2014/main" id="{71092273-9DB6-55ED-F2E1-D0913C414C15}"/>
              </a:ext>
            </a:extLst>
          </p:cNvPr>
          <p:cNvSpPr txBox="1"/>
          <p:nvPr/>
        </p:nvSpPr>
        <p:spPr>
          <a:xfrm>
            <a:off x="550391" y="797098"/>
            <a:ext cx="10865223" cy="3508653"/>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1" i="0" u="sng" dirty="0">
                <a:solidFill>
                  <a:srgbClr val="610B4B"/>
                </a:solidFill>
                <a:effectLst/>
                <a:latin typeface="erdana"/>
              </a:rPr>
              <a:t>Window</a:t>
            </a:r>
          </a:p>
          <a:p>
            <a:pPr algn="just"/>
            <a:endParaRPr lang="en-US" sz="100" b="1" i="0" dirty="0">
              <a:solidFill>
                <a:srgbClr val="610B4B"/>
              </a:solidFill>
              <a:effectLst/>
              <a:latin typeface="erdana"/>
            </a:endParaRPr>
          </a:p>
          <a:p>
            <a:pPr algn="just"/>
            <a:r>
              <a:rPr lang="en-US" b="0" i="0" dirty="0">
                <a:solidFill>
                  <a:srgbClr val="333333"/>
                </a:solidFill>
                <a:effectLst/>
                <a:latin typeface="inter-regular"/>
              </a:rPr>
              <a:t>The window is the container that has no borders and menu bars. You must use frame, dialog or another window for creating a window. We need to create an instance of </a:t>
            </a:r>
            <a:r>
              <a:rPr lang="en-US" b="1" i="0" dirty="0">
                <a:solidFill>
                  <a:srgbClr val="333333"/>
                </a:solidFill>
                <a:effectLst/>
                <a:latin typeface="inter-regular"/>
              </a:rPr>
              <a:t>Window</a:t>
            </a:r>
            <a:r>
              <a:rPr lang="en-US" b="0" i="0" dirty="0">
                <a:solidFill>
                  <a:srgbClr val="333333"/>
                </a:solidFill>
                <a:effectLst/>
                <a:latin typeface="inter-regular"/>
              </a:rPr>
              <a:t> class to create this container.</a:t>
            </a:r>
          </a:p>
          <a:p>
            <a:pPr algn="just"/>
            <a:endParaRPr lang="en-US" sz="400" b="0" i="0" dirty="0">
              <a:solidFill>
                <a:srgbClr val="610B4B"/>
              </a:solidFill>
              <a:effectLst/>
              <a:latin typeface="erdana"/>
            </a:endParaRPr>
          </a:p>
          <a:p>
            <a:pPr marL="285750" indent="-285750" algn="just">
              <a:buFont typeface="Wingdings" panose="05000000000000000000" pitchFamily="2" charset="2"/>
              <a:buChar char="§"/>
            </a:pPr>
            <a:r>
              <a:rPr lang="en-US" b="1" i="0" u="sng" dirty="0">
                <a:solidFill>
                  <a:srgbClr val="610B4B"/>
                </a:solidFill>
                <a:effectLst/>
                <a:latin typeface="erdana"/>
              </a:rPr>
              <a:t>Panel</a:t>
            </a:r>
          </a:p>
          <a:p>
            <a:pPr algn="just"/>
            <a:endParaRPr lang="en-US" sz="100" b="1" i="0" dirty="0">
              <a:solidFill>
                <a:srgbClr val="610B4B"/>
              </a:solidFill>
              <a:effectLst/>
              <a:latin typeface="erdana"/>
            </a:endParaRPr>
          </a:p>
          <a:p>
            <a:pPr algn="just"/>
            <a:r>
              <a:rPr lang="en-US" b="0" i="0" dirty="0">
                <a:solidFill>
                  <a:srgbClr val="333333"/>
                </a:solidFill>
                <a:effectLst/>
                <a:latin typeface="inter-regular"/>
              </a:rPr>
              <a:t>The Panel is the container that doesn't contain title bar, border or menu bar. It is generic container for holding the components. It can have other components like button, text field etc. An instance of Panel class creates a container, in which we can add components.</a:t>
            </a:r>
          </a:p>
          <a:p>
            <a:pPr algn="just"/>
            <a:endParaRPr lang="en-US" sz="1000" b="0" i="0" dirty="0">
              <a:solidFill>
                <a:srgbClr val="610B4B"/>
              </a:solidFill>
              <a:effectLst/>
              <a:latin typeface="erdana"/>
            </a:endParaRPr>
          </a:p>
          <a:p>
            <a:pPr marL="285750" indent="-285750" algn="just">
              <a:buFont typeface="Wingdings" panose="05000000000000000000" pitchFamily="2" charset="2"/>
              <a:buChar char="§"/>
            </a:pPr>
            <a:r>
              <a:rPr lang="en-US" b="1" i="0" u="sng" dirty="0">
                <a:solidFill>
                  <a:srgbClr val="610B4B"/>
                </a:solidFill>
                <a:effectLst/>
                <a:latin typeface="erdana"/>
              </a:rPr>
              <a:t>Frame</a:t>
            </a:r>
          </a:p>
          <a:p>
            <a:pPr algn="just"/>
            <a:endParaRPr lang="en-US" sz="100" b="1" i="0" dirty="0">
              <a:solidFill>
                <a:srgbClr val="610B4B"/>
              </a:solidFill>
              <a:effectLst/>
              <a:latin typeface="erdana"/>
            </a:endParaRPr>
          </a:p>
          <a:p>
            <a:pPr algn="just"/>
            <a:r>
              <a:rPr lang="en-US" b="0" i="0" dirty="0">
                <a:solidFill>
                  <a:srgbClr val="333333"/>
                </a:solidFill>
                <a:effectLst/>
                <a:latin typeface="inter-regular"/>
              </a:rPr>
              <a:t>The Frame is the container that contain title bar and border and can have menu bars. It can have other components like button, text field, scrollbar etc. Frame is most widely used container while developing an AWT application.</a:t>
            </a:r>
          </a:p>
        </p:txBody>
      </p:sp>
      <p:sp>
        <p:nvSpPr>
          <p:cNvPr id="4" name="TextBox 3">
            <a:extLst>
              <a:ext uri="{FF2B5EF4-FFF2-40B4-BE49-F238E27FC236}">
                <a16:creationId xmlns:a16="http://schemas.microsoft.com/office/drawing/2014/main" id="{EBEE287C-2343-C17F-52AE-62D4552C8206}"/>
              </a:ext>
            </a:extLst>
          </p:cNvPr>
          <p:cNvSpPr txBox="1"/>
          <p:nvPr/>
        </p:nvSpPr>
        <p:spPr>
          <a:xfrm>
            <a:off x="550391" y="4406998"/>
            <a:ext cx="6094324" cy="369332"/>
          </a:xfrm>
          <a:prstGeom prst="rect">
            <a:avLst/>
          </a:prstGeom>
          <a:noFill/>
        </p:spPr>
        <p:txBody>
          <a:bodyPr wrap="square">
            <a:spAutoFit/>
          </a:bodyPr>
          <a:lstStyle/>
          <a:p>
            <a:pPr algn="just"/>
            <a:r>
              <a:rPr lang="en-US" b="1" i="0" dirty="0">
                <a:solidFill>
                  <a:srgbClr val="610B38"/>
                </a:solidFill>
                <a:effectLst/>
                <a:latin typeface="erdana"/>
              </a:rPr>
              <a:t>Useful Methods of Component Class</a:t>
            </a:r>
          </a:p>
        </p:txBody>
      </p:sp>
      <p:graphicFrame>
        <p:nvGraphicFramePr>
          <p:cNvPr id="6" name="Table 6">
            <a:extLst>
              <a:ext uri="{FF2B5EF4-FFF2-40B4-BE49-F238E27FC236}">
                <a16:creationId xmlns:a16="http://schemas.microsoft.com/office/drawing/2014/main" id="{7E41E089-0A73-C6A2-570E-64D0406E07BB}"/>
              </a:ext>
            </a:extLst>
          </p:cNvPr>
          <p:cNvGraphicFramePr>
            <a:graphicFrameLocks noGrp="1"/>
          </p:cNvGraphicFramePr>
          <p:nvPr>
            <p:extLst>
              <p:ext uri="{D42A27DB-BD31-4B8C-83A1-F6EECF244321}">
                <p14:modId xmlns:p14="http://schemas.microsoft.com/office/powerpoint/2010/main" val="971326305"/>
              </p:ext>
            </p:extLst>
          </p:nvPr>
        </p:nvGraphicFramePr>
        <p:xfrm>
          <a:off x="550391" y="4776330"/>
          <a:ext cx="10865222" cy="2042160"/>
        </p:xfrm>
        <a:graphic>
          <a:graphicData uri="http://schemas.openxmlformats.org/drawingml/2006/table">
            <a:tbl>
              <a:tblPr firstRow="1" bandRow="1">
                <a:tableStyleId>{5C22544A-7EE6-4342-B048-85BDC9FD1C3A}</a:tableStyleId>
              </a:tblPr>
              <a:tblGrid>
                <a:gridCol w="3988358">
                  <a:extLst>
                    <a:ext uri="{9D8B030D-6E8A-4147-A177-3AD203B41FA5}">
                      <a16:colId xmlns:a16="http://schemas.microsoft.com/office/drawing/2014/main" val="1723175653"/>
                    </a:ext>
                  </a:extLst>
                </a:gridCol>
                <a:gridCol w="6876864">
                  <a:extLst>
                    <a:ext uri="{9D8B030D-6E8A-4147-A177-3AD203B41FA5}">
                      <a16:colId xmlns:a16="http://schemas.microsoft.com/office/drawing/2014/main" val="1744235964"/>
                    </a:ext>
                  </a:extLst>
                </a:gridCol>
              </a:tblGrid>
              <a:tr h="37084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2386701232"/>
                  </a:ext>
                </a:extLst>
              </a:tr>
              <a:tr h="370840">
                <a:tc>
                  <a:txBody>
                    <a:bodyPr/>
                    <a:lstStyle/>
                    <a:p>
                      <a:pPr algn="just" fontAlgn="t"/>
                      <a:r>
                        <a:rPr lang="en-US">
                          <a:solidFill>
                            <a:srgbClr val="333333"/>
                          </a:solidFill>
                          <a:effectLst/>
                          <a:latin typeface="inter-regular"/>
                        </a:rPr>
                        <a:t>public void add(Component c)</a:t>
                      </a:r>
                    </a:p>
                  </a:txBody>
                  <a:tcPr marL="60960" marR="60960" marT="60960" marB="60960"/>
                </a:tc>
                <a:tc>
                  <a:txBody>
                    <a:bodyPr/>
                    <a:lstStyle/>
                    <a:p>
                      <a:pPr algn="just" fontAlgn="t"/>
                      <a:r>
                        <a:rPr lang="en-US" dirty="0">
                          <a:solidFill>
                            <a:srgbClr val="333333"/>
                          </a:solidFill>
                          <a:effectLst/>
                          <a:latin typeface="inter-regular"/>
                        </a:rPr>
                        <a:t>Inserts a component in the container</a:t>
                      </a:r>
                    </a:p>
                  </a:txBody>
                  <a:tcPr marL="60960" marR="60960" marT="60960" marB="60960"/>
                </a:tc>
                <a:extLst>
                  <a:ext uri="{0D108BD9-81ED-4DB2-BD59-A6C34878D82A}">
                    <a16:rowId xmlns:a16="http://schemas.microsoft.com/office/drawing/2014/main" val="637967467"/>
                  </a:ext>
                </a:extLst>
              </a:tr>
              <a:tr h="370840">
                <a:tc>
                  <a:txBody>
                    <a:bodyPr/>
                    <a:lstStyle/>
                    <a:p>
                      <a:pPr algn="just" fontAlgn="t"/>
                      <a:r>
                        <a:rPr lang="en-US">
                          <a:solidFill>
                            <a:srgbClr val="333333"/>
                          </a:solidFill>
                          <a:effectLst/>
                          <a:latin typeface="inter-regular"/>
                        </a:rPr>
                        <a:t>public void setSize(int width,int height)</a:t>
                      </a:r>
                    </a:p>
                  </a:txBody>
                  <a:tcPr marL="60960" marR="60960" marT="60960" marB="60960"/>
                </a:tc>
                <a:tc>
                  <a:txBody>
                    <a:bodyPr/>
                    <a:lstStyle/>
                    <a:p>
                      <a:pPr algn="just" fontAlgn="t"/>
                      <a:r>
                        <a:rPr lang="en-US">
                          <a:solidFill>
                            <a:srgbClr val="333333"/>
                          </a:solidFill>
                          <a:effectLst/>
                          <a:latin typeface="inter-regular"/>
                        </a:rPr>
                        <a:t>Sets the size (width and height) of the component.</a:t>
                      </a:r>
                    </a:p>
                  </a:txBody>
                  <a:tcPr marL="60960" marR="60960" marT="60960" marB="60960"/>
                </a:tc>
                <a:extLst>
                  <a:ext uri="{0D108BD9-81ED-4DB2-BD59-A6C34878D82A}">
                    <a16:rowId xmlns:a16="http://schemas.microsoft.com/office/drawing/2014/main" val="1978012379"/>
                  </a:ext>
                </a:extLst>
              </a:tr>
              <a:tr h="370840">
                <a:tc>
                  <a:txBody>
                    <a:bodyPr/>
                    <a:lstStyle/>
                    <a:p>
                      <a:pPr algn="just" fontAlgn="t"/>
                      <a:r>
                        <a:rPr lang="en-US">
                          <a:solidFill>
                            <a:srgbClr val="333333"/>
                          </a:solidFill>
                          <a:effectLst/>
                          <a:latin typeface="inter-regular"/>
                        </a:rPr>
                        <a:t>public void setLayout(LayoutManager m)</a:t>
                      </a:r>
                    </a:p>
                  </a:txBody>
                  <a:tcPr marL="60960" marR="60960" marT="60960" marB="60960"/>
                </a:tc>
                <a:tc>
                  <a:txBody>
                    <a:bodyPr/>
                    <a:lstStyle/>
                    <a:p>
                      <a:pPr algn="just" fontAlgn="t"/>
                      <a:r>
                        <a:rPr lang="en-US">
                          <a:solidFill>
                            <a:srgbClr val="333333"/>
                          </a:solidFill>
                          <a:effectLst/>
                          <a:latin typeface="inter-regular"/>
                        </a:rPr>
                        <a:t>Defines the layout manager for the component.</a:t>
                      </a:r>
                    </a:p>
                  </a:txBody>
                  <a:tcPr marL="60960" marR="60960" marT="60960" marB="60960"/>
                </a:tc>
                <a:extLst>
                  <a:ext uri="{0D108BD9-81ED-4DB2-BD59-A6C34878D82A}">
                    <a16:rowId xmlns:a16="http://schemas.microsoft.com/office/drawing/2014/main" val="1359381664"/>
                  </a:ext>
                </a:extLst>
              </a:tr>
              <a:tr h="370840">
                <a:tc>
                  <a:txBody>
                    <a:bodyPr/>
                    <a:lstStyle/>
                    <a:p>
                      <a:pPr algn="just" fontAlgn="t"/>
                      <a:r>
                        <a:rPr lang="en-US" dirty="0">
                          <a:solidFill>
                            <a:srgbClr val="333333"/>
                          </a:solidFill>
                          <a:effectLst/>
                          <a:latin typeface="inter-regular"/>
                        </a:rPr>
                        <a:t>public void </a:t>
                      </a:r>
                      <a:r>
                        <a:rPr lang="en-US" dirty="0" err="1">
                          <a:solidFill>
                            <a:srgbClr val="333333"/>
                          </a:solidFill>
                          <a:effectLst/>
                          <a:latin typeface="inter-regular"/>
                        </a:rPr>
                        <a:t>setVisible</a:t>
                      </a:r>
                      <a:r>
                        <a:rPr lang="en-US" dirty="0">
                          <a:solidFill>
                            <a:srgbClr val="333333"/>
                          </a:solidFill>
                          <a:effectLst/>
                          <a:latin typeface="inter-regular"/>
                        </a:rPr>
                        <a:t>(</a:t>
                      </a:r>
                      <a:r>
                        <a:rPr lang="en-US" dirty="0" err="1">
                          <a:solidFill>
                            <a:srgbClr val="333333"/>
                          </a:solidFill>
                          <a:effectLst/>
                          <a:latin typeface="inter-regular"/>
                        </a:rPr>
                        <a:t>boolean</a:t>
                      </a:r>
                      <a:r>
                        <a:rPr lang="en-US" dirty="0">
                          <a:solidFill>
                            <a:srgbClr val="333333"/>
                          </a:solidFill>
                          <a:effectLst/>
                          <a:latin typeface="inter-regular"/>
                        </a:rPr>
                        <a:t> status)</a:t>
                      </a:r>
                    </a:p>
                  </a:txBody>
                  <a:tcPr marL="60960" marR="60960" marT="60960" marB="60960"/>
                </a:tc>
                <a:tc>
                  <a:txBody>
                    <a:bodyPr/>
                    <a:lstStyle/>
                    <a:p>
                      <a:pPr algn="just" fontAlgn="t"/>
                      <a:r>
                        <a:rPr lang="en-US" dirty="0">
                          <a:solidFill>
                            <a:srgbClr val="333333"/>
                          </a:solidFill>
                          <a:effectLst/>
                          <a:latin typeface="inter-regular"/>
                        </a:rPr>
                        <a:t>Changes the visibility of the component, by default false.</a:t>
                      </a:r>
                    </a:p>
                  </a:txBody>
                  <a:tcPr marL="60960" marR="60960" marT="60960" marB="60960"/>
                </a:tc>
                <a:extLst>
                  <a:ext uri="{0D108BD9-81ED-4DB2-BD59-A6C34878D82A}">
                    <a16:rowId xmlns:a16="http://schemas.microsoft.com/office/drawing/2014/main" val="1904122788"/>
                  </a:ext>
                </a:extLst>
              </a:tr>
            </a:tbl>
          </a:graphicData>
        </a:graphic>
      </p:graphicFrame>
    </p:spTree>
    <p:extLst>
      <p:ext uri="{BB962C8B-B14F-4D97-AF65-F5344CB8AC3E}">
        <p14:creationId xmlns:p14="http://schemas.microsoft.com/office/powerpoint/2010/main" val="364535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Java AWT Examples</a:t>
            </a:r>
          </a:p>
        </p:txBody>
      </p:sp>
    </p:spTree>
    <p:extLst>
      <p:ext uri="{BB962C8B-B14F-4D97-AF65-F5344CB8AC3E}">
        <p14:creationId xmlns:p14="http://schemas.microsoft.com/office/powerpoint/2010/main" val="1130671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4619</TotalTime>
  <Words>2542</Words>
  <Application>Microsoft Office PowerPoint</Application>
  <PresentationFormat>Widescreen</PresentationFormat>
  <Paragraphs>398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erdana</vt:lpstr>
      <vt:lpstr>inter-bold</vt:lpstr>
      <vt:lpstr>inter-regular</vt:lpstr>
      <vt:lpstr>times new roman</vt:lpstr>
      <vt:lpstr>Wingdings</vt:lpstr>
      <vt:lpstr>Office Theme</vt:lpstr>
      <vt:lpstr>Topics to be Covered:</vt:lpstr>
      <vt:lpstr>Java AWT</vt:lpstr>
      <vt:lpstr>Java AWT(Abstract Window Toolkit)</vt:lpstr>
      <vt:lpstr>Java AWT Hierarchy</vt:lpstr>
      <vt:lpstr>Java AWT Hierarchy</vt:lpstr>
      <vt:lpstr>Components &amp; Containers</vt:lpstr>
      <vt:lpstr>Java AWT: Components and Containers</vt:lpstr>
      <vt:lpstr>Java AWT: Components and Containers</vt:lpstr>
      <vt:lpstr>Java AWT Examples</vt:lpstr>
      <vt:lpstr>Java AWT: Example</vt:lpstr>
      <vt:lpstr>Java AWT: Example</vt:lpstr>
      <vt:lpstr>Event Handling</vt:lpstr>
      <vt:lpstr>Java AWT: Components and Containers</vt:lpstr>
      <vt:lpstr>Java AWT: ActionListener in Event Handling</vt:lpstr>
      <vt:lpstr>Event handling: within class</vt:lpstr>
      <vt:lpstr>Event handling: by using anonymous class</vt:lpstr>
      <vt:lpstr>Event handling: TextArea</vt:lpstr>
      <vt:lpstr>Event handling: Checkbox</vt:lpstr>
      <vt:lpstr>Event handling: CheckboxGroup – Radio Button</vt:lpstr>
      <vt:lpstr>Event handling: Choice box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287</cp:revision>
  <dcterms:created xsi:type="dcterms:W3CDTF">2022-08-21T11:09:16Z</dcterms:created>
  <dcterms:modified xsi:type="dcterms:W3CDTF">2022-11-15T19:10:14Z</dcterms:modified>
</cp:coreProperties>
</file>