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257" r:id="rId4"/>
    <p:sldId id="337" r:id="rId5"/>
    <p:sldId id="280" r:id="rId6"/>
    <p:sldId id="338" r:id="rId7"/>
    <p:sldId id="281" r:id="rId8"/>
    <p:sldId id="339" r:id="rId9"/>
    <p:sldId id="340" r:id="rId10"/>
    <p:sldId id="341" r:id="rId11"/>
    <p:sldId id="34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0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C439-7561-D872-4C0B-085203F15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ABF94-6B75-EC0A-398F-4A225E5D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4CD30-0637-114E-9C8A-503217BD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9DD38-4B0A-15CF-86E9-F8CB34A2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84CC3-EBE9-7E16-FC3E-E8391631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11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1F4C-549F-78DB-67CE-3BB8584B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22BE7D-DAF7-F1CC-BB59-E44680B42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88613-8C61-205C-EB9F-6E6A8904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2999-E48F-3BCB-CDFF-486C3C8C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1C83-8AAB-FDBD-39EA-52DECC563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50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691DE-BB97-5A8E-C7BE-1A80DE249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EE551-277E-BB88-A0F3-6E587136B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317B-CD99-AD09-11A7-6D2D116C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BBACC-DF9F-2749-21B4-BA1C9B5D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B1129-C1F0-2D71-8C92-AC42AB21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38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458F-4782-8839-D5E1-BE95028B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153C6-1162-9BA5-F123-D7C6D95A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A34CC-7712-0D8C-9E46-2E190C98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A4B4-F26C-C1D3-E330-ABFE2D89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D753-6471-8044-B952-51560ACC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3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3919C-E4CA-0329-A32F-DB74CD0A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04A60-66FE-A893-5C0D-88F0CCC5D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C725D-C48B-8DD4-28FF-93A4F9B0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D4506-2435-E51B-559A-38EF32E5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DB14F-8DD3-D46A-B557-623C4048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946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0C97-422A-30B3-18BB-1A3FCE27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975DF-3097-416F-7A39-BEA0CEDCA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C43D4-4985-1C78-D168-AE18F9884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3C89A-A180-CA5D-2DDA-F2D7384C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62A4B-B03E-49A1-781D-F7DCAF30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5DD80-168A-263C-8AAD-AC8A62E5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78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CFEC7-7ADE-0F5F-B2D2-870A5B4AA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B405C-D6B6-CA23-35A8-4A1013DE0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63882-1611-E67E-2F4C-EFC703D0F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B1D57-DBDC-FC69-B642-81AAACA1F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0A295-A59A-4BB0-E8E6-7DE344A98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59F61-843B-25A8-B2AA-86EA27F77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4E5E5-6B9A-7066-5DC6-074B311A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5CE58-F625-0A96-011C-F7BE5F10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73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57C9-F334-A135-3716-E9BA8481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BE558-91AA-8224-13ED-8624FA90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B5A2F-248E-70B5-2DB9-865287796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EB7F3-D93A-AAA0-727F-B367C09E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28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E05AC-4C32-ABA5-093A-E3C7ADE5E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548EC-36E1-9785-2389-D5C8D80A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4F630-D3A2-FEA5-5688-FA85212D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51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373C-0C7B-3138-2B71-BE0206BF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FB040-0532-55A0-899E-F1A0058C5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475DE-273B-D486-B977-6F6E9A845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208DA-B383-4687-B5AA-286207290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5D456-D4BD-D260-6F88-B0135E2E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90C7A-C3AB-3293-EE28-D96275A03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1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3485-8066-90B9-E725-2CEC5CC09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1A955-DF1A-1F44-7425-DB06EF344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78DF3-E237-5801-55EA-C8F04D7EC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3E79D-FF3E-BD71-36CE-6173E9E10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C035-B6B8-4A26-9262-14CC58B9C04B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C2ABD-A46E-5275-0F11-D6B96342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DD063-8891-ABDA-EE17-207E7E31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01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6C1A3-B44B-5F46-D23F-04FB158A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6F5DB-0D66-D177-53B7-C1F280005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67576-6BC9-43C8-A570-061272C72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AC035-B6B8-4A26-9262-14CC58B9C04B}" type="datetimeFigureOut">
              <a:rPr lang="en-IN" smtClean="0"/>
              <a:t>11-09-2022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236A3-3AF3-889E-96AD-FD051640A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5DE2B-397A-6648-D0F7-CC0E414C3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AA677-6C5B-480D-8A24-33B5BA5EA5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69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78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7200" b="1" dirty="0">
                <a:solidFill>
                  <a:srgbClr val="1100A7"/>
                </a:solidFill>
              </a:rPr>
              <a:t>Topics to be Covered</a:t>
            </a:r>
            <a:r>
              <a:rPr lang="en-IN" sz="7200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D723C-EF15-FB3D-5FF3-791E71C55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3" y="1969807"/>
            <a:ext cx="10515600" cy="2707341"/>
          </a:xfrm>
        </p:spPr>
        <p:txBody>
          <a:bodyPr>
            <a:normAutofit/>
          </a:bodyPr>
          <a:lstStyle/>
          <a:p>
            <a:r>
              <a:rPr lang="en-IN" dirty="0"/>
              <a:t>Polymorphism</a:t>
            </a:r>
          </a:p>
          <a:p>
            <a:r>
              <a:rPr lang="en-IN" dirty="0"/>
              <a:t>Upcasting</a:t>
            </a:r>
          </a:p>
          <a:p>
            <a:r>
              <a:rPr lang="en-IN" dirty="0"/>
              <a:t>Dynamic method dispatch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129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Dynamic Method Dispatch : Shape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E146D-5670-FF51-B597-731704573C7A}"/>
              </a:ext>
            </a:extLst>
          </p:cNvPr>
          <p:cNvSpPr txBox="1"/>
          <p:nvPr/>
        </p:nvSpPr>
        <p:spPr>
          <a:xfrm>
            <a:off x="615462" y="723542"/>
            <a:ext cx="5976257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Shape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dirty="0">
                <a:solidFill>
                  <a:srgbClr val="006699"/>
                </a:solidFill>
                <a:latin typeface="inter-regular"/>
              </a:rPr>
              <a:t>	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draw()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“Drawing..."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Rectangle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Shape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draw()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“Drawing rectangle..."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Circle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Shape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draw()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“Drawing circle..."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01BE10-C630-3B19-E62A-19A23E0B4E3D}"/>
              </a:ext>
            </a:extLst>
          </p:cNvPr>
          <p:cNvSpPr txBox="1"/>
          <p:nvPr/>
        </p:nvSpPr>
        <p:spPr>
          <a:xfrm>
            <a:off x="6782637" y="713493"/>
            <a:ext cx="5235191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TestPoly2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Shape s;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s=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Rectangle();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s.draw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s=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Circle();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s.draw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0DC6D0-56AF-DF7A-372E-133FE7E29B19}"/>
              </a:ext>
            </a:extLst>
          </p:cNvPr>
          <p:cNvSpPr txBox="1"/>
          <p:nvPr/>
        </p:nvSpPr>
        <p:spPr>
          <a:xfrm>
            <a:off x="7788111" y="4805340"/>
            <a:ext cx="3224241" cy="11849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Output:</a:t>
            </a:r>
          </a:p>
          <a:p>
            <a:r>
              <a:rPr lang="en-IN" sz="1100" dirty="0"/>
              <a:t> </a:t>
            </a:r>
          </a:p>
          <a:p>
            <a:r>
              <a:rPr lang="en-IN" sz="2000" dirty="0">
                <a:solidFill>
                  <a:srgbClr val="000000"/>
                </a:solidFill>
                <a:latin typeface="inter-regular"/>
              </a:rPr>
              <a:t>Drawing rectangle</a:t>
            </a:r>
          </a:p>
          <a:p>
            <a:r>
              <a:rPr lang="en-IN" sz="2000" dirty="0">
                <a:solidFill>
                  <a:srgbClr val="000000"/>
                </a:solidFill>
                <a:latin typeface="inter-regular"/>
              </a:rPr>
              <a:t>Drawing circle</a:t>
            </a:r>
          </a:p>
        </p:txBody>
      </p:sp>
    </p:spTree>
    <p:extLst>
      <p:ext uri="{BB962C8B-B14F-4D97-AF65-F5344CB8AC3E}">
        <p14:creationId xmlns:p14="http://schemas.microsoft.com/office/powerpoint/2010/main" val="3177169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2809155"/>
            <a:ext cx="9144000" cy="1104220"/>
          </a:xfrm>
        </p:spPr>
        <p:txBody>
          <a:bodyPr>
            <a:normAutofit/>
          </a:bodyPr>
          <a:lstStyle/>
          <a:p>
            <a:r>
              <a:rPr lang="en-IN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7866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2809155"/>
            <a:ext cx="9144000" cy="1104220"/>
          </a:xfrm>
        </p:spPr>
        <p:txBody>
          <a:bodyPr>
            <a:normAutofit/>
          </a:bodyPr>
          <a:lstStyle/>
          <a:p>
            <a:r>
              <a:rPr lang="en-IN" sz="7200" b="1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109811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6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946" y="1637045"/>
            <a:ext cx="11081657" cy="3033567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400" b="1" i="0" dirty="0">
                <a:solidFill>
                  <a:srgbClr val="333333"/>
                </a:solidFill>
                <a:effectLst/>
                <a:latin typeface="inter-bold"/>
              </a:rPr>
              <a:t>Polymorphism in Java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 is a concept by which we can perform a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inter-regular"/>
              </a:rPr>
              <a:t>single action in different ways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 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Polymorphism is derived from 2 Greek words: poly and morphs. The word "poly" means many and "morphs" means forms. So polymorphism means many forms.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There are two types of polymorphism in Java: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compile-time polymorphism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and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inter-regular"/>
              </a:rPr>
              <a:t>runtime polymorphism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. 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We can perform polymorphism in java by method overloading and method overriding.</a:t>
            </a:r>
          </a:p>
          <a:p>
            <a:pPr algn="just"/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If you overload a static method in Java, it is an example of compile time polymorphism. Here, we will focus on runtime polymorphism in java.</a:t>
            </a:r>
          </a:p>
        </p:txBody>
      </p:sp>
    </p:spTree>
    <p:extLst>
      <p:ext uri="{BB962C8B-B14F-4D97-AF65-F5344CB8AC3E}">
        <p14:creationId xmlns:p14="http://schemas.microsoft.com/office/powerpoint/2010/main" val="552216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2809155"/>
            <a:ext cx="9144000" cy="1104220"/>
          </a:xfrm>
        </p:spPr>
        <p:txBody>
          <a:bodyPr>
            <a:normAutofit/>
          </a:bodyPr>
          <a:lstStyle/>
          <a:p>
            <a:r>
              <a:rPr lang="en-IN" sz="7200" b="1" dirty="0"/>
              <a:t>Upcasting</a:t>
            </a:r>
          </a:p>
        </p:txBody>
      </p:sp>
    </p:spTree>
    <p:extLst>
      <p:ext uri="{BB962C8B-B14F-4D97-AF65-F5344CB8AC3E}">
        <p14:creationId xmlns:p14="http://schemas.microsoft.com/office/powerpoint/2010/main" val="59021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836"/>
            <a:ext cx="105156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Upcasting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1" y="813740"/>
            <a:ext cx="11081657" cy="56946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If the reference variable of the Parent class refers to the object of the Child class, it is known as 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regular"/>
              </a:rPr>
              <a:t>upcasting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. For example:</a:t>
            </a:r>
          </a:p>
          <a:p>
            <a:pPr marL="0" indent="0" algn="just">
              <a:buNone/>
            </a:pPr>
            <a:endParaRPr lang="en-US" sz="2000" dirty="0">
              <a:solidFill>
                <a:srgbClr val="333333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Consider the following declaration :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	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	 // Parent Class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{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	}  	</a:t>
            </a:r>
          </a:p>
          <a:p>
            <a:pPr marL="0" indent="0" algn="just">
              <a:buNone/>
            </a:pP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	class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B 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A	  // Child Class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	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marL="0" indent="0" algn="just">
              <a:buNone/>
            </a:pPr>
            <a:endParaRPr lang="en-US" sz="900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	A obj=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B();	</a:t>
            </a:r>
            <a:r>
              <a:rPr lang="en-US" sz="2000" b="0" i="0" dirty="0">
                <a:solidFill>
                  <a:srgbClr val="008200"/>
                </a:solidFill>
                <a:effectLst/>
                <a:latin typeface="inter-regular"/>
              </a:rPr>
              <a:t>//Upcasting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marL="0" indent="0" algn="just">
              <a:buNone/>
            </a:pPr>
            <a:endParaRPr lang="en-US" sz="2000" dirty="0">
              <a:solidFill>
                <a:srgbClr val="333333"/>
              </a:solidFill>
              <a:latin typeface="inter-regular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333333"/>
                </a:solidFill>
                <a:latin typeface="inter-regular"/>
              </a:rPr>
              <a:t>Here, obj is the reference variable of parent class A, which is referring to the object of child </a:t>
            </a:r>
            <a:r>
              <a:rPr lang="en-US" sz="2000">
                <a:solidFill>
                  <a:srgbClr val="333333"/>
                </a:solidFill>
                <a:latin typeface="inter-regular"/>
              </a:rPr>
              <a:t>class B.</a:t>
            </a:r>
            <a:endParaRPr lang="en-US" sz="2000" dirty="0">
              <a:solidFill>
                <a:srgbClr val="333333"/>
              </a:solidFill>
              <a:latin typeface="inter-regular"/>
            </a:endParaRPr>
          </a:p>
        </p:txBody>
      </p:sp>
      <p:pic>
        <p:nvPicPr>
          <p:cNvPr id="1026" name="Picture 2" descr="Upcasting in Java">
            <a:extLst>
              <a:ext uri="{FF2B5EF4-FFF2-40B4-BE49-F238E27FC236}">
                <a16:creationId xmlns:a16="http://schemas.microsoft.com/office/drawing/2014/main" id="{EA217696-9857-A812-0387-577D31438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142" y="2584586"/>
            <a:ext cx="5421686" cy="168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8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EE54-B4F0-A301-D82C-C9EEC9EF9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2809155"/>
            <a:ext cx="9144000" cy="1104220"/>
          </a:xfrm>
        </p:spPr>
        <p:txBody>
          <a:bodyPr>
            <a:normAutofit fontScale="90000"/>
          </a:bodyPr>
          <a:lstStyle/>
          <a:p>
            <a:r>
              <a:rPr lang="en-IN" sz="7200" b="1" dirty="0"/>
              <a:t>Dynamic Method Dispatch</a:t>
            </a:r>
          </a:p>
        </p:txBody>
      </p:sp>
    </p:spTree>
    <p:extLst>
      <p:ext uri="{BB962C8B-B14F-4D97-AF65-F5344CB8AC3E}">
        <p14:creationId xmlns:p14="http://schemas.microsoft.com/office/powerpoint/2010/main" val="325354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Dynamic Method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28" y="717871"/>
            <a:ext cx="11329725" cy="159502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Runtime polymorphism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or </a:t>
            </a:r>
            <a:r>
              <a:rPr lang="en-US" sz="2000" b="1" i="0" dirty="0">
                <a:solidFill>
                  <a:srgbClr val="333333"/>
                </a:solidFill>
                <a:effectLst/>
                <a:latin typeface="inter-bold"/>
              </a:rPr>
              <a:t>Dynamic Method Dispatch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 is a process in which a call to an </a:t>
            </a:r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inter-regular"/>
              </a:rPr>
              <a:t>overridden method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is </a:t>
            </a:r>
            <a:r>
              <a:rPr lang="en-US" sz="20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inter-regular"/>
              </a:rPr>
              <a:t>resolved at runtime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rather than compile-time.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In this process, an overridden method is called through the reference variable of a superclass. </a:t>
            </a:r>
          </a:p>
          <a:p>
            <a:pPr algn="just"/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The determination of the method to be called is based on the object being referred to by the reference variable.</a:t>
            </a: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1B633-07F6-08F8-83B6-CD08BBBF33EB}"/>
              </a:ext>
            </a:extLst>
          </p:cNvPr>
          <p:cNvSpPr txBox="1"/>
          <p:nvPr/>
        </p:nvSpPr>
        <p:spPr>
          <a:xfrm>
            <a:off x="620228" y="2392739"/>
            <a:ext cx="7116313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Bike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	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run() {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“Running"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 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Splendor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Bike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	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run(){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“Running safely with 60km"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); 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	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lvl="2"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		Bike b =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Splendor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();</a:t>
            </a:r>
            <a:r>
              <a:rPr lang="en-IN" b="0" i="0" dirty="0">
                <a:solidFill>
                  <a:srgbClr val="008200"/>
                </a:solidFill>
                <a:effectLst/>
                <a:latin typeface="inter-regular"/>
              </a:rPr>
              <a:t>//upcasting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  	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b.run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 	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4F1EAA-03C6-DFBA-62AD-815605CBB718}"/>
              </a:ext>
            </a:extLst>
          </p:cNvPr>
          <p:cNvSpPr txBox="1"/>
          <p:nvPr/>
        </p:nvSpPr>
        <p:spPr>
          <a:xfrm>
            <a:off x="7969623" y="2368130"/>
            <a:ext cx="3980329" cy="32624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We are calling the overridden method run() by the reference variable of Parent class. </a:t>
            </a:r>
          </a:p>
          <a:p>
            <a:pPr algn="just"/>
            <a:endParaRPr lang="en-US" sz="1000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Since it refers to the subclass object and subclass method overrides the Parent class method, the subclass method is invoked at runtime.</a:t>
            </a:r>
          </a:p>
          <a:p>
            <a:pPr algn="just"/>
            <a:endParaRPr lang="en-US" sz="8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Since method invocation is determined by the JVM, it is known as runtime polymorphism.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12F247-228F-4502-74AE-73890A6CE6E9}"/>
              </a:ext>
            </a:extLst>
          </p:cNvPr>
          <p:cNvSpPr txBox="1"/>
          <p:nvPr/>
        </p:nvSpPr>
        <p:spPr>
          <a:xfrm>
            <a:off x="8347666" y="5770941"/>
            <a:ext cx="3224241" cy="8771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Output:</a:t>
            </a:r>
          </a:p>
          <a:p>
            <a:r>
              <a:rPr lang="en-IN" sz="1100" b="1" dirty="0"/>
              <a:t> </a:t>
            </a:r>
          </a:p>
          <a:p>
            <a:r>
              <a:rPr lang="en-IN" sz="2000" b="1" dirty="0">
                <a:solidFill>
                  <a:srgbClr val="000000"/>
                </a:solidFill>
                <a:latin typeface="inter-regular"/>
              </a:rPr>
              <a:t>Running safely with 60km</a:t>
            </a:r>
          </a:p>
        </p:txBody>
      </p:sp>
    </p:spTree>
    <p:extLst>
      <p:ext uri="{BB962C8B-B14F-4D97-AF65-F5344CB8AC3E}">
        <p14:creationId xmlns:p14="http://schemas.microsoft.com/office/powerpoint/2010/main" val="167579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Dynamic Method Dispatch : Bank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155A0-47C1-81ED-E5AC-27D7FF75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28" y="717871"/>
            <a:ext cx="11329725" cy="15950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Consider a scenario where Bank is a class that provides a method to get the rate of interest. 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However, the rate of interest may differ according to banks. For example, SBI, ICICI, and AXIS banks are providing 8.4%, 7.3%, and 9.7% rate of interest.</a:t>
            </a: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2050" name="Picture 2" descr="Java Runtime Polymorphism example of bank">
            <a:extLst>
              <a:ext uri="{FF2B5EF4-FFF2-40B4-BE49-F238E27FC236}">
                <a16:creationId xmlns:a16="http://schemas.microsoft.com/office/drawing/2014/main" id="{219DA732-69AE-1E1B-8811-902B48EC9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44" y="2019719"/>
            <a:ext cx="11225311" cy="434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82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E4F7-71FC-97BC-B0FE-5CBAACB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35" y="37966"/>
            <a:ext cx="10947400" cy="67990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610B38"/>
                </a:solidFill>
                <a:latin typeface="erdana"/>
              </a:rPr>
              <a:t>Dynamic Method Dispatch : Bank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E146D-5670-FF51-B597-731704573C7A}"/>
              </a:ext>
            </a:extLst>
          </p:cNvPr>
          <p:cNvSpPr txBox="1"/>
          <p:nvPr/>
        </p:nvSpPr>
        <p:spPr>
          <a:xfrm>
            <a:off x="615462" y="723542"/>
            <a:ext cx="3936441" cy="59093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Bank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float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getRateOfInterest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	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;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SBI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Bank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float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getRateOfInterest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	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.4f;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ICICI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Bank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float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getRateOfInterest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	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7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.3f;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01BE10-C630-3B19-E62A-19A23E0B4E3D}"/>
              </a:ext>
            </a:extLst>
          </p:cNvPr>
          <p:cNvSpPr txBox="1"/>
          <p:nvPr/>
        </p:nvSpPr>
        <p:spPr>
          <a:xfrm>
            <a:off x="4662435" y="713493"/>
            <a:ext cx="7355393" cy="56477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AXIS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extends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Bank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float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getRateOfInterest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	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0" i="0" dirty="0">
                <a:solidFill>
                  <a:srgbClr val="C00000"/>
                </a:solidFill>
                <a:effectLst/>
                <a:latin typeface="inter-regular"/>
              </a:rPr>
              <a:t>9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.7f;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/>
            <a:endParaRPr lang="en-IN" sz="100" dirty="0">
              <a:solidFill>
                <a:srgbClr val="000000"/>
              </a:solidFill>
              <a:latin typeface="inter-regular"/>
            </a:endParaRP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class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TestPoly1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	public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static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main(String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args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[])</a:t>
            </a:r>
          </a:p>
          <a:p>
            <a:pPr algn="just"/>
            <a:r>
              <a:rPr lang="en-IN" dirty="0">
                <a:solidFill>
                  <a:srgbClr val="000000"/>
                </a:solidFill>
                <a:latin typeface="inter-regular"/>
              </a:rPr>
              <a:t>	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Bank b;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b=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SBI();  // 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Referring to object of SBI Class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"SBI Rate of Interest: 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+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b.getRateOfInterest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());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b=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ICICI();  // 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Referring to object of ICICI class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"ICICI Rate of Interest: 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+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b.getRateOfInterest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());  	b=</a:t>
            </a:r>
            <a:r>
              <a:rPr lang="en-IN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 AXIS();  // 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ter-regular"/>
              </a:rPr>
              <a:t>Referring to object of AXIS class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	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System.out.println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inter-regular"/>
              </a:rPr>
              <a:t>"AXIS Rate of Interest: "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+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inter-regular"/>
              </a:rPr>
              <a:t>b.getRateOfInterest</a:t>
            </a:r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());  	}  </a:t>
            </a: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</p:txBody>
      </p:sp>
    </p:spTree>
    <p:extLst>
      <p:ext uri="{BB962C8B-B14F-4D97-AF65-F5344CB8AC3E}">
        <p14:creationId xmlns:p14="http://schemas.microsoft.com/office/powerpoint/2010/main" val="2303139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806</Words>
  <Application>Microsoft Office PowerPoint</Application>
  <PresentationFormat>Widescreen</PresentationFormat>
  <Paragraphs>137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erdana</vt:lpstr>
      <vt:lpstr>inter-bold</vt:lpstr>
      <vt:lpstr>inter-regular</vt:lpstr>
      <vt:lpstr>Office Theme</vt:lpstr>
      <vt:lpstr>Topics to be Covered:</vt:lpstr>
      <vt:lpstr>Polymorphism</vt:lpstr>
      <vt:lpstr>Polymorphism</vt:lpstr>
      <vt:lpstr>Upcasting</vt:lpstr>
      <vt:lpstr>Upcasting</vt:lpstr>
      <vt:lpstr>Dynamic Method Dispatch</vt:lpstr>
      <vt:lpstr>Dynamic Method Dispatch</vt:lpstr>
      <vt:lpstr>Dynamic Method Dispatch : Bank Example</vt:lpstr>
      <vt:lpstr>Dynamic Method Dispatch : Bank Example</vt:lpstr>
      <vt:lpstr>Dynamic Method Dispatch : Shape Example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in JAVA</dc:title>
  <dc:creator>Anil Kumar</dc:creator>
  <cp:lastModifiedBy>Anil Kumar</cp:lastModifiedBy>
  <cp:revision>100</cp:revision>
  <dcterms:created xsi:type="dcterms:W3CDTF">2022-08-21T11:09:16Z</dcterms:created>
  <dcterms:modified xsi:type="dcterms:W3CDTF">2022-09-11T16:38:09Z</dcterms:modified>
</cp:coreProperties>
</file>