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70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BF5-F398-333F-144D-55E2BB7EF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77EF2-DC0C-8742-AFDA-82A549EE3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437B-C7B1-68E4-80FE-4AC71A6E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2A76-5AA5-2E75-082C-77D8162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47EE-CD29-444D-840B-F9F0BB0F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B3CE-CF6E-400B-D996-6B461675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C8CF-945D-283C-42AD-F43B644D0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A194-3768-6CAF-854A-C092BA86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543A-D5ED-0763-67CF-40A81DB4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827C-D2D4-20A2-8C69-8E50D1B6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FC356-65FC-4515-8EC7-AE3B2FCD8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66F63-28D6-C84D-5FE2-55612EEC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6154-7071-709C-AB4F-29956E41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0954-040D-FB21-FC6E-812B2DF8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B8DD-4BBB-DFE4-278B-566888F8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F8AC-E1E5-8974-9E03-F6725B16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0251-2E95-46C0-5518-65DDD463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080F0-14FF-EFE6-FF8C-9E17C847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2199-6943-B038-B95D-96C72188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803E-8DF6-E7C4-C382-A9F4B637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48AE-5242-3A27-8AA4-663225B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B98E-8CAC-6570-630F-06F96002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3CCE-5066-65D8-6E4B-E079C1EC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AA53-9BEB-C7BD-E8CD-B5CBB91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94B2-6D36-0D9A-B854-8B064EC9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1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4F39-87EE-D596-127D-BD8B2D03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EAC3-63CF-3D2B-3F2E-648A2F964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0E80A-76BB-E0FC-9158-0E55FF74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871D-D029-EA83-04CE-385ABA95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FB29-7FE9-2626-6D72-1C7C710A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CE49-A87E-6F7B-D812-DC540F9F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4140-3F3C-34FB-1EAF-AE5590DF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FDAE-500B-9525-3347-B0F23055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E5CDD-F9C4-4973-A43C-F682FA9F5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4392E-F47F-299C-3C26-08C1AAAB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1DFA9-D26E-4C58-68AD-09773BD47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32DE3-8520-EB25-B5DC-F3237C6E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3C813-D2C7-D135-AF74-D4743CE0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EF8BE-DC90-E276-ACD1-597FC65E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9481-6C01-7923-A7CC-B14A1DD7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D4C13-1CCE-045D-F3FB-11DAFCA3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D1C2B-C782-2493-5AED-0E161B1C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F69E0-6936-D81A-C390-EE088CDB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A54B2-3C9C-A415-906B-6FF51A3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480B1-9F54-FC71-E0A8-BF67DDD8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8C1C-505F-1601-2802-2C49DBE9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8B8-8695-3FF9-1F01-2D32478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64C8-2031-17C4-EC66-EF4242C4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E8E6-57E8-9BF4-A540-701A6C28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2CC8A-5B5E-D843-034D-D4487607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7DD0-C2A2-95B4-A8F4-1B2C0A6F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4F20-0104-92DE-C840-7697B7D8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2E55-4CF8-E942-EFC3-65AA0704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6CBDA-9626-7CA9-84B5-89E70F5FF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372E3-DECF-733D-C9C0-0702C8243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F5C2-1CE2-ABDD-9286-6190A9A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48C7-BB04-4438-7954-C1FE63E2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9B36-5DF5-41B7-1BD3-60187C9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72593-9EBB-8A96-6528-4476BE53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D5D5C-D730-0D2D-48C6-36E41162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B4C5-BD5F-B75D-A96D-D22B99430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CDD-15C8-401D-A73D-74AE48BFAA01}" type="datetimeFigureOut">
              <a:rPr lang="en-US" smtClean="0"/>
              <a:t>28-Jun-22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16E0-9D24-82F0-63F4-66F7E3A4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11EA-29D6-7942-798C-9AEDF07BD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25226-D751-40A5-9CF5-849293F17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42101-3AF1-D683-4087-A245C1A44F18}"/>
              </a:ext>
            </a:extLst>
          </p:cNvPr>
          <p:cNvSpPr txBox="1"/>
          <p:nvPr/>
        </p:nvSpPr>
        <p:spPr>
          <a:xfrm>
            <a:off x="158337" y="0"/>
            <a:ext cx="11875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Optical Components</a:t>
            </a:r>
          </a:p>
          <a:p>
            <a:r>
              <a:rPr lang="en-US" b="1" dirty="0"/>
              <a:t>Booklet notes</a:t>
            </a:r>
          </a:p>
          <a:p>
            <a:endParaRPr lang="en-US" dirty="0"/>
          </a:p>
          <a:p>
            <a:r>
              <a:rPr lang="en-US" dirty="0"/>
              <a:t>Contents (just the topics, full contents on the booklet):</a:t>
            </a:r>
          </a:p>
          <a:p>
            <a:pPr marL="342900" indent="-342900">
              <a:buAutoNum type="arabicPeriod"/>
            </a:pPr>
            <a:r>
              <a:rPr lang="en-US" dirty="0"/>
              <a:t>Free and guided propagation of optical waves</a:t>
            </a:r>
          </a:p>
          <a:p>
            <a:pPr marL="800100" lvl="1" indent="-342900">
              <a:buAutoNum type="arabicPeriod"/>
            </a:pPr>
            <a:r>
              <a:rPr lang="en-US" dirty="0"/>
              <a:t>Weakly non-linear dielectrics</a:t>
            </a:r>
          </a:p>
          <a:p>
            <a:pPr marL="800100" lvl="1" indent="-342900">
              <a:buAutoNum type="arabicPeriod"/>
            </a:pPr>
            <a:r>
              <a:rPr lang="en-US" dirty="0"/>
              <a:t>Maxwell’s equations (linear and nonlinear)</a:t>
            </a:r>
          </a:p>
          <a:p>
            <a:pPr marL="800100" lvl="1" indent="-342900">
              <a:buAutoNum type="arabicPeriod"/>
            </a:pPr>
            <a:r>
              <a:rPr lang="en-US" dirty="0"/>
              <a:t>Ideal reference case</a:t>
            </a:r>
          </a:p>
          <a:p>
            <a:pPr marL="800100" lvl="1" indent="-342900">
              <a:buAutoNum type="arabicPeriod"/>
            </a:pPr>
            <a:r>
              <a:rPr lang="en-US" dirty="0"/>
              <a:t>Fourier transform</a:t>
            </a:r>
          </a:p>
          <a:p>
            <a:pPr marL="800100" lvl="1" indent="-342900">
              <a:buAutoNum type="arabicPeriod"/>
            </a:pPr>
            <a:r>
              <a:rPr lang="en-US" dirty="0"/>
              <a:t>Wave equation for complex amplitudes (linear and nonlinear contributions)</a:t>
            </a:r>
          </a:p>
          <a:p>
            <a:pPr marL="800100" lvl="1" indent="-342900">
              <a:buAutoNum type="arabicPeriod"/>
            </a:pPr>
            <a:r>
              <a:rPr lang="en-US" dirty="0"/>
              <a:t>Nonlinear Schrödinger equation (NLSE)</a:t>
            </a:r>
          </a:p>
          <a:p>
            <a:pPr marL="800100" lvl="1" indent="-342900">
              <a:buAutoNum type="arabicPeriod"/>
            </a:pPr>
            <a:r>
              <a:rPr lang="en-US" dirty="0"/>
              <a:t>Linear and nonlinear terms in the NLSE</a:t>
            </a:r>
          </a:p>
          <a:p>
            <a:pPr marL="342900" indent="-342900">
              <a:buAutoNum type="arabicPeriod"/>
            </a:pPr>
            <a:r>
              <a:rPr lang="en-US" dirty="0"/>
              <a:t>Guided propagation of optical waves</a:t>
            </a:r>
          </a:p>
          <a:p>
            <a:pPr marL="800100" lvl="1" indent="-342900">
              <a:buAutoNum type="arabicPeriod"/>
            </a:pPr>
            <a:r>
              <a:rPr lang="en-US" dirty="0"/>
              <a:t>Propagation in optical fiber</a:t>
            </a:r>
          </a:p>
          <a:p>
            <a:pPr marL="800100" lvl="1" indent="-342900">
              <a:buAutoNum type="arabicPeriod"/>
            </a:pPr>
            <a:r>
              <a:rPr lang="en-US" dirty="0"/>
              <a:t>Guided modes </a:t>
            </a:r>
            <a:r>
              <a:rPr lang="en-US" dirty="0">
                <a:sym typeface="Wingdings" panose="05000000000000000000" pitchFamily="2" charset="2"/>
              </a:rPr>
              <a:t> LP and Gaussian approximations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65B2C-F214-40D8-827E-160CDEB925DD}"/>
              </a:ext>
            </a:extLst>
          </p:cNvPr>
          <p:cNvSpPr txBox="1"/>
          <p:nvPr/>
        </p:nvSpPr>
        <p:spPr>
          <a:xfrm>
            <a:off x="0" y="738909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2.10: Mode profile for V=2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1CF1-B932-F410-4057-47DE2AC8F911}"/>
              </a:ext>
            </a:extLst>
          </p:cNvPr>
          <p:cNvSpPr txBox="1"/>
          <p:nvPr/>
        </p:nvSpPr>
        <p:spPr>
          <a:xfrm>
            <a:off x="6303818" y="738909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1.11: Effective refractive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23974-666F-80C6-396D-1EBF6E266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t="8380" r="3479" b="3423"/>
          <a:stretch/>
        </p:blipFill>
        <p:spPr>
          <a:xfrm>
            <a:off x="6418493" y="1801652"/>
            <a:ext cx="4839058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62EB1-6BD3-5BD7-5F66-91F536D00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8" t="7424" r="4530" b="10108"/>
          <a:stretch/>
        </p:blipFill>
        <p:spPr>
          <a:xfrm>
            <a:off x="526082" y="1801652"/>
            <a:ext cx="47942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42101-3AF1-D683-4087-A245C1A44F18}"/>
              </a:ext>
            </a:extLst>
          </p:cNvPr>
          <p:cNvSpPr txBox="1"/>
          <p:nvPr/>
        </p:nvSpPr>
        <p:spPr>
          <a:xfrm>
            <a:off x="158337" y="0"/>
            <a:ext cx="118753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Optical Components</a:t>
            </a:r>
          </a:p>
          <a:p>
            <a:r>
              <a:rPr lang="en-US" b="1" dirty="0"/>
              <a:t>Booklet notes</a:t>
            </a:r>
          </a:p>
          <a:p>
            <a:r>
              <a:rPr lang="en-US" b="1" dirty="0"/>
              <a:t>Chapter 1:</a:t>
            </a:r>
            <a:r>
              <a:rPr lang="en-US" dirty="0"/>
              <a:t> Free and guided propagation of optical waves</a:t>
            </a:r>
          </a:p>
          <a:p>
            <a:endParaRPr lang="en-US" b="1" dirty="0"/>
          </a:p>
          <a:p>
            <a:r>
              <a:rPr lang="en-US" b="1" dirty="0"/>
              <a:t>1.1 Premise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Performance: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Transmission capacity: Quantity of information transferred per unit 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Maximum distance between the source and used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the physical phenomena must be known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Visible: 400 nm </a:t>
            </a:r>
            <a:r>
              <a:rPr lang="en-US" dirty="0">
                <a:sym typeface="Wingdings" panose="05000000000000000000" pitchFamily="2" charset="2"/>
              </a:rPr>
              <a:t> 750 nm</a:t>
            </a:r>
          </a:p>
          <a:p>
            <a:pPr marL="285750" indent="-285750">
              <a:buFontTx/>
              <a:buChar char="-"/>
            </a:pPr>
            <a:r>
              <a:rPr lang="en-US" dirty="0"/>
              <a:t>Microwaves: 25 um </a:t>
            </a:r>
            <a:r>
              <a:rPr lang="en-US" dirty="0">
                <a:sym typeface="Wingdings" panose="05000000000000000000" pitchFamily="2" charset="2"/>
              </a:rPr>
              <a:t> 1mm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Information transfer  Modulated electromagnetic signal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In this chapter: main properties of the modern communications systems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Guided or non-guided propagation’;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Guided: EM radiation is confined in a guiding structure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Non-guided: EM radiation propagates through space  for broadcast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start with slowly varying weakly nonlinear dielectrics at optical frequencies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NLSE3D describes the evolution of the electric field envelope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we apply the results for guided and non-guided propagation independently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Free space propagation: Neglect all nonlinear and dispersive terms (purely diffractive propagation)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Guiding structures: Diffractive and guiding effects (the later due to the refractive index variation in the transverse plane with respect to propagation direction) compensate each other </a:t>
            </a:r>
          </a:p>
        </p:txBody>
      </p:sp>
    </p:spTree>
    <p:extLst>
      <p:ext uri="{BB962C8B-B14F-4D97-AF65-F5344CB8AC3E}">
        <p14:creationId xmlns:p14="http://schemas.microsoft.com/office/powerpoint/2010/main" val="170577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42101-3AF1-D683-4087-A245C1A44F18}"/>
              </a:ext>
            </a:extLst>
          </p:cNvPr>
          <p:cNvSpPr txBox="1"/>
          <p:nvPr/>
        </p:nvSpPr>
        <p:spPr>
          <a:xfrm>
            <a:off x="158337" y="0"/>
            <a:ext cx="1187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Optical Components</a:t>
            </a:r>
          </a:p>
          <a:p>
            <a:r>
              <a:rPr lang="en-US" b="1" dirty="0"/>
              <a:t>Booklet notes</a:t>
            </a:r>
          </a:p>
          <a:p>
            <a:r>
              <a:rPr lang="en-US" b="1" dirty="0"/>
              <a:t>Figures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10695-247F-A247-7842-19AB51D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8" y="1026708"/>
            <a:ext cx="3657600" cy="1724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75FA91-CF27-F262-7B54-F3F844A7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7" y="2751368"/>
            <a:ext cx="3657600" cy="1806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70D36-11BE-ED4E-C262-54A9238F3EB9}"/>
              </a:ext>
            </a:extLst>
          </p:cNvPr>
          <p:cNvSpPr txBox="1"/>
          <p:nvPr/>
        </p:nvSpPr>
        <p:spPr>
          <a:xfrm>
            <a:off x="3932518" y="324433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P54 check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CC1C07-72BA-7381-D55F-13256895E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18" y="4558259"/>
            <a:ext cx="3657600" cy="1663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03EDED-47BE-B0F3-F339-61891DA92431}"/>
              </a:ext>
            </a:extLst>
          </p:cNvPr>
          <p:cNvSpPr txBox="1"/>
          <p:nvPr/>
        </p:nvSpPr>
        <p:spPr>
          <a:xfrm>
            <a:off x="4069679" y="502066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P55 check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9942F8-20A0-3231-C924-4F65B099F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553" y="814152"/>
            <a:ext cx="3657600" cy="1799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2EEA4-2678-D453-BC88-B37E6B2DE7A0}"/>
              </a:ext>
            </a:extLst>
          </p:cNvPr>
          <p:cNvSpPr txBox="1"/>
          <p:nvPr/>
        </p:nvSpPr>
        <p:spPr>
          <a:xfrm>
            <a:off x="9475734" y="134470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P56 check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A7D06-0B24-03A2-FCCE-DE3EA372A249}"/>
              </a:ext>
            </a:extLst>
          </p:cNvPr>
          <p:cNvSpPr txBox="1"/>
          <p:nvPr/>
        </p:nvSpPr>
        <p:spPr>
          <a:xfrm>
            <a:off x="3984981" y="141101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AF6123-9C05-B3DA-E4F1-30461CB8F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844" y="2615063"/>
            <a:ext cx="3657600" cy="17404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3ECCC4-50B3-BC91-C078-1221DED5E4F6}"/>
              </a:ext>
            </a:extLst>
          </p:cNvPr>
          <p:cNvSpPr txBox="1"/>
          <p:nvPr/>
        </p:nvSpPr>
        <p:spPr>
          <a:xfrm>
            <a:off x="9586298" y="293743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P39 check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A2DB3E-263D-CBE9-E653-0729F122F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844" y="4464534"/>
            <a:ext cx="3657600" cy="1757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8F0725-B9B1-1CA3-350F-90E24C6F20E1}"/>
              </a:ext>
            </a:extLst>
          </p:cNvPr>
          <p:cNvSpPr txBox="1"/>
          <p:nvPr/>
        </p:nvSpPr>
        <p:spPr>
          <a:xfrm>
            <a:off x="9586298" y="476687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P40 check</a:t>
            </a:r>
          </a:p>
        </p:txBody>
      </p:sp>
    </p:spTree>
    <p:extLst>
      <p:ext uri="{BB962C8B-B14F-4D97-AF65-F5344CB8AC3E}">
        <p14:creationId xmlns:p14="http://schemas.microsoft.com/office/powerpoint/2010/main" val="35636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42101-3AF1-D683-4087-A245C1A44F18}"/>
              </a:ext>
            </a:extLst>
          </p:cNvPr>
          <p:cNvSpPr txBox="1"/>
          <p:nvPr/>
        </p:nvSpPr>
        <p:spPr>
          <a:xfrm>
            <a:off x="158337" y="0"/>
            <a:ext cx="118753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Optical Components</a:t>
            </a:r>
          </a:p>
          <a:p>
            <a:r>
              <a:rPr lang="en-US" b="1" dirty="0"/>
              <a:t>Booklet notes</a:t>
            </a:r>
          </a:p>
          <a:p>
            <a:endParaRPr lang="en-US" b="1" dirty="0"/>
          </a:p>
          <a:p>
            <a:r>
              <a:rPr lang="en-US" b="1" dirty="0"/>
              <a:t>Exercise 1:</a:t>
            </a:r>
            <a:r>
              <a:rPr lang="en-US" dirty="0"/>
              <a:t> Isotropic media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apply any rotation on E and we should get the same in P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obtain the relation: XR = RX with X the susceptibility tensor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do it with a z-axis and x-axis rotation</a:t>
            </a:r>
          </a:p>
          <a:p>
            <a:r>
              <a:rPr lang="en-US" b="1" dirty="0"/>
              <a:t>Exercise 2:</a:t>
            </a:r>
            <a:r>
              <a:rPr lang="en-US" dirty="0"/>
              <a:t> Frequency dependent and complex X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From the relation P = e_0[[X]]*[E]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From the fact that X(r, t-tau) = 0 for t-tau&lt;0 due to causality</a:t>
            </a:r>
          </a:p>
          <a:p>
            <a:r>
              <a:rPr lang="en-US" b="1" dirty="0"/>
              <a:t>Exercise3: </a:t>
            </a:r>
            <a:r>
              <a:rPr lang="en-US" dirty="0"/>
              <a:t>Linear isotropic media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Directly from the wave equation and P = e_0XE</a:t>
            </a:r>
          </a:p>
          <a:p>
            <a:r>
              <a:rPr lang="en-US" b="1" dirty="0"/>
              <a:t>Exercise 4:</a:t>
            </a:r>
            <a:r>
              <a:rPr lang="en-US" dirty="0"/>
              <a:t> Linear and homogeneous medium </a:t>
            </a:r>
            <a:r>
              <a:rPr lang="en-US" dirty="0">
                <a:sym typeface="Wingdings" panose="05000000000000000000" pitchFamily="2" charset="2"/>
              </a:rPr>
              <a:t> \</a:t>
            </a:r>
            <a:r>
              <a:rPr lang="en-US" dirty="0" err="1">
                <a:sym typeface="Wingdings" panose="05000000000000000000" pitchFamily="2" charset="2"/>
              </a:rPr>
              <a:t>Nabla</a:t>
            </a:r>
            <a:r>
              <a:rPr lang="en-US" dirty="0">
                <a:sym typeface="Wingdings" panose="05000000000000000000" pitchFamily="2" charset="2"/>
              </a:rPr>
              <a:t> . [E] = 0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From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5:</a:t>
            </a:r>
            <a:r>
              <a:rPr lang="en-US" dirty="0">
                <a:sym typeface="Wingdings" panose="05000000000000000000" pitchFamily="2" charset="2"/>
              </a:rPr>
              <a:t> Ideal reference case</a:t>
            </a: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Directly from the wave equation 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6:</a:t>
            </a:r>
            <a:r>
              <a:rPr lang="en-US" dirty="0">
                <a:sym typeface="Wingdings" panose="05000000000000000000" pitchFamily="2" charset="2"/>
              </a:rPr>
              <a:t> Propagation constant</a:t>
            </a:r>
          </a:p>
          <a:p>
            <a:r>
              <a:rPr lang="en-US" dirty="0">
                <a:sym typeface="Wingdings" panose="05000000000000000000" pitchFamily="2" charset="2"/>
              </a:rPr>
              <a:t>- Taking the operators of the derivatives acting on the cosine function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7:</a:t>
            </a:r>
            <a:r>
              <a:rPr lang="en-US" dirty="0">
                <a:sym typeface="Wingdings" panose="05000000000000000000" pitchFamily="2" charset="2"/>
              </a:rPr>
              <a:t> 2D Fourier transform</a:t>
            </a: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Apply the Fourier transform and separate the exponentials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8:</a:t>
            </a:r>
            <a:r>
              <a:rPr lang="en-US" dirty="0">
                <a:sym typeface="Wingdings" panose="05000000000000000000" pitchFamily="2" charset="2"/>
              </a:rPr>
              <a:t> H and &lt;P&gt; calculations</a:t>
            </a:r>
          </a:p>
          <a:p>
            <a:r>
              <a:rPr lang="en-US" dirty="0">
                <a:sym typeface="Wingdings" panose="05000000000000000000" pitchFamily="2" charset="2"/>
              </a:rPr>
              <a:t>- Apply Maxwell’s equations and assume slowly variant envelope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23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42101-3AF1-D683-4087-A245C1A44F18}"/>
              </a:ext>
            </a:extLst>
          </p:cNvPr>
          <p:cNvSpPr txBox="1"/>
          <p:nvPr/>
        </p:nvSpPr>
        <p:spPr>
          <a:xfrm>
            <a:off x="158337" y="0"/>
            <a:ext cx="11875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Optical Components</a:t>
            </a:r>
          </a:p>
          <a:p>
            <a:r>
              <a:rPr lang="en-US" b="1" dirty="0"/>
              <a:t>Booklet notes</a:t>
            </a:r>
          </a:p>
          <a:p>
            <a:endParaRPr lang="en-US" b="1" dirty="0"/>
          </a:p>
          <a:p>
            <a:r>
              <a:rPr lang="en-US" b="1" dirty="0"/>
              <a:t>Exercise 9:</a:t>
            </a:r>
            <a:r>
              <a:rPr lang="en-US" dirty="0"/>
              <a:t> Intensity attenuation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have the electric field, get the </a:t>
            </a:r>
            <a:r>
              <a:rPr lang="en-US" dirty="0" err="1"/>
              <a:t>poynting</a:t>
            </a:r>
            <a:r>
              <a:rPr lang="en-US" dirty="0"/>
              <a:t> vector</a:t>
            </a:r>
          </a:p>
          <a:p>
            <a:r>
              <a:rPr lang="en-US" b="1" dirty="0"/>
              <a:t>Exercise 10:</a:t>
            </a:r>
            <a:r>
              <a:rPr lang="en-US" dirty="0"/>
              <a:t> Neglect third order dispersion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start with the equation and the suggested values</a:t>
            </a:r>
          </a:p>
          <a:p>
            <a:r>
              <a:rPr lang="en-US" b="1" dirty="0"/>
              <a:t>Exercise 11: </a:t>
            </a:r>
            <a:r>
              <a:rPr lang="en-US" dirty="0"/>
              <a:t>Verify the effective refractive index with data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Use the graphical solution and then calculate beta and </a:t>
            </a:r>
            <a:r>
              <a:rPr lang="en-US" dirty="0" err="1"/>
              <a:t>n_eff</a:t>
            </a:r>
            <a:endParaRPr lang="en-US" dirty="0"/>
          </a:p>
          <a:p>
            <a:r>
              <a:rPr lang="en-US" b="1" dirty="0"/>
              <a:t>Exercise 12:</a:t>
            </a:r>
            <a:r>
              <a:rPr lang="en-US" dirty="0"/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Exercise 13: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Exercise 14:</a:t>
            </a:r>
            <a:endParaRPr lang="en-US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Exercise 15: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Exercise 16: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13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65B2C-F214-40D8-827E-160CDEB925DD}"/>
              </a:ext>
            </a:extLst>
          </p:cNvPr>
          <p:cNvSpPr txBox="1"/>
          <p:nvPr/>
        </p:nvSpPr>
        <p:spPr>
          <a:xfrm>
            <a:off x="0" y="738909"/>
            <a:ext cx="54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1.11: Refractive index for pure Silica and Silica doped with Germanium from the </a:t>
            </a:r>
            <a:r>
              <a:rPr lang="en-US" dirty="0" err="1"/>
              <a:t>Sellmeier</a:t>
            </a:r>
            <a:r>
              <a:rPr lang="en-US" dirty="0"/>
              <a:t>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57EE9-35ED-FE90-9280-FF85F97CD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6" t="7851" r="5321" b="6378"/>
          <a:stretch/>
        </p:blipFill>
        <p:spPr>
          <a:xfrm>
            <a:off x="351655" y="1582568"/>
            <a:ext cx="4857008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E1CF1-B932-F410-4057-47DE2AC8F911}"/>
              </a:ext>
            </a:extLst>
          </p:cNvPr>
          <p:cNvSpPr txBox="1"/>
          <p:nvPr/>
        </p:nvSpPr>
        <p:spPr>
          <a:xfrm>
            <a:off x="6303818" y="738909"/>
            <a:ext cx="54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1.11: Group velocity for pure Silica and Silica doped with Germanium from the </a:t>
            </a:r>
            <a:r>
              <a:rPr lang="en-US" dirty="0" err="1"/>
              <a:t>Sellmeier</a:t>
            </a:r>
            <a:r>
              <a:rPr lang="en-US" dirty="0"/>
              <a:t>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9B354-F350-EB4F-D784-5E79DBBDB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02" t="8251" r="2641" b="4891"/>
          <a:stretch/>
        </p:blipFill>
        <p:spPr>
          <a:xfrm>
            <a:off x="6622285" y="1600200"/>
            <a:ext cx="48402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65B2C-F214-40D8-827E-160CDEB925DD}"/>
              </a:ext>
            </a:extLst>
          </p:cNvPr>
          <p:cNvSpPr txBox="1"/>
          <p:nvPr/>
        </p:nvSpPr>
        <p:spPr>
          <a:xfrm>
            <a:off x="0" y="738909"/>
            <a:ext cx="54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1.12: Refractive index for pure Silica and Silica doped with Germanium from the </a:t>
            </a:r>
            <a:r>
              <a:rPr lang="en-US" dirty="0" err="1"/>
              <a:t>Sellmeier</a:t>
            </a:r>
            <a:r>
              <a:rPr lang="en-US" dirty="0"/>
              <a:t> formula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1CF1-B932-F410-4057-47DE2AC8F911}"/>
              </a:ext>
            </a:extLst>
          </p:cNvPr>
          <p:cNvSpPr txBox="1"/>
          <p:nvPr/>
        </p:nvSpPr>
        <p:spPr>
          <a:xfrm>
            <a:off x="6303818" y="738909"/>
            <a:ext cx="54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1.12: Group velocity for pure Silica and Silica doped with Germanium from the </a:t>
            </a:r>
            <a:r>
              <a:rPr lang="en-US" dirty="0" err="1"/>
              <a:t>Sellmeier</a:t>
            </a:r>
            <a:r>
              <a:rPr lang="en-US" dirty="0"/>
              <a:t> formula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A9070-16D6-C8BB-6A73-CA6B24DF8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7" t="7909" r="3509" b="5536"/>
          <a:stretch/>
        </p:blipFill>
        <p:spPr>
          <a:xfrm>
            <a:off x="415636" y="1907560"/>
            <a:ext cx="4889541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038D2F-2147-9AF5-0AF2-AF9A6D39A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3" t="6333" r="4046" b="4286"/>
          <a:stretch/>
        </p:blipFill>
        <p:spPr>
          <a:xfrm>
            <a:off x="6539346" y="1907560"/>
            <a:ext cx="47402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65B2C-F214-40D8-827E-160CDEB925DD}"/>
              </a:ext>
            </a:extLst>
          </p:cNvPr>
          <p:cNvSpPr txBox="1"/>
          <p:nvPr/>
        </p:nvSpPr>
        <p:spPr>
          <a:xfrm>
            <a:off x="0" y="738909"/>
            <a:ext cx="547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2.8: Graphical solution of the dispersion relation for the LP01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1CF1-B932-F410-4057-47DE2AC8F911}"/>
              </a:ext>
            </a:extLst>
          </p:cNvPr>
          <p:cNvSpPr txBox="1"/>
          <p:nvPr/>
        </p:nvSpPr>
        <p:spPr>
          <a:xfrm>
            <a:off x="6303818" y="738909"/>
            <a:ext cx="5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2.8: Mode profiles for 2 normalized frequencies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AED01-2654-76BA-3717-60F418A28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2" t="7328" r="3631" b="5328"/>
          <a:stretch/>
        </p:blipFill>
        <p:spPr>
          <a:xfrm>
            <a:off x="7532205" y="3703501"/>
            <a:ext cx="2416741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51D13-37F4-2C20-D674-703BD6A9F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8" t="6986" r="4053" b="6370"/>
          <a:stretch/>
        </p:blipFill>
        <p:spPr>
          <a:xfrm>
            <a:off x="7532205" y="1491471"/>
            <a:ext cx="244697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CADDC-615B-48C3-E0E0-82518D02BD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75" t="8796" r="2238" b="4551"/>
          <a:stretch/>
        </p:blipFill>
        <p:spPr>
          <a:xfrm>
            <a:off x="1615519" y="1753215"/>
            <a:ext cx="2450252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9C4FA-38E8-5489-2928-55532E11D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70" t="7238" r="2324" b="6984"/>
          <a:stretch/>
        </p:blipFill>
        <p:spPr>
          <a:xfrm>
            <a:off x="1629744" y="3848794"/>
            <a:ext cx="24360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6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65B2C-F214-40D8-827E-160CDEB925DD}"/>
              </a:ext>
            </a:extLst>
          </p:cNvPr>
          <p:cNvSpPr txBox="1"/>
          <p:nvPr/>
        </p:nvSpPr>
        <p:spPr>
          <a:xfrm>
            <a:off x="0" y="738909"/>
            <a:ext cx="5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2.9: Effective refractive index for the L01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E1CF1-B932-F410-4057-47DE2AC8F911}"/>
              </a:ext>
            </a:extLst>
          </p:cNvPr>
          <p:cNvSpPr txBox="1"/>
          <p:nvPr/>
        </p:nvSpPr>
        <p:spPr>
          <a:xfrm>
            <a:off x="6303818" y="738909"/>
            <a:ext cx="5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1.11: Group velocity of the LP01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16AEE-0220-D204-19EF-4C407FBEF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0" t="5825" r="3192" b="4031"/>
          <a:stretch/>
        </p:blipFill>
        <p:spPr>
          <a:xfrm>
            <a:off x="6431899" y="1791854"/>
            <a:ext cx="4793479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0642C-DEBA-5EB6-CA18-103445D18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5" t="7407" r="5847" b="7037"/>
          <a:stretch/>
        </p:blipFill>
        <p:spPr>
          <a:xfrm>
            <a:off x="320138" y="1791854"/>
            <a:ext cx="48368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640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Escobar</dc:creator>
  <cp:lastModifiedBy>Ricardo Escobar</cp:lastModifiedBy>
  <cp:revision>3</cp:revision>
  <dcterms:created xsi:type="dcterms:W3CDTF">2022-06-17T13:28:07Z</dcterms:created>
  <dcterms:modified xsi:type="dcterms:W3CDTF">2022-06-28T19:42:11Z</dcterms:modified>
</cp:coreProperties>
</file>