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256" r:id="rId2"/>
    <p:sldId id="266" r:id="rId3"/>
    <p:sldId id="286" r:id="rId4"/>
    <p:sldId id="300" r:id="rId5"/>
    <p:sldId id="290" r:id="rId6"/>
    <p:sldId id="403" r:id="rId7"/>
    <p:sldId id="372" r:id="rId8"/>
    <p:sldId id="344" r:id="rId9"/>
    <p:sldId id="345" r:id="rId10"/>
    <p:sldId id="375" r:id="rId11"/>
    <p:sldId id="373" r:id="rId12"/>
    <p:sldId id="347" r:id="rId13"/>
    <p:sldId id="348" r:id="rId14"/>
    <p:sldId id="421" r:id="rId15"/>
    <p:sldId id="417" r:id="rId16"/>
    <p:sldId id="420" r:id="rId17"/>
    <p:sldId id="349" r:id="rId18"/>
    <p:sldId id="350" r:id="rId19"/>
    <p:sldId id="377" r:id="rId20"/>
    <p:sldId id="424" r:id="rId21"/>
    <p:sldId id="273" r:id="rId22"/>
    <p:sldId id="382" r:id="rId23"/>
    <p:sldId id="379" r:id="rId24"/>
    <p:sldId id="362" r:id="rId25"/>
    <p:sldId id="408" r:id="rId26"/>
    <p:sldId id="409" r:id="rId27"/>
    <p:sldId id="426" r:id="rId28"/>
    <p:sldId id="405" r:id="rId29"/>
    <p:sldId id="415" r:id="rId30"/>
    <p:sldId id="425" r:id="rId31"/>
    <p:sldId id="427" r:id="rId32"/>
    <p:sldId id="384" r:id="rId33"/>
    <p:sldId id="399" r:id="rId34"/>
    <p:sldId id="383" r:id="rId3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468"/>
    <p:restoredTop sz="94490"/>
  </p:normalViewPr>
  <p:slideViewPr>
    <p:cSldViewPr>
      <p:cViewPr>
        <p:scale>
          <a:sx n="125" d="100"/>
          <a:sy n="125" d="100"/>
        </p:scale>
        <p:origin x="888" y="1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10264"/>
    </p:cViewPr>
  </p:sorterViewPr>
  <p:notesViewPr>
    <p:cSldViewPr>
      <p:cViewPr varScale="1">
        <p:scale>
          <a:sx n="92" d="100"/>
          <a:sy n="92" d="100"/>
        </p:scale>
        <p:origin x="-1976" y="-10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image" Target="../media/image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83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83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C1040D80-1FE5-954C-A7A2-B600F020B0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0720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461629E9-12C4-E54B-9F76-209A0DE71B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82524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D3D1700-8A00-484D-A9BA-7F8EAF1F3338}" type="slidenum">
              <a:rPr lang="en-US" sz="1200"/>
              <a:pPr/>
              <a:t>1</a:t>
            </a:fld>
            <a:endParaRPr lang="en-US" sz="1200"/>
          </a:p>
        </p:txBody>
      </p:sp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53C6A62-ACED-8845-807B-82B17A340439}" type="slidenum">
              <a:rPr lang="en-US" sz="1200"/>
              <a:pPr/>
              <a:t>11</a:t>
            </a:fld>
            <a:endParaRPr lang="en-US" sz="1200"/>
          </a:p>
        </p:txBody>
      </p:sp>
      <p:sp>
        <p:nvSpPr>
          <p:cNvPr id="545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C2DDBD4-F7F6-0141-A3DE-68C1C27F2339}" type="slidenum">
              <a:rPr lang="en-US" sz="1200"/>
              <a:pPr/>
              <a:t>12</a:t>
            </a:fld>
            <a:endParaRPr lang="en-US" sz="1200"/>
          </a:p>
        </p:txBody>
      </p:sp>
      <p:sp>
        <p:nvSpPr>
          <p:cNvPr id="491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5A646F7-9567-B645-8A21-EA8274666472}" type="slidenum">
              <a:rPr lang="en-US" sz="1200"/>
              <a:pPr/>
              <a:t>13</a:t>
            </a:fld>
            <a:endParaRPr lang="en-US" sz="1200"/>
          </a:p>
        </p:txBody>
      </p:sp>
      <p:sp>
        <p:nvSpPr>
          <p:cNvPr id="492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C2DDBD4-F7F6-0141-A3DE-68C1C27F2339}" type="slidenum">
              <a:rPr lang="en-US" sz="1200"/>
              <a:pPr/>
              <a:t>14</a:t>
            </a:fld>
            <a:endParaRPr lang="en-US" sz="1200"/>
          </a:p>
        </p:txBody>
      </p:sp>
      <p:sp>
        <p:nvSpPr>
          <p:cNvPr id="491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7441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5A646F7-9567-B645-8A21-EA8274666472}" type="slidenum">
              <a:rPr lang="en-US" sz="1200"/>
              <a:pPr/>
              <a:t>16</a:t>
            </a:fld>
            <a:endParaRPr lang="en-US" sz="1200"/>
          </a:p>
        </p:txBody>
      </p:sp>
      <p:sp>
        <p:nvSpPr>
          <p:cNvPr id="492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44324DD-233C-1441-8955-B16BC2A4E4EC}" type="slidenum">
              <a:rPr lang="en-US" sz="1200"/>
              <a:pPr/>
              <a:t>17</a:t>
            </a:fld>
            <a:endParaRPr lang="en-US" sz="1200"/>
          </a:p>
        </p:txBody>
      </p:sp>
      <p:sp>
        <p:nvSpPr>
          <p:cNvPr id="493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64D9732-92F6-FD41-AC09-5EB939FC6E1D}" type="slidenum">
              <a:rPr lang="en-US" sz="1200"/>
              <a:pPr/>
              <a:t>18</a:t>
            </a:fld>
            <a:endParaRPr lang="en-US" sz="1200"/>
          </a:p>
        </p:txBody>
      </p:sp>
      <p:sp>
        <p:nvSpPr>
          <p:cNvPr id="494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64D9732-92F6-FD41-AC09-5EB939FC6E1D}" type="slidenum">
              <a:rPr lang="en-US" sz="1200"/>
              <a:pPr/>
              <a:t>19</a:t>
            </a:fld>
            <a:endParaRPr lang="en-US" sz="1200"/>
          </a:p>
        </p:txBody>
      </p:sp>
      <p:sp>
        <p:nvSpPr>
          <p:cNvPr id="494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0E24E4D-4064-5B46-8B24-4A7A5F2C38DB}" type="slidenum">
              <a:rPr lang="en-US" sz="1200"/>
              <a:pPr/>
              <a:t>20</a:t>
            </a:fld>
            <a:endParaRPr lang="en-US" sz="1200"/>
          </a:p>
        </p:txBody>
      </p:sp>
      <p:sp>
        <p:nvSpPr>
          <p:cNvPr id="386050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7498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78F486B-F677-E548-94D4-66008B4F47E3}" type="slidenum">
              <a:rPr lang="en-US" sz="1200"/>
              <a:pPr/>
              <a:t>21</a:t>
            </a:fld>
            <a:endParaRPr lang="en-US" sz="1200"/>
          </a:p>
        </p:txBody>
      </p:sp>
      <p:sp>
        <p:nvSpPr>
          <p:cNvPr id="333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A82FB28E-66F5-F947-B62F-6C8E4E6FC112}" type="slidenum">
              <a:rPr lang="en-US" sz="1200"/>
              <a:pPr/>
              <a:t>2</a:t>
            </a:fld>
            <a:endParaRPr lang="en-US" sz="1200"/>
          </a:p>
        </p:txBody>
      </p:sp>
      <p:sp>
        <p:nvSpPr>
          <p:cNvPr id="328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78F486B-F677-E548-94D4-66008B4F47E3}" type="slidenum">
              <a:rPr lang="en-US" sz="1200"/>
              <a:pPr/>
              <a:t>22</a:t>
            </a:fld>
            <a:endParaRPr lang="en-US" sz="1200"/>
          </a:p>
        </p:txBody>
      </p:sp>
      <p:sp>
        <p:nvSpPr>
          <p:cNvPr id="333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FCD570E-5294-EB47-8973-49066C470D21}" type="slidenum">
              <a:rPr lang="en-US" sz="1200"/>
              <a:pPr/>
              <a:t>23</a:t>
            </a:fld>
            <a:endParaRPr lang="en-US" sz="1200"/>
          </a:p>
        </p:txBody>
      </p:sp>
      <p:sp>
        <p:nvSpPr>
          <p:cNvPr id="404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AD65EE3-067E-7E44-ACE7-E391A2FF7823}" type="slidenum">
              <a:rPr lang="en-US" sz="1200"/>
              <a:pPr/>
              <a:t>24</a:t>
            </a:fld>
            <a:endParaRPr lang="en-US" sz="1200"/>
          </a:p>
        </p:txBody>
      </p:sp>
      <p:sp>
        <p:nvSpPr>
          <p:cNvPr id="506882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E391425A-96CC-5145-8908-4A9FA8A12ACB}" type="slidenum">
              <a:rPr lang="en-US" sz="1200"/>
              <a:pPr/>
              <a:t>32</a:t>
            </a:fld>
            <a:endParaRPr lang="en-US" sz="1200"/>
          </a:p>
        </p:txBody>
      </p:sp>
      <p:sp>
        <p:nvSpPr>
          <p:cNvPr id="519170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E391425A-96CC-5145-8908-4A9FA8A12ACB}" type="slidenum">
              <a:rPr lang="en-US" sz="1200"/>
              <a:pPr/>
              <a:t>34</a:t>
            </a:fld>
            <a:endParaRPr lang="en-US" sz="1200"/>
          </a:p>
        </p:txBody>
      </p:sp>
      <p:sp>
        <p:nvSpPr>
          <p:cNvPr id="519170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D57508E-A5E4-3442-9440-96BC6B61F598}" type="slidenum">
              <a:rPr lang="en-US" sz="1200"/>
              <a:pPr/>
              <a:t>3</a:t>
            </a:fld>
            <a:endParaRPr lang="en-US" sz="1200"/>
          </a:p>
        </p:txBody>
      </p:sp>
      <p:sp>
        <p:nvSpPr>
          <p:cNvPr id="402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AEE21F3C-FE98-0944-95A0-0F70F679D8D9}" type="slidenum">
              <a:rPr lang="en-US" sz="1200"/>
              <a:pPr/>
              <a:t>4</a:t>
            </a:fld>
            <a:endParaRPr lang="en-US" sz="1200"/>
          </a:p>
        </p:txBody>
      </p:sp>
      <p:sp>
        <p:nvSpPr>
          <p:cNvPr id="362498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solidFill>
            <a:srgbClr val="FFFFFF"/>
          </a:solidFill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0654" tIns="45327" rIns="90654" bIns="45327"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EC9754E-3609-0C43-9A21-91A02289F868}" type="slidenum">
              <a:rPr lang="en-US" sz="1200"/>
              <a:pPr/>
              <a:t>5</a:t>
            </a:fld>
            <a:endParaRPr lang="en-US" sz="1200"/>
          </a:p>
        </p:txBody>
      </p:sp>
      <p:sp>
        <p:nvSpPr>
          <p:cNvPr id="403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AF6AFCD5-5F88-6D4F-A316-94A737BAE430}" type="slidenum">
              <a:rPr lang="en-US" sz="1200"/>
              <a:pPr/>
              <a:t>7</a:t>
            </a:fld>
            <a:endParaRPr lang="en-US" sz="1200"/>
          </a:p>
        </p:txBody>
      </p:sp>
      <p:sp>
        <p:nvSpPr>
          <p:cNvPr id="527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CEACF14-72BC-0148-A282-027D607AE1AC}" type="slidenum">
              <a:rPr lang="en-US" sz="1200"/>
              <a:pPr/>
              <a:t>8</a:t>
            </a:fld>
            <a:endParaRPr lang="en-US" sz="1200"/>
          </a:p>
        </p:txBody>
      </p:sp>
      <p:sp>
        <p:nvSpPr>
          <p:cNvPr id="488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A90782A2-A761-764D-BB8D-FD0E69BA5E0E}" type="slidenum">
              <a:rPr lang="en-US" sz="1200"/>
              <a:pPr/>
              <a:t>9</a:t>
            </a:fld>
            <a:endParaRPr lang="en-US" sz="1200"/>
          </a:p>
        </p:txBody>
      </p:sp>
      <p:sp>
        <p:nvSpPr>
          <p:cNvPr id="489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5A646F7-9567-B645-8A21-EA8274666472}" type="slidenum">
              <a:rPr lang="en-US" sz="1200"/>
              <a:pPr/>
              <a:t>10</a:t>
            </a:fld>
            <a:endParaRPr lang="en-US" sz="1200"/>
          </a:p>
        </p:txBody>
      </p:sp>
      <p:sp>
        <p:nvSpPr>
          <p:cNvPr id="492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Signal and Communication Lab</a:t>
            </a:r>
          </a:p>
          <a:p>
            <a:pPr>
              <a:defRPr/>
            </a:pPr>
            <a:r>
              <a:rPr lang="en-US"/>
              <a:t>DEA University of Brescia - ITALY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Copyright©2007 Pierangelo Migliorati</a:t>
            </a:r>
            <a:endParaRPr lang="en-US" sz="90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50415C-6A0B-DD41-B028-927F2C6E5F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983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Signal and Communication Lab</a:t>
            </a:r>
          </a:p>
          <a:p>
            <a:pPr>
              <a:defRPr/>
            </a:pPr>
            <a:r>
              <a:rPr lang="en-US"/>
              <a:t>DEA University of Brescia - ITALY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Copyright©2007 Pierangelo Migliorati</a:t>
            </a:r>
            <a:endParaRPr lang="en-US" sz="90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559B27-B94A-5C47-961E-83A3898B95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197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96050" y="228600"/>
            <a:ext cx="1962150" cy="5791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28600"/>
            <a:ext cx="5734050" cy="5791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Signal and Communication Lab</a:t>
            </a:r>
          </a:p>
          <a:p>
            <a:pPr>
              <a:defRPr/>
            </a:pPr>
            <a:r>
              <a:rPr lang="en-US"/>
              <a:t>DEA University of Brescia - ITALY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Copyright©2007 Pierangelo Migliorati</a:t>
            </a:r>
            <a:endParaRPr lang="en-US" sz="90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B96AE1-DAFF-D04F-86C6-3C861F1F03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6005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609600" y="228600"/>
            <a:ext cx="77724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1143000"/>
            <a:ext cx="3810000" cy="2362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143000"/>
            <a:ext cx="3810000" cy="2362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85800" y="3657600"/>
            <a:ext cx="3810000" cy="2362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657600"/>
            <a:ext cx="3810000" cy="2362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Signal and Communication Lab</a:t>
            </a:r>
          </a:p>
          <a:p>
            <a:pPr>
              <a:defRPr/>
            </a:pPr>
            <a:r>
              <a:rPr lang="en-US"/>
              <a:t>DEA University of Brescia - ITALY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Copyright©2007 Pierangelo Migliorati</a:t>
            </a:r>
            <a:endParaRPr lang="en-US" sz="90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DC4CD6-E82D-8445-86E8-5507E5220E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629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Signal and Communication Lab</a:t>
            </a:r>
          </a:p>
          <a:p>
            <a:pPr>
              <a:defRPr/>
            </a:pPr>
            <a:r>
              <a:rPr lang="en-US"/>
              <a:t>DEA University of Brescia - ITALY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Copyright©2007 Pierangelo Migliorati</a:t>
            </a:r>
            <a:endParaRPr lang="en-US" sz="90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53CFC6-43E6-A242-83EC-074722DBFC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49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Signal and Communication Lab</a:t>
            </a:r>
          </a:p>
          <a:p>
            <a:pPr>
              <a:defRPr/>
            </a:pPr>
            <a:r>
              <a:rPr lang="en-US"/>
              <a:t>DEA University of Brescia - ITALY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Copyright©2007 Pierangelo Migliorati</a:t>
            </a:r>
            <a:endParaRPr lang="en-US" sz="90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97BCA9-CD1B-5B43-AD3B-BAB600F302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665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143000"/>
            <a:ext cx="38100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38100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Signal and Communication Lab</a:t>
            </a:r>
          </a:p>
          <a:p>
            <a:pPr>
              <a:defRPr/>
            </a:pPr>
            <a:r>
              <a:rPr lang="en-US"/>
              <a:t>DEA University of Brescia - ITALY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Copyright©2007 Pierangelo Migliorati</a:t>
            </a:r>
            <a:endParaRPr lang="en-US" sz="90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AAE57B-0858-ED42-8DDF-F828081A7E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205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Signal and Communication Lab</a:t>
            </a:r>
          </a:p>
          <a:p>
            <a:pPr>
              <a:defRPr/>
            </a:pPr>
            <a:r>
              <a:rPr lang="en-US"/>
              <a:t>DEA University of Brescia - ITALY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Copyright©2007 Pierangelo Migliorati</a:t>
            </a:r>
            <a:endParaRPr lang="en-US" sz="90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627D8F-7345-9C4C-A9CB-3BA5324FBB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30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Signal and Communication Lab</a:t>
            </a:r>
          </a:p>
          <a:p>
            <a:pPr>
              <a:defRPr/>
            </a:pPr>
            <a:r>
              <a:rPr lang="en-US"/>
              <a:t>DEA University of Brescia - ITALY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Copyright©2007 Pierangelo Migliorati</a:t>
            </a:r>
            <a:endParaRPr lang="en-US" sz="90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58D4A7-35F3-E74B-9705-7C91C33B91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898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Signal and Communication Lab</a:t>
            </a:r>
          </a:p>
          <a:p>
            <a:pPr>
              <a:defRPr/>
            </a:pPr>
            <a:r>
              <a:rPr lang="en-US"/>
              <a:t>DEA University of Brescia - ITALY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Copyright©2007 Pierangelo Migliorati</a:t>
            </a:r>
            <a:endParaRPr lang="en-US" sz="90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40E9EC-F1D3-EE47-AFAA-D1B8C91C55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610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Signal and Communication Lab</a:t>
            </a:r>
          </a:p>
          <a:p>
            <a:pPr>
              <a:defRPr/>
            </a:pPr>
            <a:r>
              <a:rPr lang="en-US"/>
              <a:t>DEA University of Brescia - ITALY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Copyright©2007 Pierangelo Migliorati</a:t>
            </a:r>
            <a:endParaRPr lang="en-US" sz="90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3BAEA1-1003-054A-A59F-1E2FC28ACE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212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Signal and Communication Lab</a:t>
            </a:r>
          </a:p>
          <a:p>
            <a:pPr>
              <a:defRPr/>
            </a:pPr>
            <a:r>
              <a:rPr lang="en-US"/>
              <a:t>DEA University of Brescia - ITALY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Copyright©2007 Pierangelo Migliorati</a:t>
            </a:r>
            <a:endParaRPr lang="en-US" sz="90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B7E855-9C5F-5846-8DF9-90A7EB12EF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845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28600"/>
            <a:ext cx="7772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143000"/>
            <a:ext cx="77724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24600"/>
            <a:ext cx="3276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bg2"/>
                </a:solidFill>
                <a:latin typeface="Verdana" charset="0"/>
              </a:defRPr>
            </a:lvl1pPr>
          </a:lstStyle>
          <a:p>
            <a:pPr>
              <a:defRPr/>
            </a:pPr>
            <a:r>
              <a:rPr lang="en-US"/>
              <a:t>Signal and Communication Lab</a:t>
            </a:r>
          </a:p>
          <a:p>
            <a:pPr>
              <a:defRPr/>
            </a:pPr>
            <a:r>
              <a:rPr lang="en-US"/>
              <a:t>DEA University of Brescia - ITALY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76600" y="6400800"/>
            <a:ext cx="2895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bg2"/>
                </a:solidFill>
                <a:latin typeface="Verdana" charset="0"/>
              </a:defRPr>
            </a:lvl1pPr>
          </a:lstStyle>
          <a:p>
            <a:pPr>
              <a:defRPr/>
            </a:pPr>
            <a:r>
              <a:rPr lang="en-US"/>
              <a:t>Copyright©2007 Pierangelo Migliorati</a:t>
            </a:r>
            <a:endParaRPr lang="en-US" sz="90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01000" y="381000"/>
            <a:ext cx="457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EFE6CF3C-E73F-E649-B142-9028666C14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1" name="Picture 7" descr="logoUniBs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6172200"/>
            <a:ext cx="685800" cy="544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304800" y="6172200"/>
            <a:ext cx="8458200" cy="0"/>
          </a:xfrm>
          <a:prstGeom prst="line">
            <a:avLst/>
          </a:prstGeom>
          <a:noFill/>
          <a:ln w="31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3" name="Line 9"/>
          <p:cNvSpPr>
            <a:spLocks noChangeShapeType="1"/>
          </p:cNvSpPr>
          <p:nvPr/>
        </p:nvSpPr>
        <p:spPr bwMode="auto">
          <a:xfrm>
            <a:off x="228600" y="914400"/>
            <a:ext cx="8458200" cy="0"/>
          </a:xfrm>
          <a:prstGeom prst="line">
            <a:avLst/>
          </a:prstGeom>
          <a:noFill/>
          <a:ln w="31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034" name="Picture 10" descr="stemma2"/>
          <p:cNvPicPr>
            <a:picLocks noChangeAspect="1" noChangeArrowheads="1"/>
          </p:cNvPicPr>
          <p:nvPr/>
        </p:nvPicPr>
        <p:blipFill>
          <a:blip r:embed="rId15">
            <a:alphaModFix amt="4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6248400"/>
            <a:ext cx="531813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>
                    <a:alpha val="43921"/>
                  </a:srgbClr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24.emf"/><Relationship Id="rId4" Type="http://schemas.openxmlformats.org/officeDocument/2006/relationships/oleObject" Target="../embeddings/oleObject5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1.bin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8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7.emf"/><Relationship Id="rId4" Type="http://schemas.openxmlformats.org/officeDocument/2006/relationships/oleObject" Target="../embeddings/oleObject2.bin"/><Relationship Id="rId9" Type="http://schemas.openxmlformats.org/officeDocument/2006/relationships/image" Target="../media/image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000">
                <a:solidFill>
                  <a:schemeClr val="bg2"/>
                </a:solidFill>
                <a:latin typeface="Verdana" charset="0"/>
              </a:rPr>
              <a:t>Signal and Communication Lab</a:t>
            </a:r>
          </a:p>
          <a:p>
            <a:r>
              <a:rPr lang="en-US" sz="1000">
                <a:solidFill>
                  <a:schemeClr val="bg2"/>
                </a:solidFill>
                <a:latin typeface="Verdana" charset="0"/>
              </a:rPr>
              <a:t>DII University of Brescia - ITALY</a:t>
            </a:r>
          </a:p>
        </p:txBody>
      </p:sp>
      <p:sp>
        <p:nvSpPr>
          <p:cNvPr id="1638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800" dirty="0">
                <a:solidFill>
                  <a:schemeClr val="bg2"/>
                </a:solidFill>
                <a:latin typeface="Verdana" charset="0"/>
              </a:rPr>
              <a:t>Copyright©2018 </a:t>
            </a:r>
            <a:r>
              <a:rPr lang="en-US" sz="800" dirty="0" err="1">
                <a:solidFill>
                  <a:schemeClr val="bg2"/>
                </a:solidFill>
                <a:latin typeface="Verdana" charset="0"/>
              </a:rPr>
              <a:t>Pierangelo</a:t>
            </a:r>
            <a:r>
              <a:rPr lang="en-US" sz="800" dirty="0">
                <a:solidFill>
                  <a:schemeClr val="bg2"/>
                </a:solidFill>
                <a:latin typeface="Verdana" charset="0"/>
              </a:rPr>
              <a:t> </a:t>
            </a:r>
            <a:r>
              <a:rPr lang="en-US" sz="800" dirty="0" err="1">
                <a:solidFill>
                  <a:schemeClr val="bg2"/>
                </a:solidFill>
                <a:latin typeface="Verdana" charset="0"/>
              </a:rPr>
              <a:t>Migliorati</a:t>
            </a:r>
            <a:endParaRPr lang="en-US" sz="900" dirty="0">
              <a:solidFill>
                <a:schemeClr val="bg2"/>
              </a:solidFill>
              <a:latin typeface="Verdana" charset="0"/>
            </a:endParaRPr>
          </a:p>
        </p:txBody>
      </p:sp>
      <p:sp>
        <p:nvSpPr>
          <p:cNvPr id="1638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B0411A3B-170A-1246-BD58-5516FC6A02CC}" type="slidenum">
              <a:rPr lang="en-US" sz="1400"/>
              <a:pPr/>
              <a:t>1</a:t>
            </a:fld>
            <a:endParaRPr lang="en-US" sz="1400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1066800"/>
            <a:ext cx="8305800" cy="2362200"/>
          </a:xfrm>
        </p:spPr>
        <p:txBody>
          <a:bodyPr/>
          <a:lstStyle/>
          <a:p>
            <a:pPr eaLnBrk="1" hangingPunct="1"/>
            <a:r>
              <a:rPr lang="en-US" sz="3600" dirty="0">
                <a:latin typeface="Arial" charset="0"/>
                <a:ea typeface="ＭＳ Ｐゴシック" charset="0"/>
                <a:cs typeface="ＭＳ Ｐゴシック" charset="0"/>
              </a:rPr>
              <a:t>Turbo Codes:</a:t>
            </a:r>
            <a:br>
              <a:rPr lang="en-US" sz="3600" dirty="0">
                <a:latin typeface="Arial" charset="0"/>
                <a:ea typeface="ＭＳ Ｐゴシック" charset="0"/>
                <a:cs typeface="ＭＳ Ｐゴシック" charset="0"/>
              </a:rPr>
            </a:br>
            <a:r>
              <a:rPr lang="en-US" sz="3600" dirty="0">
                <a:latin typeface="Arial" charset="0"/>
                <a:ea typeface="ＭＳ Ｐゴシック" charset="0"/>
                <a:cs typeface="ＭＳ Ｐゴシック" charset="0"/>
              </a:rPr>
              <a:t>an Introduction 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75656" y="3789040"/>
            <a:ext cx="6400800" cy="1600200"/>
          </a:xfrm>
        </p:spPr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Pierangelo Migliorati</a:t>
            </a:r>
          </a:p>
          <a:p>
            <a:pPr eaLnBrk="1" hangingPunct="1"/>
            <a:endParaRPr lang="en-US" sz="8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DII - University of</a:t>
            </a:r>
            <a:r>
              <a:rPr lang="en-US" altLang="ja-JP" sz="2400" dirty="0">
                <a:latin typeface="Arial" charset="0"/>
                <a:ea typeface="ＭＳ Ｐゴシック" charset="0"/>
                <a:cs typeface="ＭＳ Ｐゴシック" charset="0"/>
              </a:rPr>
              <a:t> Brescia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6390" name="Line 8"/>
          <p:cNvSpPr>
            <a:spLocks noChangeShapeType="1"/>
          </p:cNvSpPr>
          <p:nvPr/>
        </p:nvSpPr>
        <p:spPr bwMode="auto">
          <a:xfrm>
            <a:off x="304800" y="6172200"/>
            <a:ext cx="845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6391" name="Picture 10" descr="stemma2"/>
          <p:cNvPicPr>
            <a:picLocks noChangeAspect="1" noChangeArrowheads="1"/>
          </p:cNvPicPr>
          <p:nvPr/>
        </p:nvPicPr>
        <p:blipFill>
          <a:blip r:embed="rId3">
            <a:lum bright="-2000" contrast="-4000"/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00" y="3789363"/>
            <a:ext cx="2346325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>
                    <a:alpha val="5098"/>
                  </a:srgbClr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897077" y="4376615"/>
            <a:ext cx="184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000">
                <a:solidFill>
                  <a:schemeClr val="bg2"/>
                </a:solidFill>
                <a:latin typeface="Verdana" charset="0"/>
              </a:rPr>
              <a:t>Signal and Communication Lab</a:t>
            </a:r>
          </a:p>
          <a:p>
            <a:r>
              <a:rPr lang="en-US" sz="1000">
                <a:solidFill>
                  <a:schemeClr val="bg2"/>
                </a:solidFill>
                <a:latin typeface="Verdana" charset="0"/>
              </a:rPr>
              <a:t>DEA University of Brescia - ITALY</a:t>
            </a:r>
          </a:p>
        </p:txBody>
      </p:sp>
      <p:sp>
        <p:nvSpPr>
          <p:cNvPr id="59394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800">
                <a:solidFill>
                  <a:schemeClr val="bg2"/>
                </a:solidFill>
                <a:latin typeface="Verdana" charset="0"/>
              </a:rPr>
              <a:t>Copyright©2007 Pierangelo Migliorati</a:t>
            </a:r>
            <a:endParaRPr lang="en-US" sz="900">
              <a:solidFill>
                <a:schemeClr val="bg2"/>
              </a:solidFill>
              <a:latin typeface="Verdana" charset="0"/>
            </a:endParaRPr>
          </a:p>
        </p:txBody>
      </p:sp>
      <p:sp>
        <p:nvSpPr>
          <p:cNvPr id="5939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50E6F5-0AB2-2344-A75C-4311FF250982}" type="slidenum">
              <a:rPr lang="en-US" sz="1400"/>
              <a:pPr/>
              <a:t>10</a:t>
            </a:fld>
            <a:endParaRPr lang="en-US" sz="1400"/>
          </a:p>
        </p:txBody>
      </p:sp>
      <p:sp>
        <p:nvSpPr>
          <p:cNvPr id="472066" name="Text Box 2"/>
          <p:cNvSpPr txBox="1">
            <a:spLocks noChangeArrowheads="1"/>
          </p:cNvSpPr>
          <p:nvPr/>
        </p:nvSpPr>
        <p:spPr bwMode="auto">
          <a:xfrm>
            <a:off x="0" y="228600"/>
            <a:ext cx="9144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800" dirty="0"/>
              <a:t>SISO iterative decoding …</a:t>
            </a:r>
          </a:p>
        </p:txBody>
      </p:sp>
      <p:pic>
        <p:nvPicPr>
          <p:cNvPr id="3" name="Picture 2" descr="Screen Shot 2012-05-25 at 10.39.20 AM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196752"/>
            <a:ext cx="8668650" cy="2232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2411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000">
                <a:solidFill>
                  <a:schemeClr val="bg2"/>
                </a:solidFill>
                <a:latin typeface="Verdana" charset="0"/>
              </a:rPr>
              <a:t>Signal and Communication Lab</a:t>
            </a:r>
          </a:p>
          <a:p>
            <a:r>
              <a:rPr lang="en-US" sz="1000">
                <a:solidFill>
                  <a:schemeClr val="bg2"/>
                </a:solidFill>
                <a:latin typeface="Verdana" charset="0"/>
              </a:rPr>
              <a:t>DEA University of Brescia - ITALY</a:t>
            </a:r>
          </a:p>
        </p:txBody>
      </p:sp>
      <p:sp>
        <p:nvSpPr>
          <p:cNvPr id="55298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800">
                <a:solidFill>
                  <a:schemeClr val="bg2"/>
                </a:solidFill>
                <a:latin typeface="Verdana" charset="0"/>
              </a:rPr>
              <a:t>Copyright©2007 Pierangelo Migliorati</a:t>
            </a:r>
            <a:endParaRPr lang="en-US" sz="900">
              <a:solidFill>
                <a:schemeClr val="bg2"/>
              </a:solidFill>
              <a:latin typeface="Verdana" charset="0"/>
            </a:endParaRPr>
          </a:p>
        </p:txBody>
      </p:sp>
      <p:sp>
        <p:nvSpPr>
          <p:cNvPr id="5529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7D182F2-2912-5140-B34C-00E688178DC1}" type="slidenum">
              <a:rPr lang="en-US" sz="1400"/>
              <a:pPr/>
              <a:t>11</a:t>
            </a:fld>
            <a:endParaRPr lang="en-US" sz="1400"/>
          </a:p>
        </p:txBody>
      </p:sp>
      <p:pic>
        <p:nvPicPr>
          <p:cNvPr id="55300" name="Picture 2" descr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404664"/>
            <a:ext cx="8497888" cy="547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000">
                <a:solidFill>
                  <a:schemeClr val="bg2"/>
                </a:solidFill>
                <a:latin typeface="Verdana" charset="0"/>
              </a:rPr>
              <a:t>Signal and Communication Lab</a:t>
            </a:r>
          </a:p>
          <a:p>
            <a:r>
              <a:rPr lang="en-US" sz="1000">
                <a:solidFill>
                  <a:schemeClr val="bg2"/>
                </a:solidFill>
                <a:latin typeface="Verdana" charset="0"/>
              </a:rPr>
              <a:t>DEA University of Brescia - ITALY</a:t>
            </a:r>
          </a:p>
        </p:txBody>
      </p:sp>
      <p:sp>
        <p:nvSpPr>
          <p:cNvPr id="57346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800">
                <a:solidFill>
                  <a:schemeClr val="bg2"/>
                </a:solidFill>
                <a:latin typeface="Verdana" charset="0"/>
              </a:rPr>
              <a:t>Copyright©2007 Pierangelo Migliorati</a:t>
            </a:r>
            <a:endParaRPr lang="en-US" sz="900">
              <a:solidFill>
                <a:schemeClr val="bg2"/>
              </a:solidFill>
              <a:latin typeface="Verdana" charset="0"/>
            </a:endParaRPr>
          </a:p>
        </p:txBody>
      </p:sp>
      <p:sp>
        <p:nvSpPr>
          <p:cNvPr id="5734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BB02E7D-574E-6749-BC5E-0363864075DA}" type="slidenum">
              <a:rPr lang="en-US" sz="1400"/>
              <a:pPr/>
              <a:t>12</a:t>
            </a:fld>
            <a:endParaRPr lang="en-US" sz="1400"/>
          </a:p>
        </p:txBody>
      </p:sp>
      <p:sp>
        <p:nvSpPr>
          <p:cNvPr id="471042" name="Text Box 2"/>
          <p:cNvSpPr txBox="1">
            <a:spLocks noChangeArrowheads="1"/>
          </p:cNvSpPr>
          <p:nvPr/>
        </p:nvSpPr>
        <p:spPr bwMode="auto">
          <a:xfrm>
            <a:off x="0" y="228600"/>
            <a:ext cx="9144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800" dirty="0"/>
              <a:t>SISO decoding</a:t>
            </a:r>
          </a:p>
        </p:txBody>
      </p:sp>
      <p:sp>
        <p:nvSpPr>
          <p:cNvPr id="471043" name="Rectangle 3"/>
          <p:cNvSpPr>
            <a:spLocks noChangeArrowheads="1"/>
          </p:cNvSpPr>
          <p:nvPr/>
        </p:nvSpPr>
        <p:spPr bwMode="auto">
          <a:xfrm>
            <a:off x="236538" y="4374604"/>
            <a:ext cx="8907462" cy="16481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  <a:buFontTx/>
              <a:buChar char="•"/>
              <a:defRPr/>
            </a:pPr>
            <a:r>
              <a:rPr lang="en-US" sz="2000" dirty="0">
                <a:sym typeface="Symbol" charset="0"/>
              </a:rPr>
              <a:t> </a:t>
            </a:r>
            <a:r>
              <a:rPr lang="en-US" sz="1800" dirty="0">
                <a:sym typeface="Symbol" charset="0"/>
              </a:rPr>
              <a:t>The first decoder decides considering the signal observation from the channel, whereas the second decoder get helps from the information that arrives also from the first decoder …</a:t>
            </a:r>
          </a:p>
          <a:p>
            <a:pPr>
              <a:lnSpc>
                <a:spcPct val="90000"/>
              </a:lnSpc>
              <a:spcBef>
                <a:spcPct val="50000"/>
              </a:spcBef>
              <a:buFontTx/>
              <a:buChar char="•"/>
              <a:defRPr/>
            </a:pPr>
            <a:r>
              <a:rPr lang="en-US" sz="1800" dirty="0">
                <a:sym typeface="Symbol" charset="0"/>
              </a:rPr>
              <a:t> New estimation … more affordable ?</a:t>
            </a:r>
          </a:p>
          <a:p>
            <a:pPr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 sz="1800" dirty="0">
                <a:sym typeface="Symbol" charset="0"/>
              </a:rPr>
              <a:t>!!! YES, but only if we consider the really new (The “extrinsic” !!!) information … !!!</a:t>
            </a:r>
          </a:p>
        </p:txBody>
      </p:sp>
      <p:pic>
        <p:nvPicPr>
          <p:cNvPr id="2" name="Picture 1" descr="Screen Shot 2012-05-25 at 10.30.21 AM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764704"/>
            <a:ext cx="5616624" cy="3606699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000">
                <a:solidFill>
                  <a:schemeClr val="bg2"/>
                </a:solidFill>
                <a:latin typeface="Verdana" charset="0"/>
              </a:rPr>
              <a:t>Signal and Communication Lab</a:t>
            </a:r>
          </a:p>
          <a:p>
            <a:r>
              <a:rPr lang="en-US" sz="1000">
                <a:solidFill>
                  <a:schemeClr val="bg2"/>
                </a:solidFill>
                <a:latin typeface="Verdana" charset="0"/>
              </a:rPr>
              <a:t>DEA University of Brescia - ITALY</a:t>
            </a:r>
          </a:p>
        </p:txBody>
      </p:sp>
      <p:sp>
        <p:nvSpPr>
          <p:cNvPr id="59394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800">
                <a:solidFill>
                  <a:schemeClr val="bg2"/>
                </a:solidFill>
                <a:latin typeface="Verdana" charset="0"/>
              </a:rPr>
              <a:t>Copyright©2007 Pierangelo Migliorati</a:t>
            </a:r>
            <a:endParaRPr lang="en-US" sz="900">
              <a:solidFill>
                <a:schemeClr val="bg2"/>
              </a:solidFill>
              <a:latin typeface="Verdana" charset="0"/>
            </a:endParaRPr>
          </a:p>
        </p:txBody>
      </p:sp>
      <p:sp>
        <p:nvSpPr>
          <p:cNvPr id="5939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50E6F5-0AB2-2344-A75C-4311FF250982}" type="slidenum">
              <a:rPr lang="en-US" sz="1400"/>
              <a:pPr/>
              <a:t>13</a:t>
            </a:fld>
            <a:endParaRPr lang="en-US" sz="1400"/>
          </a:p>
        </p:txBody>
      </p:sp>
      <p:sp>
        <p:nvSpPr>
          <p:cNvPr id="472066" name="Text Box 2"/>
          <p:cNvSpPr txBox="1">
            <a:spLocks noChangeArrowheads="1"/>
          </p:cNvSpPr>
          <p:nvPr/>
        </p:nvSpPr>
        <p:spPr bwMode="auto">
          <a:xfrm>
            <a:off x="0" y="228600"/>
            <a:ext cx="9144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800" dirty="0"/>
              <a:t>SISO iterative decoding …</a:t>
            </a:r>
          </a:p>
        </p:txBody>
      </p:sp>
      <p:pic>
        <p:nvPicPr>
          <p:cNvPr id="2" name="Picture 1" descr="Screen Shot 2012-05-25 at 10.33.19 AM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196752"/>
            <a:ext cx="7483244" cy="4536504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000">
                <a:solidFill>
                  <a:schemeClr val="bg2"/>
                </a:solidFill>
                <a:latin typeface="Verdana" charset="0"/>
              </a:rPr>
              <a:t>Signal and Communication Lab</a:t>
            </a:r>
          </a:p>
          <a:p>
            <a:r>
              <a:rPr lang="en-US" sz="1000">
                <a:solidFill>
                  <a:schemeClr val="bg2"/>
                </a:solidFill>
                <a:latin typeface="Verdana" charset="0"/>
              </a:rPr>
              <a:t>DEA University of Brescia - ITALY</a:t>
            </a:r>
          </a:p>
        </p:txBody>
      </p:sp>
      <p:sp>
        <p:nvSpPr>
          <p:cNvPr id="57346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800">
                <a:solidFill>
                  <a:schemeClr val="bg2"/>
                </a:solidFill>
                <a:latin typeface="Verdana" charset="0"/>
              </a:rPr>
              <a:t>Copyright©2007 Pierangelo Migliorati</a:t>
            </a:r>
            <a:endParaRPr lang="en-US" sz="900">
              <a:solidFill>
                <a:schemeClr val="bg2"/>
              </a:solidFill>
              <a:latin typeface="Verdana" charset="0"/>
            </a:endParaRPr>
          </a:p>
        </p:txBody>
      </p:sp>
      <p:sp>
        <p:nvSpPr>
          <p:cNvPr id="5734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BB02E7D-574E-6749-BC5E-0363864075DA}" type="slidenum">
              <a:rPr lang="en-US" sz="1400"/>
              <a:pPr/>
              <a:t>14</a:t>
            </a:fld>
            <a:endParaRPr lang="en-US" sz="1400"/>
          </a:p>
        </p:txBody>
      </p:sp>
      <p:sp>
        <p:nvSpPr>
          <p:cNvPr id="471042" name="Text Box 2"/>
          <p:cNvSpPr txBox="1">
            <a:spLocks noChangeArrowheads="1"/>
          </p:cNvSpPr>
          <p:nvPr/>
        </p:nvSpPr>
        <p:spPr bwMode="auto">
          <a:xfrm>
            <a:off x="0" y="228600"/>
            <a:ext cx="9144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800" dirty="0"/>
              <a:t>SISO decoding</a:t>
            </a:r>
          </a:p>
        </p:txBody>
      </p:sp>
      <p:pic>
        <p:nvPicPr>
          <p:cNvPr id="3" name="Picture 2" descr="Screen Shot 2012-05-25 at 11.40.20 AM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332656"/>
            <a:ext cx="8676456" cy="5793544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63B17C66-2F23-814D-BE00-B646CF5833D4}"/>
              </a:ext>
            </a:extLst>
          </p:cNvPr>
          <p:cNvSpPr/>
          <p:nvPr/>
        </p:nvSpPr>
        <p:spPr bwMode="auto">
          <a:xfrm>
            <a:off x="1619672" y="2132856"/>
            <a:ext cx="3672408" cy="64807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26625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Iterative Decoding</a:t>
            </a:r>
          </a:p>
        </p:txBody>
      </p:sp>
      <p:pic>
        <p:nvPicPr>
          <p:cNvPr id="41988" name="Picture 4" descr="iterativedecodi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00200" y="1052736"/>
            <a:ext cx="6324600" cy="4897438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808080">
                      <a:alpha val="74998"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75563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000">
                <a:solidFill>
                  <a:schemeClr val="bg2"/>
                </a:solidFill>
                <a:latin typeface="Verdana" charset="0"/>
              </a:rPr>
              <a:t>Signal and Communication Lab</a:t>
            </a:r>
          </a:p>
          <a:p>
            <a:r>
              <a:rPr lang="en-US" sz="1000">
                <a:solidFill>
                  <a:schemeClr val="bg2"/>
                </a:solidFill>
                <a:latin typeface="Verdana" charset="0"/>
              </a:rPr>
              <a:t>DEA University of Brescia - ITALY</a:t>
            </a:r>
          </a:p>
        </p:txBody>
      </p:sp>
      <p:sp>
        <p:nvSpPr>
          <p:cNvPr id="59394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800">
                <a:solidFill>
                  <a:schemeClr val="bg2"/>
                </a:solidFill>
                <a:latin typeface="Verdana" charset="0"/>
              </a:rPr>
              <a:t>Copyright©2007 Pierangelo Migliorati</a:t>
            </a:r>
            <a:endParaRPr lang="en-US" sz="900">
              <a:solidFill>
                <a:schemeClr val="bg2"/>
              </a:solidFill>
              <a:latin typeface="Verdana" charset="0"/>
            </a:endParaRPr>
          </a:p>
        </p:txBody>
      </p:sp>
      <p:sp>
        <p:nvSpPr>
          <p:cNvPr id="5939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50E6F5-0AB2-2344-A75C-4311FF250982}" type="slidenum">
              <a:rPr lang="en-US" sz="1400"/>
              <a:pPr/>
              <a:t>16</a:t>
            </a:fld>
            <a:endParaRPr lang="en-US" sz="1400"/>
          </a:p>
        </p:txBody>
      </p:sp>
      <p:sp>
        <p:nvSpPr>
          <p:cNvPr id="472066" name="Text Box 2"/>
          <p:cNvSpPr txBox="1">
            <a:spLocks noChangeArrowheads="1"/>
          </p:cNvSpPr>
          <p:nvPr/>
        </p:nvSpPr>
        <p:spPr bwMode="auto">
          <a:xfrm>
            <a:off x="0" y="228600"/>
            <a:ext cx="9144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800" dirty="0"/>
              <a:t>SISO iterative decoding …</a:t>
            </a:r>
          </a:p>
        </p:txBody>
      </p:sp>
      <p:pic>
        <p:nvPicPr>
          <p:cNvPr id="4" name="Picture 3" descr="Screen Shot 2012-05-25 at 11.03.16 AM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88640"/>
            <a:ext cx="8172400" cy="5853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132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Date Placeholder 1"/>
          <p:cNvSpPr>
            <a:spLocks noGrp="1"/>
          </p:cNvSpPr>
          <p:nvPr>
            <p:ph type="dt" sz="quarter" idx="10"/>
          </p:nvPr>
        </p:nvSpPr>
        <p:spPr>
          <a:xfrm>
            <a:off x="863600" y="6324600"/>
            <a:ext cx="3276600" cy="381000"/>
          </a:xfrm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000">
                <a:solidFill>
                  <a:schemeClr val="bg2"/>
                </a:solidFill>
                <a:latin typeface="Verdana" charset="0"/>
              </a:rPr>
              <a:t>Signal and Communication Lab</a:t>
            </a:r>
          </a:p>
          <a:p>
            <a:r>
              <a:rPr lang="en-US" sz="1000">
                <a:solidFill>
                  <a:schemeClr val="bg2"/>
                </a:solidFill>
                <a:latin typeface="Verdana" charset="0"/>
              </a:rPr>
              <a:t>DEA University of Brescia - ITALY</a:t>
            </a:r>
          </a:p>
        </p:txBody>
      </p:sp>
      <p:sp>
        <p:nvSpPr>
          <p:cNvPr id="61442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800">
                <a:solidFill>
                  <a:schemeClr val="bg2"/>
                </a:solidFill>
                <a:latin typeface="Verdana" charset="0"/>
              </a:rPr>
              <a:t>Copyright©2007 Pierangelo Migliorati</a:t>
            </a:r>
            <a:endParaRPr lang="en-US" sz="900">
              <a:solidFill>
                <a:schemeClr val="bg2"/>
              </a:solidFill>
              <a:latin typeface="Verdana" charset="0"/>
            </a:endParaRPr>
          </a:p>
        </p:txBody>
      </p:sp>
      <p:sp>
        <p:nvSpPr>
          <p:cNvPr id="6144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1C0AE846-B8EE-3942-97D3-6C516739AA60}" type="slidenum">
              <a:rPr lang="en-US" sz="1400"/>
              <a:pPr/>
              <a:t>17</a:t>
            </a:fld>
            <a:endParaRPr lang="en-US" sz="1400"/>
          </a:p>
        </p:txBody>
      </p:sp>
      <p:pic>
        <p:nvPicPr>
          <p:cNvPr id="4730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2057400"/>
            <a:ext cx="4033838" cy="283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473091" name="Text Box 3"/>
          <p:cNvSpPr txBox="1">
            <a:spLocks noChangeArrowheads="1"/>
          </p:cNvSpPr>
          <p:nvPr/>
        </p:nvSpPr>
        <p:spPr bwMode="auto">
          <a:xfrm>
            <a:off x="0" y="228600"/>
            <a:ext cx="9144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800" dirty="0"/>
              <a:t>Performance …</a:t>
            </a:r>
            <a:endParaRPr lang="en-US" dirty="0"/>
          </a:p>
        </p:txBody>
      </p:sp>
      <p:sp>
        <p:nvSpPr>
          <p:cNvPr id="473092" name="Rectangle 4"/>
          <p:cNvSpPr>
            <a:spLocks noChangeArrowheads="1"/>
          </p:cNvSpPr>
          <p:nvPr/>
        </p:nvSpPr>
        <p:spPr bwMode="auto">
          <a:xfrm>
            <a:off x="107950" y="1185863"/>
            <a:ext cx="8951913" cy="7309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  <a:buFontTx/>
              <a:buChar char="•"/>
              <a:defRPr/>
            </a:pPr>
            <a:r>
              <a:rPr lang="it-IT" sz="2000" dirty="0"/>
              <a:t> </a:t>
            </a:r>
            <a:r>
              <a:rPr lang="it-IT" sz="1800" dirty="0" err="1"/>
              <a:t>Shannon</a:t>
            </a:r>
            <a:r>
              <a:rPr lang="it-IT" sz="1800" dirty="0"/>
              <a:t>: random </a:t>
            </a:r>
            <a:r>
              <a:rPr lang="it-IT" sz="1800" dirty="0" err="1"/>
              <a:t>codes</a:t>
            </a:r>
            <a:r>
              <a:rPr lang="it-IT" sz="1800" dirty="0"/>
              <a:t> and large </a:t>
            </a:r>
            <a:r>
              <a:rPr lang="it-IT" sz="1800" dirty="0" err="1"/>
              <a:t>blocks</a:t>
            </a:r>
            <a:r>
              <a:rPr lang="it-IT" sz="1800" dirty="0"/>
              <a:t> (</a:t>
            </a:r>
            <a:r>
              <a:rPr lang="it-IT" sz="1800" dirty="0" err="1"/>
              <a:t>many</a:t>
            </a:r>
            <a:r>
              <a:rPr lang="it-IT" sz="1800" dirty="0"/>
              <a:t> bits) !!!</a:t>
            </a:r>
          </a:p>
          <a:p>
            <a:pPr>
              <a:lnSpc>
                <a:spcPct val="90000"/>
              </a:lnSpc>
              <a:spcBef>
                <a:spcPct val="50000"/>
              </a:spcBef>
              <a:buFontTx/>
              <a:buChar char="•"/>
              <a:defRPr/>
            </a:pPr>
            <a:r>
              <a:rPr lang="it-IT" sz="1800" dirty="0"/>
              <a:t> </a:t>
            </a:r>
            <a:r>
              <a:rPr lang="it-IT" sz="1800" dirty="0" err="1"/>
              <a:t>Also</a:t>
            </a:r>
            <a:r>
              <a:rPr lang="it-IT" sz="1800" dirty="0"/>
              <a:t> </a:t>
            </a:r>
            <a:r>
              <a:rPr lang="it-IT" sz="1800" dirty="0" err="1"/>
              <a:t>very</a:t>
            </a:r>
            <a:r>
              <a:rPr lang="it-IT" sz="1800" dirty="0"/>
              <a:t> </a:t>
            </a:r>
            <a:r>
              <a:rPr lang="it-IT" sz="1800" dirty="0" err="1"/>
              <a:t>Important</a:t>
            </a:r>
            <a:r>
              <a:rPr lang="it-IT" sz="1800" dirty="0"/>
              <a:t>: soft </a:t>
            </a:r>
            <a:r>
              <a:rPr lang="it-IT" sz="1800" dirty="0" err="1"/>
              <a:t>decoding</a:t>
            </a:r>
            <a:r>
              <a:rPr lang="it-IT" sz="1800" dirty="0"/>
              <a:t> [</a:t>
            </a:r>
            <a:r>
              <a:rPr lang="it-IT" sz="1800" dirty="0" err="1"/>
              <a:t>therefore</a:t>
            </a:r>
            <a:r>
              <a:rPr lang="it-IT" sz="1800" dirty="0"/>
              <a:t>, </a:t>
            </a:r>
            <a:r>
              <a:rPr lang="it-IT" sz="1800" dirty="0" err="1"/>
              <a:t>convolutional</a:t>
            </a:r>
            <a:r>
              <a:rPr lang="it-IT" sz="1800" dirty="0"/>
              <a:t> </a:t>
            </a:r>
            <a:r>
              <a:rPr lang="it-IT" sz="1800" dirty="0" err="1"/>
              <a:t>codes</a:t>
            </a:r>
            <a:r>
              <a:rPr lang="it-IT" sz="1800" dirty="0"/>
              <a:t> (???, e.g.: LDPC)]</a:t>
            </a:r>
            <a:endParaRPr lang="it-IT" sz="2000" dirty="0"/>
          </a:p>
        </p:txBody>
      </p:sp>
      <p:sp>
        <p:nvSpPr>
          <p:cNvPr id="473094" name="Rectangle 6"/>
          <p:cNvSpPr>
            <a:spLocks noChangeArrowheads="1"/>
          </p:cNvSpPr>
          <p:nvPr/>
        </p:nvSpPr>
        <p:spPr bwMode="auto">
          <a:xfrm>
            <a:off x="7342188" y="2700338"/>
            <a:ext cx="1371600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it-IT" sz="1600" dirty="0"/>
              <a:t>RS(255,131)</a:t>
            </a:r>
          </a:p>
          <a:p>
            <a:pPr algn="ctr">
              <a:defRPr/>
            </a:pPr>
            <a:r>
              <a:rPr lang="it-IT" sz="1600" dirty="0"/>
              <a:t>hard </a:t>
            </a:r>
            <a:r>
              <a:rPr lang="it-IT" sz="1600" dirty="0" err="1"/>
              <a:t>dec</a:t>
            </a:r>
            <a:r>
              <a:rPr lang="it-IT" sz="1600" dirty="0"/>
              <a:t>.</a:t>
            </a:r>
          </a:p>
        </p:txBody>
      </p:sp>
      <p:sp>
        <p:nvSpPr>
          <p:cNvPr id="473095" name="Line 7"/>
          <p:cNvSpPr>
            <a:spLocks noChangeShapeType="1"/>
          </p:cNvSpPr>
          <p:nvPr/>
        </p:nvSpPr>
        <p:spPr bwMode="auto">
          <a:xfrm flipH="1">
            <a:off x="6400800" y="297180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73096" name="Rectangle 8"/>
          <p:cNvSpPr>
            <a:spLocks noChangeArrowheads="1"/>
          </p:cNvSpPr>
          <p:nvPr/>
        </p:nvSpPr>
        <p:spPr bwMode="auto">
          <a:xfrm>
            <a:off x="7440613" y="4191000"/>
            <a:ext cx="15621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it-IT" sz="1600" dirty="0"/>
              <a:t>BCH(63,36,11)</a:t>
            </a:r>
          </a:p>
          <a:p>
            <a:pPr algn="ctr">
              <a:defRPr/>
            </a:pPr>
            <a:r>
              <a:rPr lang="it-IT" sz="1600" dirty="0"/>
              <a:t>Hard </a:t>
            </a:r>
            <a:r>
              <a:rPr lang="it-IT" sz="1600" dirty="0" err="1"/>
              <a:t>dec</a:t>
            </a:r>
            <a:r>
              <a:rPr lang="it-IT" sz="1600" dirty="0"/>
              <a:t>.</a:t>
            </a:r>
          </a:p>
        </p:txBody>
      </p:sp>
      <p:sp>
        <p:nvSpPr>
          <p:cNvPr id="473097" name="Line 9"/>
          <p:cNvSpPr>
            <a:spLocks noChangeShapeType="1"/>
          </p:cNvSpPr>
          <p:nvPr/>
        </p:nvSpPr>
        <p:spPr bwMode="auto">
          <a:xfrm flipH="1" flipV="1">
            <a:off x="6705600" y="4038600"/>
            <a:ext cx="990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73098" name="Rectangle 10"/>
          <p:cNvSpPr>
            <a:spLocks noChangeArrowheads="1"/>
          </p:cNvSpPr>
          <p:nvPr/>
        </p:nvSpPr>
        <p:spPr bwMode="auto">
          <a:xfrm>
            <a:off x="1071563" y="2640013"/>
            <a:ext cx="16240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it-IT" sz="1600" dirty="0" err="1"/>
              <a:t>Conv</a:t>
            </a:r>
            <a:r>
              <a:rPr lang="it-IT" sz="1600" dirty="0"/>
              <a:t>. </a:t>
            </a:r>
            <a:r>
              <a:rPr lang="it-IT" sz="1600" dirty="0" err="1"/>
              <a:t>R</a:t>
            </a:r>
            <a:r>
              <a:rPr lang="it-IT" sz="1600" dirty="0"/>
              <a:t>=1/2,K9</a:t>
            </a:r>
          </a:p>
        </p:txBody>
      </p:sp>
      <p:sp>
        <p:nvSpPr>
          <p:cNvPr id="473099" name="Line 11"/>
          <p:cNvSpPr>
            <a:spLocks noChangeShapeType="1"/>
          </p:cNvSpPr>
          <p:nvPr/>
        </p:nvSpPr>
        <p:spPr bwMode="auto">
          <a:xfrm>
            <a:off x="2895600" y="2819400"/>
            <a:ext cx="1752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73100" name="Rectangle 12"/>
          <p:cNvSpPr>
            <a:spLocks noChangeArrowheads="1"/>
          </p:cNvSpPr>
          <p:nvPr/>
        </p:nvSpPr>
        <p:spPr bwMode="auto">
          <a:xfrm>
            <a:off x="1092200" y="3402013"/>
            <a:ext cx="1330325" cy="33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it-IT" sz="1600" dirty="0"/>
              <a:t>Turbo-</a:t>
            </a:r>
            <a:r>
              <a:rPr lang="it-IT" sz="1600" dirty="0" err="1"/>
              <a:t>codes</a:t>
            </a:r>
            <a:endParaRPr lang="it-IT" sz="1600" dirty="0"/>
          </a:p>
        </p:txBody>
      </p:sp>
      <p:sp>
        <p:nvSpPr>
          <p:cNvPr id="473101" name="Line 13"/>
          <p:cNvSpPr>
            <a:spLocks noChangeShapeType="1"/>
          </p:cNvSpPr>
          <p:nvPr/>
        </p:nvSpPr>
        <p:spPr bwMode="auto">
          <a:xfrm flipV="1">
            <a:off x="2765425" y="3429000"/>
            <a:ext cx="1349375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73102" name="Rectangle 14"/>
          <p:cNvSpPr>
            <a:spLocks noChangeArrowheads="1"/>
          </p:cNvSpPr>
          <p:nvPr/>
        </p:nvSpPr>
        <p:spPr bwMode="auto">
          <a:xfrm>
            <a:off x="341313" y="4011613"/>
            <a:ext cx="2187575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it-IT" sz="1600" dirty="0" err="1"/>
              <a:t>Capacity</a:t>
            </a:r>
            <a:r>
              <a:rPr lang="it-IT" sz="1600" dirty="0"/>
              <a:t> of </a:t>
            </a:r>
          </a:p>
          <a:p>
            <a:pPr algn="ctr">
              <a:defRPr/>
            </a:pPr>
            <a:r>
              <a:rPr lang="it-IT" sz="1600" dirty="0" err="1"/>
              <a:t>binary</a:t>
            </a:r>
            <a:r>
              <a:rPr lang="it-IT" sz="1600" dirty="0"/>
              <a:t> </a:t>
            </a:r>
            <a:r>
              <a:rPr lang="it-IT" sz="1600" dirty="0" err="1"/>
              <a:t>channel</a:t>
            </a:r>
            <a:r>
              <a:rPr lang="it-IT" sz="1600" dirty="0"/>
              <a:t>, </a:t>
            </a:r>
            <a:r>
              <a:rPr lang="it-IT" sz="1600" dirty="0" err="1"/>
              <a:t>R</a:t>
            </a:r>
            <a:r>
              <a:rPr lang="it-IT" sz="1600" dirty="0"/>
              <a:t>=1/2</a:t>
            </a:r>
          </a:p>
        </p:txBody>
      </p:sp>
      <p:sp>
        <p:nvSpPr>
          <p:cNvPr id="473103" name="Line 15"/>
          <p:cNvSpPr>
            <a:spLocks noChangeShapeType="1"/>
          </p:cNvSpPr>
          <p:nvPr/>
        </p:nvSpPr>
        <p:spPr bwMode="auto">
          <a:xfrm flipV="1">
            <a:off x="2613025" y="4098925"/>
            <a:ext cx="1349375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000">
                <a:solidFill>
                  <a:schemeClr val="bg2"/>
                </a:solidFill>
                <a:latin typeface="Verdana" charset="0"/>
              </a:rPr>
              <a:t>Signal and Communication Lab</a:t>
            </a:r>
          </a:p>
          <a:p>
            <a:r>
              <a:rPr lang="en-US" sz="1000">
                <a:solidFill>
                  <a:schemeClr val="bg2"/>
                </a:solidFill>
                <a:latin typeface="Verdana" charset="0"/>
              </a:rPr>
              <a:t>DEA University of Brescia - ITALY</a:t>
            </a:r>
          </a:p>
        </p:txBody>
      </p:sp>
      <p:sp>
        <p:nvSpPr>
          <p:cNvPr id="63490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800">
                <a:solidFill>
                  <a:schemeClr val="bg2"/>
                </a:solidFill>
                <a:latin typeface="Verdana" charset="0"/>
              </a:rPr>
              <a:t>Copyright©2007 Pierangelo Migliorati</a:t>
            </a:r>
            <a:endParaRPr lang="en-US" sz="900">
              <a:solidFill>
                <a:schemeClr val="bg2"/>
              </a:solidFill>
              <a:latin typeface="Verdana" charset="0"/>
            </a:endParaRPr>
          </a:p>
        </p:txBody>
      </p:sp>
      <p:sp>
        <p:nvSpPr>
          <p:cNvPr id="6349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100532F7-02D1-EE48-838F-263179DC6E7B}" type="slidenum">
              <a:rPr lang="en-US" sz="1400"/>
              <a:pPr/>
              <a:t>18</a:t>
            </a:fld>
            <a:endParaRPr lang="en-US" sz="1400"/>
          </a:p>
        </p:txBody>
      </p:sp>
      <p:sp>
        <p:nvSpPr>
          <p:cNvPr id="474114" name="Text Box 2"/>
          <p:cNvSpPr txBox="1">
            <a:spLocks noChangeArrowheads="1"/>
          </p:cNvSpPr>
          <p:nvPr/>
        </p:nvSpPr>
        <p:spPr bwMode="auto">
          <a:xfrm>
            <a:off x="0" y="304800"/>
            <a:ext cx="9144000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500" dirty="0"/>
              <a:t>Iterations: Waterfall (Cliff) and Error Floor</a:t>
            </a:r>
            <a:endParaRPr lang="en-US" dirty="0"/>
          </a:p>
        </p:txBody>
      </p:sp>
      <p:pic>
        <p:nvPicPr>
          <p:cNvPr id="47411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1052513"/>
            <a:ext cx="7200900" cy="496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000">
                <a:solidFill>
                  <a:schemeClr val="bg2"/>
                </a:solidFill>
                <a:latin typeface="Verdana" charset="0"/>
              </a:rPr>
              <a:t>Signal and Communication Lab</a:t>
            </a:r>
          </a:p>
          <a:p>
            <a:r>
              <a:rPr lang="en-US" sz="1000">
                <a:solidFill>
                  <a:schemeClr val="bg2"/>
                </a:solidFill>
                <a:latin typeface="Verdana" charset="0"/>
              </a:rPr>
              <a:t>DEA University of Brescia - ITALY</a:t>
            </a:r>
          </a:p>
        </p:txBody>
      </p:sp>
      <p:sp>
        <p:nvSpPr>
          <p:cNvPr id="63490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800">
                <a:solidFill>
                  <a:schemeClr val="bg2"/>
                </a:solidFill>
                <a:latin typeface="Verdana" charset="0"/>
              </a:rPr>
              <a:t>Copyright©2007 Pierangelo Migliorati</a:t>
            </a:r>
            <a:endParaRPr lang="en-US" sz="900">
              <a:solidFill>
                <a:schemeClr val="bg2"/>
              </a:solidFill>
              <a:latin typeface="Verdana" charset="0"/>
            </a:endParaRPr>
          </a:p>
        </p:txBody>
      </p:sp>
      <p:sp>
        <p:nvSpPr>
          <p:cNvPr id="6349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100532F7-02D1-EE48-838F-263179DC6E7B}" type="slidenum">
              <a:rPr lang="en-US" sz="1400"/>
              <a:pPr/>
              <a:t>19</a:t>
            </a:fld>
            <a:endParaRPr lang="en-US" sz="1400"/>
          </a:p>
        </p:txBody>
      </p:sp>
      <p:sp>
        <p:nvSpPr>
          <p:cNvPr id="474114" name="Text Box 2"/>
          <p:cNvSpPr txBox="1">
            <a:spLocks noChangeArrowheads="1"/>
          </p:cNvSpPr>
          <p:nvPr/>
        </p:nvSpPr>
        <p:spPr bwMode="auto">
          <a:xfrm>
            <a:off x="0" y="304800"/>
            <a:ext cx="9144000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500" dirty="0"/>
              <a:t>Iterations and Error Floor</a:t>
            </a:r>
            <a:endParaRPr lang="en-US" dirty="0"/>
          </a:p>
        </p:txBody>
      </p:sp>
      <p:pic>
        <p:nvPicPr>
          <p:cNvPr id="2" name="Picture 1" descr="Screen Shot 2012-05-25 at 11.03.43 AM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16632"/>
            <a:ext cx="8244408" cy="6010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575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000">
                <a:solidFill>
                  <a:schemeClr val="bg2"/>
                </a:solidFill>
                <a:latin typeface="Verdana" charset="0"/>
              </a:rPr>
              <a:t>Signal and Communication Lab</a:t>
            </a:r>
          </a:p>
          <a:p>
            <a:r>
              <a:rPr lang="en-US" sz="1000">
                <a:solidFill>
                  <a:schemeClr val="bg2"/>
                </a:solidFill>
                <a:latin typeface="Verdana" charset="0"/>
              </a:rPr>
              <a:t>DEA University of Brescia - ITALY</a:t>
            </a:r>
          </a:p>
        </p:txBody>
      </p:sp>
      <p:sp>
        <p:nvSpPr>
          <p:cNvPr id="4096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800">
                <a:solidFill>
                  <a:schemeClr val="bg2"/>
                </a:solidFill>
                <a:latin typeface="Verdana" charset="0"/>
              </a:rPr>
              <a:t>Copyright©2007 Pierangelo Migliorati</a:t>
            </a:r>
            <a:endParaRPr lang="en-US" sz="900">
              <a:solidFill>
                <a:schemeClr val="bg2"/>
              </a:solidFill>
              <a:latin typeface="Verdana" charset="0"/>
            </a:endParaRPr>
          </a:p>
        </p:txBody>
      </p:sp>
      <p:sp>
        <p:nvSpPr>
          <p:cNvPr id="4096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CAB862D2-0F03-F845-8BD8-73B76AC1C631}" type="slidenum">
              <a:rPr lang="en-US" sz="1400"/>
              <a:pPr/>
              <a:t>2</a:t>
            </a:fld>
            <a:endParaRPr lang="en-US" sz="1400"/>
          </a:p>
        </p:txBody>
      </p:sp>
      <p:sp>
        <p:nvSpPr>
          <p:cNvPr id="409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Standard (classic-style) Concatenated Coding (Series)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40966" name="Group 2"/>
          <p:cNvGrpSpPr>
            <a:grpSpLocks/>
          </p:cNvGrpSpPr>
          <p:nvPr/>
        </p:nvGrpSpPr>
        <p:grpSpPr bwMode="auto">
          <a:xfrm>
            <a:off x="2195736" y="1379625"/>
            <a:ext cx="4248472" cy="2229547"/>
            <a:chOff x="2819400" y="4267200"/>
            <a:chExt cx="4267200" cy="1828800"/>
          </a:xfrm>
        </p:grpSpPr>
        <p:sp>
          <p:nvSpPr>
            <p:cNvPr id="300038" name="Rectangle 6"/>
            <p:cNvSpPr>
              <a:spLocks noChangeArrowheads="1"/>
            </p:cNvSpPr>
            <p:nvPr/>
          </p:nvSpPr>
          <p:spPr bwMode="auto">
            <a:xfrm>
              <a:off x="3124200" y="4267200"/>
              <a:ext cx="762000" cy="609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0039" name="Rectangle 7"/>
            <p:cNvSpPr>
              <a:spLocks noChangeArrowheads="1"/>
            </p:cNvSpPr>
            <p:nvPr/>
          </p:nvSpPr>
          <p:spPr bwMode="auto">
            <a:xfrm>
              <a:off x="5410200" y="4267200"/>
              <a:ext cx="762000" cy="609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0040" name="Rectangle 8"/>
            <p:cNvSpPr>
              <a:spLocks noChangeArrowheads="1"/>
            </p:cNvSpPr>
            <p:nvPr/>
          </p:nvSpPr>
          <p:spPr bwMode="auto">
            <a:xfrm>
              <a:off x="4191000" y="4267200"/>
              <a:ext cx="914400" cy="609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0041" name="Line 9"/>
            <p:cNvSpPr>
              <a:spLocks noChangeShapeType="1"/>
            </p:cNvSpPr>
            <p:nvPr/>
          </p:nvSpPr>
          <p:spPr bwMode="auto">
            <a:xfrm>
              <a:off x="2819400" y="4572000"/>
              <a:ext cx="304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0042" name="Text Box 10"/>
            <p:cNvSpPr txBox="1">
              <a:spLocks noChangeArrowheads="1"/>
            </p:cNvSpPr>
            <p:nvPr/>
          </p:nvSpPr>
          <p:spPr bwMode="auto">
            <a:xfrm>
              <a:off x="3124200" y="4318000"/>
              <a:ext cx="804862" cy="482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b">
              <a:spAutoFit/>
            </a:bodyPr>
            <a:lstStyle/>
            <a:p>
              <a:pPr algn="ctr">
                <a:lnSpc>
                  <a:spcPct val="80000"/>
                </a:lnSpc>
                <a:defRPr/>
              </a:pPr>
              <a:r>
                <a:rPr kumimoji="1" lang="en-US" sz="1600">
                  <a:solidFill>
                    <a:schemeClr val="tx2"/>
                  </a:solidFill>
                  <a:latin typeface="Arial Narrow" charset="0"/>
                </a:rPr>
                <a:t>Outer</a:t>
              </a:r>
            </a:p>
            <a:p>
              <a:pPr algn="ctr">
                <a:lnSpc>
                  <a:spcPct val="80000"/>
                </a:lnSpc>
                <a:defRPr/>
              </a:pPr>
              <a:r>
                <a:rPr kumimoji="1" lang="en-US" sz="1600">
                  <a:solidFill>
                    <a:schemeClr val="tx2"/>
                  </a:solidFill>
                  <a:latin typeface="Arial Narrow" charset="0"/>
                </a:rPr>
                <a:t>Encoder</a:t>
              </a:r>
            </a:p>
          </p:txBody>
        </p:sp>
        <p:sp>
          <p:nvSpPr>
            <p:cNvPr id="300043" name="Text Box 11"/>
            <p:cNvSpPr txBox="1">
              <a:spLocks noChangeArrowheads="1"/>
            </p:cNvSpPr>
            <p:nvPr/>
          </p:nvSpPr>
          <p:spPr bwMode="auto">
            <a:xfrm>
              <a:off x="4189412" y="4318000"/>
              <a:ext cx="971550" cy="482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b">
              <a:spAutoFit/>
            </a:bodyPr>
            <a:lstStyle/>
            <a:p>
              <a:pPr algn="ctr">
                <a:lnSpc>
                  <a:spcPct val="80000"/>
                </a:lnSpc>
                <a:defRPr/>
              </a:pPr>
              <a:r>
                <a:rPr kumimoji="1" lang="en-US" sz="1600">
                  <a:solidFill>
                    <a:schemeClr val="tx2"/>
                  </a:solidFill>
                  <a:latin typeface="Arial Narrow" charset="0"/>
                </a:rPr>
                <a:t>Block</a:t>
              </a:r>
            </a:p>
            <a:p>
              <a:pPr algn="ctr">
                <a:lnSpc>
                  <a:spcPct val="80000"/>
                </a:lnSpc>
                <a:defRPr/>
              </a:pPr>
              <a:r>
                <a:rPr kumimoji="1" lang="en-US" sz="1600">
                  <a:solidFill>
                    <a:schemeClr val="tx2"/>
                  </a:solidFill>
                  <a:latin typeface="Arial Narrow" charset="0"/>
                </a:rPr>
                <a:t>Interleaver</a:t>
              </a:r>
            </a:p>
          </p:txBody>
        </p:sp>
        <p:sp>
          <p:nvSpPr>
            <p:cNvPr id="300044" name="Text Box 12"/>
            <p:cNvSpPr txBox="1">
              <a:spLocks noChangeArrowheads="1"/>
            </p:cNvSpPr>
            <p:nvPr/>
          </p:nvSpPr>
          <p:spPr bwMode="auto">
            <a:xfrm>
              <a:off x="5410200" y="4343400"/>
              <a:ext cx="804862" cy="482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b">
              <a:spAutoFit/>
            </a:bodyPr>
            <a:lstStyle/>
            <a:p>
              <a:pPr algn="ctr">
                <a:lnSpc>
                  <a:spcPct val="80000"/>
                </a:lnSpc>
                <a:defRPr/>
              </a:pPr>
              <a:r>
                <a:rPr kumimoji="1" lang="en-US" sz="1600">
                  <a:solidFill>
                    <a:schemeClr val="tx2"/>
                  </a:solidFill>
                  <a:latin typeface="Arial Narrow" charset="0"/>
                </a:rPr>
                <a:t>Inner</a:t>
              </a:r>
            </a:p>
            <a:p>
              <a:pPr algn="ctr">
                <a:lnSpc>
                  <a:spcPct val="80000"/>
                </a:lnSpc>
                <a:defRPr/>
              </a:pPr>
              <a:r>
                <a:rPr kumimoji="1" lang="en-US" sz="1600">
                  <a:solidFill>
                    <a:schemeClr val="tx2"/>
                  </a:solidFill>
                  <a:latin typeface="Arial Narrow" charset="0"/>
                </a:rPr>
                <a:t>Encoder</a:t>
              </a:r>
            </a:p>
          </p:txBody>
        </p:sp>
        <p:sp>
          <p:nvSpPr>
            <p:cNvPr id="300045" name="Line 13"/>
            <p:cNvSpPr>
              <a:spLocks noChangeShapeType="1"/>
            </p:cNvSpPr>
            <p:nvPr/>
          </p:nvSpPr>
          <p:spPr bwMode="auto">
            <a:xfrm>
              <a:off x="3886200" y="4572000"/>
              <a:ext cx="304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0046" name="Line 14"/>
            <p:cNvSpPr>
              <a:spLocks noChangeShapeType="1"/>
            </p:cNvSpPr>
            <p:nvPr/>
          </p:nvSpPr>
          <p:spPr bwMode="auto">
            <a:xfrm>
              <a:off x="5105400" y="4572000"/>
              <a:ext cx="304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0047" name="Rectangle 15"/>
            <p:cNvSpPr>
              <a:spLocks noChangeArrowheads="1"/>
            </p:cNvSpPr>
            <p:nvPr/>
          </p:nvSpPr>
          <p:spPr bwMode="auto">
            <a:xfrm>
              <a:off x="3124200" y="5486400"/>
              <a:ext cx="762000" cy="609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0048" name="Rectangle 16"/>
            <p:cNvSpPr>
              <a:spLocks noChangeArrowheads="1"/>
            </p:cNvSpPr>
            <p:nvPr/>
          </p:nvSpPr>
          <p:spPr bwMode="auto">
            <a:xfrm>
              <a:off x="5410200" y="5486400"/>
              <a:ext cx="762000" cy="609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0049" name="Rectangle 17"/>
            <p:cNvSpPr>
              <a:spLocks noChangeArrowheads="1"/>
            </p:cNvSpPr>
            <p:nvPr/>
          </p:nvSpPr>
          <p:spPr bwMode="auto">
            <a:xfrm>
              <a:off x="4191000" y="5486400"/>
              <a:ext cx="914400" cy="609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0050" name="Line 18"/>
            <p:cNvSpPr>
              <a:spLocks noChangeShapeType="1"/>
            </p:cNvSpPr>
            <p:nvPr/>
          </p:nvSpPr>
          <p:spPr bwMode="auto">
            <a:xfrm flipH="1">
              <a:off x="2819400" y="5791200"/>
              <a:ext cx="304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0051" name="Text Box 19"/>
            <p:cNvSpPr txBox="1">
              <a:spLocks noChangeArrowheads="1"/>
            </p:cNvSpPr>
            <p:nvPr/>
          </p:nvSpPr>
          <p:spPr bwMode="auto">
            <a:xfrm>
              <a:off x="3124200" y="5562600"/>
              <a:ext cx="814387" cy="482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b">
              <a:spAutoFit/>
            </a:bodyPr>
            <a:lstStyle/>
            <a:p>
              <a:pPr algn="ctr">
                <a:lnSpc>
                  <a:spcPct val="80000"/>
                </a:lnSpc>
                <a:defRPr/>
              </a:pPr>
              <a:r>
                <a:rPr kumimoji="1" lang="en-US" sz="1600">
                  <a:solidFill>
                    <a:schemeClr val="tx2"/>
                  </a:solidFill>
                  <a:latin typeface="Arial Narrow" charset="0"/>
                </a:rPr>
                <a:t>Outer</a:t>
              </a:r>
            </a:p>
            <a:p>
              <a:pPr algn="ctr">
                <a:lnSpc>
                  <a:spcPct val="80000"/>
                </a:lnSpc>
                <a:defRPr/>
              </a:pPr>
              <a:r>
                <a:rPr kumimoji="1" lang="en-US" sz="1600">
                  <a:solidFill>
                    <a:schemeClr val="tx2"/>
                  </a:solidFill>
                  <a:latin typeface="Arial Narrow" charset="0"/>
                </a:rPr>
                <a:t>Decoder</a:t>
              </a:r>
            </a:p>
          </p:txBody>
        </p:sp>
        <p:sp>
          <p:nvSpPr>
            <p:cNvPr id="300052" name="Text Box 20"/>
            <p:cNvSpPr txBox="1">
              <a:spLocks noChangeArrowheads="1"/>
            </p:cNvSpPr>
            <p:nvPr/>
          </p:nvSpPr>
          <p:spPr bwMode="auto">
            <a:xfrm>
              <a:off x="4194175" y="5537200"/>
              <a:ext cx="962025" cy="482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b">
              <a:spAutoFit/>
            </a:bodyPr>
            <a:lstStyle/>
            <a:p>
              <a:pPr algn="ctr">
                <a:lnSpc>
                  <a:spcPct val="80000"/>
                </a:lnSpc>
                <a:defRPr/>
              </a:pPr>
              <a:r>
                <a:rPr kumimoji="1" lang="en-US" sz="1600">
                  <a:solidFill>
                    <a:schemeClr val="tx2"/>
                  </a:solidFill>
                  <a:latin typeface="Arial Narrow" charset="0"/>
                </a:rPr>
                <a:t>De-</a:t>
              </a:r>
            </a:p>
            <a:p>
              <a:pPr algn="ctr">
                <a:lnSpc>
                  <a:spcPct val="80000"/>
                </a:lnSpc>
                <a:defRPr/>
              </a:pPr>
              <a:r>
                <a:rPr kumimoji="1" lang="en-US" sz="1600">
                  <a:solidFill>
                    <a:schemeClr val="tx2"/>
                  </a:solidFill>
                  <a:latin typeface="Arial Narrow" charset="0"/>
                </a:rPr>
                <a:t>interleaver</a:t>
              </a:r>
            </a:p>
          </p:txBody>
        </p:sp>
        <p:sp>
          <p:nvSpPr>
            <p:cNvPr id="300053" name="Text Box 21"/>
            <p:cNvSpPr txBox="1">
              <a:spLocks noChangeArrowheads="1"/>
            </p:cNvSpPr>
            <p:nvPr/>
          </p:nvSpPr>
          <p:spPr bwMode="auto">
            <a:xfrm>
              <a:off x="5407025" y="5562600"/>
              <a:ext cx="814387" cy="482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b">
              <a:spAutoFit/>
            </a:bodyPr>
            <a:lstStyle/>
            <a:p>
              <a:pPr algn="ctr">
                <a:lnSpc>
                  <a:spcPct val="80000"/>
                </a:lnSpc>
                <a:defRPr/>
              </a:pPr>
              <a:r>
                <a:rPr kumimoji="1" lang="en-US" sz="1600">
                  <a:solidFill>
                    <a:schemeClr val="tx2"/>
                  </a:solidFill>
                  <a:latin typeface="Arial Narrow" charset="0"/>
                </a:rPr>
                <a:t>Inner</a:t>
              </a:r>
            </a:p>
            <a:p>
              <a:pPr algn="ctr">
                <a:lnSpc>
                  <a:spcPct val="80000"/>
                </a:lnSpc>
                <a:defRPr/>
              </a:pPr>
              <a:r>
                <a:rPr kumimoji="1" lang="en-US" sz="1600">
                  <a:solidFill>
                    <a:schemeClr val="tx2"/>
                  </a:solidFill>
                  <a:latin typeface="Arial Narrow" charset="0"/>
                </a:rPr>
                <a:t>Decoder</a:t>
              </a:r>
            </a:p>
          </p:txBody>
        </p:sp>
        <p:sp>
          <p:nvSpPr>
            <p:cNvPr id="300054" name="Line 22"/>
            <p:cNvSpPr>
              <a:spLocks noChangeShapeType="1"/>
            </p:cNvSpPr>
            <p:nvPr/>
          </p:nvSpPr>
          <p:spPr bwMode="auto">
            <a:xfrm flipH="1">
              <a:off x="3886200" y="5791200"/>
              <a:ext cx="304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0055" name="Line 23"/>
            <p:cNvSpPr>
              <a:spLocks noChangeShapeType="1"/>
            </p:cNvSpPr>
            <p:nvPr/>
          </p:nvSpPr>
          <p:spPr bwMode="auto">
            <a:xfrm flipH="1">
              <a:off x="5105400" y="5791200"/>
              <a:ext cx="304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0056" name="Rectangle 24"/>
            <p:cNvSpPr>
              <a:spLocks noChangeArrowheads="1"/>
            </p:cNvSpPr>
            <p:nvPr/>
          </p:nvSpPr>
          <p:spPr bwMode="auto">
            <a:xfrm>
              <a:off x="6172200" y="5029200"/>
              <a:ext cx="914400" cy="304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0057" name="Text Box 25"/>
            <p:cNvSpPr txBox="1">
              <a:spLocks noChangeArrowheads="1"/>
            </p:cNvSpPr>
            <p:nvPr/>
          </p:nvSpPr>
          <p:spPr bwMode="auto">
            <a:xfrm>
              <a:off x="6246812" y="5046662"/>
              <a:ext cx="804863" cy="2873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b">
              <a:spAutoFit/>
            </a:bodyPr>
            <a:lstStyle/>
            <a:p>
              <a:pPr algn="ctr">
                <a:lnSpc>
                  <a:spcPct val="80000"/>
                </a:lnSpc>
                <a:defRPr/>
              </a:pPr>
              <a:r>
                <a:rPr kumimoji="1" lang="en-US" sz="1600">
                  <a:solidFill>
                    <a:schemeClr val="tx2"/>
                  </a:solidFill>
                  <a:latin typeface="Arial Narrow" charset="0"/>
                </a:rPr>
                <a:t>Channel</a:t>
              </a:r>
            </a:p>
          </p:txBody>
        </p:sp>
        <p:sp>
          <p:nvSpPr>
            <p:cNvPr id="300058" name="Line 26"/>
            <p:cNvSpPr>
              <a:spLocks noChangeShapeType="1"/>
            </p:cNvSpPr>
            <p:nvPr/>
          </p:nvSpPr>
          <p:spPr bwMode="auto">
            <a:xfrm>
              <a:off x="6172200" y="4572000"/>
              <a:ext cx="457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0059" name="Line 27"/>
            <p:cNvSpPr>
              <a:spLocks noChangeShapeType="1"/>
            </p:cNvSpPr>
            <p:nvPr/>
          </p:nvSpPr>
          <p:spPr bwMode="auto">
            <a:xfrm>
              <a:off x="6629400" y="4572000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0060" name="Line 28"/>
            <p:cNvSpPr>
              <a:spLocks noChangeShapeType="1"/>
            </p:cNvSpPr>
            <p:nvPr/>
          </p:nvSpPr>
          <p:spPr bwMode="auto">
            <a:xfrm>
              <a:off x="6629400" y="5334000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0061" name="Line 29"/>
            <p:cNvSpPr>
              <a:spLocks noChangeShapeType="1"/>
            </p:cNvSpPr>
            <p:nvPr/>
          </p:nvSpPr>
          <p:spPr bwMode="auto">
            <a:xfrm flipH="1">
              <a:off x="6172200" y="5791200"/>
              <a:ext cx="457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32" name="Rectangle 6">
            <a:extLst>
              <a:ext uri="{FF2B5EF4-FFF2-40B4-BE49-F238E27FC236}">
                <a16:creationId xmlns:a16="http://schemas.microsoft.com/office/drawing/2014/main" id="{6598D428-65B1-824A-B852-99E92422F2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9359" y="4074397"/>
            <a:ext cx="8470081" cy="1232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90000"/>
              </a:lnSpc>
              <a:buFontTx/>
              <a:buNone/>
            </a:pPr>
            <a:endParaRPr lang="en-US" sz="2400" kern="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 kern="0" dirty="0">
                <a:latin typeface="Bell MT"/>
                <a:ea typeface="ＭＳ Ｐゴシック" charset="0"/>
                <a:cs typeface="Bell MT"/>
              </a:rPr>
              <a:t>Turbo codes (1993)</a:t>
            </a:r>
          </a:p>
          <a:p>
            <a:pPr eaLnBrk="1" hangingPunct="1">
              <a:lnSpc>
                <a:spcPct val="90000"/>
              </a:lnSpc>
            </a:pPr>
            <a:endParaRPr lang="en-US" sz="2000" kern="0" dirty="0">
              <a:latin typeface="Bell MT"/>
              <a:ea typeface="ＭＳ Ｐゴシック" charset="0"/>
              <a:cs typeface="Bell MT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 kern="0" dirty="0">
                <a:latin typeface="Bell MT"/>
                <a:ea typeface="ＭＳ Ｐゴシック" charset="0"/>
                <a:cs typeface="Bell MT"/>
              </a:rPr>
              <a:t>LDPC (1962, and then (rediscovered !!!) 1999)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000">
                <a:solidFill>
                  <a:schemeClr val="bg2"/>
                </a:solidFill>
                <a:latin typeface="Verdana" charset="0"/>
              </a:rPr>
              <a:t>Signal and Communication Lab</a:t>
            </a:r>
          </a:p>
          <a:p>
            <a:r>
              <a:rPr lang="en-US" sz="1000">
                <a:solidFill>
                  <a:schemeClr val="bg2"/>
                </a:solidFill>
                <a:latin typeface="Verdana" charset="0"/>
              </a:rPr>
              <a:t>DEA University of Brescia - ITALY</a:t>
            </a:r>
          </a:p>
        </p:txBody>
      </p:sp>
      <p:sp>
        <p:nvSpPr>
          <p:cNvPr id="6553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800">
                <a:solidFill>
                  <a:schemeClr val="bg2"/>
                </a:solidFill>
                <a:latin typeface="Verdana" charset="0"/>
              </a:rPr>
              <a:t>Copyright©2007 Pierangelo Migliorati</a:t>
            </a:r>
            <a:endParaRPr lang="en-US" sz="900">
              <a:solidFill>
                <a:schemeClr val="bg2"/>
              </a:solidFill>
              <a:latin typeface="Verdana" charset="0"/>
            </a:endParaRPr>
          </a:p>
        </p:txBody>
      </p:sp>
      <p:sp>
        <p:nvSpPr>
          <p:cNvPr id="6553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10E09A5E-A7C2-544E-9F45-BC2A260D3319}" type="slidenum">
              <a:rPr lang="en-US" sz="1400"/>
              <a:pPr/>
              <a:t>20</a:t>
            </a:fld>
            <a:endParaRPr lang="en-US" sz="1400"/>
          </a:p>
        </p:txBody>
      </p:sp>
      <p:sp>
        <p:nvSpPr>
          <p:cNvPr id="655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>
                <a:latin typeface="Arial" charset="0"/>
                <a:ea typeface="ＭＳ Ｐゴシック" charset="0"/>
                <a:cs typeface="ＭＳ Ｐゴシック" charset="0"/>
              </a:rPr>
              <a:t>Iterations</a:t>
            </a: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554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65542" name="Picture 4" descr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038" y="1143000"/>
            <a:ext cx="7527925" cy="489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536C0C9-ECFA-B645-AA89-DA9CD97BB4ED}"/>
              </a:ext>
            </a:extLst>
          </p:cNvPr>
          <p:cNvSpPr/>
          <p:nvPr/>
        </p:nvSpPr>
        <p:spPr bwMode="auto">
          <a:xfrm>
            <a:off x="899592" y="5517232"/>
            <a:ext cx="7101408" cy="36004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78523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000">
                <a:solidFill>
                  <a:schemeClr val="bg2"/>
                </a:solidFill>
                <a:latin typeface="Verdana" charset="0"/>
              </a:rPr>
              <a:t>Signal and Communication Lab</a:t>
            </a:r>
          </a:p>
          <a:p>
            <a:r>
              <a:rPr lang="en-US" sz="1000">
                <a:solidFill>
                  <a:schemeClr val="bg2"/>
                </a:solidFill>
                <a:latin typeface="Verdana" charset="0"/>
              </a:rPr>
              <a:t>DEA University of Brescia - ITALY</a:t>
            </a:r>
          </a:p>
        </p:txBody>
      </p:sp>
      <p:sp>
        <p:nvSpPr>
          <p:cNvPr id="6758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800">
                <a:solidFill>
                  <a:schemeClr val="bg2"/>
                </a:solidFill>
                <a:latin typeface="Verdana" charset="0"/>
              </a:rPr>
              <a:t>Copyright©2007 Pierangelo Migliorati</a:t>
            </a:r>
            <a:endParaRPr lang="en-US" sz="900">
              <a:solidFill>
                <a:schemeClr val="bg2"/>
              </a:solidFill>
              <a:latin typeface="Verdana" charset="0"/>
            </a:endParaRPr>
          </a:p>
        </p:txBody>
      </p:sp>
      <p:sp>
        <p:nvSpPr>
          <p:cNvPr id="6758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D8C23A3-F323-F242-89CC-1C1795E96307}" type="slidenum">
              <a:rPr lang="en-US" sz="1400"/>
              <a:pPr/>
              <a:t>21</a:t>
            </a:fld>
            <a:endParaRPr lang="en-US" sz="1400"/>
          </a:p>
        </p:txBody>
      </p:sp>
      <p:sp>
        <p:nvSpPr>
          <p:cNvPr id="675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sz="2800" dirty="0">
                <a:latin typeface="Arial" charset="0"/>
                <a:ea typeface="ＭＳ Ｐゴシック" charset="0"/>
                <a:cs typeface="ＭＳ Ｐゴシック" charset="0"/>
              </a:rPr>
              <a:t>The effect of the </a:t>
            </a:r>
            <a:r>
              <a:rPr lang="en-US" altLang="ja-JP" sz="2800" dirty="0" err="1">
                <a:latin typeface="Arial" charset="0"/>
                <a:ea typeface="ＭＳ Ｐゴシック" charset="0"/>
                <a:cs typeface="ＭＳ Ｐゴシック" charset="0"/>
              </a:rPr>
              <a:t>Interleaver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67589" name="Picture 6" descr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125" y="969963"/>
            <a:ext cx="7651750" cy="4916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000">
                <a:solidFill>
                  <a:schemeClr val="bg2"/>
                </a:solidFill>
                <a:latin typeface="Verdana" charset="0"/>
              </a:rPr>
              <a:t>Signal and Communication Lab</a:t>
            </a:r>
          </a:p>
          <a:p>
            <a:r>
              <a:rPr lang="en-US" sz="1000">
                <a:solidFill>
                  <a:schemeClr val="bg2"/>
                </a:solidFill>
                <a:latin typeface="Verdana" charset="0"/>
              </a:rPr>
              <a:t>DEA University of Brescia - ITALY</a:t>
            </a:r>
          </a:p>
        </p:txBody>
      </p:sp>
      <p:sp>
        <p:nvSpPr>
          <p:cNvPr id="6758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800">
                <a:solidFill>
                  <a:schemeClr val="bg2"/>
                </a:solidFill>
                <a:latin typeface="Verdana" charset="0"/>
              </a:rPr>
              <a:t>Copyright©2007 Pierangelo Migliorati</a:t>
            </a:r>
            <a:endParaRPr lang="en-US" sz="900">
              <a:solidFill>
                <a:schemeClr val="bg2"/>
              </a:solidFill>
              <a:latin typeface="Verdana" charset="0"/>
            </a:endParaRPr>
          </a:p>
        </p:txBody>
      </p:sp>
      <p:sp>
        <p:nvSpPr>
          <p:cNvPr id="6758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D8C23A3-F323-F242-89CC-1C1795E96307}" type="slidenum">
              <a:rPr lang="en-US" sz="1400"/>
              <a:pPr/>
              <a:t>22</a:t>
            </a:fld>
            <a:endParaRPr lang="en-US" sz="1400"/>
          </a:p>
        </p:txBody>
      </p:sp>
      <p:sp>
        <p:nvSpPr>
          <p:cNvPr id="675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sz="2800" dirty="0">
                <a:latin typeface="Arial" charset="0"/>
                <a:ea typeface="ＭＳ Ｐゴシック" charset="0"/>
                <a:cs typeface="ＭＳ Ｐゴシック" charset="0"/>
              </a:rPr>
              <a:t>The effect of the </a:t>
            </a:r>
            <a:r>
              <a:rPr lang="en-US" altLang="ja-JP" sz="2800" dirty="0" err="1">
                <a:latin typeface="Arial" charset="0"/>
                <a:ea typeface="ＭＳ Ｐゴシック" charset="0"/>
                <a:cs typeface="ＭＳ Ｐゴシック" charset="0"/>
              </a:rPr>
              <a:t>Interleaver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2" name="Picture 1" descr="Screen Shot 2012-05-25 at 10.56.20 AM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948009"/>
            <a:ext cx="6984776" cy="5185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4657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2-05-25 at 11.02.33 AM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494385"/>
            <a:ext cx="8388424" cy="5886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990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228600"/>
            <a:ext cx="7772400" cy="685800"/>
          </a:xfrm>
        </p:spPr>
        <p:txBody>
          <a:bodyPr/>
          <a:lstStyle/>
          <a:p>
            <a:pPr eaLnBrk="1" hangingPunct="1"/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  <a:t>Power Efficiency of Standard</a:t>
            </a:r>
            <a:b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</a:br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  <a:t>Binary Channel Codes</a:t>
            </a:r>
          </a:p>
        </p:txBody>
      </p:sp>
      <p:sp>
        <p:nvSpPr>
          <p:cNvPr id="505859" name="Freeform 3"/>
          <p:cNvSpPr>
            <a:spLocks/>
          </p:cNvSpPr>
          <p:nvPr/>
        </p:nvSpPr>
        <p:spPr bwMode="auto">
          <a:xfrm>
            <a:off x="1473200" y="2170113"/>
            <a:ext cx="6734175" cy="4032250"/>
          </a:xfrm>
          <a:custGeom>
            <a:avLst/>
            <a:gdLst>
              <a:gd name="T0" fmla="*/ 0 w 3501"/>
              <a:gd name="T1" fmla="*/ 2304 h 2304"/>
              <a:gd name="T2" fmla="*/ 138 w 3501"/>
              <a:gd name="T3" fmla="*/ 1985 h 2304"/>
              <a:gd name="T4" fmla="*/ 369 w 3501"/>
              <a:gd name="T5" fmla="*/ 1478 h 2304"/>
              <a:gd name="T6" fmla="*/ 617 w 3501"/>
              <a:gd name="T7" fmla="*/ 1027 h 2304"/>
              <a:gd name="T8" fmla="*/ 804 w 3501"/>
              <a:gd name="T9" fmla="*/ 779 h 2304"/>
              <a:gd name="T10" fmla="*/ 1008 w 3501"/>
              <a:gd name="T11" fmla="*/ 548 h 2304"/>
              <a:gd name="T12" fmla="*/ 1239 w 3501"/>
              <a:gd name="T13" fmla="*/ 356 h 2304"/>
              <a:gd name="T14" fmla="*/ 1426 w 3501"/>
              <a:gd name="T15" fmla="*/ 251 h 2304"/>
              <a:gd name="T16" fmla="*/ 1630 w 3501"/>
              <a:gd name="T17" fmla="*/ 163 h 2304"/>
              <a:gd name="T18" fmla="*/ 1905 w 3501"/>
              <a:gd name="T19" fmla="*/ 75 h 2304"/>
              <a:gd name="T20" fmla="*/ 2389 w 3501"/>
              <a:gd name="T21" fmla="*/ 20 h 2304"/>
              <a:gd name="T22" fmla="*/ 2890 w 3501"/>
              <a:gd name="T23" fmla="*/ 3 h 2304"/>
              <a:gd name="T24" fmla="*/ 3501 w 3501"/>
              <a:gd name="T25" fmla="*/ 3 h 2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501" h="2304">
                <a:moveTo>
                  <a:pt x="0" y="2304"/>
                </a:moveTo>
                <a:cubicBezTo>
                  <a:pt x="38" y="2213"/>
                  <a:pt x="77" y="2123"/>
                  <a:pt x="138" y="1985"/>
                </a:cubicBezTo>
                <a:cubicBezTo>
                  <a:pt x="199" y="1847"/>
                  <a:pt x="289" y="1638"/>
                  <a:pt x="369" y="1478"/>
                </a:cubicBezTo>
                <a:cubicBezTo>
                  <a:pt x="449" y="1318"/>
                  <a:pt x="545" y="1143"/>
                  <a:pt x="617" y="1027"/>
                </a:cubicBezTo>
                <a:cubicBezTo>
                  <a:pt x="689" y="911"/>
                  <a:pt x="739" y="859"/>
                  <a:pt x="804" y="779"/>
                </a:cubicBezTo>
                <a:cubicBezTo>
                  <a:pt x="869" y="699"/>
                  <a:pt x="935" y="619"/>
                  <a:pt x="1008" y="548"/>
                </a:cubicBezTo>
                <a:cubicBezTo>
                  <a:pt x="1081" y="477"/>
                  <a:pt x="1169" y="405"/>
                  <a:pt x="1239" y="356"/>
                </a:cubicBezTo>
                <a:cubicBezTo>
                  <a:pt x="1309" y="307"/>
                  <a:pt x="1361" y="283"/>
                  <a:pt x="1426" y="251"/>
                </a:cubicBezTo>
                <a:cubicBezTo>
                  <a:pt x="1491" y="219"/>
                  <a:pt x="1550" y="192"/>
                  <a:pt x="1630" y="163"/>
                </a:cubicBezTo>
                <a:cubicBezTo>
                  <a:pt x="1710" y="134"/>
                  <a:pt x="1779" y="99"/>
                  <a:pt x="1905" y="75"/>
                </a:cubicBezTo>
                <a:cubicBezTo>
                  <a:pt x="2031" y="51"/>
                  <a:pt x="2225" y="32"/>
                  <a:pt x="2389" y="20"/>
                </a:cubicBezTo>
                <a:cubicBezTo>
                  <a:pt x="2553" y="8"/>
                  <a:pt x="2705" y="6"/>
                  <a:pt x="2890" y="3"/>
                </a:cubicBezTo>
                <a:cubicBezTo>
                  <a:pt x="3075" y="0"/>
                  <a:pt x="3288" y="1"/>
                  <a:pt x="3501" y="3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n-US"/>
          </a:p>
        </p:txBody>
      </p:sp>
      <p:sp>
        <p:nvSpPr>
          <p:cNvPr id="505860" name="Line 4"/>
          <p:cNvSpPr>
            <a:spLocks noChangeShapeType="1"/>
          </p:cNvSpPr>
          <p:nvPr/>
        </p:nvSpPr>
        <p:spPr bwMode="auto">
          <a:xfrm flipV="1">
            <a:off x="1452563" y="1790700"/>
            <a:ext cx="2160587" cy="4411663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n-US"/>
          </a:p>
        </p:txBody>
      </p:sp>
      <p:sp>
        <p:nvSpPr>
          <p:cNvPr id="505861" name="Rectangle 5"/>
          <p:cNvSpPr>
            <a:spLocks noChangeArrowheads="1"/>
          </p:cNvSpPr>
          <p:nvPr/>
        </p:nvSpPr>
        <p:spPr bwMode="auto">
          <a:xfrm>
            <a:off x="1252538" y="1790700"/>
            <a:ext cx="6934200" cy="44037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n-US"/>
          </a:p>
        </p:txBody>
      </p:sp>
      <p:sp>
        <p:nvSpPr>
          <p:cNvPr id="505862" name="Line 6"/>
          <p:cNvSpPr>
            <a:spLocks noChangeShapeType="1"/>
          </p:cNvSpPr>
          <p:nvPr/>
        </p:nvSpPr>
        <p:spPr bwMode="auto">
          <a:xfrm>
            <a:off x="1812925" y="6156325"/>
            <a:ext cx="0" cy="857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n-US"/>
          </a:p>
        </p:txBody>
      </p:sp>
      <p:sp>
        <p:nvSpPr>
          <p:cNvPr id="505863" name="Line 7"/>
          <p:cNvSpPr>
            <a:spLocks noChangeShapeType="1"/>
          </p:cNvSpPr>
          <p:nvPr/>
        </p:nvSpPr>
        <p:spPr bwMode="auto">
          <a:xfrm>
            <a:off x="2389188" y="6156325"/>
            <a:ext cx="0" cy="857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n-US"/>
          </a:p>
        </p:txBody>
      </p:sp>
      <p:sp>
        <p:nvSpPr>
          <p:cNvPr id="505864" name="Line 8"/>
          <p:cNvSpPr>
            <a:spLocks noChangeShapeType="1"/>
          </p:cNvSpPr>
          <p:nvPr/>
        </p:nvSpPr>
        <p:spPr bwMode="auto">
          <a:xfrm>
            <a:off x="2967038" y="6165850"/>
            <a:ext cx="0" cy="857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n-US"/>
          </a:p>
        </p:txBody>
      </p:sp>
      <p:sp>
        <p:nvSpPr>
          <p:cNvPr id="505865" name="Line 9"/>
          <p:cNvSpPr>
            <a:spLocks noChangeShapeType="1"/>
          </p:cNvSpPr>
          <p:nvPr/>
        </p:nvSpPr>
        <p:spPr bwMode="auto">
          <a:xfrm>
            <a:off x="3554413" y="6165850"/>
            <a:ext cx="0" cy="857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n-US"/>
          </a:p>
        </p:txBody>
      </p:sp>
      <p:sp>
        <p:nvSpPr>
          <p:cNvPr id="505866" name="Line 10"/>
          <p:cNvSpPr>
            <a:spLocks noChangeShapeType="1"/>
          </p:cNvSpPr>
          <p:nvPr/>
        </p:nvSpPr>
        <p:spPr bwMode="auto">
          <a:xfrm>
            <a:off x="4119563" y="6165850"/>
            <a:ext cx="0" cy="857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n-US"/>
          </a:p>
        </p:txBody>
      </p:sp>
      <p:sp>
        <p:nvSpPr>
          <p:cNvPr id="505867" name="Line 11"/>
          <p:cNvSpPr>
            <a:spLocks noChangeShapeType="1"/>
          </p:cNvSpPr>
          <p:nvPr/>
        </p:nvSpPr>
        <p:spPr bwMode="auto">
          <a:xfrm>
            <a:off x="4708525" y="6165850"/>
            <a:ext cx="0" cy="857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n-US"/>
          </a:p>
        </p:txBody>
      </p:sp>
      <p:sp>
        <p:nvSpPr>
          <p:cNvPr id="505868" name="Line 12"/>
          <p:cNvSpPr>
            <a:spLocks noChangeShapeType="1"/>
          </p:cNvSpPr>
          <p:nvPr/>
        </p:nvSpPr>
        <p:spPr bwMode="auto">
          <a:xfrm>
            <a:off x="5297488" y="6165850"/>
            <a:ext cx="0" cy="857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n-US"/>
          </a:p>
        </p:txBody>
      </p:sp>
      <p:sp>
        <p:nvSpPr>
          <p:cNvPr id="505869" name="Line 13"/>
          <p:cNvSpPr>
            <a:spLocks noChangeShapeType="1"/>
          </p:cNvSpPr>
          <p:nvPr/>
        </p:nvSpPr>
        <p:spPr bwMode="auto">
          <a:xfrm>
            <a:off x="5873750" y="6165850"/>
            <a:ext cx="0" cy="857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n-US"/>
          </a:p>
        </p:txBody>
      </p:sp>
      <p:sp>
        <p:nvSpPr>
          <p:cNvPr id="505870" name="Line 14"/>
          <p:cNvSpPr>
            <a:spLocks noChangeShapeType="1"/>
          </p:cNvSpPr>
          <p:nvPr/>
        </p:nvSpPr>
        <p:spPr bwMode="auto">
          <a:xfrm>
            <a:off x="6451600" y="6165850"/>
            <a:ext cx="0" cy="857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n-US"/>
          </a:p>
        </p:txBody>
      </p:sp>
      <p:sp>
        <p:nvSpPr>
          <p:cNvPr id="505871" name="Line 15"/>
          <p:cNvSpPr>
            <a:spLocks noChangeShapeType="1"/>
          </p:cNvSpPr>
          <p:nvPr/>
        </p:nvSpPr>
        <p:spPr bwMode="auto">
          <a:xfrm>
            <a:off x="7040563" y="6156325"/>
            <a:ext cx="0" cy="857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n-US"/>
          </a:p>
        </p:txBody>
      </p:sp>
      <p:sp>
        <p:nvSpPr>
          <p:cNvPr id="505872" name="Line 16"/>
          <p:cNvSpPr>
            <a:spLocks noChangeShapeType="1"/>
          </p:cNvSpPr>
          <p:nvPr/>
        </p:nvSpPr>
        <p:spPr bwMode="auto">
          <a:xfrm>
            <a:off x="7605713" y="6165850"/>
            <a:ext cx="0" cy="857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n-US"/>
          </a:p>
        </p:txBody>
      </p:sp>
      <p:sp>
        <p:nvSpPr>
          <p:cNvPr id="505873" name="Line 17"/>
          <p:cNvSpPr>
            <a:spLocks noChangeShapeType="1"/>
          </p:cNvSpPr>
          <p:nvPr/>
        </p:nvSpPr>
        <p:spPr bwMode="auto">
          <a:xfrm>
            <a:off x="1189038" y="2185988"/>
            <a:ext cx="11588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n-US"/>
          </a:p>
        </p:txBody>
      </p:sp>
      <p:sp>
        <p:nvSpPr>
          <p:cNvPr id="505874" name="Line 18"/>
          <p:cNvSpPr>
            <a:spLocks noChangeShapeType="1"/>
          </p:cNvSpPr>
          <p:nvPr/>
        </p:nvSpPr>
        <p:spPr bwMode="auto">
          <a:xfrm>
            <a:off x="1200150" y="4202113"/>
            <a:ext cx="1158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n-US"/>
          </a:p>
        </p:txBody>
      </p:sp>
      <p:grpSp>
        <p:nvGrpSpPr>
          <p:cNvPr id="71698" name="Group 19"/>
          <p:cNvGrpSpPr>
            <a:grpSpLocks/>
          </p:cNvGrpSpPr>
          <p:nvPr/>
        </p:nvGrpSpPr>
        <p:grpSpPr bwMode="auto">
          <a:xfrm>
            <a:off x="6064250" y="5384800"/>
            <a:ext cx="758825" cy="334963"/>
            <a:chOff x="3820" y="3392"/>
            <a:chExt cx="478" cy="211"/>
          </a:xfrm>
        </p:grpSpPr>
        <p:sp>
          <p:nvSpPr>
            <p:cNvPr id="505876" name="Text Box 20"/>
            <p:cNvSpPr txBox="1">
              <a:spLocks noChangeArrowheads="1"/>
            </p:cNvSpPr>
            <p:nvPr/>
          </p:nvSpPr>
          <p:spPr bwMode="auto">
            <a:xfrm>
              <a:off x="3894" y="3392"/>
              <a:ext cx="404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/>
            <a:p>
              <a:pPr algn="ctr">
                <a:lnSpc>
                  <a:spcPct val="70000"/>
                </a:lnSpc>
                <a:spcBef>
                  <a:spcPct val="20000"/>
                </a:spcBef>
                <a:buFont typeface="Monotype Sorts" charset="0"/>
                <a:buNone/>
                <a:defRPr/>
              </a:pPr>
              <a:r>
                <a:rPr kumimoji="1" lang="en-US" sz="1000"/>
                <a:t>Mariner</a:t>
              </a:r>
            </a:p>
            <a:p>
              <a:pPr algn="ctr">
                <a:lnSpc>
                  <a:spcPct val="70000"/>
                </a:lnSpc>
                <a:spcBef>
                  <a:spcPct val="20000"/>
                </a:spcBef>
                <a:buFont typeface="Monotype Sorts" charset="0"/>
                <a:buNone/>
                <a:defRPr/>
              </a:pPr>
              <a:r>
                <a:rPr kumimoji="1" lang="en-US" sz="1000"/>
                <a:t>1969</a:t>
              </a:r>
              <a:endParaRPr kumimoji="1" lang="en-US" sz="2200"/>
            </a:p>
          </p:txBody>
        </p:sp>
        <p:grpSp>
          <p:nvGrpSpPr>
            <p:cNvPr id="71777" name="Group 21"/>
            <p:cNvGrpSpPr>
              <a:grpSpLocks/>
            </p:cNvGrpSpPr>
            <p:nvPr/>
          </p:nvGrpSpPr>
          <p:grpSpPr bwMode="auto">
            <a:xfrm>
              <a:off x="3820" y="3416"/>
              <a:ext cx="59" cy="53"/>
              <a:chOff x="3888" y="2208"/>
              <a:chExt cx="48" cy="48"/>
            </a:xfrm>
          </p:grpSpPr>
          <p:sp>
            <p:nvSpPr>
              <p:cNvPr id="505878" name="Line 22"/>
              <p:cNvSpPr>
                <a:spLocks noChangeShapeType="1"/>
              </p:cNvSpPr>
              <p:nvPr/>
            </p:nvSpPr>
            <p:spPr bwMode="auto">
              <a:xfrm>
                <a:off x="3888" y="2208"/>
                <a:ext cx="48" cy="4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505879" name="Line 23"/>
              <p:cNvSpPr>
                <a:spLocks noChangeShapeType="1"/>
              </p:cNvSpPr>
              <p:nvPr/>
            </p:nvSpPr>
            <p:spPr bwMode="auto">
              <a:xfrm flipH="1">
                <a:off x="3888" y="2208"/>
                <a:ext cx="48" cy="4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pPr>
                  <a:defRPr/>
                </a:pPr>
                <a:endParaRPr lang="en-US"/>
              </a:p>
            </p:txBody>
          </p:sp>
        </p:grpSp>
      </p:grpSp>
      <p:grpSp>
        <p:nvGrpSpPr>
          <p:cNvPr id="71699" name="Group 24"/>
          <p:cNvGrpSpPr>
            <a:grpSpLocks/>
          </p:cNvGrpSpPr>
          <p:nvPr/>
        </p:nvGrpSpPr>
        <p:grpSpPr bwMode="auto">
          <a:xfrm>
            <a:off x="2624138" y="3983038"/>
            <a:ext cx="895350" cy="334962"/>
            <a:chOff x="1653" y="2509"/>
            <a:chExt cx="564" cy="211"/>
          </a:xfrm>
        </p:grpSpPr>
        <p:grpSp>
          <p:nvGrpSpPr>
            <p:cNvPr id="71772" name="Group 25"/>
            <p:cNvGrpSpPr>
              <a:grpSpLocks/>
            </p:cNvGrpSpPr>
            <p:nvPr/>
          </p:nvGrpSpPr>
          <p:grpSpPr bwMode="auto">
            <a:xfrm>
              <a:off x="1741" y="2622"/>
              <a:ext cx="58" cy="53"/>
              <a:chOff x="3888" y="2208"/>
              <a:chExt cx="48" cy="48"/>
            </a:xfrm>
          </p:grpSpPr>
          <p:sp>
            <p:nvSpPr>
              <p:cNvPr id="505882" name="Line 26"/>
              <p:cNvSpPr>
                <a:spLocks noChangeShapeType="1"/>
              </p:cNvSpPr>
              <p:nvPr/>
            </p:nvSpPr>
            <p:spPr bwMode="auto">
              <a:xfrm>
                <a:off x="3888" y="2208"/>
                <a:ext cx="48" cy="48"/>
              </a:xfrm>
              <a:prstGeom prst="line">
                <a:avLst/>
              </a:prstGeom>
              <a:noFill/>
              <a:ln w="19050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505883" name="Line 27"/>
              <p:cNvSpPr>
                <a:spLocks noChangeShapeType="1"/>
              </p:cNvSpPr>
              <p:nvPr/>
            </p:nvSpPr>
            <p:spPr bwMode="auto">
              <a:xfrm flipH="1">
                <a:off x="3888" y="2208"/>
                <a:ext cx="48" cy="48"/>
              </a:xfrm>
              <a:prstGeom prst="line">
                <a:avLst/>
              </a:prstGeom>
              <a:noFill/>
              <a:ln w="19050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505884" name="Text Box 28"/>
            <p:cNvSpPr txBox="1">
              <a:spLocks noChangeArrowheads="1"/>
            </p:cNvSpPr>
            <p:nvPr/>
          </p:nvSpPr>
          <p:spPr bwMode="auto">
            <a:xfrm>
              <a:off x="1653" y="2509"/>
              <a:ext cx="564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/>
            <a:p>
              <a:pPr algn="ctr">
                <a:lnSpc>
                  <a:spcPct val="70000"/>
                </a:lnSpc>
                <a:spcBef>
                  <a:spcPct val="20000"/>
                </a:spcBef>
                <a:buFont typeface="Monotype Sorts" charset="0"/>
                <a:buNone/>
                <a:defRPr/>
              </a:pPr>
              <a:r>
                <a:rPr kumimoji="1" lang="en-US" sz="1000">
                  <a:solidFill>
                    <a:srgbClr val="008000"/>
                  </a:solidFill>
                </a:rPr>
                <a:t>Turbo Code</a:t>
              </a:r>
            </a:p>
            <a:p>
              <a:pPr algn="ctr">
                <a:lnSpc>
                  <a:spcPct val="70000"/>
                </a:lnSpc>
                <a:spcBef>
                  <a:spcPct val="20000"/>
                </a:spcBef>
                <a:buFont typeface="Monotype Sorts" charset="0"/>
                <a:buNone/>
                <a:defRPr/>
              </a:pPr>
              <a:r>
                <a:rPr kumimoji="1" lang="en-US" sz="1000">
                  <a:solidFill>
                    <a:srgbClr val="008000"/>
                  </a:solidFill>
                </a:rPr>
                <a:t>1993</a:t>
              </a:r>
              <a:endParaRPr kumimoji="1" lang="en-US" sz="2200"/>
            </a:p>
          </p:txBody>
        </p:sp>
      </p:grpSp>
      <p:grpSp>
        <p:nvGrpSpPr>
          <p:cNvPr id="71700" name="Group 29"/>
          <p:cNvGrpSpPr>
            <a:grpSpLocks/>
          </p:cNvGrpSpPr>
          <p:nvPr/>
        </p:nvGrpSpPr>
        <p:grpSpPr bwMode="auto">
          <a:xfrm>
            <a:off x="3186113" y="4997450"/>
            <a:ext cx="933450" cy="366713"/>
            <a:chOff x="2007" y="3148"/>
            <a:chExt cx="588" cy="231"/>
          </a:xfrm>
        </p:grpSpPr>
        <p:grpSp>
          <p:nvGrpSpPr>
            <p:cNvPr id="71768" name="Group 30"/>
            <p:cNvGrpSpPr>
              <a:grpSpLocks/>
            </p:cNvGrpSpPr>
            <p:nvPr/>
          </p:nvGrpSpPr>
          <p:grpSpPr bwMode="auto">
            <a:xfrm>
              <a:off x="2123" y="3254"/>
              <a:ext cx="58" cy="52"/>
              <a:chOff x="3888" y="2208"/>
              <a:chExt cx="48" cy="48"/>
            </a:xfrm>
          </p:grpSpPr>
          <p:sp>
            <p:nvSpPr>
              <p:cNvPr id="505887" name="Line 31"/>
              <p:cNvSpPr>
                <a:spLocks noChangeShapeType="1"/>
              </p:cNvSpPr>
              <p:nvPr/>
            </p:nvSpPr>
            <p:spPr bwMode="auto">
              <a:xfrm>
                <a:off x="3888" y="2208"/>
                <a:ext cx="48" cy="48"/>
              </a:xfrm>
              <a:prstGeom prst="line">
                <a:avLst/>
              </a:prstGeom>
              <a:noFill/>
              <a:ln w="19050">
                <a:solidFill>
                  <a:srgbClr val="0000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505888" name="Line 32"/>
              <p:cNvSpPr>
                <a:spLocks noChangeShapeType="1"/>
              </p:cNvSpPr>
              <p:nvPr/>
            </p:nvSpPr>
            <p:spPr bwMode="auto">
              <a:xfrm flipH="1">
                <a:off x="3888" y="2208"/>
                <a:ext cx="48" cy="48"/>
              </a:xfrm>
              <a:prstGeom prst="line">
                <a:avLst/>
              </a:prstGeom>
              <a:noFill/>
              <a:ln w="19050">
                <a:solidFill>
                  <a:srgbClr val="0000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505889" name="Text Box 33"/>
            <p:cNvSpPr txBox="1">
              <a:spLocks noChangeArrowheads="1"/>
            </p:cNvSpPr>
            <p:nvPr/>
          </p:nvSpPr>
          <p:spPr bwMode="auto">
            <a:xfrm>
              <a:off x="2007" y="3148"/>
              <a:ext cx="5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/>
            <a:p>
              <a:pPr algn="ctr">
                <a:lnSpc>
                  <a:spcPct val="80000"/>
                </a:lnSpc>
                <a:spcBef>
                  <a:spcPct val="20000"/>
                </a:spcBef>
                <a:buFont typeface="Monotype Sorts" charset="0"/>
                <a:buNone/>
                <a:defRPr/>
              </a:pPr>
              <a:r>
                <a:rPr kumimoji="1" lang="en-US" sz="1000">
                  <a:solidFill>
                    <a:srgbClr val="000099"/>
                  </a:solidFill>
                </a:rPr>
                <a:t>Galileo:BVD</a:t>
              </a:r>
            </a:p>
            <a:p>
              <a:pPr algn="ctr">
                <a:lnSpc>
                  <a:spcPct val="80000"/>
                </a:lnSpc>
                <a:spcBef>
                  <a:spcPct val="20000"/>
                </a:spcBef>
                <a:buFont typeface="Monotype Sorts" charset="0"/>
                <a:buNone/>
                <a:defRPr/>
              </a:pPr>
              <a:r>
                <a:rPr kumimoji="1" lang="en-US" sz="1000">
                  <a:solidFill>
                    <a:srgbClr val="000099"/>
                  </a:solidFill>
                </a:rPr>
                <a:t>1992</a:t>
              </a:r>
              <a:endParaRPr kumimoji="1" lang="en-US" sz="2200"/>
            </a:p>
          </p:txBody>
        </p:sp>
      </p:grpSp>
      <p:grpSp>
        <p:nvGrpSpPr>
          <p:cNvPr id="71701" name="Group 34"/>
          <p:cNvGrpSpPr>
            <a:grpSpLocks/>
          </p:cNvGrpSpPr>
          <p:nvPr/>
        </p:nvGrpSpPr>
        <p:grpSpPr bwMode="auto">
          <a:xfrm>
            <a:off x="2211388" y="5089525"/>
            <a:ext cx="933450" cy="366713"/>
            <a:chOff x="1393" y="3206"/>
            <a:chExt cx="588" cy="231"/>
          </a:xfrm>
        </p:grpSpPr>
        <p:grpSp>
          <p:nvGrpSpPr>
            <p:cNvPr id="71764" name="Group 35"/>
            <p:cNvGrpSpPr>
              <a:grpSpLocks/>
            </p:cNvGrpSpPr>
            <p:nvPr/>
          </p:nvGrpSpPr>
          <p:grpSpPr bwMode="auto">
            <a:xfrm>
              <a:off x="1821" y="3333"/>
              <a:ext cx="58" cy="53"/>
              <a:chOff x="3888" y="2208"/>
              <a:chExt cx="48" cy="48"/>
            </a:xfrm>
          </p:grpSpPr>
          <p:sp>
            <p:nvSpPr>
              <p:cNvPr id="505892" name="Line 36"/>
              <p:cNvSpPr>
                <a:spLocks noChangeShapeType="1"/>
              </p:cNvSpPr>
              <p:nvPr/>
            </p:nvSpPr>
            <p:spPr bwMode="auto">
              <a:xfrm>
                <a:off x="3888" y="2208"/>
                <a:ext cx="48" cy="48"/>
              </a:xfrm>
              <a:prstGeom prst="line">
                <a:avLst/>
              </a:prstGeom>
              <a:noFill/>
              <a:ln w="19050">
                <a:solidFill>
                  <a:srgbClr val="8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505893" name="Line 37"/>
              <p:cNvSpPr>
                <a:spLocks noChangeShapeType="1"/>
              </p:cNvSpPr>
              <p:nvPr/>
            </p:nvSpPr>
            <p:spPr bwMode="auto">
              <a:xfrm flipH="1">
                <a:off x="3888" y="2208"/>
                <a:ext cx="48" cy="48"/>
              </a:xfrm>
              <a:prstGeom prst="line">
                <a:avLst/>
              </a:prstGeom>
              <a:noFill/>
              <a:ln w="19050">
                <a:solidFill>
                  <a:srgbClr val="8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505894" name="Text Box 38"/>
            <p:cNvSpPr txBox="1">
              <a:spLocks noChangeArrowheads="1"/>
            </p:cNvSpPr>
            <p:nvPr/>
          </p:nvSpPr>
          <p:spPr bwMode="auto">
            <a:xfrm>
              <a:off x="1393" y="3206"/>
              <a:ext cx="5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/>
            <a:p>
              <a:pPr algn="ctr">
                <a:lnSpc>
                  <a:spcPct val="80000"/>
                </a:lnSpc>
                <a:spcBef>
                  <a:spcPct val="20000"/>
                </a:spcBef>
                <a:buFont typeface="Monotype Sorts" charset="0"/>
                <a:buNone/>
                <a:defRPr/>
              </a:pPr>
              <a:r>
                <a:rPr kumimoji="1" lang="en-US" sz="1000">
                  <a:solidFill>
                    <a:srgbClr val="660033"/>
                  </a:solidFill>
                </a:rPr>
                <a:t>Galileo:LGA</a:t>
              </a:r>
            </a:p>
            <a:p>
              <a:pPr algn="ctr">
                <a:lnSpc>
                  <a:spcPct val="80000"/>
                </a:lnSpc>
                <a:spcBef>
                  <a:spcPct val="20000"/>
                </a:spcBef>
                <a:buFont typeface="Monotype Sorts" charset="0"/>
                <a:buNone/>
                <a:defRPr/>
              </a:pPr>
              <a:r>
                <a:rPr kumimoji="1" lang="en-US" sz="1000">
                  <a:solidFill>
                    <a:srgbClr val="660033"/>
                  </a:solidFill>
                </a:rPr>
                <a:t>1996</a:t>
              </a:r>
              <a:endParaRPr kumimoji="1" lang="en-US" sz="2200"/>
            </a:p>
          </p:txBody>
        </p:sp>
      </p:grpSp>
      <p:grpSp>
        <p:nvGrpSpPr>
          <p:cNvPr id="71702" name="Group 39"/>
          <p:cNvGrpSpPr>
            <a:grpSpLocks/>
          </p:cNvGrpSpPr>
          <p:nvPr/>
        </p:nvGrpSpPr>
        <p:grpSpPr bwMode="auto">
          <a:xfrm>
            <a:off x="3617913" y="3857625"/>
            <a:ext cx="679450" cy="388938"/>
            <a:chOff x="2279" y="2430"/>
            <a:chExt cx="428" cy="245"/>
          </a:xfrm>
        </p:grpSpPr>
        <p:grpSp>
          <p:nvGrpSpPr>
            <p:cNvPr id="71760" name="Group 40"/>
            <p:cNvGrpSpPr>
              <a:grpSpLocks/>
            </p:cNvGrpSpPr>
            <p:nvPr/>
          </p:nvGrpSpPr>
          <p:grpSpPr bwMode="auto">
            <a:xfrm>
              <a:off x="2472" y="2622"/>
              <a:ext cx="58" cy="53"/>
              <a:chOff x="3888" y="2208"/>
              <a:chExt cx="48" cy="48"/>
            </a:xfrm>
          </p:grpSpPr>
          <p:sp>
            <p:nvSpPr>
              <p:cNvPr id="505897" name="Line 41"/>
              <p:cNvSpPr>
                <a:spLocks noChangeShapeType="1"/>
              </p:cNvSpPr>
              <p:nvPr/>
            </p:nvSpPr>
            <p:spPr bwMode="auto">
              <a:xfrm>
                <a:off x="3888" y="2208"/>
                <a:ext cx="48" cy="48"/>
              </a:xfrm>
              <a:prstGeom prst="line">
                <a:avLst/>
              </a:prstGeom>
              <a:noFill/>
              <a:ln w="19050">
                <a:solidFill>
                  <a:srgbClr val="0000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505898" name="Line 42"/>
              <p:cNvSpPr>
                <a:spLocks noChangeShapeType="1"/>
              </p:cNvSpPr>
              <p:nvPr/>
            </p:nvSpPr>
            <p:spPr bwMode="auto">
              <a:xfrm flipH="1">
                <a:off x="3888" y="2208"/>
                <a:ext cx="48" cy="48"/>
              </a:xfrm>
              <a:prstGeom prst="line">
                <a:avLst/>
              </a:prstGeom>
              <a:noFill/>
              <a:ln w="19050">
                <a:solidFill>
                  <a:srgbClr val="0000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505899" name="Text Box 43"/>
            <p:cNvSpPr txBox="1">
              <a:spLocks noChangeArrowheads="1"/>
            </p:cNvSpPr>
            <p:nvPr/>
          </p:nvSpPr>
          <p:spPr bwMode="auto">
            <a:xfrm>
              <a:off x="2279" y="2430"/>
              <a:ext cx="428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/>
            <a:p>
              <a:pPr algn="ctr">
                <a:lnSpc>
                  <a:spcPct val="70000"/>
                </a:lnSpc>
                <a:spcBef>
                  <a:spcPct val="20000"/>
                </a:spcBef>
                <a:buFont typeface="Monotype Sorts" charset="0"/>
                <a:buNone/>
                <a:defRPr/>
              </a:pPr>
              <a:r>
                <a:rPr kumimoji="1" lang="en-US" sz="1000">
                  <a:solidFill>
                    <a:srgbClr val="000099"/>
                  </a:solidFill>
                </a:rPr>
                <a:t>Pioneer</a:t>
              </a:r>
            </a:p>
            <a:p>
              <a:pPr algn="ctr">
                <a:lnSpc>
                  <a:spcPct val="70000"/>
                </a:lnSpc>
                <a:spcBef>
                  <a:spcPct val="20000"/>
                </a:spcBef>
                <a:buFont typeface="Monotype Sorts" charset="0"/>
                <a:buNone/>
                <a:defRPr/>
              </a:pPr>
              <a:r>
                <a:rPr kumimoji="1" lang="en-US" sz="1000">
                  <a:solidFill>
                    <a:srgbClr val="000099"/>
                  </a:solidFill>
                </a:rPr>
                <a:t>1968-72</a:t>
              </a:r>
              <a:endParaRPr kumimoji="1" lang="en-US" sz="2200">
                <a:solidFill>
                  <a:srgbClr val="000099"/>
                </a:solidFill>
              </a:endParaRPr>
            </a:p>
          </p:txBody>
        </p:sp>
      </p:grpSp>
      <p:grpSp>
        <p:nvGrpSpPr>
          <p:cNvPr id="71703" name="Group 44"/>
          <p:cNvGrpSpPr>
            <a:grpSpLocks/>
          </p:cNvGrpSpPr>
          <p:nvPr/>
        </p:nvGrpSpPr>
        <p:grpSpPr bwMode="auto">
          <a:xfrm>
            <a:off x="3502025" y="4419600"/>
            <a:ext cx="679450" cy="414338"/>
            <a:chOff x="2206" y="2784"/>
            <a:chExt cx="428" cy="261"/>
          </a:xfrm>
        </p:grpSpPr>
        <p:grpSp>
          <p:nvGrpSpPr>
            <p:cNvPr id="71756" name="Group 45"/>
            <p:cNvGrpSpPr>
              <a:grpSpLocks/>
            </p:cNvGrpSpPr>
            <p:nvPr/>
          </p:nvGrpSpPr>
          <p:grpSpPr bwMode="auto">
            <a:xfrm>
              <a:off x="2403" y="2784"/>
              <a:ext cx="58" cy="53"/>
              <a:chOff x="3888" y="2208"/>
              <a:chExt cx="48" cy="48"/>
            </a:xfrm>
          </p:grpSpPr>
          <p:sp>
            <p:nvSpPr>
              <p:cNvPr id="505902" name="Line 46"/>
              <p:cNvSpPr>
                <a:spLocks noChangeShapeType="1"/>
              </p:cNvSpPr>
              <p:nvPr/>
            </p:nvSpPr>
            <p:spPr bwMode="auto">
              <a:xfrm>
                <a:off x="3888" y="2208"/>
                <a:ext cx="48" cy="48"/>
              </a:xfrm>
              <a:prstGeom prst="line">
                <a:avLst/>
              </a:prstGeom>
              <a:noFill/>
              <a:ln w="19050">
                <a:solidFill>
                  <a:srgbClr val="8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505903" name="Line 47"/>
              <p:cNvSpPr>
                <a:spLocks noChangeShapeType="1"/>
              </p:cNvSpPr>
              <p:nvPr/>
            </p:nvSpPr>
            <p:spPr bwMode="auto">
              <a:xfrm flipH="1">
                <a:off x="3888" y="2208"/>
                <a:ext cx="48" cy="48"/>
              </a:xfrm>
              <a:prstGeom prst="line">
                <a:avLst/>
              </a:prstGeom>
              <a:noFill/>
              <a:ln w="19050">
                <a:solidFill>
                  <a:srgbClr val="8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505904" name="Text Box 48"/>
            <p:cNvSpPr txBox="1">
              <a:spLocks noChangeArrowheads="1"/>
            </p:cNvSpPr>
            <p:nvPr/>
          </p:nvSpPr>
          <p:spPr bwMode="auto">
            <a:xfrm>
              <a:off x="2206" y="2834"/>
              <a:ext cx="428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/>
            <a:p>
              <a:pPr algn="ctr">
                <a:lnSpc>
                  <a:spcPct val="70000"/>
                </a:lnSpc>
                <a:spcBef>
                  <a:spcPct val="20000"/>
                </a:spcBef>
                <a:buFont typeface="Monotype Sorts" charset="0"/>
                <a:buNone/>
                <a:defRPr/>
              </a:pPr>
              <a:r>
                <a:rPr kumimoji="1" lang="en-US" sz="1000">
                  <a:solidFill>
                    <a:srgbClr val="660033"/>
                  </a:solidFill>
                </a:rPr>
                <a:t>Voyager</a:t>
              </a:r>
            </a:p>
            <a:p>
              <a:pPr algn="ctr">
                <a:lnSpc>
                  <a:spcPct val="70000"/>
                </a:lnSpc>
                <a:spcBef>
                  <a:spcPct val="20000"/>
                </a:spcBef>
                <a:buFont typeface="Monotype Sorts" charset="0"/>
                <a:buNone/>
                <a:defRPr/>
              </a:pPr>
              <a:r>
                <a:rPr kumimoji="1" lang="en-US" sz="1000">
                  <a:solidFill>
                    <a:srgbClr val="660033"/>
                  </a:solidFill>
                </a:rPr>
                <a:t>1977</a:t>
              </a:r>
              <a:endParaRPr kumimoji="1" lang="en-US" sz="2200"/>
            </a:p>
          </p:txBody>
        </p:sp>
      </p:grpSp>
      <p:grpSp>
        <p:nvGrpSpPr>
          <p:cNvPr id="71704" name="Group 49"/>
          <p:cNvGrpSpPr>
            <a:grpSpLocks/>
          </p:cNvGrpSpPr>
          <p:nvPr/>
        </p:nvGrpSpPr>
        <p:grpSpPr bwMode="auto">
          <a:xfrm>
            <a:off x="4668838" y="3898900"/>
            <a:ext cx="1284287" cy="1430338"/>
            <a:chOff x="2941" y="2456"/>
            <a:chExt cx="809" cy="901"/>
          </a:xfrm>
        </p:grpSpPr>
        <p:grpSp>
          <p:nvGrpSpPr>
            <p:cNvPr id="71747" name="Group 50"/>
            <p:cNvGrpSpPr>
              <a:grpSpLocks/>
            </p:cNvGrpSpPr>
            <p:nvPr/>
          </p:nvGrpSpPr>
          <p:grpSpPr bwMode="auto">
            <a:xfrm>
              <a:off x="3130" y="2622"/>
              <a:ext cx="58" cy="53"/>
              <a:chOff x="3888" y="2208"/>
              <a:chExt cx="48" cy="48"/>
            </a:xfrm>
          </p:grpSpPr>
          <p:sp>
            <p:nvSpPr>
              <p:cNvPr id="505907" name="Line 51"/>
              <p:cNvSpPr>
                <a:spLocks noChangeShapeType="1"/>
              </p:cNvSpPr>
              <p:nvPr/>
            </p:nvSpPr>
            <p:spPr bwMode="auto">
              <a:xfrm>
                <a:off x="3888" y="2208"/>
                <a:ext cx="48" cy="48"/>
              </a:xfrm>
              <a:prstGeom prst="line">
                <a:avLst/>
              </a:prstGeom>
              <a:noFill/>
              <a:ln w="19050">
                <a:solidFill>
                  <a:srgbClr val="0000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505908" name="Line 52"/>
              <p:cNvSpPr>
                <a:spLocks noChangeShapeType="1"/>
              </p:cNvSpPr>
              <p:nvPr/>
            </p:nvSpPr>
            <p:spPr bwMode="auto">
              <a:xfrm flipH="1">
                <a:off x="3888" y="2208"/>
                <a:ext cx="48" cy="48"/>
              </a:xfrm>
              <a:prstGeom prst="line">
                <a:avLst/>
              </a:prstGeom>
              <a:noFill/>
              <a:ln w="19050">
                <a:solidFill>
                  <a:srgbClr val="0000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71748" name="Group 53"/>
            <p:cNvGrpSpPr>
              <a:grpSpLocks/>
            </p:cNvGrpSpPr>
            <p:nvPr/>
          </p:nvGrpSpPr>
          <p:grpSpPr bwMode="auto">
            <a:xfrm>
              <a:off x="2941" y="3048"/>
              <a:ext cx="58" cy="53"/>
              <a:chOff x="3888" y="2208"/>
              <a:chExt cx="48" cy="48"/>
            </a:xfrm>
          </p:grpSpPr>
          <p:sp>
            <p:nvSpPr>
              <p:cNvPr id="505910" name="Line 54"/>
              <p:cNvSpPr>
                <a:spLocks noChangeShapeType="1"/>
              </p:cNvSpPr>
              <p:nvPr/>
            </p:nvSpPr>
            <p:spPr bwMode="auto">
              <a:xfrm>
                <a:off x="3888" y="2208"/>
                <a:ext cx="48" cy="48"/>
              </a:xfrm>
              <a:prstGeom prst="line">
                <a:avLst/>
              </a:prstGeom>
              <a:noFill/>
              <a:ln w="19050">
                <a:solidFill>
                  <a:srgbClr val="0000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505911" name="Line 55"/>
              <p:cNvSpPr>
                <a:spLocks noChangeShapeType="1"/>
              </p:cNvSpPr>
              <p:nvPr/>
            </p:nvSpPr>
            <p:spPr bwMode="auto">
              <a:xfrm flipH="1">
                <a:off x="3888" y="2208"/>
                <a:ext cx="48" cy="48"/>
              </a:xfrm>
              <a:prstGeom prst="line">
                <a:avLst/>
              </a:prstGeom>
              <a:noFill/>
              <a:ln w="19050">
                <a:solidFill>
                  <a:srgbClr val="0000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505912" name="Text Box 56"/>
            <p:cNvSpPr txBox="1">
              <a:spLocks noChangeArrowheads="1"/>
            </p:cNvSpPr>
            <p:nvPr/>
          </p:nvSpPr>
          <p:spPr bwMode="auto">
            <a:xfrm>
              <a:off x="3106" y="2756"/>
              <a:ext cx="644" cy="2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/>
            <a:p>
              <a:pPr algn="ctr">
                <a:lnSpc>
                  <a:spcPct val="70000"/>
                </a:lnSpc>
                <a:spcBef>
                  <a:spcPct val="20000"/>
                </a:spcBef>
                <a:buFont typeface="Monotype Sorts" charset="0"/>
                <a:buNone/>
                <a:defRPr/>
              </a:pPr>
              <a:r>
                <a:rPr kumimoji="1" lang="en-US" sz="1000">
                  <a:solidFill>
                    <a:srgbClr val="000099"/>
                  </a:solidFill>
                </a:rPr>
                <a:t>Odenwalder</a:t>
              </a:r>
            </a:p>
            <a:p>
              <a:pPr algn="ctr">
                <a:lnSpc>
                  <a:spcPct val="70000"/>
                </a:lnSpc>
                <a:spcBef>
                  <a:spcPct val="20000"/>
                </a:spcBef>
                <a:buFont typeface="Monotype Sorts" charset="0"/>
                <a:buNone/>
                <a:defRPr/>
              </a:pPr>
              <a:r>
                <a:rPr kumimoji="1" lang="en-US" sz="1000">
                  <a:solidFill>
                    <a:srgbClr val="000099"/>
                  </a:solidFill>
                </a:rPr>
                <a:t>Convolutional</a:t>
              </a:r>
            </a:p>
            <a:p>
              <a:pPr algn="ctr">
                <a:lnSpc>
                  <a:spcPct val="70000"/>
                </a:lnSpc>
                <a:spcBef>
                  <a:spcPct val="20000"/>
                </a:spcBef>
                <a:buFont typeface="Monotype Sorts" charset="0"/>
                <a:buNone/>
                <a:defRPr/>
              </a:pPr>
              <a:r>
                <a:rPr kumimoji="1" lang="en-US" sz="1000">
                  <a:solidFill>
                    <a:srgbClr val="000099"/>
                  </a:solidFill>
                </a:rPr>
                <a:t>Codes 1976</a:t>
              </a:r>
              <a:endParaRPr kumimoji="1" lang="en-US" sz="2200">
                <a:solidFill>
                  <a:srgbClr val="000099"/>
                </a:solidFill>
              </a:endParaRPr>
            </a:p>
          </p:txBody>
        </p:sp>
        <p:sp>
          <p:nvSpPr>
            <p:cNvPr id="505913" name="Freeform 57"/>
            <p:cNvSpPr>
              <a:spLocks/>
            </p:cNvSpPr>
            <p:nvPr/>
          </p:nvSpPr>
          <p:spPr bwMode="auto">
            <a:xfrm>
              <a:off x="3232" y="2456"/>
              <a:ext cx="237" cy="268"/>
            </a:xfrm>
            <a:custGeom>
              <a:avLst/>
              <a:gdLst>
                <a:gd name="T0" fmla="*/ 168 w 196"/>
                <a:gd name="T1" fmla="*/ 243 h 243"/>
                <a:gd name="T2" fmla="*/ 168 w 196"/>
                <a:gd name="T3" fmla="*/ 21 h 243"/>
                <a:gd name="T4" fmla="*/ 0 w 196"/>
                <a:gd name="T5" fmla="*/ 117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6" h="243">
                  <a:moveTo>
                    <a:pt x="168" y="243"/>
                  </a:moveTo>
                  <a:cubicBezTo>
                    <a:pt x="182" y="142"/>
                    <a:pt x="196" y="42"/>
                    <a:pt x="168" y="21"/>
                  </a:cubicBezTo>
                  <a:cubicBezTo>
                    <a:pt x="140" y="0"/>
                    <a:pt x="29" y="100"/>
                    <a:pt x="0" y="117"/>
                  </a:cubicBezTo>
                </a:path>
              </a:pathLst>
            </a:custGeom>
            <a:noFill/>
            <a:ln w="12700" cap="flat" cmpd="sng">
              <a:solidFill>
                <a:srgbClr val="000099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05914" name="Freeform 58"/>
            <p:cNvSpPr>
              <a:spLocks/>
            </p:cNvSpPr>
            <p:nvPr/>
          </p:nvSpPr>
          <p:spPr bwMode="auto">
            <a:xfrm>
              <a:off x="3035" y="3075"/>
              <a:ext cx="460" cy="282"/>
            </a:xfrm>
            <a:custGeom>
              <a:avLst/>
              <a:gdLst>
                <a:gd name="T0" fmla="*/ 330 w 379"/>
                <a:gd name="T1" fmla="*/ 0 h 256"/>
                <a:gd name="T2" fmla="*/ 324 w 379"/>
                <a:gd name="T3" fmla="*/ 246 h 256"/>
                <a:gd name="T4" fmla="*/ 0 w 379"/>
                <a:gd name="T5" fmla="*/ 60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9" h="256">
                  <a:moveTo>
                    <a:pt x="330" y="0"/>
                  </a:moveTo>
                  <a:cubicBezTo>
                    <a:pt x="354" y="118"/>
                    <a:pt x="379" y="236"/>
                    <a:pt x="324" y="246"/>
                  </a:cubicBezTo>
                  <a:cubicBezTo>
                    <a:pt x="269" y="256"/>
                    <a:pt x="56" y="87"/>
                    <a:pt x="0" y="60"/>
                  </a:cubicBezTo>
                </a:path>
              </a:pathLst>
            </a:custGeom>
            <a:noFill/>
            <a:ln w="12700" cap="flat" cmpd="sng">
              <a:solidFill>
                <a:srgbClr val="000099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505915" name="Text Box 59"/>
          <p:cNvSpPr txBox="1">
            <a:spLocks noChangeArrowheads="1"/>
          </p:cNvSpPr>
          <p:nvPr/>
        </p:nvSpPr>
        <p:spPr bwMode="auto">
          <a:xfrm>
            <a:off x="2284413" y="6288088"/>
            <a:ext cx="260350" cy="198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pPr algn="ctr">
              <a:lnSpc>
                <a:spcPct val="70000"/>
              </a:lnSpc>
              <a:spcBef>
                <a:spcPct val="20000"/>
              </a:spcBef>
              <a:buFont typeface="Monotype Sorts" charset="0"/>
              <a:buNone/>
              <a:defRPr/>
            </a:pPr>
            <a:r>
              <a:rPr kumimoji="1" lang="en-US" sz="1000"/>
              <a:t>0</a:t>
            </a:r>
            <a:endParaRPr kumimoji="1" lang="en-US" sz="2200"/>
          </a:p>
        </p:txBody>
      </p:sp>
      <p:sp>
        <p:nvSpPr>
          <p:cNvPr id="505916" name="Text Box 60"/>
          <p:cNvSpPr txBox="1">
            <a:spLocks noChangeArrowheads="1"/>
          </p:cNvSpPr>
          <p:nvPr/>
        </p:nvSpPr>
        <p:spPr bwMode="auto">
          <a:xfrm>
            <a:off x="2805113" y="6288088"/>
            <a:ext cx="307975" cy="198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 anchor="ctr">
            <a:spAutoFit/>
          </a:bodyPr>
          <a:lstStyle/>
          <a:p>
            <a:pPr algn="ctr">
              <a:lnSpc>
                <a:spcPct val="70000"/>
              </a:lnSpc>
              <a:spcBef>
                <a:spcPct val="20000"/>
              </a:spcBef>
              <a:buFont typeface="Monotype Sorts" charset="0"/>
              <a:buNone/>
              <a:defRPr/>
            </a:pPr>
            <a:r>
              <a:rPr kumimoji="1" lang="en-US" sz="1000"/>
              <a:t>1</a:t>
            </a:r>
            <a:endParaRPr kumimoji="1" lang="en-US" sz="2200"/>
          </a:p>
        </p:txBody>
      </p:sp>
      <p:sp>
        <p:nvSpPr>
          <p:cNvPr id="505917" name="Text Box 61"/>
          <p:cNvSpPr txBox="1">
            <a:spLocks noChangeArrowheads="1"/>
          </p:cNvSpPr>
          <p:nvPr/>
        </p:nvSpPr>
        <p:spPr bwMode="auto">
          <a:xfrm>
            <a:off x="3425825" y="6288088"/>
            <a:ext cx="307975" cy="198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 anchor="ctr">
            <a:spAutoFit/>
          </a:bodyPr>
          <a:lstStyle/>
          <a:p>
            <a:pPr algn="ctr">
              <a:lnSpc>
                <a:spcPct val="70000"/>
              </a:lnSpc>
              <a:spcBef>
                <a:spcPct val="20000"/>
              </a:spcBef>
              <a:buFont typeface="Monotype Sorts" charset="0"/>
              <a:buNone/>
              <a:defRPr/>
            </a:pPr>
            <a:r>
              <a:rPr kumimoji="1" lang="en-US" sz="1000"/>
              <a:t>2</a:t>
            </a:r>
            <a:endParaRPr kumimoji="1" lang="en-US" sz="2200"/>
          </a:p>
        </p:txBody>
      </p:sp>
      <p:sp>
        <p:nvSpPr>
          <p:cNvPr id="505918" name="Text Box 62"/>
          <p:cNvSpPr txBox="1">
            <a:spLocks noChangeArrowheads="1"/>
          </p:cNvSpPr>
          <p:nvPr/>
        </p:nvSpPr>
        <p:spPr bwMode="auto">
          <a:xfrm>
            <a:off x="3979863" y="6288088"/>
            <a:ext cx="307975" cy="198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 anchor="ctr">
            <a:spAutoFit/>
          </a:bodyPr>
          <a:lstStyle/>
          <a:p>
            <a:pPr algn="ctr">
              <a:lnSpc>
                <a:spcPct val="70000"/>
              </a:lnSpc>
              <a:spcBef>
                <a:spcPct val="20000"/>
              </a:spcBef>
              <a:buFont typeface="Monotype Sorts" charset="0"/>
              <a:buNone/>
              <a:defRPr/>
            </a:pPr>
            <a:r>
              <a:rPr kumimoji="1" lang="en-US" sz="1000"/>
              <a:t>3</a:t>
            </a:r>
            <a:endParaRPr kumimoji="1" lang="en-US" sz="2200"/>
          </a:p>
        </p:txBody>
      </p:sp>
      <p:sp>
        <p:nvSpPr>
          <p:cNvPr id="505919" name="Text Box 63"/>
          <p:cNvSpPr txBox="1">
            <a:spLocks noChangeArrowheads="1"/>
          </p:cNvSpPr>
          <p:nvPr/>
        </p:nvSpPr>
        <p:spPr bwMode="auto">
          <a:xfrm>
            <a:off x="4564063" y="6288088"/>
            <a:ext cx="307975" cy="198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 anchor="ctr">
            <a:spAutoFit/>
          </a:bodyPr>
          <a:lstStyle/>
          <a:p>
            <a:pPr algn="ctr">
              <a:lnSpc>
                <a:spcPct val="70000"/>
              </a:lnSpc>
              <a:spcBef>
                <a:spcPct val="20000"/>
              </a:spcBef>
              <a:buFont typeface="Monotype Sorts" charset="0"/>
              <a:buNone/>
              <a:defRPr/>
            </a:pPr>
            <a:r>
              <a:rPr kumimoji="1" lang="en-US" sz="1000"/>
              <a:t>4</a:t>
            </a:r>
            <a:endParaRPr kumimoji="1" lang="en-US" sz="2200"/>
          </a:p>
        </p:txBody>
      </p:sp>
      <p:sp>
        <p:nvSpPr>
          <p:cNvPr id="505920" name="Text Box 64"/>
          <p:cNvSpPr txBox="1">
            <a:spLocks noChangeArrowheads="1"/>
          </p:cNvSpPr>
          <p:nvPr/>
        </p:nvSpPr>
        <p:spPr bwMode="auto">
          <a:xfrm>
            <a:off x="5180013" y="6288088"/>
            <a:ext cx="307975" cy="198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 anchor="ctr">
            <a:spAutoFit/>
          </a:bodyPr>
          <a:lstStyle/>
          <a:p>
            <a:pPr algn="ctr">
              <a:lnSpc>
                <a:spcPct val="70000"/>
              </a:lnSpc>
              <a:spcBef>
                <a:spcPct val="20000"/>
              </a:spcBef>
              <a:buFont typeface="Monotype Sorts" charset="0"/>
              <a:buNone/>
              <a:defRPr/>
            </a:pPr>
            <a:r>
              <a:rPr kumimoji="1" lang="en-US" sz="1000"/>
              <a:t>5</a:t>
            </a:r>
            <a:endParaRPr kumimoji="1" lang="en-US" sz="2200"/>
          </a:p>
        </p:txBody>
      </p:sp>
      <p:sp>
        <p:nvSpPr>
          <p:cNvPr id="505921" name="Text Box 65"/>
          <p:cNvSpPr txBox="1">
            <a:spLocks noChangeArrowheads="1"/>
          </p:cNvSpPr>
          <p:nvPr/>
        </p:nvSpPr>
        <p:spPr bwMode="auto">
          <a:xfrm>
            <a:off x="5734050" y="6288088"/>
            <a:ext cx="307975" cy="198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 anchor="ctr">
            <a:spAutoFit/>
          </a:bodyPr>
          <a:lstStyle/>
          <a:p>
            <a:pPr algn="ctr">
              <a:lnSpc>
                <a:spcPct val="70000"/>
              </a:lnSpc>
              <a:spcBef>
                <a:spcPct val="20000"/>
              </a:spcBef>
              <a:buFont typeface="Monotype Sorts" charset="0"/>
              <a:buNone/>
              <a:defRPr/>
            </a:pPr>
            <a:r>
              <a:rPr kumimoji="1" lang="en-US" sz="1000"/>
              <a:t>6</a:t>
            </a:r>
            <a:endParaRPr kumimoji="1" lang="en-US" sz="2200"/>
          </a:p>
        </p:txBody>
      </p:sp>
      <p:sp>
        <p:nvSpPr>
          <p:cNvPr id="505922" name="Text Box 66"/>
          <p:cNvSpPr txBox="1">
            <a:spLocks noChangeArrowheads="1"/>
          </p:cNvSpPr>
          <p:nvPr/>
        </p:nvSpPr>
        <p:spPr bwMode="auto">
          <a:xfrm>
            <a:off x="6299200" y="6288088"/>
            <a:ext cx="307975" cy="198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 anchor="ctr">
            <a:spAutoFit/>
          </a:bodyPr>
          <a:lstStyle/>
          <a:p>
            <a:pPr algn="ctr">
              <a:lnSpc>
                <a:spcPct val="70000"/>
              </a:lnSpc>
              <a:spcBef>
                <a:spcPct val="20000"/>
              </a:spcBef>
              <a:buFont typeface="Monotype Sorts" charset="0"/>
              <a:buNone/>
              <a:defRPr/>
            </a:pPr>
            <a:r>
              <a:rPr kumimoji="1" lang="en-US" sz="1000"/>
              <a:t>7</a:t>
            </a:r>
            <a:endParaRPr kumimoji="1" lang="en-US" sz="2200"/>
          </a:p>
        </p:txBody>
      </p:sp>
      <p:sp>
        <p:nvSpPr>
          <p:cNvPr id="505923" name="Text Box 67"/>
          <p:cNvSpPr txBox="1">
            <a:spLocks noChangeArrowheads="1"/>
          </p:cNvSpPr>
          <p:nvPr/>
        </p:nvSpPr>
        <p:spPr bwMode="auto">
          <a:xfrm>
            <a:off x="6891338" y="6288088"/>
            <a:ext cx="307975" cy="198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 anchor="ctr">
            <a:spAutoFit/>
          </a:bodyPr>
          <a:lstStyle/>
          <a:p>
            <a:pPr algn="ctr">
              <a:lnSpc>
                <a:spcPct val="70000"/>
              </a:lnSpc>
              <a:spcBef>
                <a:spcPct val="20000"/>
              </a:spcBef>
              <a:buFont typeface="Monotype Sorts" charset="0"/>
              <a:buNone/>
              <a:defRPr/>
            </a:pPr>
            <a:r>
              <a:rPr kumimoji="1" lang="en-US" sz="1000"/>
              <a:t>8</a:t>
            </a:r>
            <a:endParaRPr kumimoji="1" lang="en-US" sz="2200"/>
          </a:p>
        </p:txBody>
      </p:sp>
      <p:sp>
        <p:nvSpPr>
          <p:cNvPr id="505924" name="Text Box 68"/>
          <p:cNvSpPr txBox="1">
            <a:spLocks noChangeArrowheads="1"/>
          </p:cNvSpPr>
          <p:nvPr/>
        </p:nvSpPr>
        <p:spPr bwMode="auto">
          <a:xfrm>
            <a:off x="7469188" y="6288088"/>
            <a:ext cx="307975" cy="198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 anchor="ctr">
            <a:spAutoFit/>
          </a:bodyPr>
          <a:lstStyle/>
          <a:p>
            <a:pPr algn="ctr">
              <a:lnSpc>
                <a:spcPct val="70000"/>
              </a:lnSpc>
              <a:spcBef>
                <a:spcPct val="20000"/>
              </a:spcBef>
              <a:buFont typeface="Monotype Sorts" charset="0"/>
              <a:buNone/>
              <a:defRPr/>
            </a:pPr>
            <a:r>
              <a:rPr kumimoji="1" lang="en-US" sz="1000"/>
              <a:t>9</a:t>
            </a:r>
            <a:endParaRPr kumimoji="1" lang="en-US" sz="2200"/>
          </a:p>
        </p:txBody>
      </p:sp>
      <p:sp>
        <p:nvSpPr>
          <p:cNvPr id="505925" name="Text Box 69"/>
          <p:cNvSpPr txBox="1">
            <a:spLocks noChangeArrowheads="1"/>
          </p:cNvSpPr>
          <p:nvPr/>
        </p:nvSpPr>
        <p:spPr bwMode="auto">
          <a:xfrm>
            <a:off x="8004175" y="6288088"/>
            <a:ext cx="400050" cy="198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 anchor="ctr">
            <a:spAutoFit/>
          </a:bodyPr>
          <a:lstStyle/>
          <a:p>
            <a:pPr algn="ctr">
              <a:lnSpc>
                <a:spcPct val="70000"/>
              </a:lnSpc>
              <a:spcBef>
                <a:spcPct val="20000"/>
              </a:spcBef>
              <a:buFont typeface="Monotype Sorts" charset="0"/>
              <a:buNone/>
              <a:defRPr/>
            </a:pPr>
            <a:r>
              <a:rPr kumimoji="1" lang="en-US" sz="1000"/>
              <a:t>10</a:t>
            </a:r>
            <a:endParaRPr kumimoji="1" lang="en-US" sz="2200"/>
          </a:p>
        </p:txBody>
      </p:sp>
      <p:sp>
        <p:nvSpPr>
          <p:cNvPr id="505926" name="Text Box 70"/>
          <p:cNvSpPr txBox="1">
            <a:spLocks noChangeArrowheads="1"/>
          </p:cNvSpPr>
          <p:nvPr/>
        </p:nvSpPr>
        <p:spPr bwMode="auto">
          <a:xfrm>
            <a:off x="1676400" y="6288088"/>
            <a:ext cx="298450" cy="198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pPr algn="ctr">
              <a:lnSpc>
                <a:spcPct val="70000"/>
              </a:lnSpc>
              <a:spcBef>
                <a:spcPct val="20000"/>
              </a:spcBef>
              <a:buFont typeface="Monotype Sorts" charset="0"/>
              <a:buNone/>
              <a:defRPr/>
            </a:pPr>
            <a:r>
              <a:rPr kumimoji="1" lang="en-US" sz="1000"/>
              <a:t>-1</a:t>
            </a:r>
            <a:endParaRPr kumimoji="1" lang="en-US" sz="2200"/>
          </a:p>
        </p:txBody>
      </p:sp>
      <p:sp>
        <p:nvSpPr>
          <p:cNvPr id="505927" name="Text Box 71"/>
          <p:cNvSpPr txBox="1">
            <a:spLocks noChangeArrowheads="1"/>
          </p:cNvSpPr>
          <p:nvPr/>
        </p:nvSpPr>
        <p:spPr bwMode="auto">
          <a:xfrm>
            <a:off x="1062038" y="6288088"/>
            <a:ext cx="298450" cy="198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pPr algn="ctr">
              <a:lnSpc>
                <a:spcPct val="70000"/>
              </a:lnSpc>
              <a:spcBef>
                <a:spcPct val="20000"/>
              </a:spcBef>
              <a:buFont typeface="Monotype Sorts" charset="0"/>
              <a:buNone/>
              <a:defRPr/>
            </a:pPr>
            <a:r>
              <a:rPr kumimoji="1" lang="en-US" sz="1000"/>
              <a:t>-2</a:t>
            </a:r>
            <a:endParaRPr kumimoji="1" lang="en-US" sz="2200"/>
          </a:p>
        </p:txBody>
      </p:sp>
      <p:sp>
        <p:nvSpPr>
          <p:cNvPr id="505928" name="Text Box 72"/>
          <p:cNvSpPr txBox="1">
            <a:spLocks noChangeArrowheads="1"/>
          </p:cNvSpPr>
          <p:nvPr/>
        </p:nvSpPr>
        <p:spPr bwMode="auto">
          <a:xfrm>
            <a:off x="835025" y="4103688"/>
            <a:ext cx="374650" cy="198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pPr algn="ctr">
              <a:lnSpc>
                <a:spcPct val="70000"/>
              </a:lnSpc>
              <a:spcBef>
                <a:spcPct val="20000"/>
              </a:spcBef>
              <a:buFont typeface="Monotype Sorts" charset="0"/>
              <a:buNone/>
              <a:defRPr/>
            </a:pPr>
            <a:r>
              <a:rPr kumimoji="1" lang="en-US" sz="1000"/>
              <a:t>0.5</a:t>
            </a:r>
            <a:endParaRPr kumimoji="1" lang="en-US" sz="2200"/>
          </a:p>
        </p:txBody>
      </p:sp>
      <p:sp>
        <p:nvSpPr>
          <p:cNvPr id="505929" name="Text Box 73"/>
          <p:cNvSpPr txBox="1">
            <a:spLocks noChangeArrowheads="1"/>
          </p:cNvSpPr>
          <p:nvPr/>
        </p:nvSpPr>
        <p:spPr bwMode="auto">
          <a:xfrm>
            <a:off x="835025" y="2120900"/>
            <a:ext cx="374650" cy="198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pPr algn="ctr">
              <a:lnSpc>
                <a:spcPct val="70000"/>
              </a:lnSpc>
              <a:spcBef>
                <a:spcPct val="20000"/>
              </a:spcBef>
              <a:buFont typeface="Monotype Sorts" charset="0"/>
              <a:buNone/>
              <a:defRPr/>
            </a:pPr>
            <a:r>
              <a:rPr kumimoji="1" lang="en-US" sz="1000"/>
              <a:t>1.0</a:t>
            </a:r>
            <a:endParaRPr kumimoji="1" lang="en-US" sz="2200"/>
          </a:p>
        </p:txBody>
      </p:sp>
      <p:sp>
        <p:nvSpPr>
          <p:cNvPr id="505930" name="Text Box 74"/>
          <p:cNvSpPr txBox="1">
            <a:spLocks noChangeArrowheads="1"/>
          </p:cNvSpPr>
          <p:nvPr/>
        </p:nvSpPr>
        <p:spPr bwMode="auto">
          <a:xfrm>
            <a:off x="2716213" y="6519863"/>
            <a:ext cx="3263900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 anchor="ctr">
            <a:spAutoFit/>
          </a:bodyPr>
          <a:lstStyle/>
          <a:p>
            <a:pPr algn="ctr">
              <a:lnSpc>
                <a:spcPct val="70000"/>
              </a:lnSpc>
              <a:spcBef>
                <a:spcPct val="20000"/>
              </a:spcBef>
              <a:buFont typeface="Monotype Sorts" charset="0"/>
              <a:buNone/>
              <a:defRPr/>
            </a:pPr>
            <a:r>
              <a:rPr kumimoji="1" lang="en-US" sz="1400"/>
              <a:t>Eb/No in dB</a:t>
            </a:r>
          </a:p>
        </p:txBody>
      </p:sp>
      <p:sp>
        <p:nvSpPr>
          <p:cNvPr id="505931" name="Text Box 75"/>
          <p:cNvSpPr txBox="1">
            <a:spLocks noChangeArrowheads="1"/>
          </p:cNvSpPr>
          <p:nvPr/>
        </p:nvSpPr>
        <p:spPr bwMode="auto">
          <a:xfrm rot="-476627">
            <a:off x="3271838" y="2068513"/>
            <a:ext cx="3262312" cy="220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 anchor="ctr">
            <a:spAutoFit/>
          </a:bodyPr>
          <a:lstStyle/>
          <a:p>
            <a:pPr algn="ctr">
              <a:lnSpc>
                <a:spcPct val="70000"/>
              </a:lnSpc>
              <a:spcBef>
                <a:spcPct val="20000"/>
              </a:spcBef>
              <a:buFont typeface="Monotype Sorts" charset="0"/>
              <a:buNone/>
              <a:defRPr/>
            </a:pPr>
            <a:r>
              <a:rPr kumimoji="1" lang="en-US" sz="1200"/>
              <a:t>BPSK Capacity Bound</a:t>
            </a:r>
            <a:endParaRPr kumimoji="1" lang="en-US" sz="2200"/>
          </a:p>
        </p:txBody>
      </p:sp>
      <p:sp>
        <p:nvSpPr>
          <p:cNvPr id="505932" name="Text Box 76"/>
          <p:cNvSpPr txBox="1">
            <a:spLocks noChangeArrowheads="1"/>
          </p:cNvSpPr>
          <p:nvPr/>
        </p:nvSpPr>
        <p:spPr bwMode="auto">
          <a:xfrm rot="-5400000">
            <a:off x="-19050" y="3929063"/>
            <a:ext cx="1403350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 anchor="ctr">
            <a:spAutoFit/>
          </a:bodyPr>
          <a:lstStyle/>
          <a:p>
            <a:pPr algn="ctr">
              <a:lnSpc>
                <a:spcPct val="70000"/>
              </a:lnSpc>
              <a:spcBef>
                <a:spcPct val="20000"/>
              </a:spcBef>
              <a:buFont typeface="Monotype Sorts" charset="0"/>
              <a:buNone/>
              <a:defRPr/>
            </a:pPr>
            <a:r>
              <a:rPr kumimoji="1" lang="en-US" sz="1400"/>
              <a:t>Code Rate r</a:t>
            </a:r>
            <a:endParaRPr kumimoji="1" lang="en-US" sz="2200"/>
          </a:p>
        </p:txBody>
      </p:sp>
      <p:sp>
        <p:nvSpPr>
          <p:cNvPr id="505933" name="Text Box 77"/>
          <p:cNvSpPr txBox="1">
            <a:spLocks noChangeArrowheads="1"/>
          </p:cNvSpPr>
          <p:nvPr/>
        </p:nvSpPr>
        <p:spPr bwMode="auto">
          <a:xfrm rot="-4069764">
            <a:off x="990600" y="3446463"/>
            <a:ext cx="2967038" cy="220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 anchor="ctr">
            <a:spAutoFit/>
          </a:bodyPr>
          <a:lstStyle/>
          <a:p>
            <a:pPr algn="ctr">
              <a:lnSpc>
                <a:spcPct val="70000"/>
              </a:lnSpc>
              <a:spcBef>
                <a:spcPct val="20000"/>
              </a:spcBef>
              <a:buFont typeface="Monotype Sorts" charset="0"/>
              <a:buNone/>
              <a:defRPr/>
            </a:pPr>
            <a:r>
              <a:rPr kumimoji="1" lang="en-US" sz="1200"/>
              <a:t>Shannon Capacity Bound</a:t>
            </a:r>
            <a:endParaRPr kumimoji="1" lang="en-US" sz="2200"/>
          </a:p>
        </p:txBody>
      </p:sp>
      <p:grpSp>
        <p:nvGrpSpPr>
          <p:cNvPr id="71724" name="Group 78"/>
          <p:cNvGrpSpPr>
            <a:grpSpLocks/>
          </p:cNvGrpSpPr>
          <p:nvPr/>
        </p:nvGrpSpPr>
        <p:grpSpPr bwMode="auto">
          <a:xfrm>
            <a:off x="7473950" y="2130425"/>
            <a:ext cx="730250" cy="466725"/>
            <a:chOff x="4708" y="1342"/>
            <a:chExt cx="460" cy="294"/>
          </a:xfrm>
        </p:grpSpPr>
        <p:grpSp>
          <p:nvGrpSpPr>
            <p:cNvPr id="71743" name="Group 79"/>
            <p:cNvGrpSpPr>
              <a:grpSpLocks/>
            </p:cNvGrpSpPr>
            <p:nvPr/>
          </p:nvGrpSpPr>
          <p:grpSpPr bwMode="auto">
            <a:xfrm>
              <a:off x="4991" y="1342"/>
              <a:ext cx="58" cy="53"/>
              <a:chOff x="3888" y="2208"/>
              <a:chExt cx="48" cy="48"/>
            </a:xfrm>
          </p:grpSpPr>
          <p:sp>
            <p:nvSpPr>
              <p:cNvPr id="505936" name="Line 80"/>
              <p:cNvSpPr>
                <a:spLocks noChangeShapeType="1"/>
              </p:cNvSpPr>
              <p:nvPr/>
            </p:nvSpPr>
            <p:spPr bwMode="auto">
              <a:xfrm>
                <a:off x="3888" y="2208"/>
                <a:ext cx="48" cy="4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505937" name="Line 81"/>
              <p:cNvSpPr>
                <a:spLocks noChangeShapeType="1"/>
              </p:cNvSpPr>
              <p:nvPr/>
            </p:nvSpPr>
            <p:spPr bwMode="auto">
              <a:xfrm flipH="1">
                <a:off x="3888" y="2208"/>
                <a:ext cx="48" cy="4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505938" name="Text Box 82"/>
            <p:cNvSpPr txBox="1">
              <a:spLocks noChangeArrowheads="1"/>
            </p:cNvSpPr>
            <p:nvPr/>
          </p:nvSpPr>
          <p:spPr bwMode="auto">
            <a:xfrm>
              <a:off x="4708" y="1425"/>
              <a:ext cx="460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/>
            <a:p>
              <a:pPr algn="ctr">
                <a:lnSpc>
                  <a:spcPct val="70000"/>
                </a:lnSpc>
                <a:spcBef>
                  <a:spcPct val="20000"/>
                </a:spcBef>
                <a:buFont typeface="Monotype Sorts" charset="0"/>
                <a:buNone/>
                <a:defRPr/>
              </a:pPr>
              <a:r>
                <a:rPr kumimoji="1" lang="en-US" sz="1000"/>
                <a:t>Uncoded</a:t>
              </a:r>
            </a:p>
            <a:p>
              <a:pPr algn="ctr">
                <a:lnSpc>
                  <a:spcPct val="70000"/>
                </a:lnSpc>
                <a:spcBef>
                  <a:spcPct val="20000"/>
                </a:spcBef>
                <a:buFont typeface="Monotype Sorts" charset="0"/>
                <a:buNone/>
                <a:defRPr/>
              </a:pPr>
              <a:r>
                <a:rPr kumimoji="1" lang="en-US" sz="1000"/>
                <a:t>BPSK</a:t>
              </a:r>
              <a:endParaRPr kumimoji="1" lang="en-US" sz="2200"/>
            </a:p>
          </p:txBody>
        </p:sp>
      </p:grpSp>
      <p:grpSp>
        <p:nvGrpSpPr>
          <p:cNvPr id="71725" name="Group 83"/>
          <p:cNvGrpSpPr>
            <a:grpSpLocks/>
          </p:cNvGrpSpPr>
          <p:nvPr/>
        </p:nvGrpSpPr>
        <p:grpSpPr bwMode="auto">
          <a:xfrm>
            <a:off x="4237038" y="4171950"/>
            <a:ext cx="501650" cy="420688"/>
            <a:chOff x="2669" y="2628"/>
            <a:chExt cx="316" cy="265"/>
          </a:xfrm>
        </p:grpSpPr>
        <p:grpSp>
          <p:nvGrpSpPr>
            <p:cNvPr id="71739" name="Group 84"/>
            <p:cNvGrpSpPr>
              <a:grpSpLocks/>
            </p:cNvGrpSpPr>
            <p:nvPr/>
          </p:nvGrpSpPr>
          <p:grpSpPr bwMode="auto">
            <a:xfrm>
              <a:off x="2754" y="2628"/>
              <a:ext cx="58" cy="53"/>
              <a:chOff x="3888" y="2208"/>
              <a:chExt cx="48" cy="48"/>
            </a:xfrm>
          </p:grpSpPr>
          <p:sp>
            <p:nvSpPr>
              <p:cNvPr id="505941" name="Line 85"/>
              <p:cNvSpPr>
                <a:spLocks noChangeShapeType="1"/>
              </p:cNvSpPr>
              <p:nvPr/>
            </p:nvSpPr>
            <p:spPr bwMode="auto">
              <a:xfrm>
                <a:off x="3888" y="2208"/>
                <a:ext cx="48" cy="48"/>
              </a:xfrm>
              <a:prstGeom prst="line">
                <a:avLst/>
              </a:prstGeom>
              <a:noFill/>
              <a:ln w="19050">
                <a:solidFill>
                  <a:srgbClr val="0000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505942" name="Line 86"/>
              <p:cNvSpPr>
                <a:spLocks noChangeShapeType="1"/>
              </p:cNvSpPr>
              <p:nvPr/>
            </p:nvSpPr>
            <p:spPr bwMode="auto">
              <a:xfrm flipH="1">
                <a:off x="3888" y="2208"/>
                <a:ext cx="48" cy="48"/>
              </a:xfrm>
              <a:prstGeom prst="line">
                <a:avLst/>
              </a:prstGeom>
              <a:noFill/>
              <a:ln w="19050">
                <a:solidFill>
                  <a:srgbClr val="0000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505943" name="Text Box 87"/>
            <p:cNvSpPr txBox="1">
              <a:spLocks noChangeArrowheads="1"/>
            </p:cNvSpPr>
            <p:nvPr/>
          </p:nvSpPr>
          <p:spPr bwMode="auto">
            <a:xfrm>
              <a:off x="2669" y="2701"/>
              <a:ext cx="31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/>
            <a:p>
              <a:pPr algn="ctr">
                <a:lnSpc>
                  <a:spcPct val="70000"/>
                </a:lnSpc>
                <a:spcBef>
                  <a:spcPct val="20000"/>
                </a:spcBef>
                <a:buFont typeface="Monotype Sorts" charset="0"/>
                <a:buNone/>
                <a:defRPr/>
              </a:pPr>
              <a:r>
                <a:rPr kumimoji="1" lang="en-US" sz="1000">
                  <a:solidFill>
                    <a:srgbClr val="000099"/>
                  </a:solidFill>
                </a:rPr>
                <a:t>IS-95</a:t>
              </a:r>
              <a:br>
                <a:rPr kumimoji="1" lang="en-US" sz="1000">
                  <a:solidFill>
                    <a:srgbClr val="000099"/>
                  </a:solidFill>
                </a:rPr>
              </a:br>
              <a:r>
                <a:rPr kumimoji="1" lang="en-US" sz="1000">
                  <a:solidFill>
                    <a:srgbClr val="000099"/>
                  </a:solidFill>
                </a:rPr>
                <a:t>1991</a:t>
              </a:r>
              <a:endParaRPr kumimoji="1" lang="en-US" sz="2200"/>
            </a:p>
          </p:txBody>
        </p:sp>
      </p:grpSp>
      <p:grpSp>
        <p:nvGrpSpPr>
          <p:cNvPr id="71726" name="Group 88"/>
          <p:cNvGrpSpPr>
            <a:grpSpLocks/>
          </p:cNvGrpSpPr>
          <p:nvPr/>
        </p:nvGrpSpPr>
        <p:grpSpPr bwMode="auto">
          <a:xfrm>
            <a:off x="5016500" y="3108325"/>
            <a:ext cx="603250" cy="422275"/>
            <a:chOff x="3160" y="1958"/>
            <a:chExt cx="380" cy="266"/>
          </a:xfrm>
        </p:grpSpPr>
        <p:grpSp>
          <p:nvGrpSpPr>
            <p:cNvPr id="71735" name="Group 89"/>
            <p:cNvGrpSpPr>
              <a:grpSpLocks/>
            </p:cNvGrpSpPr>
            <p:nvPr/>
          </p:nvGrpSpPr>
          <p:grpSpPr bwMode="auto">
            <a:xfrm>
              <a:off x="3326" y="1958"/>
              <a:ext cx="58" cy="53"/>
              <a:chOff x="3888" y="2208"/>
              <a:chExt cx="48" cy="48"/>
            </a:xfrm>
          </p:grpSpPr>
          <p:sp>
            <p:nvSpPr>
              <p:cNvPr id="505946" name="Line 90"/>
              <p:cNvSpPr>
                <a:spLocks noChangeShapeType="1"/>
              </p:cNvSpPr>
              <p:nvPr/>
            </p:nvSpPr>
            <p:spPr bwMode="auto">
              <a:xfrm>
                <a:off x="3888" y="2208"/>
                <a:ext cx="48" cy="48"/>
              </a:xfrm>
              <a:prstGeom prst="line">
                <a:avLst/>
              </a:prstGeom>
              <a:noFill/>
              <a:ln w="19050">
                <a:solidFill>
                  <a:srgbClr val="0000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505947" name="Line 91"/>
              <p:cNvSpPr>
                <a:spLocks noChangeShapeType="1"/>
              </p:cNvSpPr>
              <p:nvPr/>
            </p:nvSpPr>
            <p:spPr bwMode="auto">
              <a:xfrm flipH="1">
                <a:off x="3888" y="2208"/>
                <a:ext cx="48" cy="48"/>
              </a:xfrm>
              <a:prstGeom prst="line">
                <a:avLst/>
              </a:prstGeom>
              <a:noFill/>
              <a:ln w="19050">
                <a:solidFill>
                  <a:srgbClr val="0000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505948" name="Text Box 92"/>
            <p:cNvSpPr txBox="1">
              <a:spLocks noChangeArrowheads="1"/>
            </p:cNvSpPr>
            <p:nvPr/>
          </p:nvSpPr>
          <p:spPr bwMode="auto">
            <a:xfrm>
              <a:off x="3160" y="2013"/>
              <a:ext cx="380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/>
            <a:p>
              <a:pPr algn="ctr">
                <a:lnSpc>
                  <a:spcPct val="70000"/>
                </a:lnSpc>
                <a:spcBef>
                  <a:spcPct val="20000"/>
                </a:spcBef>
                <a:buFont typeface="Monotype Sorts" charset="0"/>
                <a:buNone/>
                <a:defRPr/>
              </a:pPr>
              <a:r>
                <a:rPr kumimoji="1" lang="en-US" sz="1000">
                  <a:solidFill>
                    <a:srgbClr val="000099"/>
                  </a:solidFill>
                </a:rPr>
                <a:t>Iridium</a:t>
              </a:r>
            </a:p>
            <a:p>
              <a:pPr algn="ctr">
                <a:lnSpc>
                  <a:spcPct val="70000"/>
                </a:lnSpc>
                <a:spcBef>
                  <a:spcPct val="20000"/>
                </a:spcBef>
                <a:buFont typeface="Monotype Sorts" charset="0"/>
                <a:buNone/>
                <a:defRPr/>
              </a:pPr>
              <a:r>
                <a:rPr kumimoji="1" lang="en-US" sz="1000">
                  <a:solidFill>
                    <a:srgbClr val="000099"/>
                  </a:solidFill>
                </a:rPr>
                <a:t>1998</a:t>
              </a:r>
              <a:endParaRPr kumimoji="1" lang="en-US" sz="2200"/>
            </a:p>
          </p:txBody>
        </p:sp>
      </p:grpSp>
      <p:graphicFrame>
        <p:nvGraphicFramePr>
          <p:cNvPr id="71727" name="Object 93"/>
          <p:cNvGraphicFramePr>
            <a:graphicFrameLocks noChangeAspect="1"/>
          </p:cNvGraphicFramePr>
          <p:nvPr/>
        </p:nvGraphicFramePr>
        <p:xfrm>
          <a:off x="7372350" y="5826125"/>
          <a:ext cx="779463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62" name="Equation" r:id="rId4" imgW="571500" imgH="241300" progId="Equation.3">
                  <p:embed/>
                </p:oleObj>
              </mc:Choice>
              <mc:Fallback>
                <p:oleObj name="Equation" r:id="rId4" imgW="571500" imgH="241300" progId="Equation.3">
                  <p:embed/>
                  <p:pic>
                    <p:nvPicPr>
                      <p:cNvPr id="0" name="Object 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72350" y="5826125"/>
                        <a:ext cx="779463" cy="327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5950" name="Text Box 94"/>
          <p:cNvSpPr txBox="1">
            <a:spLocks noChangeArrowheads="1"/>
          </p:cNvSpPr>
          <p:nvPr/>
        </p:nvSpPr>
        <p:spPr bwMode="auto">
          <a:xfrm rot="-5400000">
            <a:off x="-735806" y="3839369"/>
            <a:ext cx="2170112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 anchor="ctr">
            <a:spAutoFit/>
          </a:bodyPr>
          <a:lstStyle/>
          <a:p>
            <a:pPr algn="ctr">
              <a:lnSpc>
                <a:spcPct val="70000"/>
              </a:lnSpc>
              <a:spcBef>
                <a:spcPct val="20000"/>
              </a:spcBef>
              <a:buFont typeface="Monotype Sorts" charset="0"/>
              <a:buNone/>
              <a:defRPr/>
            </a:pPr>
            <a:r>
              <a:rPr kumimoji="1" lang="en-US" sz="1400" i="1"/>
              <a:t>Spectral Efficiency</a:t>
            </a:r>
            <a:endParaRPr kumimoji="1" lang="en-US" sz="2200"/>
          </a:p>
        </p:txBody>
      </p:sp>
      <p:sp>
        <p:nvSpPr>
          <p:cNvPr id="505951" name="Text Box 95"/>
          <p:cNvSpPr txBox="1">
            <a:spLocks noChangeArrowheads="1"/>
          </p:cNvSpPr>
          <p:nvPr/>
        </p:nvSpPr>
        <p:spPr bwMode="auto">
          <a:xfrm>
            <a:off x="6858000" y="5562600"/>
            <a:ext cx="13525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600">
                <a:solidFill>
                  <a:srgbClr val="009900"/>
                </a:solidFill>
                <a:latin typeface="Times New Roman" charset="0"/>
              </a:rPr>
              <a:t>arbitrarily low</a:t>
            </a:r>
          </a:p>
          <a:p>
            <a:pPr eaLnBrk="1" hangingPunct="1">
              <a:defRPr/>
            </a:pPr>
            <a:r>
              <a:rPr lang="en-US" sz="1600">
                <a:solidFill>
                  <a:srgbClr val="009900"/>
                </a:solidFill>
                <a:latin typeface="Times New Roman" charset="0"/>
              </a:rPr>
              <a:t>BER:</a:t>
            </a:r>
          </a:p>
        </p:txBody>
      </p:sp>
      <p:grpSp>
        <p:nvGrpSpPr>
          <p:cNvPr id="71730" name="Group 96"/>
          <p:cNvGrpSpPr>
            <a:grpSpLocks/>
          </p:cNvGrpSpPr>
          <p:nvPr/>
        </p:nvGrpSpPr>
        <p:grpSpPr bwMode="auto">
          <a:xfrm>
            <a:off x="2554288" y="4160838"/>
            <a:ext cx="92075" cy="84137"/>
            <a:chOff x="1279" y="3000"/>
            <a:chExt cx="58" cy="53"/>
          </a:xfrm>
        </p:grpSpPr>
        <p:sp>
          <p:nvSpPr>
            <p:cNvPr id="505953" name="Line 97"/>
            <p:cNvSpPr>
              <a:spLocks noChangeShapeType="1"/>
            </p:cNvSpPr>
            <p:nvPr/>
          </p:nvSpPr>
          <p:spPr bwMode="auto">
            <a:xfrm>
              <a:off x="1279" y="3000"/>
              <a:ext cx="58" cy="53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05954" name="Line 98"/>
            <p:cNvSpPr>
              <a:spLocks noChangeShapeType="1"/>
            </p:cNvSpPr>
            <p:nvPr/>
          </p:nvSpPr>
          <p:spPr bwMode="auto">
            <a:xfrm flipH="1">
              <a:off x="1279" y="3000"/>
              <a:ext cx="58" cy="53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505955" name="Text Box 99"/>
          <p:cNvSpPr txBox="1">
            <a:spLocks noChangeArrowheads="1"/>
          </p:cNvSpPr>
          <p:nvPr/>
        </p:nvSpPr>
        <p:spPr bwMode="auto">
          <a:xfrm>
            <a:off x="2111375" y="4298950"/>
            <a:ext cx="1416050" cy="57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pPr algn="ctr">
              <a:lnSpc>
                <a:spcPct val="70000"/>
              </a:lnSpc>
              <a:spcBef>
                <a:spcPct val="20000"/>
              </a:spcBef>
              <a:buFont typeface="Monotype Sorts" charset="0"/>
              <a:buNone/>
              <a:defRPr/>
            </a:pPr>
            <a:r>
              <a:rPr kumimoji="1" lang="en-US" sz="1000">
                <a:solidFill>
                  <a:srgbClr val="FF0000"/>
                </a:solidFill>
              </a:rPr>
              <a:t>LDPC Code</a:t>
            </a:r>
          </a:p>
          <a:p>
            <a:pPr algn="ctr">
              <a:lnSpc>
                <a:spcPct val="70000"/>
              </a:lnSpc>
              <a:spcBef>
                <a:spcPct val="20000"/>
              </a:spcBef>
              <a:buFont typeface="Monotype Sorts" charset="0"/>
              <a:buNone/>
              <a:defRPr/>
            </a:pPr>
            <a:r>
              <a:rPr kumimoji="1" lang="en-US" sz="1000">
                <a:solidFill>
                  <a:srgbClr val="FF0000"/>
                </a:solidFill>
              </a:rPr>
              <a:t>2001</a:t>
            </a:r>
            <a:br>
              <a:rPr kumimoji="1" lang="en-US" sz="1000">
                <a:solidFill>
                  <a:srgbClr val="FF0000"/>
                </a:solidFill>
              </a:rPr>
            </a:br>
            <a:r>
              <a:rPr kumimoji="1" lang="en-US" sz="1000">
                <a:solidFill>
                  <a:srgbClr val="FF0000"/>
                </a:solidFill>
              </a:rPr>
              <a:t>Chung, Forney,</a:t>
            </a:r>
          </a:p>
          <a:p>
            <a:pPr algn="ctr">
              <a:lnSpc>
                <a:spcPct val="70000"/>
              </a:lnSpc>
              <a:spcBef>
                <a:spcPct val="20000"/>
              </a:spcBef>
              <a:buFont typeface="Monotype Sorts" charset="0"/>
              <a:buNone/>
              <a:defRPr/>
            </a:pPr>
            <a:r>
              <a:rPr kumimoji="1" lang="en-US" sz="1000">
                <a:solidFill>
                  <a:srgbClr val="FF0000"/>
                </a:solidFill>
              </a:rPr>
              <a:t>Richardson, Urbanke</a:t>
            </a:r>
            <a:endParaRPr kumimoji="1" lang="en-US" sz="2200">
              <a:solidFill>
                <a:srgbClr val="FF0000"/>
              </a:solidFill>
            </a:endParaRPr>
          </a:p>
        </p:txBody>
      </p:sp>
      <p:sp>
        <p:nvSpPr>
          <p:cNvPr id="505956" name="Rectangle 100"/>
          <p:cNvSpPr>
            <a:spLocks noChangeArrowheads="1"/>
          </p:cNvSpPr>
          <p:nvPr/>
        </p:nvSpPr>
        <p:spPr bwMode="auto">
          <a:xfrm>
            <a:off x="2706688" y="3003550"/>
            <a:ext cx="1841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endParaRPr lang="en-US" sz="1400">
              <a:latin typeface="Times New Roman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Signal and Communication Lab</a:t>
            </a:r>
          </a:p>
          <a:p>
            <a:pPr>
              <a:defRPr/>
            </a:pPr>
            <a:r>
              <a:rPr lang="en-US"/>
              <a:t>DEA University of Brescia - ITALY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Copyright©2007 Pierangelo Migliorati</a:t>
            </a:r>
            <a:endParaRPr lang="en-US" sz="9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53CFC6-43E6-A242-83EC-074722DBFC43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72400" cy="685800"/>
          </a:xfrm>
        </p:spPr>
        <p:txBody>
          <a:bodyPr/>
          <a:lstStyle/>
          <a:p>
            <a:pPr eaLnBrk="1" hangingPunct="1"/>
            <a:r>
              <a:rPr lang="en-US" sz="2800" dirty="0" err="1">
                <a:latin typeface="Arial" charset="0"/>
                <a:ea typeface="ＭＳ Ｐゴシック" charset="0"/>
                <a:cs typeface="ＭＳ Ｐゴシック" charset="0"/>
              </a:rPr>
              <a:t>EXtrinsic</a:t>
            </a:r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  <a:t> Information Transfer (EXIT) Chart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3A2B3D7-D315-5F40-8E15-3CC53B1669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992" y="1003548"/>
            <a:ext cx="5028865" cy="451368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2CB7F11-9323-484F-AFAB-2DC5977659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493500"/>
            <a:ext cx="9144000" cy="67180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16A4454-A249-D54D-B5B3-16B5AEBC7213}"/>
              </a:ext>
            </a:extLst>
          </p:cNvPr>
          <p:cNvSpPr txBox="1"/>
          <p:nvPr/>
        </p:nvSpPr>
        <p:spPr>
          <a:xfrm>
            <a:off x="5796136" y="1052736"/>
            <a:ext cx="25858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Ia</a:t>
            </a:r>
            <a:r>
              <a:rPr lang="it-IT" dirty="0"/>
              <a:t> = </a:t>
            </a:r>
            <a:r>
              <a:rPr lang="it-IT" dirty="0" err="1"/>
              <a:t>Mutual</a:t>
            </a:r>
            <a:r>
              <a:rPr lang="it-IT" dirty="0"/>
              <a:t> Information </a:t>
            </a:r>
            <a:r>
              <a:rPr lang="it-IT" dirty="0" err="1"/>
              <a:t>at</a:t>
            </a:r>
            <a:r>
              <a:rPr lang="it-IT" dirty="0"/>
              <a:t> the INPUT of the SISO decoder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9C794B8-F316-C740-B228-081B06134D05}"/>
              </a:ext>
            </a:extLst>
          </p:cNvPr>
          <p:cNvSpPr txBox="1"/>
          <p:nvPr/>
        </p:nvSpPr>
        <p:spPr>
          <a:xfrm>
            <a:off x="5796135" y="2767568"/>
            <a:ext cx="258586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Ie</a:t>
            </a:r>
            <a:r>
              <a:rPr lang="it-IT" dirty="0"/>
              <a:t> = </a:t>
            </a:r>
            <a:r>
              <a:rPr lang="it-IT" dirty="0" err="1"/>
              <a:t>Mutual</a:t>
            </a:r>
            <a:r>
              <a:rPr lang="it-IT" dirty="0"/>
              <a:t> Information </a:t>
            </a:r>
            <a:r>
              <a:rPr lang="it-IT" dirty="0" err="1"/>
              <a:t>at</a:t>
            </a:r>
            <a:r>
              <a:rPr lang="it-IT" dirty="0"/>
              <a:t> the OUTPUT of the SISO decoder</a:t>
            </a:r>
          </a:p>
          <a:p>
            <a:endParaRPr lang="it-IT" dirty="0"/>
          </a:p>
          <a:p>
            <a:r>
              <a:rPr lang="it-IT" dirty="0"/>
              <a:t>(X </a:t>
            </a:r>
            <a:r>
              <a:rPr lang="it-IT" dirty="0" err="1"/>
              <a:t>is</a:t>
            </a:r>
            <a:r>
              <a:rPr lang="it-IT" dirty="0"/>
              <a:t> the </a:t>
            </a:r>
            <a:r>
              <a:rPr lang="it-IT" dirty="0" err="1"/>
              <a:t>original</a:t>
            </a:r>
            <a:r>
              <a:rPr lang="it-IT" dirty="0"/>
              <a:t> information) </a:t>
            </a:r>
          </a:p>
        </p:txBody>
      </p:sp>
    </p:spTree>
    <p:extLst>
      <p:ext uri="{BB962C8B-B14F-4D97-AF65-F5344CB8AC3E}">
        <p14:creationId xmlns:p14="http://schemas.microsoft.com/office/powerpoint/2010/main" val="14168993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Signal and Communication Lab</a:t>
            </a:r>
          </a:p>
          <a:p>
            <a:pPr>
              <a:defRPr/>
            </a:pPr>
            <a:r>
              <a:rPr lang="en-US"/>
              <a:t>DEA University of Brescia - ITALY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Copyright©2007 Pierangelo Migliorati</a:t>
            </a:r>
            <a:endParaRPr lang="en-US" sz="9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53CFC6-43E6-A242-83EC-074722DBFC43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AE27DD1-9140-644E-B5E9-AFA8B8DC19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980727"/>
            <a:ext cx="5400600" cy="5133003"/>
          </a:xfrm>
          <a:prstGeom prst="rect">
            <a:avLst/>
          </a:prstGeom>
        </p:spPr>
      </p:pic>
      <p:sp>
        <p:nvSpPr>
          <p:cNvPr id="8" name="Rectangle 2">
            <a:extLst>
              <a:ext uri="{FF2B5EF4-FFF2-40B4-BE49-F238E27FC236}">
                <a16:creationId xmlns:a16="http://schemas.microsoft.com/office/drawing/2014/main" id="{64B2C849-0BEF-8B47-BD61-C72DCCC7F5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72400" cy="685800"/>
          </a:xfrm>
        </p:spPr>
        <p:txBody>
          <a:bodyPr/>
          <a:lstStyle/>
          <a:p>
            <a:pPr eaLnBrk="1" hangingPunct="1"/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  <a:t> EXIT (2): SNR</a:t>
            </a:r>
          </a:p>
        </p:txBody>
      </p:sp>
    </p:spTree>
    <p:extLst>
      <p:ext uri="{BB962C8B-B14F-4D97-AF65-F5344CB8AC3E}">
        <p14:creationId xmlns:p14="http://schemas.microsoft.com/office/powerpoint/2010/main" val="42448019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Signal and Communication Lab</a:t>
            </a:r>
          </a:p>
          <a:p>
            <a:pPr>
              <a:defRPr/>
            </a:pPr>
            <a:r>
              <a:rPr lang="en-US"/>
              <a:t>DEA University of Brescia - ITALY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Copyright©2007 Pierangelo Migliorati</a:t>
            </a:r>
            <a:endParaRPr lang="en-US" sz="9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53CFC6-43E6-A242-83EC-074722DBFC43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64B2C849-0BEF-8B47-BD61-C72DCCC7F5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72400" cy="685800"/>
          </a:xfrm>
        </p:spPr>
        <p:txBody>
          <a:bodyPr/>
          <a:lstStyle/>
          <a:p>
            <a:pPr eaLnBrk="1" hangingPunct="1"/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  <a:t> EXIT (3): Memory (Number of States)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37588CD-6F8D-1942-8A49-D0D27D8B02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705" y="1077863"/>
            <a:ext cx="4824536" cy="4964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0940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6/7/2006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Turbo and LDPC Codes</a:t>
            </a:r>
          </a:p>
        </p:txBody>
      </p:sp>
      <p:pic>
        <p:nvPicPr>
          <p:cNvPr id="62362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225074"/>
            <a:ext cx="5832647" cy="55162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623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EXIT Chart Analysis of Turbo Codes</a:t>
            </a:r>
          </a:p>
        </p:txBody>
      </p:sp>
      <p:sp>
        <p:nvSpPr>
          <p:cNvPr id="623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84168" y="1545704"/>
            <a:ext cx="2678832" cy="425956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1800" dirty="0"/>
              <a:t>PCCC (turbo) codes can be analyzed with an EXIT chart by plotting the mutual information transfer characteristics of the two decoders.</a:t>
            </a:r>
          </a:p>
          <a:p>
            <a:pPr>
              <a:lnSpc>
                <a:spcPct val="90000"/>
              </a:lnSpc>
            </a:pPr>
            <a:r>
              <a:rPr lang="en-US" sz="1800" dirty="0"/>
              <a:t>Figure is from:</a:t>
            </a:r>
            <a:br>
              <a:rPr lang="en-US" sz="1800" dirty="0"/>
            </a:br>
            <a:r>
              <a:rPr lang="en-US" sz="1800" dirty="0"/>
              <a:t>S. ten Brink, </a:t>
            </a:r>
            <a:r>
              <a:rPr lang="ja-JP" altLang="en-US" sz="1800" dirty="0">
                <a:latin typeface="Arial"/>
              </a:rPr>
              <a:t>“</a:t>
            </a:r>
            <a:r>
              <a:rPr lang="en-US" sz="1800" dirty="0"/>
              <a:t>Convergence Behavior of Iteratively Decoded Parallel Concatenated Codes,</a:t>
            </a:r>
            <a:r>
              <a:rPr lang="ja-JP" altLang="en-US" sz="1800" dirty="0">
                <a:latin typeface="Arial"/>
              </a:rPr>
              <a:t>”</a:t>
            </a:r>
            <a:r>
              <a:rPr lang="en-US" sz="1800" dirty="0"/>
              <a:t> IEEE Trans. </a:t>
            </a:r>
            <a:r>
              <a:rPr lang="en-US" sz="1800" dirty="0" err="1"/>
              <a:t>Commun</a:t>
            </a:r>
            <a:r>
              <a:rPr lang="en-US" sz="1800" dirty="0"/>
              <a:t>., Oct. 2001.</a:t>
            </a:r>
          </a:p>
        </p:txBody>
      </p:sp>
    </p:spTree>
    <p:extLst>
      <p:ext uri="{BB962C8B-B14F-4D97-AF65-F5344CB8AC3E}">
        <p14:creationId xmlns:p14="http://schemas.microsoft.com/office/powerpoint/2010/main" val="3513959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Signal and Communication Lab</a:t>
            </a:r>
          </a:p>
          <a:p>
            <a:pPr>
              <a:defRPr/>
            </a:pPr>
            <a:r>
              <a:rPr lang="en-US"/>
              <a:t>DEA University of Brescia - ITALY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Copyright©2007 Pierangelo Migliorati</a:t>
            </a:r>
            <a:endParaRPr lang="en-US" sz="9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53CFC6-43E6-A242-83EC-074722DBFC43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B5326DB-97D3-E040-9B40-85184BFB87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704" y="1004519"/>
            <a:ext cx="5046721" cy="5088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963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  <a:t>Power Efficiency of Standard</a:t>
            </a:r>
            <a:b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</a:br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  <a:t>Binary Channel Codes</a:t>
            </a:r>
          </a:p>
        </p:txBody>
      </p:sp>
      <p:sp>
        <p:nvSpPr>
          <p:cNvPr id="346115" name="Freeform 3"/>
          <p:cNvSpPr>
            <a:spLocks/>
          </p:cNvSpPr>
          <p:nvPr/>
        </p:nvSpPr>
        <p:spPr bwMode="auto">
          <a:xfrm>
            <a:off x="1473200" y="2170113"/>
            <a:ext cx="6734175" cy="4032250"/>
          </a:xfrm>
          <a:custGeom>
            <a:avLst/>
            <a:gdLst>
              <a:gd name="T0" fmla="*/ 0 w 3501"/>
              <a:gd name="T1" fmla="*/ 2304 h 2304"/>
              <a:gd name="T2" fmla="*/ 138 w 3501"/>
              <a:gd name="T3" fmla="*/ 1985 h 2304"/>
              <a:gd name="T4" fmla="*/ 369 w 3501"/>
              <a:gd name="T5" fmla="*/ 1478 h 2304"/>
              <a:gd name="T6" fmla="*/ 617 w 3501"/>
              <a:gd name="T7" fmla="*/ 1027 h 2304"/>
              <a:gd name="T8" fmla="*/ 804 w 3501"/>
              <a:gd name="T9" fmla="*/ 779 h 2304"/>
              <a:gd name="T10" fmla="*/ 1008 w 3501"/>
              <a:gd name="T11" fmla="*/ 548 h 2304"/>
              <a:gd name="T12" fmla="*/ 1239 w 3501"/>
              <a:gd name="T13" fmla="*/ 356 h 2304"/>
              <a:gd name="T14" fmla="*/ 1426 w 3501"/>
              <a:gd name="T15" fmla="*/ 251 h 2304"/>
              <a:gd name="T16" fmla="*/ 1630 w 3501"/>
              <a:gd name="T17" fmla="*/ 163 h 2304"/>
              <a:gd name="T18" fmla="*/ 1905 w 3501"/>
              <a:gd name="T19" fmla="*/ 75 h 2304"/>
              <a:gd name="T20" fmla="*/ 2389 w 3501"/>
              <a:gd name="T21" fmla="*/ 20 h 2304"/>
              <a:gd name="T22" fmla="*/ 2890 w 3501"/>
              <a:gd name="T23" fmla="*/ 3 h 2304"/>
              <a:gd name="T24" fmla="*/ 3501 w 3501"/>
              <a:gd name="T25" fmla="*/ 3 h 2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501" h="2304">
                <a:moveTo>
                  <a:pt x="0" y="2304"/>
                </a:moveTo>
                <a:cubicBezTo>
                  <a:pt x="38" y="2213"/>
                  <a:pt x="77" y="2123"/>
                  <a:pt x="138" y="1985"/>
                </a:cubicBezTo>
                <a:cubicBezTo>
                  <a:pt x="199" y="1847"/>
                  <a:pt x="289" y="1638"/>
                  <a:pt x="369" y="1478"/>
                </a:cubicBezTo>
                <a:cubicBezTo>
                  <a:pt x="449" y="1318"/>
                  <a:pt x="545" y="1143"/>
                  <a:pt x="617" y="1027"/>
                </a:cubicBezTo>
                <a:cubicBezTo>
                  <a:pt x="689" y="911"/>
                  <a:pt x="739" y="859"/>
                  <a:pt x="804" y="779"/>
                </a:cubicBezTo>
                <a:cubicBezTo>
                  <a:pt x="869" y="699"/>
                  <a:pt x="935" y="619"/>
                  <a:pt x="1008" y="548"/>
                </a:cubicBezTo>
                <a:cubicBezTo>
                  <a:pt x="1081" y="477"/>
                  <a:pt x="1169" y="405"/>
                  <a:pt x="1239" y="356"/>
                </a:cubicBezTo>
                <a:cubicBezTo>
                  <a:pt x="1309" y="307"/>
                  <a:pt x="1361" y="283"/>
                  <a:pt x="1426" y="251"/>
                </a:cubicBezTo>
                <a:cubicBezTo>
                  <a:pt x="1491" y="219"/>
                  <a:pt x="1550" y="192"/>
                  <a:pt x="1630" y="163"/>
                </a:cubicBezTo>
                <a:cubicBezTo>
                  <a:pt x="1710" y="134"/>
                  <a:pt x="1779" y="99"/>
                  <a:pt x="1905" y="75"/>
                </a:cubicBezTo>
                <a:cubicBezTo>
                  <a:pt x="2031" y="51"/>
                  <a:pt x="2225" y="32"/>
                  <a:pt x="2389" y="20"/>
                </a:cubicBezTo>
                <a:cubicBezTo>
                  <a:pt x="2553" y="8"/>
                  <a:pt x="2705" y="6"/>
                  <a:pt x="2890" y="3"/>
                </a:cubicBezTo>
                <a:cubicBezTo>
                  <a:pt x="3075" y="0"/>
                  <a:pt x="3288" y="1"/>
                  <a:pt x="3501" y="3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n-US"/>
          </a:p>
        </p:txBody>
      </p:sp>
      <p:sp>
        <p:nvSpPr>
          <p:cNvPr id="346116" name="Line 4"/>
          <p:cNvSpPr>
            <a:spLocks noChangeShapeType="1"/>
          </p:cNvSpPr>
          <p:nvPr/>
        </p:nvSpPr>
        <p:spPr bwMode="auto">
          <a:xfrm flipV="1">
            <a:off x="1452563" y="1790700"/>
            <a:ext cx="2160587" cy="4411663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n-US"/>
          </a:p>
        </p:txBody>
      </p:sp>
      <p:sp>
        <p:nvSpPr>
          <p:cNvPr id="346117" name="Rectangle 5"/>
          <p:cNvSpPr>
            <a:spLocks noChangeArrowheads="1"/>
          </p:cNvSpPr>
          <p:nvPr/>
        </p:nvSpPr>
        <p:spPr bwMode="auto">
          <a:xfrm>
            <a:off x="1252538" y="1790700"/>
            <a:ext cx="6934200" cy="44037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n-US"/>
          </a:p>
        </p:txBody>
      </p:sp>
      <p:sp>
        <p:nvSpPr>
          <p:cNvPr id="346118" name="Line 6"/>
          <p:cNvSpPr>
            <a:spLocks noChangeShapeType="1"/>
          </p:cNvSpPr>
          <p:nvPr/>
        </p:nvSpPr>
        <p:spPr bwMode="auto">
          <a:xfrm>
            <a:off x="1812925" y="6156325"/>
            <a:ext cx="0" cy="857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n-US"/>
          </a:p>
        </p:txBody>
      </p:sp>
      <p:sp>
        <p:nvSpPr>
          <p:cNvPr id="346119" name="Line 7"/>
          <p:cNvSpPr>
            <a:spLocks noChangeShapeType="1"/>
          </p:cNvSpPr>
          <p:nvPr/>
        </p:nvSpPr>
        <p:spPr bwMode="auto">
          <a:xfrm>
            <a:off x="2389188" y="6156325"/>
            <a:ext cx="0" cy="857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n-US"/>
          </a:p>
        </p:txBody>
      </p:sp>
      <p:sp>
        <p:nvSpPr>
          <p:cNvPr id="346120" name="Line 8"/>
          <p:cNvSpPr>
            <a:spLocks noChangeShapeType="1"/>
          </p:cNvSpPr>
          <p:nvPr/>
        </p:nvSpPr>
        <p:spPr bwMode="auto">
          <a:xfrm>
            <a:off x="2967038" y="6165850"/>
            <a:ext cx="0" cy="857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n-US"/>
          </a:p>
        </p:txBody>
      </p:sp>
      <p:sp>
        <p:nvSpPr>
          <p:cNvPr id="346121" name="Line 9"/>
          <p:cNvSpPr>
            <a:spLocks noChangeShapeType="1"/>
          </p:cNvSpPr>
          <p:nvPr/>
        </p:nvSpPr>
        <p:spPr bwMode="auto">
          <a:xfrm>
            <a:off x="3554413" y="6165850"/>
            <a:ext cx="0" cy="857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n-US"/>
          </a:p>
        </p:txBody>
      </p:sp>
      <p:sp>
        <p:nvSpPr>
          <p:cNvPr id="346122" name="Line 10"/>
          <p:cNvSpPr>
            <a:spLocks noChangeShapeType="1"/>
          </p:cNvSpPr>
          <p:nvPr/>
        </p:nvSpPr>
        <p:spPr bwMode="auto">
          <a:xfrm>
            <a:off x="4119563" y="6165850"/>
            <a:ext cx="0" cy="857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n-US"/>
          </a:p>
        </p:txBody>
      </p:sp>
      <p:sp>
        <p:nvSpPr>
          <p:cNvPr id="346123" name="Line 11"/>
          <p:cNvSpPr>
            <a:spLocks noChangeShapeType="1"/>
          </p:cNvSpPr>
          <p:nvPr/>
        </p:nvSpPr>
        <p:spPr bwMode="auto">
          <a:xfrm>
            <a:off x="4708525" y="6165850"/>
            <a:ext cx="0" cy="857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n-US"/>
          </a:p>
        </p:txBody>
      </p:sp>
      <p:sp>
        <p:nvSpPr>
          <p:cNvPr id="346124" name="Line 12"/>
          <p:cNvSpPr>
            <a:spLocks noChangeShapeType="1"/>
          </p:cNvSpPr>
          <p:nvPr/>
        </p:nvSpPr>
        <p:spPr bwMode="auto">
          <a:xfrm>
            <a:off x="5297488" y="6165850"/>
            <a:ext cx="0" cy="857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n-US"/>
          </a:p>
        </p:txBody>
      </p:sp>
      <p:sp>
        <p:nvSpPr>
          <p:cNvPr id="346125" name="Line 13"/>
          <p:cNvSpPr>
            <a:spLocks noChangeShapeType="1"/>
          </p:cNvSpPr>
          <p:nvPr/>
        </p:nvSpPr>
        <p:spPr bwMode="auto">
          <a:xfrm>
            <a:off x="5873750" y="6165850"/>
            <a:ext cx="0" cy="857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n-US"/>
          </a:p>
        </p:txBody>
      </p:sp>
      <p:sp>
        <p:nvSpPr>
          <p:cNvPr id="346126" name="Line 14"/>
          <p:cNvSpPr>
            <a:spLocks noChangeShapeType="1"/>
          </p:cNvSpPr>
          <p:nvPr/>
        </p:nvSpPr>
        <p:spPr bwMode="auto">
          <a:xfrm>
            <a:off x="6451600" y="6165850"/>
            <a:ext cx="0" cy="857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n-US"/>
          </a:p>
        </p:txBody>
      </p:sp>
      <p:sp>
        <p:nvSpPr>
          <p:cNvPr id="346127" name="Line 15"/>
          <p:cNvSpPr>
            <a:spLocks noChangeShapeType="1"/>
          </p:cNvSpPr>
          <p:nvPr/>
        </p:nvSpPr>
        <p:spPr bwMode="auto">
          <a:xfrm>
            <a:off x="7040563" y="6156325"/>
            <a:ext cx="0" cy="857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n-US"/>
          </a:p>
        </p:txBody>
      </p:sp>
      <p:sp>
        <p:nvSpPr>
          <p:cNvPr id="346128" name="Line 16"/>
          <p:cNvSpPr>
            <a:spLocks noChangeShapeType="1"/>
          </p:cNvSpPr>
          <p:nvPr/>
        </p:nvSpPr>
        <p:spPr bwMode="auto">
          <a:xfrm>
            <a:off x="7605713" y="6165850"/>
            <a:ext cx="0" cy="857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n-US"/>
          </a:p>
        </p:txBody>
      </p:sp>
      <p:sp>
        <p:nvSpPr>
          <p:cNvPr id="346129" name="Line 17"/>
          <p:cNvSpPr>
            <a:spLocks noChangeShapeType="1"/>
          </p:cNvSpPr>
          <p:nvPr/>
        </p:nvSpPr>
        <p:spPr bwMode="auto">
          <a:xfrm>
            <a:off x="1189038" y="2185988"/>
            <a:ext cx="11588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n-US"/>
          </a:p>
        </p:txBody>
      </p:sp>
      <p:sp>
        <p:nvSpPr>
          <p:cNvPr id="346130" name="Line 18"/>
          <p:cNvSpPr>
            <a:spLocks noChangeShapeType="1"/>
          </p:cNvSpPr>
          <p:nvPr/>
        </p:nvSpPr>
        <p:spPr bwMode="auto">
          <a:xfrm>
            <a:off x="1200150" y="4202113"/>
            <a:ext cx="1158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n-US"/>
          </a:p>
        </p:txBody>
      </p:sp>
      <p:grpSp>
        <p:nvGrpSpPr>
          <p:cNvPr id="38930" name="Group 19"/>
          <p:cNvGrpSpPr>
            <a:grpSpLocks/>
          </p:cNvGrpSpPr>
          <p:nvPr/>
        </p:nvGrpSpPr>
        <p:grpSpPr bwMode="auto">
          <a:xfrm>
            <a:off x="6064250" y="5384800"/>
            <a:ext cx="758825" cy="334963"/>
            <a:chOff x="3820" y="3392"/>
            <a:chExt cx="478" cy="211"/>
          </a:xfrm>
        </p:grpSpPr>
        <p:sp>
          <p:nvSpPr>
            <p:cNvPr id="346132" name="Text Box 20"/>
            <p:cNvSpPr txBox="1">
              <a:spLocks noChangeArrowheads="1"/>
            </p:cNvSpPr>
            <p:nvPr/>
          </p:nvSpPr>
          <p:spPr bwMode="auto">
            <a:xfrm>
              <a:off x="3894" y="3392"/>
              <a:ext cx="404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/>
            <a:p>
              <a:pPr algn="ctr">
                <a:lnSpc>
                  <a:spcPct val="70000"/>
                </a:lnSpc>
                <a:spcBef>
                  <a:spcPct val="20000"/>
                </a:spcBef>
                <a:buFont typeface="Monotype Sorts" charset="0"/>
                <a:buNone/>
                <a:defRPr/>
              </a:pPr>
              <a:r>
                <a:rPr kumimoji="1" lang="en-US" sz="1000"/>
                <a:t>Mariner</a:t>
              </a:r>
            </a:p>
            <a:p>
              <a:pPr algn="ctr">
                <a:lnSpc>
                  <a:spcPct val="70000"/>
                </a:lnSpc>
                <a:spcBef>
                  <a:spcPct val="20000"/>
                </a:spcBef>
                <a:buFont typeface="Monotype Sorts" charset="0"/>
                <a:buNone/>
                <a:defRPr/>
              </a:pPr>
              <a:r>
                <a:rPr kumimoji="1" lang="en-US" sz="1000"/>
                <a:t>1969</a:t>
              </a:r>
              <a:endParaRPr kumimoji="1" lang="en-US" sz="2200"/>
            </a:p>
          </p:txBody>
        </p:sp>
        <p:grpSp>
          <p:nvGrpSpPr>
            <p:cNvPr id="39009" name="Group 21"/>
            <p:cNvGrpSpPr>
              <a:grpSpLocks/>
            </p:cNvGrpSpPr>
            <p:nvPr/>
          </p:nvGrpSpPr>
          <p:grpSpPr bwMode="auto">
            <a:xfrm>
              <a:off x="3820" y="3416"/>
              <a:ext cx="59" cy="53"/>
              <a:chOff x="3888" y="2208"/>
              <a:chExt cx="48" cy="48"/>
            </a:xfrm>
          </p:grpSpPr>
          <p:sp>
            <p:nvSpPr>
              <p:cNvPr id="346134" name="Line 22"/>
              <p:cNvSpPr>
                <a:spLocks noChangeShapeType="1"/>
              </p:cNvSpPr>
              <p:nvPr/>
            </p:nvSpPr>
            <p:spPr bwMode="auto">
              <a:xfrm>
                <a:off x="3888" y="2208"/>
                <a:ext cx="48" cy="4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46135" name="Line 23"/>
              <p:cNvSpPr>
                <a:spLocks noChangeShapeType="1"/>
              </p:cNvSpPr>
              <p:nvPr/>
            </p:nvSpPr>
            <p:spPr bwMode="auto">
              <a:xfrm flipH="1">
                <a:off x="3888" y="2208"/>
                <a:ext cx="48" cy="4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pPr>
                  <a:defRPr/>
                </a:pPr>
                <a:endParaRPr lang="en-US"/>
              </a:p>
            </p:txBody>
          </p:sp>
        </p:grpSp>
      </p:grpSp>
      <p:grpSp>
        <p:nvGrpSpPr>
          <p:cNvPr id="38931" name="Group 24"/>
          <p:cNvGrpSpPr>
            <a:grpSpLocks/>
          </p:cNvGrpSpPr>
          <p:nvPr/>
        </p:nvGrpSpPr>
        <p:grpSpPr bwMode="auto">
          <a:xfrm>
            <a:off x="2624138" y="3983038"/>
            <a:ext cx="895350" cy="334962"/>
            <a:chOff x="1653" y="2509"/>
            <a:chExt cx="564" cy="211"/>
          </a:xfrm>
        </p:grpSpPr>
        <p:grpSp>
          <p:nvGrpSpPr>
            <p:cNvPr id="39004" name="Group 25"/>
            <p:cNvGrpSpPr>
              <a:grpSpLocks/>
            </p:cNvGrpSpPr>
            <p:nvPr/>
          </p:nvGrpSpPr>
          <p:grpSpPr bwMode="auto">
            <a:xfrm>
              <a:off x="1741" y="2622"/>
              <a:ext cx="58" cy="53"/>
              <a:chOff x="3888" y="2208"/>
              <a:chExt cx="48" cy="48"/>
            </a:xfrm>
          </p:grpSpPr>
          <p:sp>
            <p:nvSpPr>
              <p:cNvPr id="346138" name="Line 26"/>
              <p:cNvSpPr>
                <a:spLocks noChangeShapeType="1"/>
              </p:cNvSpPr>
              <p:nvPr/>
            </p:nvSpPr>
            <p:spPr bwMode="auto">
              <a:xfrm>
                <a:off x="3888" y="2208"/>
                <a:ext cx="48" cy="48"/>
              </a:xfrm>
              <a:prstGeom prst="line">
                <a:avLst/>
              </a:prstGeom>
              <a:noFill/>
              <a:ln w="19050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46139" name="Line 27"/>
              <p:cNvSpPr>
                <a:spLocks noChangeShapeType="1"/>
              </p:cNvSpPr>
              <p:nvPr/>
            </p:nvSpPr>
            <p:spPr bwMode="auto">
              <a:xfrm flipH="1">
                <a:off x="3888" y="2208"/>
                <a:ext cx="48" cy="48"/>
              </a:xfrm>
              <a:prstGeom prst="line">
                <a:avLst/>
              </a:prstGeom>
              <a:noFill/>
              <a:ln w="19050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346140" name="Text Box 28"/>
            <p:cNvSpPr txBox="1">
              <a:spLocks noChangeArrowheads="1"/>
            </p:cNvSpPr>
            <p:nvPr/>
          </p:nvSpPr>
          <p:spPr bwMode="auto">
            <a:xfrm>
              <a:off x="1653" y="2509"/>
              <a:ext cx="564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/>
            <a:p>
              <a:pPr algn="ctr">
                <a:lnSpc>
                  <a:spcPct val="70000"/>
                </a:lnSpc>
                <a:spcBef>
                  <a:spcPct val="20000"/>
                </a:spcBef>
                <a:buFont typeface="Monotype Sorts" charset="0"/>
                <a:buNone/>
                <a:defRPr/>
              </a:pPr>
              <a:r>
                <a:rPr kumimoji="1" lang="en-US" sz="1000">
                  <a:solidFill>
                    <a:srgbClr val="008000"/>
                  </a:solidFill>
                </a:rPr>
                <a:t>Turbo Code</a:t>
              </a:r>
            </a:p>
            <a:p>
              <a:pPr algn="ctr">
                <a:lnSpc>
                  <a:spcPct val="70000"/>
                </a:lnSpc>
                <a:spcBef>
                  <a:spcPct val="20000"/>
                </a:spcBef>
                <a:buFont typeface="Monotype Sorts" charset="0"/>
                <a:buNone/>
                <a:defRPr/>
              </a:pPr>
              <a:r>
                <a:rPr kumimoji="1" lang="en-US" sz="1000">
                  <a:solidFill>
                    <a:srgbClr val="008000"/>
                  </a:solidFill>
                </a:rPr>
                <a:t>1993</a:t>
              </a:r>
              <a:endParaRPr kumimoji="1" lang="en-US" sz="2200"/>
            </a:p>
          </p:txBody>
        </p:sp>
      </p:grpSp>
      <p:grpSp>
        <p:nvGrpSpPr>
          <p:cNvPr id="38932" name="Group 29"/>
          <p:cNvGrpSpPr>
            <a:grpSpLocks/>
          </p:cNvGrpSpPr>
          <p:nvPr/>
        </p:nvGrpSpPr>
        <p:grpSpPr bwMode="auto">
          <a:xfrm>
            <a:off x="3186113" y="4997450"/>
            <a:ext cx="933450" cy="366713"/>
            <a:chOff x="2007" y="3148"/>
            <a:chExt cx="588" cy="231"/>
          </a:xfrm>
        </p:grpSpPr>
        <p:grpSp>
          <p:nvGrpSpPr>
            <p:cNvPr id="39000" name="Group 30"/>
            <p:cNvGrpSpPr>
              <a:grpSpLocks/>
            </p:cNvGrpSpPr>
            <p:nvPr/>
          </p:nvGrpSpPr>
          <p:grpSpPr bwMode="auto">
            <a:xfrm>
              <a:off x="2123" y="3254"/>
              <a:ext cx="58" cy="52"/>
              <a:chOff x="3888" y="2208"/>
              <a:chExt cx="48" cy="48"/>
            </a:xfrm>
          </p:grpSpPr>
          <p:sp>
            <p:nvSpPr>
              <p:cNvPr id="346143" name="Line 31"/>
              <p:cNvSpPr>
                <a:spLocks noChangeShapeType="1"/>
              </p:cNvSpPr>
              <p:nvPr/>
            </p:nvSpPr>
            <p:spPr bwMode="auto">
              <a:xfrm>
                <a:off x="3888" y="2208"/>
                <a:ext cx="48" cy="48"/>
              </a:xfrm>
              <a:prstGeom prst="line">
                <a:avLst/>
              </a:prstGeom>
              <a:noFill/>
              <a:ln w="19050">
                <a:solidFill>
                  <a:srgbClr val="0000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46144" name="Line 32"/>
              <p:cNvSpPr>
                <a:spLocks noChangeShapeType="1"/>
              </p:cNvSpPr>
              <p:nvPr/>
            </p:nvSpPr>
            <p:spPr bwMode="auto">
              <a:xfrm flipH="1">
                <a:off x="3888" y="2208"/>
                <a:ext cx="48" cy="48"/>
              </a:xfrm>
              <a:prstGeom prst="line">
                <a:avLst/>
              </a:prstGeom>
              <a:noFill/>
              <a:ln w="19050">
                <a:solidFill>
                  <a:srgbClr val="0000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346145" name="Text Box 33"/>
            <p:cNvSpPr txBox="1">
              <a:spLocks noChangeArrowheads="1"/>
            </p:cNvSpPr>
            <p:nvPr/>
          </p:nvSpPr>
          <p:spPr bwMode="auto">
            <a:xfrm>
              <a:off x="2007" y="3148"/>
              <a:ext cx="5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/>
            <a:p>
              <a:pPr algn="ctr">
                <a:lnSpc>
                  <a:spcPct val="80000"/>
                </a:lnSpc>
                <a:spcBef>
                  <a:spcPct val="20000"/>
                </a:spcBef>
                <a:buFont typeface="Monotype Sorts" charset="0"/>
                <a:buNone/>
                <a:defRPr/>
              </a:pPr>
              <a:r>
                <a:rPr kumimoji="1" lang="en-US" sz="1000">
                  <a:solidFill>
                    <a:srgbClr val="000099"/>
                  </a:solidFill>
                </a:rPr>
                <a:t>Galileo:BVD</a:t>
              </a:r>
            </a:p>
            <a:p>
              <a:pPr algn="ctr">
                <a:lnSpc>
                  <a:spcPct val="80000"/>
                </a:lnSpc>
                <a:spcBef>
                  <a:spcPct val="20000"/>
                </a:spcBef>
                <a:buFont typeface="Monotype Sorts" charset="0"/>
                <a:buNone/>
                <a:defRPr/>
              </a:pPr>
              <a:r>
                <a:rPr kumimoji="1" lang="en-US" sz="1000">
                  <a:solidFill>
                    <a:srgbClr val="000099"/>
                  </a:solidFill>
                </a:rPr>
                <a:t>1992</a:t>
              </a:r>
              <a:endParaRPr kumimoji="1" lang="en-US" sz="2200"/>
            </a:p>
          </p:txBody>
        </p:sp>
      </p:grpSp>
      <p:grpSp>
        <p:nvGrpSpPr>
          <p:cNvPr id="38933" name="Group 34"/>
          <p:cNvGrpSpPr>
            <a:grpSpLocks/>
          </p:cNvGrpSpPr>
          <p:nvPr/>
        </p:nvGrpSpPr>
        <p:grpSpPr bwMode="auto">
          <a:xfrm>
            <a:off x="2211388" y="5089525"/>
            <a:ext cx="933450" cy="366713"/>
            <a:chOff x="1393" y="3206"/>
            <a:chExt cx="588" cy="231"/>
          </a:xfrm>
        </p:grpSpPr>
        <p:grpSp>
          <p:nvGrpSpPr>
            <p:cNvPr id="38996" name="Group 35"/>
            <p:cNvGrpSpPr>
              <a:grpSpLocks/>
            </p:cNvGrpSpPr>
            <p:nvPr/>
          </p:nvGrpSpPr>
          <p:grpSpPr bwMode="auto">
            <a:xfrm>
              <a:off x="1821" y="3333"/>
              <a:ext cx="58" cy="53"/>
              <a:chOff x="3888" y="2208"/>
              <a:chExt cx="48" cy="48"/>
            </a:xfrm>
          </p:grpSpPr>
          <p:sp>
            <p:nvSpPr>
              <p:cNvPr id="346148" name="Line 36"/>
              <p:cNvSpPr>
                <a:spLocks noChangeShapeType="1"/>
              </p:cNvSpPr>
              <p:nvPr/>
            </p:nvSpPr>
            <p:spPr bwMode="auto">
              <a:xfrm>
                <a:off x="3888" y="2208"/>
                <a:ext cx="48" cy="48"/>
              </a:xfrm>
              <a:prstGeom prst="line">
                <a:avLst/>
              </a:prstGeom>
              <a:noFill/>
              <a:ln w="19050">
                <a:solidFill>
                  <a:srgbClr val="8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46149" name="Line 37"/>
              <p:cNvSpPr>
                <a:spLocks noChangeShapeType="1"/>
              </p:cNvSpPr>
              <p:nvPr/>
            </p:nvSpPr>
            <p:spPr bwMode="auto">
              <a:xfrm flipH="1">
                <a:off x="3888" y="2208"/>
                <a:ext cx="48" cy="48"/>
              </a:xfrm>
              <a:prstGeom prst="line">
                <a:avLst/>
              </a:prstGeom>
              <a:noFill/>
              <a:ln w="19050">
                <a:solidFill>
                  <a:srgbClr val="8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346150" name="Text Box 38"/>
            <p:cNvSpPr txBox="1">
              <a:spLocks noChangeArrowheads="1"/>
            </p:cNvSpPr>
            <p:nvPr/>
          </p:nvSpPr>
          <p:spPr bwMode="auto">
            <a:xfrm>
              <a:off x="1393" y="3206"/>
              <a:ext cx="5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/>
            <a:p>
              <a:pPr algn="ctr">
                <a:lnSpc>
                  <a:spcPct val="80000"/>
                </a:lnSpc>
                <a:spcBef>
                  <a:spcPct val="20000"/>
                </a:spcBef>
                <a:buFont typeface="Monotype Sorts" charset="0"/>
                <a:buNone/>
                <a:defRPr/>
              </a:pPr>
              <a:r>
                <a:rPr kumimoji="1" lang="en-US" sz="1000">
                  <a:solidFill>
                    <a:srgbClr val="660033"/>
                  </a:solidFill>
                </a:rPr>
                <a:t>Galileo:LGA</a:t>
              </a:r>
            </a:p>
            <a:p>
              <a:pPr algn="ctr">
                <a:lnSpc>
                  <a:spcPct val="80000"/>
                </a:lnSpc>
                <a:spcBef>
                  <a:spcPct val="20000"/>
                </a:spcBef>
                <a:buFont typeface="Monotype Sorts" charset="0"/>
                <a:buNone/>
                <a:defRPr/>
              </a:pPr>
              <a:r>
                <a:rPr kumimoji="1" lang="en-US" sz="1000">
                  <a:solidFill>
                    <a:srgbClr val="660033"/>
                  </a:solidFill>
                </a:rPr>
                <a:t>1996</a:t>
              </a:r>
              <a:endParaRPr kumimoji="1" lang="en-US" sz="2200"/>
            </a:p>
          </p:txBody>
        </p:sp>
      </p:grpSp>
      <p:grpSp>
        <p:nvGrpSpPr>
          <p:cNvPr id="38934" name="Group 39"/>
          <p:cNvGrpSpPr>
            <a:grpSpLocks/>
          </p:cNvGrpSpPr>
          <p:nvPr/>
        </p:nvGrpSpPr>
        <p:grpSpPr bwMode="auto">
          <a:xfrm>
            <a:off x="3617913" y="3857625"/>
            <a:ext cx="679450" cy="388938"/>
            <a:chOff x="2279" y="2430"/>
            <a:chExt cx="428" cy="245"/>
          </a:xfrm>
        </p:grpSpPr>
        <p:grpSp>
          <p:nvGrpSpPr>
            <p:cNvPr id="38992" name="Group 40"/>
            <p:cNvGrpSpPr>
              <a:grpSpLocks/>
            </p:cNvGrpSpPr>
            <p:nvPr/>
          </p:nvGrpSpPr>
          <p:grpSpPr bwMode="auto">
            <a:xfrm>
              <a:off x="2472" y="2622"/>
              <a:ext cx="58" cy="53"/>
              <a:chOff x="3888" y="2208"/>
              <a:chExt cx="48" cy="48"/>
            </a:xfrm>
          </p:grpSpPr>
          <p:sp>
            <p:nvSpPr>
              <p:cNvPr id="346153" name="Line 41"/>
              <p:cNvSpPr>
                <a:spLocks noChangeShapeType="1"/>
              </p:cNvSpPr>
              <p:nvPr/>
            </p:nvSpPr>
            <p:spPr bwMode="auto">
              <a:xfrm>
                <a:off x="3888" y="2208"/>
                <a:ext cx="48" cy="48"/>
              </a:xfrm>
              <a:prstGeom prst="line">
                <a:avLst/>
              </a:prstGeom>
              <a:noFill/>
              <a:ln w="19050">
                <a:solidFill>
                  <a:srgbClr val="0000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46154" name="Line 42"/>
              <p:cNvSpPr>
                <a:spLocks noChangeShapeType="1"/>
              </p:cNvSpPr>
              <p:nvPr/>
            </p:nvSpPr>
            <p:spPr bwMode="auto">
              <a:xfrm flipH="1">
                <a:off x="3888" y="2208"/>
                <a:ext cx="48" cy="48"/>
              </a:xfrm>
              <a:prstGeom prst="line">
                <a:avLst/>
              </a:prstGeom>
              <a:noFill/>
              <a:ln w="19050">
                <a:solidFill>
                  <a:srgbClr val="0000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346155" name="Text Box 43"/>
            <p:cNvSpPr txBox="1">
              <a:spLocks noChangeArrowheads="1"/>
            </p:cNvSpPr>
            <p:nvPr/>
          </p:nvSpPr>
          <p:spPr bwMode="auto">
            <a:xfrm>
              <a:off x="2279" y="2430"/>
              <a:ext cx="428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/>
            <a:p>
              <a:pPr algn="ctr">
                <a:lnSpc>
                  <a:spcPct val="70000"/>
                </a:lnSpc>
                <a:spcBef>
                  <a:spcPct val="20000"/>
                </a:spcBef>
                <a:buFont typeface="Monotype Sorts" charset="0"/>
                <a:buNone/>
                <a:defRPr/>
              </a:pPr>
              <a:r>
                <a:rPr kumimoji="1" lang="en-US" sz="1000">
                  <a:solidFill>
                    <a:srgbClr val="000099"/>
                  </a:solidFill>
                </a:rPr>
                <a:t>Pioneer</a:t>
              </a:r>
            </a:p>
            <a:p>
              <a:pPr algn="ctr">
                <a:lnSpc>
                  <a:spcPct val="70000"/>
                </a:lnSpc>
                <a:spcBef>
                  <a:spcPct val="20000"/>
                </a:spcBef>
                <a:buFont typeface="Monotype Sorts" charset="0"/>
                <a:buNone/>
                <a:defRPr/>
              </a:pPr>
              <a:r>
                <a:rPr kumimoji="1" lang="en-US" sz="1000">
                  <a:solidFill>
                    <a:srgbClr val="000099"/>
                  </a:solidFill>
                </a:rPr>
                <a:t>1968-72</a:t>
              </a:r>
              <a:endParaRPr kumimoji="1" lang="en-US" sz="2200">
                <a:solidFill>
                  <a:srgbClr val="000099"/>
                </a:solidFill>
              </a:endParaRPr>
            </a:p>
          </p:txBody>
        </p:sp>
      </p:grpSp>
      <p:grpSp>
        <p:nvGrpSpPr>
          <p:cNvPr id="38935" name="Group 44"/>
          <p:cNvGrpSpPr>
            <a:grpSpLocks/>
          </p:cNvGrpSpPr>
          <p:nvPr/>
        </p:nvGrpSpPr>
        <p:grpSpPr bwMode="auto">
          <a:xfrm>
            <a:off x="3502025" y="4419600"/>
            <a:ext cx="679450" cy="414338"/>
            <a:chOff x="2206" y="2784"/>
            <a:chExt cx="428" cy="261"/>
          </a:xfrm>
        </p:grpSpPr>
        <p:grpSp>
          <p:nvGrpSpPr>
            <p:cNvPr id="38988" name="Group 45"/>
            <p:cNvGrpSpPr>
              <a:grpSpLocks/>
            </p:cNvGrpSpPr>
            <p:nvPr/>
          </p:nvGrpSpPr>
          <p:grpSpPr bwMode="auto">
            <a:xfrm>
              <a:off x="2403" y="2784"/>
              <a:ext cx="58" cy="53"/>
              <a:chOff x="3888" y="2208"/>
              <a:chExt cx="48" cy="48"/>
            </a:xfrm>
          </p:grpSpPr>
          <p:sp>
            <p:nvSpPr>
              <p:cNvPr id="346158" name="Line 46"/>
              <p:cNvSpPr>
                <a:spLocks noChangeShapeType="1"/>
              </p:cNvSpPr>
              <p:nvPr/>
            </p:nvSpPr>
            <p:spPr bwMode="auto">
              <a:xfrm>
                <a:off x="3888" y="2208"/>
                <a:ext cx="48" cy="48"/>
              </a:xfrm>
              <a:prstGeom prst="line">
                <a:avLst/>
              </a:prstGeom>
              <a:noFill/>
              <a:ln w="19050">
                <a:solidFill>
                  <a:srgbClr val="8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46159" name="Line 47"/>
              <p:cNvSpPr>
                <a:spLocks noChangeShapeType="1"/>
              </p:cNvSpPr>
              <p:nvPr/>
            </p:nvSpPr>
            <p:spPr bwMode="auto">
              <a:xfrm flipH="1">
                <a:off x="3888" y="2208"/>
                <a:ext cx="48" cy="48"/>
              </a:xfrm>
              <a:prstGeom prst="line">
                <a:avLst/>
              </a:prstGeom>
              <a:noFill/>
              <a:ln w="19050">
                <a:solidFill>
                  <a:srgbClr val="8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346160" name="Text Box 48"/>
            <p:cNvSpPr txBox="1">
              <a:spLocks noChangeArrowheads="1"/>
            </p:cNvSpPr>
            <p:nvPr/>
          </p:nvSpPr>
          <p:spPr bwMode="auto">
            <a:xfrm>
              <a:off x="2206" y="2834"/>
              <a:ext cx="428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/>
            <a:p>
              <a:pPr algn="ctr">
                <a:lnSpc>
                  <a:spcPct val="70000"/>
                </a:lnSpc>
                <a:spcBef>
                  <a:spcPct val="20000"/>
                </a:spcBef>
                <a:buFont typeface="Monotype Sorts" charset="0"/>
                <a:buNone/>
                <a:defRPr/>
              </a:pPr>
              <a:r>
                <a:rPr kumimoji="1" lang="en-US" sz="1000">
                  <a:solidFill>
                    <a:srgbClr val="660033"/>
                  </a:solidFill>
                </a:rPr>
                <a:t>Voyager</a:t>
              </a:r>
            </a:p>
            <a:p>
              <a:pPr algn="ctr">
                <a:lnSpc>
                  <a:spcPct val="70000"/>
                </a:lnSpc>
                <a:spcBef>
                  <a:spcPct val="20000"/>
                </a:spcBef>
                <a:buFont typeface="Monotype Sorts" charset="0"/>
                <a:buNone/>
                <a:defRPr/>
              </a:pPr>
              <a:r>
                <a:rPr kumimoji="1" lang="en-US" sz="1000">
                  <a:solidFill>
                    <a:srgbClr val="660033"/>
                  </a:solidFill>
                </a:rPr>
                <a:t>1977</a:t>
              </a:r>
              <a:endParaRPr kumimoji="1" lang="en-US" sz="2200"/>
            </a:p>
          </p:txBody>
        </p:sp>
      </p:grpSp>
      <p:grpSp>
        <p:nvGrpSpPr>
          <p:cNvPr id="38936" name="Group 49"/>
          <p:cNvGrpSpPr>
            <a:grpSpLocks/>
          </p:cNvGrpSpPr>
          <p:nvPr/>
        </p:nvGrpSpPr>
        <p:grpSpPr bwMode="auto">
          <a:xfrm>
            <a:off x="4668838" y="3898900"/>
            <a:ext cx="1284287" cy="1430338"/>
            <a:chOff x="2941" y="2456"/>
            <a:chExt cx="809" cy="901"/>
          </a:xfrm>
        </p:grpSpPr>
        <p:grpSp>
          <p:nvGrpSpPr>
            <p:cNvPr id="38979" name="Group 50"/>
            <p:cNvGrpSpPr>
              <a:grpSpLocks/>
            </p:cNvGrpSpPr>
            <p:nvPr/>
          </p:nvGrpSpPr>
          <p:grpSpPr bwMode="auto">
            <a:xfrm>
              <a:off x="3130" y="2622"/>
              <a:ext cx="58" cy="53"/>
              <a:chOff x="3888" y="2208"/>
              <a:chExt cx="48" cy="48"/>
            </a:xfrm>
          </p:grpSpPr>
          <p:sp>
            <p:nvSpPr>
              <p:cNvPr id="346163" name="Line 51"/>
              <p:cNvSpPr>
                <a:spLocks noChangeShapeType="1"/>
              </p:cNvSpPr>
              <p:nvPr/>
            </p:nvSpPr>
            <p:spPr bwMode="auto">
              <a:xfrm>
                <a:off x="3888" y="2208"/>
                <a:ext cx="48" cy="48"/>
              </a:xfrm>
              <a:prstGeom prst="line">
                <a:avLst/>
              </a:prstGeom>
              <a:noFill/>
              <a:ln w="19050">
                <a:solidFill>
                  <a:srgbClr val="0000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46164" name="Line 52"/>
              <p:cNvSpPr>
                <a:spLocks noChangeShapeType="1"/>
              </p:cNvSpPr>
              <p:nvPr/>
            </p:nvSpPr>
            <p:spPr bwMode="auto">
              <a:xfrm flipH="1">
                <a:off x="3888" y="2208"/>
                <a:ext cx="48" cy="48"/>
              </a:xfrm>
              <a:prstGeom prst="line">
                <a:avLst/>
              </a:prstGeom>
              <a:noFill/>
              <a:ln w="19050">
                <a:solidFill>
                  <a:srgbClr val="0000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38980" name="Group 53"/>
            <p:cNvGrpSpPr>
              <a:grpSpLocks/>
            </p:cNvGrpSpPr>
            <p:nvPr/>
          </p:nvGrpSpPr>
          <p:grpSpPr bwMode="auto">
            <a:xfrm>
              <a:off x="2941" y="3048"/>
              <a:ext cx="58" cy="53"/>
              <a:chOff x="3888" y="2208"/>
              <a:chExt cx="48" cy="48"/>
            </a:xfrm>
          </p:grpSpPr>
          <p:sp>
            <p:nvSpPr>
              <p:cNvPr id="346166" name="Line 54"/>
              <p:cNvSpPr>
                <a:spLocks noChangeShapeType="1"/>
              </p:cNvSpPr>
              <p:nvPr/>
            </p:nvSpPr>
            <p:spPr bwMode="auto">
              <a:xfrm>
                <a:off x="3888" y="2208"/>
                <a:ext cx="48" cy="48"/>
              </a:xfrm>
              <a:prstGeom prst="line">
                <a:avLst/>
              </a:prstGeom>
              <a:noFill/>
              <a:ln w="19050">
                <a:solidFill>
                  <a:srgbClr val="0000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46167" name="Line 55"/>
              <p:cNvSpPr>
                <a:spLocks noChangeShapeType="1"/>
              </p:cNvSpPr>
              <p:nvPr/>
            </p:nvSpPr>
            <p:spPr bwMode="auto">
              <a:xfrm flipH="1">
                <a:off x="3888" y="2208"/>
                <a:ext cx="48" cy="48"/>
              </a:xfrm>
              <a:prstGeom prst="line">
                <a:avLst/>
              </a:prstGeom>
              <a:noFill/>
              <a:ln w="19050">
                <a:solidFill>
                  <a:srgbClr val="0000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346168" name="Text Box 56"/>
            <p:cNvSpPr txBox="1">
              <a:spLocks noChangeArrowheads="1"/>
            </p:cNvSpPr>
            <p:nvPr/>
          </p:nvSpPr>
          <p:spPr bwMode="auto">
            <a:xfrm>
              <a:off x="3106" y="2756"/>
              <a:ext cx="644" cy="2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/>
            <a:p>
              <a:pPr algn="ctr">
                <a:lnSpc>
                  <a:spcPct val="70000"/>
                </a:lnSpc>
                <a:spcBef>
                  <a:spcPct val="20000"/>
                </a:spcBef>
                <a:buFont typeface="Monotype Sorts" charset="0"/>
                <a:buNone/>
                <a:defRPr/>
              </a:pPr>
              <a:r>
                <a:rPr kumimoji="1" lang="en-US" sz="1000">
                  <a:solidFill>
                    <a:srgbClr val="000099"/>
                  </a:solidFill>
                </a:rPr>
                <a:t>Odenwalder</a:t>
              </a:r>
            </a:p>
            <a:p>
              <a:pPr algn="ctr">
                <a:lnSpc>
                  <a:spcPct val="70000"/>
                </a:lnSpc>
                <a:spcBef>
                  <a:spcPct val="20000"/>
                </a:spcBef>
                <a:buFont typeface="Monotype Sorts" charset="0"/>
                <a:buNone/>
                <a:defRPr/>
              </a:pPr>
              <a:r>
                <a:rPr kumimoji="1" lang="en-US" sz="1000">
                  <a:solidFill>
                    <a:srgbClr val="000099"/>
                  </a:solidFill>
                </a:rPr>
                <a:t>Convolutional</a:t>
              </a:r>
            </a:p>
            <a:p>
              <a:pPr algn="ctr">
                <a:lnSpc>
                  <a:spcPct val="70000"/>
                </a:lnSpc>
                <a:spcBef>
                  <a:spcPct val="20000"/>
                </a:spcBef>
                <a:buFont typeface="Monotype Sorts" charset="0"/>
                <a:buNone/>
                <a:defRPr/>
              </a:pPr>
              <a:r>
                <a:rPr kumimoji="1" lang="en-US" sz="1000">
                  <a:solidFill>
                    <a:srgbClr val="000099"/>
                  </a:solidFill>
                </a:rPr>
                <a:t>Codes 1976</a:t>
              </a:r>
              <a:endParaRPr kumimoji="1" lang="en-US" sz="2200">
                <a:solidFill>
                  <a:srgbClr val="000099"/>
                </a:solidFill>
              </a:endParaRPr>
            </a:p>
          </p:txBody>
        </p:sp>
        <p:sp>
          <p:nvSpPr>
            <p:cNvPr id="346169" name="Freeform 57"/>
            <p:cNvSpPr>
              <a:spLocks/>
            </p:cNvSpPr>
            <p:nvPr/>
          </p:nvSpPr>
          <p:spPr bwMode="auto">
            <a:xfrm>
              <a:off x="3232" y="2456"/>
              <a:ext cx="237" cy="268"/>
            </a:xfrm>
            <a:custGeom>
              <a:avLst/>
              <a:gdLst>
                <a:gd name="T0" fmla="*/ 168 w 196"/>
                <a:gd name="T1" fmla="*/ 243 h 243"/>
                <a:gd name="T2" fmla="*/ 168 w 196"/>
                <a:gd name="T3" fmla="*/ 21 h 243"/>
                <a:gd name="T4" fmla="*/ 0 w 196"/>
                <a:gd name="T5" fmla="*/ 117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6" h="243">
                  <a:moveTo>
                    <a:pt x="168" y="243"/>
                  </a:moveTo>
                  <a:cubicBezTo>
                    <a:pt x="182" y="142"/>
                    <a:pt x="196" y="42"/>
                    <a:pt x="168" y="21"/>
                  </a:cubicBezTo>
                  <a:cubicBezTo>
                    <a:pt x="140" y="0"/>
                    <a:pt x="29" y="100"/>
                    <a:pt x="0" y="117"/>
                  </a:cubicBezTo>
                </a:path>
              </a:pathLst>
            </a:custGeom>
            <a:noFill/>
            <a:ln w="12700" cap="flat" cmpd="sng">
              <a:solidFill>
                <a:srgbClr val="000099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46170" name="Freeform 58"/>
            <p:cNvSpPr>
              <a:spLocks/>
            </p:cNvSpPr>
            <p:nvPr/>
          </p:nvSpPr>
          <p:spPr bwMode="auto">
            <a:xfrm>
              <a:off x="3035" y="3075"/>
              <a:ext cx="460" cy="282"/>
            </a:xfrm>
            <a:custGeom>
              <a:avLst/>
              <a:gdLst>
                <a:gd name="T0" fmla="*/ 330 w 379"/>
                <a:gd name="T1" fmla="*/ 0 h 256"/>
                <a:gd name="T2" fmla="*/ 324 w 379"/>
                <a:gd name="T3" fmla="*/ 246 h 256"/>
                <a:gd name="T4" fmla="*/ 0 w 379"/>
                <a:gd name="T5" fmla="*/ 60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9" h="256">
                  <a:moveTo>
                    <a:pt x="330" y="0"/>
                  </a:moveTo>
                  <a:cubicBezTo>
                    <a:pt x="354" y="118"/>
                    <a:pt x="379" y="236"/>
                    <a:pt x="324" y="246"/>
                  </a:cubicBezTo>
                  <a:cubicBezTo>
                    <a:pt x="269" y="256"/>
                    <a:pt x="56" y="87"/>
                    <a:pt x="0" y="60"/>
                  </a:cubicBezTo>
                </a:path>
              </a:pathLst>
            </a:custGeom>
            <a:noFill/>
            <a:ln w="12700" cap="flat" cmpd="sng">
              <a:solidFill>
                <a:srgbClr val="000099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346171" name="Text Box 59"/>
          <p:cNvSpPr txBox="1">
            <a:spLocks noChangeArrowheads="1"/>
          </p:cNvSpPr>
          <p:nvPr/>
        </p:nvSpPr>
        <p:spPr bwMode="auto">
          <a:xfrm>
            <a:off x="2284413" y="6288088"/>
            <a:ext cx="260350" cy="198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pPr algn="ctr">
              <a:lnSpc>
                <a:spcPct val="70000"/>
              </a:lnSpc>
              <a:spcBef>
                <a:spcPct val="20000"/>
              </a:spcBef>
              <a:buFont typeface="Monotype Sorts" charset="0"/>
              <a:buNone/>
              <a:defRPr/>
            </a:pPr>
            <a:r>
              <a:rPr kumimoji="1" lang="en-US" sz="1000"/>
              <a:t>0</a:t>
            </a:r>
            <a:endParaRPr kumimoji="1" lang="en-US" sz="2200"/>
          </a:p>
        </p:txBody>
      </p:sp>
      <p:sp>
        <p:nvSpPr>
          <p:cNvPr id="346172" name="Text Box 60"/>
          <p:cNvSpPr txBox="1">
            <a:spLocks noChangeArrowheads="1"/>
          </p:cNvSpPr>
          <p:nvPr/>
        </p:nvSpPr>
        <p:spPr bwMode="auto">
          <a:xfrm>
            <a:off x="2805113" y="6288088"/>
            <a:ext cx="307975" cy="198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 anchor="ctr">
            <a:spAutoFit/>
          </a:bodyPr>
          <a:lstStyle/>
          <a:p>
            <a:pPr algn="ctr">
              <a:lnSpc>
                <a:spcPct val="70000"/>
              </a:lnSpc>
              <a:spcBef>
                <a:spcPct val="20000"/>
              </a:spcBef>
              <a:buFont typeface="Monotype Sorts" charset="0"/>
              <a:buNone/>
              <a:defRPr/>
            </a:pPr>
            <a:r>
              <a:rPr kumimoji="1" lang="en-US" sz="1000"/>
              <a:t>1</a:t>
            </a:r>
            <a:endParaRPr kumimoji="1" lang="en-US" sz="2200"/>
          </a:p>
        </p:txBody>
      </p:sp>
      <p:sp>
        <p:nvSpPr>
          <p:cNvPr id="346173" name="Text Box 61"/>
          <p:cNvSpPr txBox="1">
            <a:spLocks noChangeArrowheads="1"/>
          </p:cNvSpPr>
          <p:nvPr/>
        </p:nvSpPr>
        <p:spPr bwMode="auto">
          <a:xfrm>
            <a:off x="3425825" y="6288088"/>
            <a:ext cx="307975" cy="198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 anchor="ctr">
            <a:spAutoFit/>
          </a:bodyPr>
          <a:lstStyle/>
          <a:p>
            <a:pPr algn="ctr">
              <a:lnSpc>
                <a:spcPct val="70000"/>
              </a:lnSpc>
              <a:spcBef>
                <a:spcPct val="20000"/>
              </a:spcBef>
              <a:buFont typeface="Monotype Sorts" charset="0"/>
              <a:buNone/>
              <a:defRPr/>
            </a:pPr>
            <a:r>
              <a:rPr kumimoji="1" lang="en-US" sz="1000"/>
              <a:t>2</a:t>
            </a:r>
            <a:endParaRPr kumimoji="1" lang="en-US" sz="2200"/>
          </a:p>
        </p:txBody>
      </p:sp>
      <p:sp>
        <p:nvSpPr>
          <p:cNvPr id="346174" name="Text Box 62"/>
          <p:cNvSpPr txBox="1">
            <a:spLocks noChangeArrowheads="1"/>
          </p:cNvSpPr>
          <p:nvPr/>
        </p:nvSpPr>
        <p:spPr bwMode="auto">
          <a:xfrm>
            <a:off x="3979863" y="6288088"/>
            <a:ext cx="307975" cy="198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 anchor="ctr">
            <a:spAutoFit/>
          </a:bodyPr>
          <a:lstStyle/>
          <a:p>
            <a:pPr algn="ctr">
              <a:lnSpc>
                <a:spcPct val="70000"/>
              </a:lnSpc>
              <a:spcBef>
                <a:spcPct val="20000"/>
              </a:spcBef>
              <a:buFont typeface="Monotype Sorts" charset="0"/>
              <a:buNone/>
              <a:defRPr/>
            </a:pPr>
            <a:r>
              <a:rPr kumimoji="1" lang="en-US" sz="1000"/>
              <a:t>3</a:t>
            </a:r>
            <a:endParaRPr kumimoji="1" lang="en-US" sz="2200"/>
          </a:p>
        </p:txBody>
      </p:sp>
      <p:sp>
        <p:nvSpPr>
          <p:cNvPr id="346175" name="Text Box 63"/>
          <p:cNvSpPr txBox="1">
            <a:spLocks noChangeArrowheads="1"/>
          </p:cNvSpPr>
          <p:nvPr/>
        </p:nvSpPr>
        <p:spPr bwMode="auto">
          <a:xfrm>
            <a:off x="4564063" y="6288088"/>
            <a:ext cx="307975" cy="198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 anchor="ctr">
            <a:spAutoFit/>
          </a:bodyPr>
          <a:lstStyle/>
          <a:p>
            <a:pPr algn="ctr">
              <a:lnSpc>
                <a:spcPct val="70000"/>
              </a:lnSpc>
              <a:spcBef>
                <a:spcPct val="20000"/>
              </a:spcBef>
              <a:buFont typeface="Monotype Sorts" charset="0"/>
              <a:buNone/>
              <a:defRPr/>
            </a:pPr>
            <a:r>
              <a:rPr kumimoji="1" lang="en-US" sz="1000"/>
              <a:t>4</a:t>
            </a:r>
            <a:endParaRPr kumimoji="1" lang="en-US" sz="2200"/>
          </a:p>
        </p:txBody>
      </p:sp>
      <p:sp>
        <p:nvSpPr>
          <p:cNvPr id="346176" name="Text Box 64"/>
          <p:cNvSpPr txBox="1">
            <a:spLocks noChangeArrowheads="1"/>
          </p:cNvSpPr>
          <p:nvPr/>
        </p:nvSpPr>
        <p:spPr bwMode="auto">
          <a:xfrm>
            <a:off x="5180013" y="6288088"/>
            <a:ext cx="307975" cy="198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 anchor="ctr">
            <a:spAutoFit/>
          </a:bodyPr>
          <a:lstStyle/>
          <a:p>
            <a:pPr algn="ctr">
              <a:lnSpc>
                <a:spcPct val="70000"/>
              </a:lnSpc>
              <a:spcBef>
                <a:spcPct val="20000"/>
              </a:spcBef>
              <a:buFont typeface="Monotype Sorts" charset="0"/>
              <a:buNone/>
              <a:defRPr/>
            </a:pPr>
            <a:r>
              <a:rPr kumimoji="1" lang="en-US" sz="1000"/>
              <a:t>5</a:t>
            </a:r>
            <a:endParaRPr kumimoji="1" lang="en-US" sz="2200"/>
          </a:p>
        </p:txBody>
      </p:sp>
      <p:sp>
        <p:nvSpPr>
          <p:cNvPr id="346177" name="Text Box 65"/>
          <p:cNvSpPr txBox="1">
            <a:spLocks noChangeArrowheads="1"/>
          </p:cNvSpPr>
          <p:nvPr/>
        </p:nvSpPr>
        <p:spPr bwMode="auto">
          <a:xfrm>
            <a:off x="5734050" y="6288088"/>
            <a:ext cx="307975" cy="198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 anchor="ctr">
            <a:spAutoFit/>
          </a:bodyPr>
          <a:lstStyle/>
          <a:p>
            <a:pPr algn="ctr">
              <a:lnSpc>
                <a:spcPct val="70000"/>
              </a:lnSpc>
              <a:spcBef>
                <a:spcPct val="20000"/>
              </a:spcBef>
              <a:buFont typeface="Monotype Sorts" charset="0"/>
              <a:buNone/>
              <a:defRPr/>
            </a:pPr>
            <a:r>
              <a:rPr kumimoji="1" lang="en-US" sz="1000"/>
              <a:t>6</a:t>
            </a:r>
            <a:endParaRPr kumimoji="1" lang="en-US" sz="2200"/>
          </a:p>
        </p:txBody>
      </p:sp>
      <p:sp>
        <p:nvSpPr>
          <p:cNvPr id="346178" name="Text Box 66"/>
          <p:cNvSpPr txBox="1">
            <a:spLocks noChangeArrowheads="1"/>
          </p:cNvSpPr>
          <p:nvPr/>
        </p:nvSpPr>
        <p:spPr bwMode="auto">
          <a:xfrm>
            <a:off x="6299200" y="6288088"/>
            <a:ext cx="307975" cy="198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 anchor="ctr">
            <a:spAutoFit/>
          </a:bodyPr>
          <a:lstStyle/>
          <a:p>
            <a:pPr algn="ctr">
              <a:lnSpc>
                <a:spcPct val="70000"/>
              </a:lnSpc>
              <a:spcBef>
                <a:spcPct val="20000"/>
              </a:spcBef>
              <a:buFont typeface="Monotype Sorts" charset="0"/>
              <a:buNone/>
              <a:defRPr/>
            </a:pPr>
            <a:r>
              <a:rPr kumimoji="1" lang="en-US" sz="1000"/>
              <a:t>7</a:t>
            </a:r>
            <a:endParaRPr kumimoji="1" lang="en-US" sz="2200"/>
          </a:p>
        </p:txBody>
      </p:sp>
      <p:sp>
        <p:nvSpPr>
          <p:cNvPr id="346179" name="Text Box 67"/>
          <p:cNvSpPr txBox="1">
            <a:spLocks noChangeArrowheads="1"/>
          </p:cNvSpPr>
          <p:nvPr/>
        </p:nvSpPr>
        <p:spPr bwMode="auto">
          <a:xfrm>
            <a:off x="6891338" y="6288088"/>
            <a:ext cx="307975" cy="198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 anchor="ctr">
            <a:spAutoFit/>
          </a:bodyPr>
          <a:lstStyle/>
          <a:p>
            <a:pPr algn="ctr">
              <a:lnSpc>
                <a:spcPct val="70000"/>
              </a:lnSpc>
              <a:spcBef>
                <a:spcPct val="20000"/>
              </a:spcBef>
              <a:buFont typeface="Monotype Sorts" charset="0"/>
              <a:buNone/>
              <a:defRPr/>
            </a:pPr>
            <a:r>
              <a:rPr kumimoji="1" lang="en-US" sz="1000"/>
              <a:t>8</a:t>
            </a:r>
            <a:endParaRPr kumimoji="1" lang="en-US" sz="2200"/>
          </a:p>
        </p:txBody>
      </p:sp>
      <p:sp>
        <p:nvSpPr>
          <p:cNvPr id="346180" name="Text Box 68"/>
          <p:cNvSpPr txBox="1">
            <a:spLocks noChangeArrowheads="1"/>
          </p:cNvSpPr>
          <p:nvPr/>
        </p:nvSpPr>
        <p:spPr bwMode="auto">
          <a:xfrm>
            <a:off x="7469188" y="6288088"/>
            <a:ext cx="307975" cy="198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 anchor="ctr">
            <a:spAutoFit/>
          </a:bodyPr>
          <a:lstStyle/>
          <a:p>
            <a:pPr algn="ctr">
              <a:lnSpc>
                <a:spcPct val="70000"/>
              </a:lnSpc>
              <a:spcBef>
                <a:spcPct val="20000"/>
              </a:spcBef>
              <a:buFont typeface="Monotype Sorts" charset="0"/>
              <a:buNone/>
              <a:defRPr/>
            </a:pPr>
            <a:r>
              <a:rPr kumimoji="1" lang="en-US" sz="1000"/>
              <a:t>9</a:t>
            </a:r>
            <a:endParaRPr kumimoji="1" lang="en-US" sz="2200"/>
          </a:p>
        </p:txBody>
      </p:sp>
      <p:sp>
        <p:nvSpPr>
          <p:cNvPr id="346181" name="Text Box 69"/>
          <p:cNvSpPr txBox="1">
            <a:spLocks noChangeArrowheads="1"/>
          </p:cNvSpPr>
          <p:nvPr/>
        </p:nvSpPr>
        <p:spPr bwMode="auto">
          <a:xfrm>
            <a:off x="8004175" y="6288088"/>
            <a:ext cx="400050" cy="198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 anchor="ctr">
            <a:spAutoFit/>
          </a:bodyPr>
          <a:lstStyle/>
          <a:p>
            <a:pPr algn="ctr">
              <a:lnSpc>
                <a:spcPct val="70000"/>
              </a:lnSpc>
              <a:spcBef>
                <a:spcPct val="20000"/>
              </a:spcBef>
              <a:buFont typeface="Monotype Sorts" charset="0"/>
              <a:buNone/>
              <a:defRPr/>
            </a:pPr>
            <a:r>
              <a:rPr kumimoji="1" lang="en-US" sz="1000"/>
              <a:t>10</a:t>
            </a:r>
            <a:endParaRPr kumimoji="1" lang="en-US" sz="2200"/>
          </a:p>
        </p:txBody>
      </p:sp>
      <p:sp>
        <p:nvSpPr>
          <p:cNvPr id="346182" name="Text Box 70"/>
          <p:cNvSpPr txBox="1">
            <a:spLocks noChangeArrowheads="1"/>
          </p:cNvSpPr>
          <p:nvPr/>
        </p:nvSpPr>
        <p:spPr bwMode="auto">
          <a:xfrm>
            <a:off x="1676400" y="6288088"/>
            <a:ext cx="298450" cy="198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pPr algn="ctr">
              <a:lnSpc>
                <a:spcPct val="70000"/>
              </a:lnSpc>
              <a:spcBef>
                <a:spcPct val="20000"/>
              </a:spcBef>
              <a:buFont typeface="Monotype Sorts" charset="0"/>
              <a:buNone/>
              <a:defRPr/>
            </a:pPr>
            <a:r>
              <a:rPr kumimoji="1" lang="en-US" sz="1000"/>
              <a:t>-1</a:t>
            </a:r>
            <a:endParaRPr kumimoji="1" lang="en-US" sz="2200"/>
          </a:p>
        </p:txBody>
      </p:sp>
      <p:sp>
        <p:nvSpPr>
          <p:cNvPr id="346183" name="Text Box 71"/>
          <p:cNvSpPr txBox="1">
            <a:spLocks noChangeArrowheads="1"/>
          </p:cNvSpPr>
          <p:nvPr/>
        </p:nvSpPr>
        <p:spPr bwMode="auto">
          <a:xfrm>
            <a:off x="1062038" y="6288088"/>
            <a:ext cx="298450" cy="198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pPr algn="ctr">
              <a:lnSpc>
                <a:spcPct val="70000"/>
              </a:lnSpc>
              <a:spcBef>
                <a:spcPct val="20000"/>
              </a:spcBef>
              <a:buFont typeface="Monotype Sorts" charset="0"/>
              <a:buNone/>
              <a:defRPr/>
            </a:pPr>
            <a:r>
              <a:rPr kumimoji="1" lang="en-US" sz="1000"/>
              <a:t>-2</a:t>
            </a:r>
            <a:endParaRPr kumimoji="1" lang="en-US" sz="2200"/>
          </a:p>
        </p:txBody>
      </p:sp>
      <p:sp>
        <p:nvSpPr>
          <p:cNvPr id="346184" name="Text Box 72"/>
          <p:cNvSpPr txBox="1">
            <a:spLocks noChangeArrowheads="1"/>
          </p:cNvSpPr>
          <p:nvPr/>
        </p:nvSpPr>
        <p:spPr bwMode="auto">
          <a:xfrm>
            <a:off x="835025" y="4103688"/>
            <a:ext cx="374650" cy="198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pPr algn="ctr">
              <a:lnSpc>
                <a:spcPct val="70000"/>
              </a:lnSpc>
              <a:spcBef>
                <a:spcPct val="20000"/>
              </a:spcBef>
              <a:buFont typeface="Monotype Sorts" charset="0"/>
              <a:buNone/>
              <a:defRPr/>
            </a:pPr>
            <a:r>
              <a:rPr kumimoji="1" lang="en-US" sz="1000"/>
              <a:t>0.5</a:t>
            </a:r>
            <a:endParaRPr kumimoji="1" lang="en-US" sz="2200"/>
          </a:p>
        </p:txBody>
      </p:sp>
      <p:sp>
        <p:nvSpPr>
          <p:cNvPr id="346185" name="Text Box 73"/>
          <p:cNvSpPr txBox="1">
            <a:spLocks noChangeArrowheads="1"/>
          </p:cNvSpPr>
          <p:nvPr/>
        </p:nvSpPr>
        <p:spPr bwMode="auto">
          <a:xfrm>
            <a:off x="835025" y="2120900"/>
            <a:ext cx="374650" cy="198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pPr algn="ctr">
              <a:lnSpc>
                <a:spcPct val="70000"/>
              </a:lnSpc>
              <a:spcBef>
                <a:spcPct val="20000"/>
              </a:spcBef>
              <a:buFont typeface="Monotype Sorts" charset="0"/>
              <a:buNone/>
              <a:defRPr/>
            </a:pPr>
            <a:r>
              <a:rPr kumimoji="1" lang="en-US" sz="1000"/>
              <a:t>1.0</a:t>
            </a:r>
            <a:endParaRPr kumimoji="1" lang="en-US" sz="2200"/>
          </a:p>
        </p:txBody>
      </p:sp>
      <p:sp>
        <p:nvSpPr>
          <p:cNvPr id="346186" name="Text Box 74"/>
          <p:cNvSpPr txBox="1">
            <a:spLocks noChangeArrowheads="1"/>
          </p:cNvSpPr>
          <p:nvPr/>
        </p:nvSpPr>
        <p:spPr bwMode="auto">
          <a:xfrm>
            <a:off x="2716213" y="6519863"/>
            <a:ext cx="3263900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 anchor="ctr">
            <a:spAutoFit/>
          </a:bodyPr>
          <a:lstStyle/>
          <a:p>
            <a:pPr algn="ctr">
              <a:lnSpc>
                <a:spcPct val="70000"/>
              </a:lnSpc>
              <a:spcBef>
                <a:spcPct val="20000"/>
              </a:spcBef>
              <a:buFont typeface="Monotype Sorts" charset="0"/>
              <a:buNone/>
              <a:defRPr/>
            </a:pPr>
            <a:r>
              <a:rPr kumimoji="1" lang="en-US" sz="1400"/>
              <a:t>Eb/No in dB</a:t>
            </a:r>
          </a:p>
        </p:txBody>
      </p:sp>
      <p:sp>
        <p:nvSpPr>
          <p:cNvPr id="346187" name="Text Box 75"/>
          <p:cNvSpPr txBox="1">
            <a:spLocks noChangeArrowheads="1"/>
          </p:cNvSpPr>
          <p:nvPr/>
        </p:nvSpPr>
        <p:spPr bwMode="auto">
          <a:xfrm rot="-476627">
            <a:off x="3271838" y="2068513"/>
            <a:ext cx="3262312" cy="220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 anchor="ctr">
            <a:spAutoFit/>
          </a:bodyPr>
          <a:lstStyle/>
          <a:p>
            <a:pPr algn="ctr">
              <a:lnSpc>
                <a:spcPct val="70000"/>
              </a:lnSpc>
              <a:spcBef>
                <a:spcPct val="20000"/>
              </a:spcBef>
              <a:buFont typeface="Monotype Sorts" charset="0"/>
              <a:buNone/>
              <a:defRPr/>
            </a:pPr>
            <a:r>
              <a:rPr kumimoji="1" lang="en-US" sz="1200"/>
              <a:t>BPSK Capacity Bound</a:t>
            </a:r>
            <a:endParaRPr kumimoji="1" lang="en-US" sz="2200"/>
          </a:p>
        </p:txBody>
      </p:sp>
      <p:sp>
        <p:nvSpPr>
          <p:cNvPr id="346188" name="Text Box 76"/>
          <p:cNvSpPr txBox="1">
            <a:spLocks noChangeArrowheads="1"/>
          </p:cNvSpPr>
          <p:nvPr/>
        </p:nvSpPr>
        <p:spPr bwMode="auto">
          <a:xfrm rot="-5400000">
            <a:off x="-19050" y="3929063"/>
            <a:ext cx="1403350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 anchor="ctr">
            <a:spAutoFit/>
          </a:bodyPr>
          <a:lstStyle/>
          <a:p>
            <a:pPr algn="ctr">
              <a:lnSpc>
                <a:spcPct val="70000"/>
              </a:lnSpc>
              <a:spcBef>
                <a:spcPct val="20000"/>
              </a:spcBef>
              <a:buFont typeface="Monotype Sorts" charset="0"/>
              <a:buNone/>
              <a:defRPr/>
            </a:pPr>
            <a:r>
              <a:rPr kumimoji="1" lang="en-US" sz="1400"/>
              <a:t>Code Rate r</a:t>
            </a:r>
            <a:endParaRPr kumimoji="1" lang="en-US" sz="2200"/>
          </a:p>
        </p:txBody>
      </p:sp>
      <p:sp>
        <p:nvSpPr>
          <p:cNvPr id="346189" name="Text Box 77"/>
          <p:cNvSpPr txBox="1">
            <a:spLocks noChangeArrowheads="1"/>
          </p:cNvSpPr>
          <p:nvPr/>
        </p:nvSpPr>
        <p:spPr bwMode="auto">
          <a:xfrm rot="-4069764">
            <a:off x="990600" y="3446463"/>
            <a:ext cx="2967038" cy="220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 anchor="ctr">
            <a:spAutoFit/>
          </a:bodyPr>
          <a:lstStyle/>
          <a:p>
            <a:pPr algn="ctr">
              <a:lnSpc>
                <a:spcPct val="70000"/>
              </a:lnSpc>
              <a:spcBef>
                <a:spcPct val="20000"/>
              </a:spcBef>
              <a:buFont typeface="Monotype Sorts" charset="0"/>
              <a:buNone/>
              <a:defRPr/>
            </a:pPr>
            <a:r>
              <a:rPr kumimoji="1" lang="en-US" sz="1200"/>
              <a:t>Shannon Capacity Bound</a:t>
            </a:r>
            <a:endParaRPr kumimoji="1" lang="en-US" sz="2200"/>
          </a:p>
        </p:txBody>
      </p:sp>
      <p:grpSp>
        <p:nvGrpSpPr>
          <p:cNvPr id="38956" name="Group 78"/>
          <p:cNvGrpSpPr>
            <a:grpSpLocks/>
          </p:cNvGrpSpPr>
          <p:nvPr/>
        </p:nvGrpSpPr>
        <p:grpSpPr bwMode="auto">
          <a:xfrm>
            <a:off x="7473950" y="2130425"/>
            <a:ext cx="730250" cy="466725"/>
            <a:chOff x="4708" y="1342"/>
            <a:chExt cx="460" cy="294"/>
          </a:xfrm>
        </p:grpSpPr>
        <p:grpSp>
          <p:nvGrpSpPr>
            <p:cNvPr id="38975" name="Group 79"/>
            <p:cNvGrpSpPr>
              <a:grpSpLocks/>
            </p:cNvGrpSpPr>
            <p:nvPr/>
          </p:nvGrpSpPr>
          <p:grpSpPr bwMode="auto">
            <a:xfrm>
              <a:off x="4991" y="1342"/>
              <a:ext cx="58" cy="53"/>
              <a:chOff x="3888" y="2208"/>
              <a:chExt cx="48" cy="48"/>
            </a:xfrm>
          </p:grpSpPr>
          <p:sp>
            <p:nvSpPr>
              <p:cNvPr id="346192" name="Line 80"/>
              <p:cNvSpPr>
                <a:spLocks noChangeShapeType="1"/>
              </p:cNvSpPr>
              <p:nvPr/>
            </p:nvSpPr>
            <p:spPr bwMode="auto">
              <a:xfrm>
                <a:off x="3888" y="2208"/>
                <a:ext cx="48" cy="4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46193" name="Line 81"/>
              <p:cNvSpPr>
                <a:spLocks noChangeShapeType="1"/>
              </p:cNvSpPr>
              <p:nvPr/>
            </p:nvSpPr>
            <p:spPr bwMode="auto">
              <a:xfrm flipH="1">
                <a:off x="3888" y="2208"/>
                <a:ext cx="48" cy="4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346194" name="Text Box 82"/>
            <p:cNvSpPr txBox="1">
              <a:spLocks noChangeArrowheads="1"/>
            </p:cNvSpPr>
            <p:nvPr/>
          </p:nvSpPr>
          <p:spPr bwMode="auto">
            <a:xfrm>
              <a:off x="4708" y="1425"/>
              <a:ext cx="460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/>
            <a:p>
              <a:pPr algn="ctr">
                <a:lnSpc>
                  <a:spcPct val="70000"/>
                </a:lnSpc>
                <a:spcBef>
                  <a:spcPct val="20000"/>
                </a:spcBef>
                <a:buFont typeface="Monotype Sorts" charset="0"/>
                <a:buNone/>
                <a:defRPr/>
              </a:pPr>
              <a:r>
                <a:rPr kumimoji="1" lang="en-US" sz="1000"/>
                <a:t>Uncoded</a:t>
              </a:r>
            </a:p>
            <a:p>
              <a:pPr algn="ctr">
                <a:lnSpc>
                  <a:spcPct val="70000"/>
                </a:lnSpc>
                <a:spcBef>
                  <a:spcPct val="20000"/>
                </a:spcBef>
                <a:buFont typeface="Monotype Sorts" charset="0"/>
                <a:buNone/>
                <a:defRPr/>
              </a:pPr>
              <a:r>
                <a:rPr kumimoji="1" lang="en-US" sz="1000"/>
                <a:t>BPSK</a:t>
              </a:r>
              <a:endParaRPr kumimoji="1" lang="en-US" sz="2200"/>
            </a:p>
          </p:txBody>
        </p:sp>
      </p:grpSp>
      <p:grpSp>
        <p:nvGrpSpPr>
          <p:cNvPr id="38957" name="Group 83"/>
          <p:cNvGrpSpPr>
            <a:grpSpLocks/>
          </p:cNvGrpSpPr>
          <p:nvPr/>
        </p:nvGrpSpPr>
        <p:grpSpPr bwMode="auto">
          <a:xfrm>
            <a:off x="4237038" y="4171950"/>
            <a:ext cx="501650" cy="420688"/>
            <a:chOff x="2669" y="2628"/>
            <a:chExt cx="316" cy="265"/>
          </a:xfrm>
        </p:grpSpPr>
        <p:grpSp>
          <p:nvGrpSpPr>
            <p:cNvPr id="38971" name="Group 84"/>
            <p:cNvGrpSpPr>
              <a:grpSpLocks/>
            </p:cNvGrpSpPr>
            <p:nvPr/>
          </p:nvGrpSpPr>
          <p:grpSpPr bwMode="auto">
            <a:xfrm>
              <a:off x="2754" y="2628"/>
              <a:ext cx="58" cy="53"/>
              <a:chOff x="3888" y="2208"/>
              <a:chExt cx="48" cy="48"/>
            </a:xfrm>
          </p:grpSpPr>
          <p:sp>
            <p:nvSpPr>
              <p:cNvPr id="346197" name="Line 85"/>
              <p:cNvSpPr>
                <a:spLocks noChangeShapeType="1"/>
              </p:cNvSpPr>
              <p:nvPr/>
            </p:nvSpPr>
            <p:spPr bwMode="auto">
              <a:xfrm>
                <a:off x="3888" y="2208"/>
                <a:ext cx="48" cy="48"/>
              </a:xfrm>
              <a:prstGeom prst="line">
                <a:avLst/>
              </a:prstGeom>
              <a:noFill/>
              <a:ln w="19050">
                <a:solidFill>
                  <a:srgbClr val="0000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46198" name="Line 86"/>
              <p:cNvSpPr>
                <a:spLocks noChangeShapeType="1"/>
              </p:cNvSpPr>
              <p:nvPr/>
            </p:nvSpPr>
            <p:spPr bwMode="auto">
              <a:xfrm flipH="1">
                <a:off x="3888" y="2208"/>
                <a:ext cx="48" cy="48"/>
              </a:xfrm>
              <a:prstGeom prst="line">
                <a:avLst/>
              </a:prstGeom>
              <a:noFill/>
              <a:ln w="19050">
                <a:solidFill>
                  <a:srgbClr val="0000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346199" name="Text Box 87"/>
            <p:cNvSpPr txBox="1">
              <a:spLocks noChangeArrowheads="1"/>
            </p:cNvSpPr>
            <p:nvPr/>
          </p:nvSpPr>
          <p:spPr bwMode="auto">
            <a:xfrm>
              <a:off x="2669" y="2701"/>
              <a:ext cx="31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/>
            <a:p>
              <a:pPr algn="ctr">
                <a:lnSpc>
                  <a:spcPct val="70000"/>
                </a:lnSpc>
                <a:spcBef>
                  <a:spcPct val="20000"/>
                </a:spcBef>
                <a:buFont typeface="Monotype Sorts" charset="0"/>
                <a:buNone/>
                <a:defRPr/>
              </a:pPr>
              <a:r>
                <a:rPr kumimoji="1" lang="en-US" sz="1000">
                  <a:solidFill>
                    <a:srgbClr val="000099"/>
                  </a:solidFill>
                </a:rPr>
                <a:t>IS-95</a:t>
              </a:r>
              <a:br>
                <a:rPr kumimoji="1" lang="en-US" sz="1000">
                  <a:solidFill>
                    <a:srgbClr val="000099"/>
                  </a:solidFill>
                </a:rPr>
              </a:br>
              <a:r>
                <a:rPr kumimoji="1" lang="en-US" sz="1000">
                  <a:solidFill>
                    <a:srgbClr val="000099"/>
                  </a:solidFill>
                </a:rPr>
                <a:t>1991</a:t>
              </a:r>
              <a:endParaRPr kumimoji="1" lang="en-US" sz="2200"/>
            </a:p>
          </p:txBody>
        </p:sp>
      </p:grpSp>
      <p:grpSp>
        <p:nvGrpSpPr>
          <p:cNvPr id="38958" name="Group 88"/>
          <p:cNvGrpSpPr>
            <a:grpSpLocks/>
          </p:cNvGrpSpPr>
          <p:nvPr/>
        </p:nvGrpSpPr>
        <p:grpSpPr bwMode="auto">
          <a:xfrm>
            <a:off x="5016500" y="3108325"/>
            <a:ext cx="603250" cy="422275"/>
            <a:chOff x="3160" y="1958"/>
            <a:chExt cx="380" cy="266"/>
          </a:xfrm>
        </p:grpSpPr>
        <p:grpSp>
          <p:nvGrpSpPr>
            <p:cNvPr id="38967" name="Group 89"/>
            <p:cNvGrpSpPr>
              <a:grpSpLocks/>
            </p:cNvGrpSpPr>
            <p:nvPr/>
          </p:nvGrpSpPr>
          <p:grpSpPr bwMode="auto">
            <a:xfrm>
              <a:off x="3326" y="1958"/>
              <a:ext cx="58" cy="53"/>
              <a:chOff x="3888" y="2208"/>
              <a:chExt cx="48" cy="48"/>
            </a:xfrm>
          </p:grpSpPr>
          <p:sp>
            <p:nvSpPr>
              <p:cNvPr id="346202" name="Line 90"/>
              <p:cNvSpPr>
                <a:spLocks noChangeShapeType="1"/>
              </p:cNvSpPr>
              <p:nvPr/>
            </p:nvSpPr>
            <p:spPr bwMode="auto">
              <a:xfrm>
                <a:off x="3888" y="2208"/>
                <a:ext cx="48" cy="48"/>
              </a:xfrm>
              <a:prstGeom prst="line">
                <a:avLst/>
              </a:prstGeom>
              <a:noFill/>
              <a:ln w="19050">
                <a:solidFill>
                  <a:srgbClr val="0000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46203" name="Line 91"/>
              <p:cNvSpPr>
                <a:spLocks noChangeShapeType="1"/>
              </p:cNvSpPr>
              <p:nvPr/>
            </p:nvSpPr>
            <p:spPr bwMode="auto">
              <a:xfrm flipH="1">
                <a:off x="3888" y="2208"/>
                <a:ext cx="48" cy="48"/>
              </a:xfrm>
              <a:prstGeom prst="line">
                <a:avLst/>
              </a:prstGeom>
              <a:noFill/>
              <a:ln w="19050">
                <a:solidFill>
                  <a:srgbClr val="0000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346204" name="Text Box 92"/>
            <p:cNvSpPr txBox="1">
              <a:spLocks noChangeArrowheads="1"/>
            </p:cNvSpPr>
            <p:nvPr/>
          </p:nvSpPr>
          <p:spPr bwMode="auto">
            <a:xfrm>
              <a:off x="3160" y="2013"/>
              <a:ext cx="380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/>
            <a:p>
              <a:pPr algn="ctr">
                <a:lnSpc>
                  <a:spcPct val="70000"/>
                </a:lnSpc>
                <a:spcBef>
                  <a:spcPct val="20000"/>
                </a:spcBef>
                <a:buFont typeface="Monotype Sorts" charset="0"/>
                <a:buNone/>
                <a:defRPr/>
              </a:pPr>
              <a:r>
                <a:rPr kumimoji="1" lang="en-US" sz="1000">
                  <a:solidFill>
                    <a:srgbClr val="000099"/>
                  </a:solidFill>
                </a:rPr>
                <a:t>Iridium</a:t>
              </a:r>
            </a:p>
            <a:p>
              <a:pPr algn="ctr">
                <a:lnSpc>
                  <a:spcPct val="70000"/>
                </a:lnSpc>
                <a:spcBef>
                  <a:spcPct val="20000"/>
                </a:spcBef>
                <a:buFont typeface="Monotype Sorts" charset="0"/>
                <a:buNone/>
                <a:defRPr/>
              </a:pPr>
              <a:r>
                <a:rPr kumimoji="1" lang="en-US" sz="1000">
                  <a:solidFill>
                    <a:srgbClr val="000099"/>
                  </a:solidFill>
                </a:rPr>
                <a:t>1998</a:t>
              </a:r>
              <a:endParaRPr kumimoji="1" lang="en-US" sz="2200"/>
            </a:p>
          </p:txBody>
        </p:sp>
      </p:grpSp>
      <p:graphicFrame>
        <p:nvGraphicFramePr>
          <p:cNvPr id="38959" name="Object 93"/>
          <p:cNvGraphicFramePr>
            <a:graphicFrameLocks noChangeAspect="1"/>
          </p:cNvGraphicFramePr>
          <p:nvPr/>
        </p:nvGraphicFramePr>
        <p:xfrm>
          <a:off x="7372350" y="5826125"/>
          <a:ext cx="779463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94" name="Equation" r:id="rId4" imgW="571500" imgH="241300" progId="Equation.3">
                  <p:embed/>
                </p:oleObj>
              </mc:Choice>
              <mc:Fallback>
                <p:oleObj name="Equation" r:id="rId4" imgW="571500" imgH="241300" progId="Equation.3">
                  <p:embed/>
                  <p:pic>
                    <p:nvPicPr>
                      <p:cNvPr id="0" name="Object 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72350" y="5826125"/>
                        <a:ext cx="779463" cy="327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6206" name="Text Box 94"/>
          <p:cNvSpPr txBox="1">
            <a:spLocks noChangeArrowheads="1"/>
          </p:cNvSpPr>
          <p:nvPr/>
        </p:nvSpPr>
        <p:spPr bwMode="auto">
          <a:xfrm rot="-5400000">
            <a:off x="-739775" y="3835400"/>
            <a:ext cx="2178050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 anchor="ctr">
            <a:spAutoFit/>
          </a:bodyPr>
          <a:lstStyle/>
          <a:p>
            <a:pPr algn="ctr">
              <a:lnSpc>
                <a:spcPct val="70000"/>
              </a:lnSpc>
              <a:spcBef>
                <a:spcPct val="20000"/>
              </a:spcBef>
              <a:buFont typeface="Monotype Sorts" charset="0"/>
              <a:buNone/>
              <a:defRPr/>
            </a:pPr>
            <a:r>
              <a:rPr kumimoji="1" lang="en-US" sz="1400" i="1"/>
              <a:t>Spectral Efficiency</a:t>
            </a:r>
            <a:endParaRPr kumimoji="1" lang="en-US" sz="2200"/>
          </a:p>
        </p:txBody>
      </p:sp>
      <p:sp>
        <p:nvSpPr>
          <p:cNvPr id="346207" name="Text Box 95"/>
          <p:cNvSpPr txBox="1">
            <a:spLocks noChangeArrowheads="1"/>
          </p:cNvSpPr>
          <p:nvPr/>
        </p:nvSpPr>
        <p:spPr bwMode="auto">
          <a:xfrm>
            <a:off x="6858000" y="5562600"/>
            <a:ext cx="13525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600">
                <a:solidFill>
                  <a:srgbClr val="009900"/>
                </a:solidFill>
                <a:latin typeface="Times New Roman" charset="0"/>
              </a:rPr>
              <a:t>arbitrarily low</a:t>
            </a:r>
          </a:p>
          <a:p>
            <a:pPr eaLnBrk="1" hangingPunct="1">
              <a:defRPr/>
            </a:pPr>
            <a:r>
              <a:rPr lang="en-US" sz="1600">
                <a:solidFill>
                  <a:srgbClr val="009900"/>
                </a:solidFill>
                <a:latin typeface="Times New Roman" charset="0"/>
              </a:rPr>
              <a:t>BER:</a:t>
            </a:r>
          </a:p>
        </p:txBody>
      </p:sp>
      <p:grpSp>
        <p:nvGrpSpPr>
          <p:cNvPr id="38962" name="Group 96"/>
          <p:cNvGrpSpPr>
            <a:grpSpLocks/>
          </p:cNvGrpSpPr>
          <p:nvPr/>
        </p:nvGrpSpPr>
        <p:grpSpPr bwMode="auto">
          <a:xfrm>
            <a:off x="2554288" y="4160838"/>
            <a:ext cx="92075" cy="84137"/>
            <a:chOff x="1279" y="3000"/>
            <a:chExt cx="58" cy="53"/>
          </a:xfrm>
        </p:grpSpPr>
        <p:sp>
          <p:nvSpPr>
            <p:cNvPr id="346209" name="Line 97"/>
            <p:cNvSpPr>
              <a:spLocks noChangeShapeType="1"/>
            </p:cNvSpPr>
            <p:nvPr/>
          </p:nvSpPr>
          <p:spPr bwMode="auto">
            <a:xfrm>
              <a:off x="1279" y="3000"/>
              <a:ext cx="58" cy="53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46210" name="Line 98"/>
            <p:cNvSpPr>
              <a:spLocks noChangeShapeType="1"/>
            </p:cNvSpPr>
            <p:nvPr/>
          </p:nvSpPr>
          <p:spPr bwMode="auto">
            <a:xfrm flipH="1">
              <a:off x="1279" y="3000"/>
              <a:ext cx="58" cy="53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346211" name="Text Box 99"/>
          <p:cNvSpPr txBox="1">
            <a:spLocks noChangeArrowheads="1"/>
          </p:cNvSpPr>
          <p:nvPr/>
        </p:nvSpPr>
        <p:spPr bwMode="auto">
          <a:xfrm>
            <a:off x="2111375" y="4298950"/>
            <a:ext cx="1416050" cy="57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pPr algn="ctr">
              <a:lnSpc>
                <a:spcPct val="70000"/>
              </a:lnSpc>
              <a:spcBef>
                <a:spcPct val="20000"/>
              </a:spcBef>
              <a:buFont typeface="Monotype Sorts" charset="0"/>
              <a:buNone/>
              <a:defRPr/>
            </a:pPr>
            <a:r>
              <a:rPr kumimoji="1" lang="en-US" sz="1000">
                <a:solidFill>
                  <a:srgbClr val="FF0000"/>
                </a:solidFill>
              </a:rPr>
              <a:t>LDPC Code</a:t>
            </a:r>
          </a:p>
          <a:p>
            <a:pPr algn="ctr">
              <a:lnSpc>
                <a:spcPct val="70000"/>
              </a:lnSpc>
              <a:spcBef>
                <a:spcPct val="20000"/>
              </a:spcBef>
              <a:buFont typeface="Monotype Sorts" charset="0"/>
              <a:buNone/>
              <a:defRPr/>
            </a:pPr>
            <a:r>
              <a:rPr kumimoji="1" lang="en-US" sz="1000">
                <a:solidFill>
                  <a:srgbClr val="FF0000"/>
                </a:solidFill>
              </a:rPr>
              <a:t>2001</a:t>
            </a:r>
            <a:br>
              <a:rPr kumimoji="1" lang="en-US" sz="1000">
                <a:solidFill>
                  <a:srgbClr val="FF0000"/>
                </a:solidFill>
              </a:rPr>
            </a:br>
            <a:r>
              <a:rPr kumimoji="1" lang="en-US" sz="1000">
                <a:solidFill>
                  <a:srgbClr val="FF0000"/>
                </a:solidFill>
              </a:rPr>
              <a:t>Chung, Forney,</a:t>
            </a:r>
          </a:p>
          <a:p>
            <a:pPr algn="ctr">
              <a:lnSpc>
                <a:spcPct val="70000"/>
              </a:lnSpc>
              <a:spcBef>
                <a:spcPct val="20000"/>
              </a:spcBef>
              <a:buFont typeface="Monotype Sorts" charset="0"/>
              <a:buNone/>
              <a:defRPr/>
            </a:pPr>
            <a:r>
              <a:rPr kumimoji="1" lang="en-US" sz="1000">
                <a:solidFill>
                  <a:srgbClr val="FF0000"/>
                </a:solidFill>
              </a:rPr>
              <a:t>Richardson, Urbanke</a:t>
            </a:r>
            <a:endParaRPr kumimoji="1" lang="en-US" sz="2200">
              <a:solidFill>
                <a:srgbClr val="FF0000"/>
              </a:solidFill>
            </a:endParaRPr>
          </a:p>
        </p:txBody>
      </p:sp>
      <p:sp>
        <p:nvSpPr>
          <p:cNvPr id="346212" name="Rectangle 100"/>
          <p:cNvSpPr>
            <a:spLocks noChangeArrowheads="1"/>
          </p:cNvSpPr>
          <p:nvPr/>
        </p:nvSpPr>
        <p:spPr bwMode="auto">
          <a:xfrm>
            <a:off x="2706688" y="3003550"/>
            <a:ext cx="1841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endParaRPr lang="en-US" sz="1400">
              <a:latin typeface="Times New Roman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Signal and Communication Lab</a:t>
            </a:r>
          </a:p>
          <a:p>
            <a:pPr>
              <a:defRPr/>
            </a:pPr>
            <a:r>
              <a:rPr lang="en-US"/>
              <a:t>DEA University of Brescia - ITALY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Copyright©2007 Pierangelo Migliorati</a:t>
            </a:r>
            <a:endParaRPr lang="en-US" sz="9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53CFC6-43E6-A242-83EC-074722DBFC43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CE1E955-4767-694C-B2BD-059E9E2EF9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1196752"/>
            <a:ext cx="8244408" cy="4167904"/>
          </a:xfrm>
          <a:prstGeom prst="rect">
            <a:avLst/>
          </a:prstGeom>
        </p:spPr>
      </p:pic>
      <p:sp>
        <p:nvSpPr>
          <p:cNvPr id="8" name="Rectangle 2">
            <a:extLst>
              <a:ext uri="{FF2B5EF4-FFF2-40B4-BE49-F238E27FC236}">
                <a16:creationId xmlns:a16="http://schemas.microsoft.com/office/drawing/2014/main" id="{8344A144-C4F7-5246-8273-B640DA8B23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72400" cy="685800"/>
          </a:xfrm>
        </p:spPr>
        <p:txBody>
          <a:bodyPr/>
          <a:lstStyle/>
          <a:p>
            <a:r>
              <a:rPr lang="en-US" sz="3600" dirty="0"/>
              <a:t>EXIT: Tunnel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BB653D6-8A4B-7D4C-8E3B-EB88F5903595}"/>
              </a:ext>
            </a:extLst>
          </p:cNvPr>
          <p:cNvSpPr/>
          <p:nvPr/>
        </p:nvSpPr>
        <p:spPr bwMode="auto">
          <a:xfrm>
            <a:off x="179512" y="5189808"/>
            <a:ext cx="8424936" cy="914400"/>
          </a:xfrm>
          <a:prstGeom prst="rect">
            <a:avLst/>
          </a:prstGeom>
          <a:ln>
            <a:solidFill>
              <a:schemeClr val="bg1"/>
            </a:solidFill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87744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Signal and Communication Lab</a:t>
            </a:r>
          </a:p>
          <a:p>
            <a:pPr>
              <a:defRPr/>
            </a:pPr>
            <a:r>
              <a:rPr lang="en-US"/>
              <a:t>DEA University of Brescia - ITALY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Copyright©2007 Pierangelo Migliorati</a:t>
            </a:r>
            <a:endParaRPr lang="en-US" sz="9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53CFC6-43E6-A242-83EC-074722DBFC43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8344A144-C4F7-5246-8273-B640DA8B23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72400" cy="685800"/>
          </a:xfrm>
        </p:spPr>
        <p:txBody>
          <a:bodyPr/>
          <a:lstStyle/>
          <a:p>
            <a:r>
              <a:rPr lang="en-US" sz="3600" dirty="0"/>
              <a:t>EXIT: Tunnel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BB653D6-8A4B-7D4C-8E3B-EB88F5903595}"/>
              </a:ext>
            </a:extLst>
          </p:cNvPr>
          <p:cNvSpPr/>
          <p:nvPr/>
        </p:nvSpPr>
        <p:spPr bwMode="auto">
          <a:xfrm>
            <a:off x="179512" y="5189808"/>
            <a:ext cx="8424936" cy="914400"/>
          </a:xfrm>
          <a:prstGeom prst="rect">
            <a:avLst/>
          </a:prstGeom>
          <a:ln>
            <a:solidFill>
              <a:schemeClr val="bg1"/>
            </a:solidFill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3440AA4-8B90-7644-A501-FF56AA5A8D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704" y="775704"/>
            <a:ext cx="5342136" cy="54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8936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000">
                <a:solidFill>
                  <a:schemeClr val="bg2"/>
                </a:solidFill>
                <a:latin typeface="Verdana" charset="0"/>
              </a:rPr>
              <a:t>Signal and Communication Lab</a:t>
            </a:r>
          </a:p>
          <a:p>
            <a:r>
              <a:rPr lang="en-US" sz="1000">
                <a:solidFill>
                  <a:schemeClr val="bg2"/>
                </a:solidFill>
                <a:latin typeface="Verdana" charset="0"/>
              </a:rPr>
              <a:t>DEA University of Brescia - ITALY</a:t>
            </a:r>
          </a:p>
        </p:txBody>
      </p:sp>
      <p:sp>
        <p:nvSpPr>
          <p:cNvPr id="7373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800">
                <a:solidFill>
                  <a:schemeClr val="bg2"/>
                </a:solidFill>
                <a:latin typeface="Verdana" charset="0"/>
              </a:rPr>
              <a:t>Copyright©2007 Pierangelo Migliorati</a:t>
            </a:r>
            <a:endParaRPr lang="en-US" sz="900">
              <a:solidFill>
                <a:schemeClr val="bg2"/>
              </a:solidFill>
              <a:latin typeface="Verdana" charset="0"/>
            </a:endParaRPr>
          </a:p>
        </p:txBody>
      </p:sp>
      <p:sp>
        <p:nvSpPr>
          <p:cNvPr id="7373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C190FEFF-5B26-DC41-86DC-1223B3799B52}" type="slidenum">
              <a:rPr lang="en-US" sz="1400"/>
              <a:pPr/>
              <a:t>32</a:t>
            </a:fld>
            <a:endParaRPr lang="en-US" sz="1400"/>
          </a:p>
        </p:txBody>
      </p:sp>
      <p:pic>
        <p:nvPicPr>
          <p:cNvPr id="2" name="Picture 1" descr="Screen Shot 2012-05-25 at 11.14.36 AM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620688"/>
            <a:ext cx="8528248" cy="5052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9623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6/7/2006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Turbo and LDPC Codes</a:t>
            </a:r>
          </a:p>
        </p:txBody>
      </p:sp>
      <p:sp>
        <p:nvSpPr>
          <p:cNvPr id="624642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188640"/>
            <a:ext cx="7772400" cy="685800"/>
          </a:xfrm>
        </p:spPr>
        <p:txBody>
          <a:bodyPr/>
          <a:lstStyle/>
          <a:p>
            <a:r>
              <a:rPr lang="en-US"/>
              <a:t>Conclusions</a:t>
            </a:r>
          </a:p>
        </p:txBody>
      </p:sp>
      <p:sp>
        <p:nvSpPr>
          <p:cNvPr id="624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It is now possible to closely approach the Shannon limit by using Turbo and LDPC codes.</a:t>
            </a:r>
          </a:p>
          <a:p>
            <a:r>
              <a:rPr lang="en-US" sz="2400" dirty="0"/>
              <a:t>Binary capacity approaching codes can be combined with higher order modulation.</a:t>
            </a:r>
          </a:p>
          <a:p>
            <a:r>
              <a:rPr lang="en-US" sz="2400" dirty="0"/>
              <a:t>These code are making their way into standards</a:t>
            </a:r>
          </a:p>
          <a:p>
            <a:pPr lvl="1"/>
            <a:r>
              <a:rPr lang="en-US" dirty="0"/>
              <a:t>Binary turbo: UMTS, cdma2000 </a:t>
            </a:r>
          </a:p>
          <a:p>
            <a:pPr lvl="1"/>
            <a:r>
              <a:rPr lang="en-US" dirty="0"/>
              <a:t>Duo-binary turbo: DVB-RCS, 802.16</a:t>
            </a:r>
          </a:p>
          <a:p>
            <a:pPr lvl="1"/>
            <a:r>
              <a:rPr lang="en-US" dirty="0"/>
              <a:t>LDPC:  DVB-S2 standard.</a:t>
            </a:r>
          </a:p>
          <a:p>
            <a:r>
              <a:rPr lang="en-US" sz="2400" dirty="0"/>
              <a:t>Software for simulating turbo and LDPC codes can be found at: </a:t>
            </a:r>
            <a:r>
              <a:rPr lang="en-US" sz="2400" dirty="0" err="1"/>
              <a:t>www.iterativesolutions.com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0819176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000">
                <a:solidFill>
                  <a:schemeClr val="bg2"/>
                </a:solidFill>
                <a:latin typeface="Verdana" charset="0"/>
              </a:rPr>
              <a:t>Signal and Communication Lab</a:t>
            </a:r>
          </a:p>
          <a:p>
            <a:r>
              <a:rPr lang="en-US" sz="1000">
                <a:solidFill>
                  <a:schemeClr val="bg2"/>
                </a:solidFill>
                <a:latin typeface="Verdana" charset="0"/>
              </a:rPr>
              <a:t>DEA University of Brescia - ITALY</a:t>
            </a:r>
          </a:p>
        </p:txBody>
      </p:sp>
      <p:sp>
        <p:nvSpPr>
          <p:cNvPr id="7373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800">
                <a:solidFill>
                  <a:schemeClr val="bg2"/>
                </a:solidFill>
                <a:latin typeface="Verdana" charset="0"/>
              </a:rPr>
              <a:t>Copyright©2007 Pierangelo Migliorati</a:t>
            </a:r>
            <a:endParaRPr lang="en-US" sz="900">
              <a:solidFill>
                <a:schemeClr val="bg2"/>
              </a:solidFill>
              <a:latin typeface="Verdana" charset="0"/>
            </a:endParaRPr>
          </a:p>
        </p:txBody>
      </p:sp>
      <p:sp>
        <p:nvSpPr>
          <p:cNvPr id="7373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C190FEFF-5B26-DC41-86DC-1223B3799B52}" type="slidenum">
              <a:rPr lang="en-US" sz="1400"/>
              <a:pPr/>
              <a:t>34</a:t>
            </a:fld>
            <a:endParaRPr lang="en-US" sz="1400"/>
          </a:p>
        </p:txBody>
      </p:sp>
      <p:pic>
        <p:nvPicPr>
          <p:cNvPr id="2" name="Picture 1" descr="Screen Shot 2012-05-25 at 10.51.05 AM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476672"/>
            <a:ext cx="4464496" cy="5514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505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000">
                <a:solidFill>
                  <a:schemeClr val="bg2"/>
                </a:solidFill>
                <a:latin typeface="Verdana" charset="0"/>
              </a:rPr>
              <a:t>Signal and Communication Lab</a:t>
            </a:r>
          </a:p>
          <a:p>
            <a:r>
              <a:rPr lang="en-US" sz="1000">
                <a:solidFill>
                  <a:schemeClr val="bg2"/>
                </a:solidFill>
                <a:latin typeface="Verdana" charset="0"/>
              </a:rPr>
              <a:t>DEA University of Brescia - ITALY</a:t>
            </a:r>
          </a:p>
        </p:txBody>
      </p:sp>
      <p:sp>
        <p:nvSpPr>
          <p:cNvPr id="4505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800">
                <a:solidFill>
                  <a:schemeClr val="bg2"/>
                </a:solidFill>
                <a:latin typeface="Verdana" charset="0"/>
              </a:rPr>
              <a:t>Copyright©2007 Pierangelo Migliorati</a:t>
            </a:r>
            <a:endParaRPr lang="en-US" sz="900">
              <a:solidFill>
                <a:schemeClr val="bg2"/>
              </a:solidFill>
              <a:latin typeface="Verdana" charset="0"/>
            </a:endParaRPr>
          </a:p>
        </p:txBody>
      </p:sp>
      <p:sp>
        <p:nvSpPr>
          <p:cNvPr id="4505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B1D0FADE-2DCA-CB45-B021-A59F9EA522BE}" type="slidenum">
              <a:rPr lang="en-US" sz="1400"/>
              <a:pPr/>
              <a:t>4</a:t>
            </a:fld>
            <a:endParaRPr lang="en-US" sz="1400"/>
          </a:p>
        </p:txBody>
      </p:sp>
      <p:sp>
        <p:nvSpPr>
          <p:cNvPr id="450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Turbo Codes</a:t>
            </a:r>
          </a:p>
        </p:txBody>
      </p:sp>
      <p:sp>
        <p:nvSpPr>
          <p:cNvPr id="921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924800" cy="48768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latin typeface="Bell MT"/>
                <a:ea typeface="ＭＳ Ｐゴシック" charset="0"/>
                <a:cs typeface="Bell MT"/>
              </a:rPr>
              <a:t>Background</a:t>
            </a:r>
          </a:p>
          <a:p>
            <a:pPr lvl="1" eaLnBrk="1" hangingPunct="1">
              <a:defRPr/>
            </a:pPr>
            <a:r>
              <a:rPr lang="en-US" dirty="0">
                <a:latin typeface="Bell MT"/>
                <a:ea typeface="ＭＳ Ｐゴシック" charset="0"/>
                <a:cs typeface="Bell MT"/>
              </a:rPr>
              <a:t>Proposed by </a:t>
            </a:r>
            <a:r>
              <a:rPr lang="en-US" dirty="0" err="1">
                <a:latin typeface="Bell MT"/>
                <a:ea typeface="ＭＳ Ｐゴシック" charset="0"/>
                <a:cs typeface="Bell MT"/>
              </a:rPr>
              <a:t>Berrou</a:t>
            </a:r>
            <a:r>
              <a:rPr lang="en-US" dirty="0">
                <a:latin typeface="Bell MT"/>
                <a:ea typeface="ＭＳ Ｐゴシック" charset="0"/>
                <a:cs typeface="Bell MT"/>
              </a:rPr>
              <a:t>, </a:t>
            </a:r>
            <a:r>
              <a:rPr lang="en-US" dirty="0" err="1">
                <a:latin typeface="Bell MT"/>
                <a:ea typeface="ＭＳ Ｐゴシック" charset="0"/>
                <a:cs typeface="Bell MT"/>
              </a:rPr>
              <a:t>Glavieux</a:t>
            </a:r>
            <a:r>
              <a:rPr lang="en-US" dirty="0">
                <a:latin typeface="Bell MT"/>
                <a:ea typeface="ＭＳ Ｐゴシック" charset="0"/>
                <a:cs typeface="Bell MT"/>
              </a:rPr>
              <a:t>, …, in ICC 1993 </a:t>
            </a:r>
          </a:p>
          <a:p>
            <a:pPr lvl="1" eaLnBrk="1" hangingPunct="1">
              <a:defRPr/>
            </a:pPr>
            <a:r>
              <a:rPr lang="en-US" dirty="0">
                <a:latin typeface="Bell MT"/>
                <a:ea typeface="ＭＳ Ｐゴシック" charset="0"/>
                <a:cs typeface="Bell MT"/>
              </a:rPr>
              <a:t>Performance within 0.5 dB from channel capacity !!!</a:t>
            </a:r>
          </a:p>
          <a:p>
            <a:pPr marL="457200" lvl="1" indent="0" eaLnBrk="1" hangingPunct="1">
              <a:buFontTx/>
              <a:buNone/>
              <a:defRPr/>
            </a:pPr>
            <a:endParaRPr lang="en-US" dirty="0">
              <a:latin typeface="Bell MT"/>
              <a:ea typeface="ＭＳ Ｐゴシック" charset="0"/>
              <a:cs typeface="Bell MT"/>
            </a:endParaRPr>
          </a:p>
          <a:p>
            <a:pPr eaLnBrk="1" hangingPunct="1">
              <a:defRPr/>
            </a:pPr>
            <a:r>
              <a:rPr lang="en-US" dirty="0">
                <a:latin typeface="Bell MT"/>
                <a:ea typeface="ＭＳ Ｐゴシック" charset="0"/>
                <a:cs typeface="Bell MT"/>
              </a:rPr>
              <a:t>Principal (New) Characteristics</a:t>
            </a:r>
          </a:p>
          <a:p>
            <a:pPr lvl="1" eaLnBrk="1" hangingPunct="1">
              <a:defRPr/>
            </a:pPr>
            <a:r>
              <a:rPr lang="en-US" dirty="0">
                <a:latin typeface="Bell MT"/>
                <a:ea typeface="ＭＳ Ｐゴシック" charset="0"/>
                <a:cs typeface="Bell MT"/>
              </a:rPr>
              <a:t>Parallel (instead of series) concatenated coding </a:t>
            </a:r>
          </a:p>
          <a:p>
            <a:pPr lvl="1" eaLnBrk="1" hangingPunct="1">
              <a:defRPr/>
            </a:pPr>
            <a:r>
              <a:rPr lang="en-US" dirty="0">
                <a:latin typeface="Bell MT"/>
                <a:ea typeface="ＭＳ Ｐゴシック" charset="0"/>
                <a:cs typeface="Bell MT"/>
              </a:rPr>
              <a:t>Recursive systematic convolutional encoders</a:t>
            </a:r>
          </a:p>
          <a:p>
            <a:pPr lvl="1" eaLnBrk="1" hangingPunct="1">
              <a:defRPr/>
            </a:pPr>
            <a:r>
              <a:rPr lang="en-US" dirty="0">
                <a:latin typeface="Bell MT"/>
                <a:ea typeface="ＭＳ Ｐゴシック" charset="0"/>
                <a:cs typeface="Bell MT"/>
              </a:rPr>
              <a:t>Pseudo-random interleaving</a:t>
            </a:r>
          </a:p>
          <a:p>
            <a:pPr lvl="1" eaLnBrk="1" hangingPunct="1">
              <a:defRPr/>
            </a:pPr>
            <a:r>
              <a:rPr lang="en-US" dirty="0">
                <a:latin typeface="Bell MT"/>
                <a:ea typeface="ＭＳ Ｐゴシック" charset="0"/>
                <a:cs typeface="Bell MT"/>
              </a:rPr>
              <a:t>Iterative (SISO) decoding (as the turbo engine …)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000">
                <a:solidFill>
                  <a:schemeClr val="bg2"/>
                </a:solidFill>
                <a:latin typeface="Verdana" charset="0"/>
              </a:rPr>
              <a:t>Signal and Communication Lab</a:t>
            </a:r>
          </a:p>
          <a:p>
            <a:r>
              <a:rPr lang="en-US" sz="1000">
                <a:solidFill>
                  <a:schemeClr val="bg2"/>
                </a:solidFill>
                <a:latin typeface="Verdana" charset="0"/>
              </a:rPr>
              <a:t>DEA University of Brescia - ITALY</a:t>
            </a:r>
          </a:p>
        </p:txBody>
      </p:sp>
      <p:sp>
        <p:nvSpPr>
          <p:cNvPr id="4710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800">
                <a:solidFill>
                  <a:schemeClr val="bg2"/>
                </a:solidFill>
                <a:latin typeface="Verdana" charset="0"/>
              </a:rPr>
              <a:t>Copyright©2007 Pierangelo Migliorati</a:t>
            </a:r>
            <a:endParaRPr lang="en-US" sz="900">
              <a:solidFill>
                <a:schemeClr val="bg2"/>
              </a:solidFill>
              <a:latin typeface="Verdana" charset="0"/>
            </a:endParaRPr>
          </a:p>
        </p:txBody>
      </p:sp>
      <p:sp>
        <p:nvSpPr>
          <p:cNvPr id="4710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5692BBC9-3A2C-544C-9EFA-B0EF3ED6F8B7}" type="slidenum">
              <a:rPr lang="en-US" sz="1400"/>
              <a:pPr/>
              <a:t>5</a:t>
            </a:fld>
            <a:endParaRPr lang="en-US" sz="1400"/>
          </a:p>
        </p:txBody>
      </p:sp>
      <p:sp>
        <p:nvSpPr>
          <p:cNvPr id="471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Turbo principle</a:t>
            </a:r>
          </a:p>
        </p:txBody>
      </p:sp>
      <p:sp>
        <p:nvSpPr>
          <p:cNvPr id="4710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Turbo Engine …</a:t>
            </a:r>
          </a:p>
        </p:txBody>
      </p:sp>
      <p:pic>
        <p:nvPicPr>
          <p:cNvPr id="47110" name="Picture 4" descr="figure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989138"/>
            <a:ext cx="7696200" cy="3595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Signal and Communication Lab</a:t>
            </a:r>
          </a:p>
          <a:p>
            <a:pPr>
              <a:defRPr/>
            </a:pPr>
            <a:r>
              <a:rPr lang="en-US"/>
              <a:t>DEA University of Brescia - ITALY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Copyright©2007 Pierangelo Migliorati</a:t>
            </a:r>
            <a:endParaRPr lang="en-US" sz="9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53CFC6-43E6-A242-83EC-074722DBFC43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pic>
        <p:nvPicPr>
          <p:cNvPr id="13" name="Content Placeholder 12" descr="Screen Shot 2012-05-25 at 2.06.42 PM.p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61" b="5461"/>
          <a:stretch>
            <a:fillRect/>
          </a:stretch>
        </p:blipFill>
        <p:spPr>
          <a:xfrm>
            <a:off x="251520" y="404664"/>
            <a:ext cx="8607206" cy="5688632"/>
          </a:xfrm>
        </p:spPr>
      </p:pic>
    </p:spTree>
    <p:extLst>
      <p:ext uri="{BB962C8B-B14F-4D97-AF65-F5344CB8AC3E}">
        <p14:creationId xmlns:p14="http://schemas.microsoft.com/office/powerpoint/2010/main" val="45814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000">
                <a:solidFill>
                  <a:schemeClr val="bg2"/>
                </a:solidFill>
                <a:latin typeface="Verdana" charset="0"/>
              </a:rPr>
              <a:t>Signal and Communication Lab</a:t>
            </a:r>
          </a:p>
          <a:p>
            <a:r>
              <a:rPr lang="en-US" sz="1000">
                <a:solidFill>
                  <a:schemeClr val="bg2"/>
                </a:solidFill>
                <a:latin typeface="Verdana" charset="0"/>
              </a:rPr>
              <a:t>DEA University of Brescia - ITALY</a:t>
            </a:r>
          </a:p>
        </p:txBody>
      </p:sp>
      <p:sp>
        <p:nvSpPr>
          <p:cNvPr id="4915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800">
                <a:solidFill>
                  <a:schemeClr val="bg2"/>
                </a:solidFill>
                <a:latin typeface="Verdana" charset="0"/>
              </a:rPr>
              <a:t>Copyright©2007 Pierangelo Migliorati</a:t>
            </a:r>
            <a:endParaRPr lang="en-US" sz="900">
              <a:solidFill>
                <a:schemeClr val="bg2"/>
              </a:solidFill>
              <a:latin typeface="Verdana" charset="0"/>
            </a:endParaRPr>
          </a:p>
        </p:txBody>
      </p:sp>
      <p:sp>
        <p:nvSpPr>
          <p:cNvPr id="4915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0260F80D-4B0D-2E4E-BAB2-709D84F57EA9}" type="slidenum">
              <a:rPr lang="en-US" sz="1400"/>
              <a:pPr/>
              <a:t>7</a:t>
            </a:fld>
            <a:endParaRPr lang="en-US" sz="1400"/>
          </a:p>
        </p:txBody>
      </p:sp>
      <p:pic>
        <p:nvPicPr>
          <p:cNvPr id="49156" name="Picture 7" descr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04664"/>
            <a:ext cx="8712200" cy="5544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000">
                <a:solidFill>
                  <a:schemeClr val="bg2"/>
                </a:solidFill>
                <a:latin typeface="Verdana" charset="0"/>
              </a:rPr>
              <a:t>Signal and Communication Lab</a:t>
            </a:r>
          </a:p>
          <a:p>
            <a:r>
              <a:rPr lang="en-US" sz="1000">
                <a:solidFill>
                  <a:schemeClr val="bg2"/>
                </a:solidFill>
                <a:latin typeface="Verdana" charset="0"/>
              </a:rPr>
              <a:t>DEA University of Brescia - ITALY</a:t>
            </a:r>
          </a:p>
        </p:txBody>
      </p:sp>
      <p:sp>
        <p:nvSpPr>
          <p:cNvPr id="51202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800">
                <a:solidFill>
                  <a:schemeClr val="bg2"/>
                </a:solidFill>
                <a:latin typeface="Verdana" charset="0"/>
              </a:rPr>
              <a:t>Copyright©2007 Pierangelo Migliorati</a:t>
            </a:r>
            <a:endParaRPr lang="en-US" sz="900">
              <a:solidFill>
                <a:schemeClr val="bg2"/>
              </a:solidFill>
              <a:latin typeface="Verdana" charset="0"/>
            </a:endParaRPr>
          </a:p>
        </p:txBody>
      </p:sp>
      <p:sp>
        <p:nvSpPr>
          <p:cNvPr id="5120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442ADD3-69DB-984A-B3EE-24C47E93E8AD}" type="slidenum">
              <a:rPr lang="en-US" sz="1400"/>
              <a:pPr/>
              <a:t>8</a:t>
            </a:fld>
            <a:endParaRPr lang="en-US" sz="1400"/>
          </a:p>
        </p:txBody>
      </p:sp>
      <p:sp>
        <p:nvSpPr>
          <p:cNvPr id="467970" name="Text Box 2"/>
          <p:cNvSpPr txBox="1">
            <a:spLocks noChangeArrowheads="1"/>
          </p:cNvSpPr>
          <p:nvPr/>
        </p:nvSpPr>
        <p:spPr bwMode="auto">
          <a:xfrm>
            <a:off x="0" y="228600"/>
            <a:ext cx="9144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800" dirty="0"/>
              <a:t>Parallel Concatenation, with Inter-leaver</a:t>
            </a:r>
          </a:p>
        </p:txBody>
      </p:sp>
      <p:grpSp>
        <p:nvGrpSpPr>
          <p:cNvPr id="51205" name="Group 1"/>
          <p:cNvGrpSpPr>
            <a:grpSpLocks/>
          </p:cNvGrpSpPr>
          <p:nvPr/>
        </p:nvGrpSpPr>
        <p:grpSpPr bwMode="auto">
          <a:xfrm>
            <a:off x="323850" y="1125538"/>
            <a:ext cx="7920038" cy="4606925"/>
            <a:chOff x="1066800" y="3200400"/>
            <a:chExt cx="5943600" cy="2841625"/>
          </a:xfrm>
        </p:grpSpPr>
        <p:grpSp>
          <p:nvGrpSpPr>
            <p:cNvPr id="51206" name="Group 4"/>
            <p:cNvGrpSpPr>
              <a:grpSpLocks/>
            </p:cNvGrpSpPr>
            <p:nvPr/>
          </p:nvGrpSpPr>
          <p:grpSpPr bwMode="auto">
            <a:xfrm>
              <a:off x="1066800" y="3581400"/>
              <a:ext cx="5943600" cy="1951038"/>
              <a:chOff x="1680" y="2304"/>
              <a:chExt cx="3744" cy="1229"/>
            </a:xfrm>
          </p:grpSpPr>
          <p:grpSp>
            <p:nvGrpSpPr>
              <p:cNvPr id="51211" name="Group 5"/>
              <p:cNvGrpSpPr>
                <a:grpSpLocks/>
              </p:cNvGrpSpPr>
              <p:nvPr/>
            </p:nvGrpSpPr>
            <p:grpSpPr bwMode="auto">
              <a:xfrm>
                <a:off x="2200" y="3120"/>
                <a:ext cx="296" cy="336"/>
                <a:chOff x="585" y="1152"/>
                <a:chExt cx="296" cy="336"/>
              </a:xfrm>
            </p:grpSpPr>
            <p:sp>
              <p:nvSpPr>
                <p:cNvPr id="51231" name="Rectangle 6"/>
                <p:cNvSpPr>
                  <a:spLocks noChangeArrowheads="1"/>
                </p:cNvSpPr>
                <p:nvPr/>
              </p:nvSpPr>
              <p:spPr bwMode="auto">
                <a:xfrm>
                  <a:off x="585" y="1152"/>
                  <a:ext cx="296" cy="336"/>
                </a:xfrm>
                <a:prstGeom prst="rect">
                  <a:avLst/>
                </a:prstGeom>
                <a:solidFill>
                  <a:srgbClr val="FFFFD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232" name="Rectangle 7"/>
                <p:cNvSpPr>
                  <a:spLocks noChangeArrowheads="1"/>
                </p:cNvSpPr>
                <p:nvPr/>
              </p:nvSpPr>
              <p:spPr bwMode="auto">
                <a:xfrm>
                  <a:off x="713" y="1267"/>
                  <a:ext cx="88" cy="17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eaLnBrk="1" hangingPunct="1">
                    <a:lnSpc>
                      <a:spcPct val="90000"/>
                    </a:lnSpc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</a:pPr>
                  <a:r>
                    <a:rPr lang="en-US" sz="2000">
                      <a:sym typeface="Symbol" charset="0"/>
                    </a:rPr>
                    <a:t></a:t>
                  </a:r>
                  <a:endParaRPr lang="en-US" sz="2000"/>
                </a:p>
              </p:txBody>
            </p:sp>
          </p:grpSp>
          <p:sp>
            <p:nvSpPr>
              <p:cNvPr id="51212" name="Line 8"/>
              <p:cNvSpPr>
                <a:spLocks noChangeShapeType="1"/>
              </p:cNvSpPr>
              <p:nvPr/>
            </p:nvSpPr>
            <p:spPr bwMode="auto">
              <a:xfrm>
                <a:off x="1680" y="2304"/>
                <a:ext cx="374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51213" name="Group 9"/>
              <p:cNvGrpSpPr>
                <a:grpSpLocks/>
              </p:cNvGrpSpPr>
              <p:nvPr/>
            </p:nvGrpSpPr>
            <p:grpSpPr bwMode="auto">
              <a:xfrm>
                <a:off x="2784" y="2479"/>
                <a:ext cx="1200" cy="497"/>
                <a:chOff x="1392" y="847"/>
                <a:chExt cx="1200" cy="497"/>
              </a:xfrm>
            </p:grpSpPr>
            <p:sp>
              <p:nvSpPr>
                <p:cNvPr id="51228" name="Rectangle 10"/>
                <p:cNvSpPr>
                  <a:spLocks noChangeArrowheads="1"/>
                </p:cNvSpPr>
                <p:nvPr/>
              </p:nvSpPr>
              <p:spPr bwMode="auto">
                <a:xfrm>
                  <a:off x="1402" y="847"/>
                  <a:ext cx="803" cy="497"/>
                </a:xfrm>
                <a:prstGeom prst="rect">
                  <a:avLst/>
                </a:prstGeom>
                <a:solidFill>
                  <a:srgbClr val="FFFFD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229" name="Rectangle 11"/>
                <p:cNvSpPr>
                  <a:spLocks noChangeArrowheads="1"/>
                </p:cNvSpPr>
                <p:nvPr/>
              </p:nvSpPr>
              <p:spPr bwMode="auto">
                <a:xfrm>
                  <a:off x="1392" y="979"/>
                  <a:ext cx="816" cy="26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pPr algn="ctr" eaLnBrk="1" hangingPunct="1">
                    <a:lnSpc>
                      <a:spcPct val="90000"/>
                    </a:lnSpc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</a:pPr>
                  <a:r>
                    <a:rPr lang="en-US" sz="1400" b="1">
                      <a:solidFill>
                        <a:srgbClr val="000000"/>
                      </a:solidFill>
                    </a:rPr>
                    <a:t>RSC, R</a:t>
                  </a:r>
                  <a:r>
                    <a:rPr lang="en-US" sz="1400" b="1" baseline="-25000">
                      <a:solidFill>
                        <a:srgbClr val="000000"/>
                      </a:solidFill>
                    </a:rPr>
                    <a:t>c</a:t>
                  </a:r>
                  <a:r>
                    <a:rPr lang="en-US" sz="1400" b="1">
                      <a:solidFill>
                        <a:srgbClr val="000000"/>
                      </a:solidFill>
                    </a:rPr>
                    <a:t>=1/2</a:t>
                  </a:r>
                </a:p>
                <a:p>
                  <a:pPr algn="ctr" eaLnBrk="1" hangingPunct="1">
                    <a:lnSpc>
                      <a:spcPct val="90000"/>
                    </a:lnSpc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</a:pPr>
                  <a:r>
                    <a:rPr lang="en-US" sz="1400" b="1">
                      <a:solidFill>
                        <a:srgbClr val="000000"/>
                      </a:solidFill>
                    </a:rPr>
                    <a:t>encoder 1</a:t>
                  </a:r>
                  <a:endParaRPr lang="en-US" sz="1400" b="1"/>
                </a:p>
              </p:txBody>
            </p:sp>
            <p:sp>
              <p:nvSpPr>
                <p:cNvPr id="51230" name="Line 12"/>
                <p:cNvSpPr>
                  <a:spLocks noChangeShapeType="1"/>
                </p:cNvSpPr>
                <p:nvPr/>
              </p:nvSpPr>
              <p:spPr bwMode="auto">
                <a:xfrm flipV="1">
                  <a:off x="2208" y="1104"/>
                  <a:ext cx="38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51214" name="Group 13"/>
              <p:cNvGrpSpPr>
                <a:grpSpLocks/>
              </p:cNvGrpSpPr>
              <p:nvPr/>
            </p:nvGrpSpPr>
            <p:grpSpPr bwMode="auto">
              <a:xfrm>
                <a:off x="2784" y="3036"/>
                <a:ext cx="1200" cy="497"/>
                <a:chOff x="1392" y="1404"/>
                <a:chExt cx="1200" cy="497"/>
              </a:xfrm>
            </p:grpSpPr>
            <p:sp>
              <p:nvSpPr>
                <p:cNvPr id="51225" name="Rectangle 14"/>
                <p:cNvSpPr>
                  <a:spLocks noChangeArrowheads="1"/>
                </p:cNvSpPr>
                <p:nvPr/>
              </p:nvSpPr>
              <p:spPr bwMode="auto">
                <a:xfrm>
                  <a:off x="1402" y="1404"/>
                  <a:ext cx="803" cy="497"/>
                </a:xfrm>
                <a:prstGeom prst="rect">
                  <a:avLst/>
                </a:prstGeom>
                <a:solidFill>
                  <a:srgbClr val="FFFFD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226" name="Rectangle 15"/>
                <p:cNvSpPr>
                  <a:spLocks noChangeArrowheads="1"/>
                </p:cNvSpPr>
                <p:nvPr/>
              </p:nvSpPr>
              <p:spPr bwMode="auto">
                <a:xfrm>
                  <a:off x="1392" y="1536"/>
                  <a:ext cx="816" cy="26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pPr algn="ctr" eaLnBrk="1" hangingPunct="1">
                    <a:lnSpc>
                      <a:spcPct val="90000"/>
                    </a:lnSpc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</a:pPr>
                  <a:r>
                    <a:rPr lang="en-US" sz="1400" b="1">
                      <a:solidFill>
                        <a:srgbClr val="000000"/>
                      </a:solidFill>
                    </a:rPr>
                    <a:t>RSC, R</a:t>
                  </a:r>
                  <a:r>
                    <a:rPr lang="en-US" sz="1400" b="1" baseline="-25000">
                      <a:solidFill>
                        <a:srgbClr val="000000"/>
                      </a:solidFill>
                    </a:rPr>
                    <a:t>c</a:t>
                  </a:r>
                  <a:r>
                    <a:rPr lang="en-US" sz="1400" b="1">
                      <a:solidFill>
                        <a:srgbClr val="000000"/>
                      </a:solidFill>
                    </a:rPr>
                    <a:t>=1/2</a:t>
                  </a:r>
                </a:p>
                <a:p>
                  <a:pPr algn="ctr" eaLnBrk="1" hangingPunct="1">
                    <a:lnSpc>
                      <a:spcPct val="90000"/>
                    </a:lnSpc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</a:pPr>
                  <a:r>
                    <a:rPr lang="en-US" sz="1400" b="1">
                      <a:solidFill>
                        <a:srgbClr val="000000"/>
                      </a:solidFill>
                    </a:rPr>
                    <a:t>encoder 2</a:t>
                  </a:r>
                  <a:endParaRPr lang="en-US" sz="1400" b="1"/>
                </a:p>
              </p:txBody>
            </p:sp>
            <p:sp>
              <p:nvSpPr>
                <p:cNvPr id="51227" name="Line 16"/>
                <p:cNvSpPr>
                  <a:spLocks noChangeShapeType="1"/>
                </p:cNvSpPr>
                <p:nvPr/>
              </p:nvSpPr>
              <p:spPr bwMode="auto">
                <a:xfrm flipV="1">
                  <a:off x="2208" y="1661"/>
                  <a:ext cx="38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67985" name="Line 17"/>
              <p:cNvSpPr>
                <a:spLocks noChangeShapeType="1"/>
              </p:cNvSpPr>
              <p:nvPr/>
            </p:nvSpPr>
            <p:spPr bwMode="auto">
              <a:xfrm>
                <a:off x="2256" y="2304"/>
                <a:ext cx="0" cy="81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67986" name="Line 18"/>
              <p:cNvSpPr>
                <a:spLocks noChangeShapeType="1"/>
              </p:cNvSpPr>
              <p:nvPr/>
            </p:nvSpPr>
            <p:spPr bwMode="auto">
              <a:xfrm>
                <a:off x="2496" y="3264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67987" name="Line 19"/>
              <p:cNvSpPr>
                <a:spLocks noChangeShapeType="1"/>
              </p:cNvSpPr>
              <p:nvPr/>
            </p:nvSpPr>
            <p:spPr bwMode="auto">
              <a:xfrm>
                <a:off x="2256" y="2640"/>
                <a:ext cx="52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grpSp>
            <p:nvGrpSpPr>
              <p:cNvPr id="51218" name="Group 20"/>
              <p:cNvGrpSpPr>
                <a:grpSpLocks/>
              </p:cNvGrpSpPr>
              <p:nvPr/>
            </p:nvGrpSpPr>
            <p:grpSpPr bwMode="auto">
              <a:xfrm>
                <a:off x="4224" y="2736"/>
                <a:ext cx="1200" cy="497"/>
                <a:chOff x="1392" y="847"/>
                <a:chExt cx="1200" cy="497"/>
              </a:xfrm>
            </p:grpSpPr>
            <p:sp>
              <p:nvSpPr>
                <p:cNvPr id="51222" name="Rectangle 21"/>
                <p:cNvSpPr>
                  <a:spLocks noChangeArrowheads="1"/>
                </p:cNvSpPr>
                <p:nvPr/>
              </p:nvSpPr>
              <p:spPr bwMode="auto">
                <a:xfrm>
                  <a:off x="1402" y="847"/>
                  <a:ext cx="803" cy="497"/>
                </a:xfrm>
                <a:prstGeom prst="rect">
                  <a:avLst/>
                </a:prstGeom>
                <a:solidFill>
                  <a:srgbClr val="FFFFD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223" name="Rectangle 22"/>
                <p:cNvSpPr>
                  <a:spLocks noChangeArrowheads="1"/>
                </p:cNvSpPr>
                <p:nvPr/>
              </p:nvSpPr>
              <p:spPr bwMode="auto">
                <a:xfrm>
                  <a:off x="1392" y="979"/>
                  <a:ext cx="816" cy="12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pPr algn="ctr" eaLnBrk="1" hangingPunct="1">
                    <a:lnSpc>
                      <a:spcPct val="90000"/>
                    </a:lnSpc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</a:pPr>
                  <a:r>
                    <a:rPr lang="en-US" sz="1400" b="1">
                      <a:solidFill>
                        <a:srgbClr val="000000"/>
                      </a:solidFill>
                    </a:rPr>
                    <a:t>Puncturer</a:t>
                  </a:r>
                  <a:endParaRPr lang="en-US" sz="1400" b="1"/>
                </a:p>
              </p:txBody>
            </p:sp>
            <p:sp>
              <p:nvSpPr>
                <p:cNvPr id="51224" name="Line 23"/>
                <p:cNvSpPr>
                  <a:spLocks noChangeShapeType="1"/>
                </p:cNvSpPr>
                <p:nvPr/>
              </p:nvSpPr>
              <p:spPr bwMode="auto">
                <a:xfrm flipV="1">
                  <a:off x="2208" y="1104"/>
                  <a:ext cx="38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67992" name="Line 24"/>
              <p:cNvSpPr>
                <a:spLocks noChangeShapeType="1"/>
              </p:cNvSpPr>
              <p:nvPr/>
            </p:nvSpPr>
            <p:spPr bwMode="auto">
              <a:xfrm>
                <a:off x="4080" y="2976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67993" name="Line 25"/>
              <p:cNvSpPr>
                <a:spLocks noChangeShapeType="1"/>
              </p:cNvSpPr>
              <p:nvPr/>
            </p:nvSpPr>
            <p:spPr bwMode="auto">
              <a:xfrm>
                <a:off x="3936" y="2736"/>
                <a:ext cx="144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67994" name="AutoShape 26"/>
              <p:cNvSpPr>
                <a:spLocks noChangeArrowheads="1"/>
              </p:cNvSpPr>
              <p:nvPr/>
            </p:nvSpPr>
            <p:spPr bwMode="auto">
              <a:xfrm>
                <a:off x="3888" y="2832"/>
                <a:ext cx="144" cy="336"/>
              </a:xfrm>
              <a:prstGeom prst="curvedRightArrow">
                <a:avLst>
                  <a:gd name="adj1" fmla="val 46667"/>
                  <a:gd name="adj2" fmla="val 93333"/>
                  <a:gd name="adj3" fmla="val 33333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467995" name="Rectangle 27"/>
            <p:cNvSpPr>
              <a:spLocks noChangeArrowheads="1"/>
            </p:cNvSpPr>
            <p:nvPr/>
          </p:nvSpPr>
          <p:spPr bwMode="auto">
            <a:xfrm>
              <a:off x="1631496" y="5645451"/>
              <a:ext cx="1864449" cy="3965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2000" i="1">
                  <a:latin typeface="Times New Roman" charset="0"/>
                  <a:sym typeface="Symbol" charset="0"/>
                </a:rPr>
                <a:t>u</a:t>
              </a:r>
              <a:r>
                <a:rPr lang="en-US" sz="2000" baseline="-25000">
                  <a:sym typeface="Symbol" charset="0"/>
                </a:rPr>
                <a:t></a:t>
              </a:r>
              <a:r>
                <a:rPr lang="en-US" sz="2000" i="1" baseline="-25000">
                  <a:latin typeface="Times New Roman" charset="0"/>
                  <a:sym typeface="Symbol" charset="0"/>
                </a:rPr>
                <a:t>(1)</a:t>
              </a:r>
              <a:r>
                <a:rPr lang="en-US" sz="2000" i="1">
                  <a:latin typeface="Times New Roman" charset="0"/>
                  <a:sym typeface="Symbol" charset="0"/>
                </a:rPr>
                <a:t>, u</a:t>
              </a:r>
              <a:r>
                <a:rPr lang="en-US" sz="2000" baseline="-25000">
                  <a:sym typeface="Symbol" charset="0"/>
                </a:rPr>
                <a:t></a:t>
              </a:r>
              <a:r>
                <a:rPr lang="en-US" sz="2000" i="1" baseline="-25000">
                  <a:latin typeface="Times New Roman" charset="0"/>
                  <a:sym typeface="Symbol" charset="0"/>
                </a:rPr>
                <a:t>(2) </a:t>
              </a:r>
              <a:r>
                <a:rPr lang="en-US" sz="2000" i="1">
                  <a:latin typeface="Times New Roman" charset="0"/>
                  <a:sym typeface="Symbol" charset="0"/>
                </a:rPr>
                <a:t>... u</a:t>
              </a:r>
              <a:r>
                <a:rPr lang="en-US" sz="2000" baseline="-25000">
                  <a:sym typeface="Symbol" charset="0"/>
                </a:rPr>
                <a:t></a:t>
              </a:r>
              <a:r>
                <a:rPr lang="en-US" sz="2000" i="1" baseline="-25000">
                  <a:latin typeface="Times New Roman" charset="0"/>
                  <a:sym typeface="Symbol" charset="0"/>
                </a:rPr>
                <a:t>(K)</a:t>
              </a:r>
              <a:endParaRPr lang="it-IT" sz="2000" i="1" baseline="-25000">
                <a:latin typeface="Times New Roman" charset="0"/>
                <a:sym typeface="Symbol" charset="0"/>
              </a:endParaRPr>
            </a:p>
          </p:txBody>
        </p:sp>
        <p:sp>
          <p:nvSpPr>
            <p:cNvPr id="467996" name="Rectangle 28"/>
            <p:cNvSpPr>
              <a:spLocks noChangeArrowheads="1"/>
            </p:cNvSpPr>
            <p:nvPr/>
          </p:nvSpPr>
          <p:spPr bwMode="auto">
            <a:xfrm>
              <a:off x="1286007" y="3200400"/>
              <a:ext cx="1261630" cy="3965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2000" i="1" dirty="0">
                  <a:latin typeface="Times New Roman" charset="0"/>
                  <a:sym typeface="Symbol" charset="0"/>
                </a:rPr>
                <a:t>u</a:t>
              </a:r>
              <a:r>
                <a:rPr lang="en-US" sz="2000" i="1" baseline="-25000" dirty="0">
                  <a:latin typeface="Times New Roman" charset="0"/>
                  <a:sym typeface="Symbol" charset="0"/>
                </a:rPr>
                <a:t>1</a:t>
              </a:r>
              <a:r>
                <a:rPr lang="en-US" sz="2000" i="1" dirty="0">
                  <a:latin typeface="Times New Roman" charset="0"/>
                  <a:sym typeface="Symbol" charset="0"/>
                </a:rPr>
                <a:t>, u</a:t>
              </a:r>
              <a:r>
                <a:rPr lang="en-US" sz="2000" i="1" baseline="-25000" dirty="0">
                  <a:latin typeface="Times New Roman" charset="0"/>
                  <a:sym typeface="Symbol" charset="0"/>
                </a:rPr>
                <a:t>2 </a:t>
              </a:r>
              <a:r>
                <a:rPr lang="en-US" sz="2000" i="1" dirty="0">
                  <a:latin typeface="Times New Roman" charset="0"/>
                  <a:sym typeface="Symbol" charset="0"/>
                </a:rPr>
                <a:t>... </a:t>
              </a:r>
              <a:r>
                <a:rPr lang="en-US" sz="2000" i="1" dirty="0" err="1">
                  <a:latin typeface="Times New Roman" charset="0"/>
                  <a:sym typeface="Symbol" charset="0"/>
                </a:rPr>
                <a:t>u</a:t>
              </a:r>
              <a:r>
                <a:rPr lang="en-US" sz="2000" i="1" baseline="-25000" dirty="0" err="1">
                  <a:latin typeface="Times New Roman" charset="0"/>
                  <a:sym typeface="Symbol" charset="0"/>
                </a:rPr>
                <a:t>K</a:t>
              </a:r>
              <a:endParaRPr lang="it-IT" sz="2000" i="1" baseline="-25000" dirty="0">
                <a:latin typeface="Times New Roman" charset="0"/>
                <a:sym typeface="Symbol" charset="0"/>
              </a:endParaRPr>
            </a:p>
          </p:txBody>
        </p:sp>
        <p:sp>
          <p:nvSpPr>
            <p:cNvPr id="467997" name="Rectangle 29"/>
            <p:cNvSpPr>
              <a:spLocks noChangeArrowheads="1"/>
            </p:cNvSpPr>
            <p:nvPr/>
          </p:nvSpPr>
          <p:spPr bwMode="auto">
            <a:xfrm>
              <a:off x="4289377" y="3810438"/>
              <a:ext cx="488450" cy="3965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2000" i="1">
                  <a:latin typeface="Times New Roman" charset="0"/>
                  <a:sym typeface="Symbol" charset="0"/>
                </a:rPr>
                <a:t>x</a:t>
              </a:r>
              <a:r>
                <a:rPr lang="en-US" sz="2000" i="1" baseline="30000">
                  <a:latin typeface="Times New Roman" charset="0"/>
                  <a:sym typeface="Symbol" charset="0"/>
                </a:rPr>
                <a:t>(1)</a:t>
              </a:r>
              <a:endParaRPr lang="it-IT" sz="2000" i="1" baseline="30000">
                <a:latin typeface="Times New Roman" charset="0"/>
                <a:sym typeface="Symbol" charset="0"/>
              </a:endParaRPr>
            </a:p>
          </p:txBody>
        </p:sp>
        <p:sp>
          <p:nvSpPr>
            <p:cNvPr id="467998" name="Rectangle 30"/>
            <p:cNvSpPr>
              <a:spLocks noChangeArrowheads="1"/>
            </p:cNvSpPr>
            <p:nvPr/>
          </p:nvSpPr>
          <p:spPr bwMode="auto">
            <a:xfrm>
              <a:off x="4440677" y="5181312"/>
              <a:ext cx="488450" cy="3975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2000" i="1">
                  <a:latin typeface="Times New Roman" charset="0"/>
                  <a:sym typeface="Symbol" charset="0"/>
                </a:rPr>
                <a:t>x</a:t>
              </a:r>
              <a:r>
                <a:rPr lang="en-US" sz="2000" i="1" baseline="30000">
                  <a:latin typeface="Times New Roman" charset="0"/>
                  <a:sym typeface="Symbol" charset="0"/>
                </a:rPr>
                <a:t>(2)</a:t>
              </a:r>
              <a:endParaRPr lang="it-IT" sz="2000" i="1" baseline="30000">
                <a:latin typeface="Times New Roman" charset="0"/>
                <a:sym typeface="Symbol" charset="0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000">
                <a:solidFill>
                  <a:schemeClr val="bg2"/>
                </a:solidFill>
                <a:latin typeface="Verdana" charset="0"/>
              </a:rPr>
              <a:t>Signal and Communication Lab</a:t>
            </a:r>
          </a:p>
          <a:p>
            <a:r>
              <a:rPr lang="en-US" sz="1000">
                <a:solidFill>
                  <a:schemeClr val="bg2"/>
                </a:solidFill>
                <a:latin typeface="Verdana" charset="0"/>
              </a:rPr>
              <a:t>DEA University of Brescia - ITALY</a:t>
            </a:r>
          </a:p>
        </p:txBody>
      </p:sp>
      <p:sp>
        <p:nvSpPr>
          <p:cNvPr id="53250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800">
                <a:solidFill>
                  <a:schemeClr val="bg2"/>
                </a:solidFill>
                <a:latin typeface="Verdana" charset="0"/>
              </a:rPr>
              <a:t>Copyright©2007 Pierangelo Migliorati</a:t>
            </a:r>
            <a:endParaRPr lang="en-US" sz="900">
              <a:solidFill>
                <a:schemeClr val="bg2"/>
              </a:solidFill>
              <a:latin typeface="Verdana" charset="0"/>
            </a:endParaRPr>
          </a:p>
        </p:txBody>
      </p:sp>
      <p:sp>
        <p:nvSpPr>
          <p:cNvPr id="5325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B131FCC1-8CCF-1746-961A-0AAC0751373A}" type="slidenum">
              <a:rPr lang="en-US" sz="1400"/>
              <a:pPr/>
              <a:t>9</a:t>
            </a:fld>
            <a:endParaRPr lang="en-US" sz="1400"/>
          </a:p>
        </p:txBody>
      </p:sp>
      <p:sp>
        <p:nvSpPr>
          <p:cNvPr id="468994" name="Text Box 2"/>
          <p:cNvSpPr txBox="1">
            <a:spLocks noChangeArrowheads="1"/>
          </p:cNvSpPr>
          <p:nvPr/>
        </p:nvSpPr>
        <p:spPr bwMode="auto">
          <a:xfrm>
            <a:off x="0" y="228600"/>
            <a:ext cx="9144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800" dirty="0"/>
              <a:t>SISO Decoder (1)</a:t>
            </a:r>
          </a:p>
        </p:txBody>
      </p:sp>
      <p:sp>
        <p:nvSpPr>
          <p:cNvPr id="468995" name="Rectangle 3"/>
          <p:cNvSpPr>
            <a:spLocks noChangeArrowheads="1"/>
          </p:cNvSpPr>
          <p:nvPr/>
        </p:nvSpPr>
        <p:spPr bwMode="auto">
          <a:xfrm>
            <a:off x="236538" y="931863"/>
            <a:ext cx="8678862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  <a:spcBef>
                <a:spcPct val="50000"/>
              </a:spcBef>
              <a:defRPr/>
            </a:pPr>
            <a:r>
              <a:rPr lang="en-US" sz="1800" i="1" dirty="0">
                <a:sym typeface="Symbol" charset="0"/>
              </a:rPr>
              <a:t>Soft decoder</a:t>
            </a:r>
            <a:r>
              <a:rPr lang="en-US" sz="1800" dirty="0">
                <a:sym typeface="Symbol" charset="0"/>
              </a:rPr>
              <a:t> (Soft-In-Soft-Out): </a:t>
            </a:r>
          </a:p>
          <a:p>
            <a:pPr algn="just">
              <a:lnSpc>
                <a:spcPct val="110000"/>
              </a:lnSpc>
              <a:spcBef>
                <a:spcPct val="50000"/>
              </a:spcBef>
              <a:defRPr/>
            </a:pPr>
            <a:r>
              <a:rPr lang="en-US" sz="1800" dirty="0">
                <a:sym typeface="Symbol" charset="0"/>
              </a:rPr>
              <a:t>Every binary symbols is described by a unique value: (+1/-1), </a:t>
            </a:r>
            <a:r>
              <a:rPr lang="en-US" sz="1800" i="1" dirty="0" err="1">
                <a:sym typeface="Symbol" charset="0"/>
              </a:rPr>
              <a:t>Algebric</a:t>
            </a:r>
            <a:r>
              <a:rPr lang="en-US" sz="1800" i="1" dirty="0">
                <a:sym typeface="Symbol" charset="0"/>
              </a:rPr>
              <a:t> value</a:t>
            </a:r>
            <a:r>
              <a:rPr lang="en-US" sz="1800" dirty="0">
                <a:sym typeface="Symbol" charset="0"/>
              </a:rPr>
              <a:t> or  </a:t>
            </a:r>
            <a:r>
              <a:rPr lang="en-US" sz="1800" i="1" dirty="0">
                <a:sym typeface="Symbol" charset="0"/>
              </a:rPr>
              <a:t>Log-Likelihood-Ratio</a:t>
            </a:r>
            <a:r>
              <a:rPr lang="en-US" sz="1800" dirty="0">
                <a:sym typeface="Symbol" charset="0"/>
              </a:rPr>
              <a:t> (LLR):</a:t>
            </a:r>
          </a:p>
        </p:txBody>
      </p:sp>
      <p:sp>
        <p:nvSpPr>
          <p:cNvPr id="468996" name="Rectangle 4"/>
          <p:cNvSpPr>
            <a:spLocks noChangeArrowheads="1"/>
          </p:cNvSpPr>
          <p:nvPr/>
        </p:nvSpPr>
        <p:spPr bwMode="auto">
          <a:xfrm>
            <a:off x="266700" y="3733800"/>
            <a:ext cx="8610600" cy="392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  <a:spcBef>
                <a:spcPct val="50000"/>
              </a:spcBef>
              <a:defRPr/>
            </a:pPr>
            <a:r>
              <a:rPr lang="en-US" sz="1800" dirty="0">
                <a:sym typeface="Symbol" charset="0"/>
              </a:rPr>
              <a:t>At the input of the decoder, from the AWGN channel, we receive </a:t>
            </a:r>
            <a:r>
              <a:rPr lang="en-US" sz="1800" i="1" dirty="0">
                <a:latin typeface="Times New Roman" charset="0"/>
                <a:sym typeface="Symbol" charset="0"/>
              </a:rPr>
              <a:t>y</a:t>
            </a:r>
            <a:r>
              <a:rPr lang="en-US" sz="1800" dirty="0">
                <a:sym typeface="Symbol" charset="0"/>
              </a:rPr>
              <a:t> instead of </a:t>
            </a:r>
            <a:r>
              <a:rPr lang="en-US" sz="1800" i="1" dirty="0">
                <a:latin typeface="Times New Roman" charset="0"/>
                <a:sym typeface="Symbol" charset="0"/>
              </a:rPr>
              <a:t>u</a:t>
            </a:r>
            <a:r>
              <a:rPr lang="en-US" sz="1800" dirty="0">
                <a:sym typeface="Symbol" charset="0"/>
              </a:rPr>
              <a:t>:  </a:t>
            </a:r>
          </a:p>
        </p:txBody>
      </p:sp>
      <p:sp>
        <p:nvSpPr>
          <p:cNvPr id="468997" name="Rectangle 5"/>
          <p:cNvSpPr>
            <a:spLocks noChangeArrowheads="1"/>
          </p:cNvSpPr>
          <p:nvPr/>
        </p:nvSpPr>
        <p:spPr bwMode="auto">
          <a:xfrm>
            <a:off x="304800" y="5257800"/>
            <a:ext cx="8534400" cy="696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  <a:spcBef>
                <a:spcPct val="50000"/>
              </a:spcBef>
              <a:defRPr/>
            </a:pPr>
            <a:r>
              <a:rPr lang="en-US" sz="1800" dirty="0">
                <a:sym typeface="Symbol" charset="0"/>
              </a:rPr>
              <a:t>To evaluate the “a posteriori” </a:t>
            </a:r>
            <a:r>
              <a:rPr lang="en-US" sz="1800" dirty="0" err="1">
                <a:sym typeface="Symbol" charset="0"/>
              </a:rPr>
              <a:t>algebric</a:t>
            </a:r>
            <a:r>
              <a:rPr lang="en-US" sz="1800" dirty="0">
                <a:sym typeface="Symbol" charset="0"/>
              </a:rPr>
              <a:t> value, we use the  BCJR algorithm (MAP, Maximum-a-Posteriori)</a:t>
            </a:r>
          </a:p>
        </p:txBody>
      </p:sp>
      <p:graphicFrame>
        <p:nvGraphicFramePr>
          <p:cNvPr id="53256" name="Object 6"/>
          <p:cNvGraphicFramePr>
            <a:graphicFrameLocks noChangeAspect="1"/>
          </p:cNvGraphicFramePr>
          <p:nvPr/>
        </p:nvGraphicFramePr>
        <p:xfrm>
          <a:off x="5945188" y="2281238"/>
          <a:ext cx="2360612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797" name="Equation" r:id="rId4" imgW="1181100" imgH="393700" progId="Equation.3">
                  <p:embed/>
                </p:oleObj>
              </mc:Choice>
              <mc:Fallback>
                <p:oleObj name="Equation" r:id="rId4" imgW="1181100" imgH="3937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5188" y="2281238"/>
                        <a:ext cx="2360612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7" name="Object 7"/>
          <p:cNvGraphicFramePr>
            <a:graphicFrameLocks noChangeAspect="1"/>
          </p:cNvGraphicFramePr>
          <p:nvPr/>
        </p:nvGraphicFramePr>
        <p:xfrm>
          <a:off x="1371600" y="4343400"/>
          <a:ext cx="5686425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798" name="Equation" r:id="rId6" imgW="2844800" imgH="419100" progId="Equation.3">
                  <p:embed/>
                </p:oleObj>
              </mc:Choice>
              <mc:Fallback>
                <p:oleObj name="Equation" r:id="rId6" imgW="2844800" imgH="4191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4343400"/>
                        <a:ext cx="5686425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3258" name="Group 8"/>
          <p:cNvGrpSpPr>
            <a:grpSpLocks/>
          </p:cNvGrpSpPr>
          <p:nvPr/>
        </p:nvGrpSpPr>
        <p:grpSpPr bwMode="auto">
          <a:xfrm>
            <a:off x="468313" y="2133600"/>
            <a:ext cx="4546600" cy="1200150"/>
            <a:chOff x="1265" y="576"/>
            <a:chExt cx="2864" cy="756"/>
          </a:xfrm>
        </p:grpSpPr>
        <p:graphicFrame>
          <p:nvGraphicFramePr>
            <p:cNvPr id="53259" name="Object 9"/>
            <p:cNvGraphicFramePr>
              <a:graphicFrameLocks noChangeAspect="1"/>
            </p:cNvGraphicFramePr>
            <p:nvPr/>
          </p:nvGraphicFramePr>
          <p:xfrm>
            <a:off x="1536" y="576"/>
            <a:ext cx="2493" cy="7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799" name="Designer Drawing" r:id="rId8" imgW="914400" imgH="279400" progId="Designer.Drawing.8">
                    <p:embed/>
                  </p:oleObj>
                </mc:Choice>
                <mc:Fallback>
                  <p:oleObj name="Designer Drawing" r:id="rId8" imgW="914400" imgH="279400" progId="Designer.Drawing.8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36" y="576"/>
                          <a:ext cx="2493" cy="7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69002" name="Rectangle 10"/>
            <p:cNvSpPr>
              <a:spLocks noChangeArrowheads="1"/>
            </p:cNvSpPr>
            <p:nvPr/>
          </p:nvSpPr>
          <p:spPr bwMode="auto">
            <a:xfrm>
              <a:off x="1265" y="672"/>
              <a:ext cx="55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2000" i="1">
                  <a:latin typeface="Times New Roman" charset="0"/>
                  <a:sym typeface="Symbol" charset="0"/>
                </a:rPr>
                <a:t>L</a:t>
              </a:r>
              <a:r>
                <a:rPr lang="en-US" sz="2000" i="1" baseline="-25000">
                  <a:latin typeface="Times New Roman" charset="0"/>
                  <a:sym typeface="Symbol" charset="0"/>
                </a:rPr>
                <a:t>c</a:t>
              </a:r>
              <a:r>
                <a:rPr lang="en-US" sz="2000">
                  <a:latin typeface="Times New Roman" charset="0"/>
                  <a:sym typeface="Symbol" charset="0"/>
                </a:rPr>
                <a:t>(</a:t>
              </a:r>
              <a:r>
                <a:rPr lang="en-US" sz="2000" b="1" i="1">
                  <a:latin typeface="Times New Roman" charset="0"/>
                  <a:sym typeface="Symbol" charset="0"/>
                </a:rPr>
                <a:t>x</a:t>
              </a:r>
              <a:r>
                <a:rPr lang="en-US" sz="2000" b="1" i="1" baseline="30000">
                  <a:latin typeface="Times New Roman" charset="0"/>
                  <a:sym typeface="Symbol" charset="0"/>
                </a:rPr>
                <a:t>(1)</a:t>
              </a:r>
              <a:r>
                <a:rPr lang="en-US" sz="2000">
                  <a:latin typeface="Times New Roman" charset="0"/>
                  <a:sym typeface="Symbol" charset="0"/>
                </a:rPr>
                <a:t>)</a:t>
              </a:r>
              <a:endParaRPr lang="it-IT" sz="2000">
                <a:latin typeface="Times New Roman" charset="0"/>
                <a:sym typeface="Symbol" charset="0"/>
              </a:endParaRPr>
            </a:p>
          </p:txBody>
        </p:sp>
        <p:sp>
          <p:nvSpPr>
            <p:cNvPr id="469003" name="Rectangle 11"/>
            <p:cNvSpPr>
              <a:spLocks noChangeArrowheads="1"/>
            </p:cNvSpPr>
            <p:nvPr/>
          </p:nvSpPr>
          <p:spPr bwMode="auto">
            <a:xfrm>
              <a:off x="1296" y="902"/>
              <a:ext cx="44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2000" i="1">
                  <a:latin typeface="Times New Roman" charset="0"/>
                  <a:sym typeface="Symbol" charset="0"/>
                </a:rPr>
                <a:t>L</a:t>
              </a:r>
              <a:r>
                <a:rPr lang="en-US" sz="2000" i="1" baseline="-25000">
                  <a:latin typeface="Times New Roman" charset="0"/>
                  <a:sym typeface="Symbol" charset="0"/>
                </a:rPr>
                <a:t>c</a:t>
              </a:r>
              <a:r>
                <a:rPr lang="en-US" sz="2000">
                  <a:latin typeface="Times New Roman" charset="0"/>
                  <a:sym typeface="Symbol" charset="0"/>
                </a:rPr>
                <a:t>(</a:t>
              </a:r>
              <a:r>
                <a:rPr lang="en-US" sz="2000" b="1" i="1">
                  <a:latin typeface="Times New Roman" charset="0"/>
                  <a:sym typeface="Symbol" charset="0"/>
                </a:rPr>
                <a:t>u</a:t>
              </a:r>
              <a:r>
                <a:rPr lang="en-US" sz="2000">
                  <a:latin typeface="Times New Roman" charset="0"/>
                  <a:sym typeface="Symbol" charset="0"/>
                </a:rPr>
                <a:t>)</a:t>
              </a:r>
              <a:endParaRPr lang="it-IT" sz="2000">
                <a:latin typeface="Times New Roman" charset="0"/>
                <a:sym typeface="Symbol" charset="0"/>
              </a:endParaRPr>
            </a:p>
          </p:txBody>
        </p:sp>
        <p:sp>
          <p:nvSpPr>
            <p:cNvPr id="469004" name="Rectangle 12"/>
            <p:cNvSpPr>
              <a:spLocks noChangeArrowheads="1"/>
            </p:cNvSpPr>
            <p:nvPr/>
          </p:nvSpPr>
          <p:spPr bwMode="auto">
            <a:xfrm>
              <a:off x="3676" y="864"/>
              <a:ext cx="45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2000" i="1">
                  <a:latin typeface="Times New Roman" charset="0"/>
                  <a:sym typeface="Symbol" charset="0"/>
                </a:rPr>
                <a:t>L</a:t>
              </a:r>
              <a:r>
                <a:rPr lang="en-US" sz="2000" i="1" baseline="-25000">
                  <a:latin typeface="Times New Roman" charset="0"/>
                  <a:sym typeface="Symbol" charset="0"/>
                </a:rPr>
                <a:t>p</a:t>
              </a:r>
              <a:r>
                <a:rPr lang="en-US" sz="2000">
                  <a:latin typeface="Times New Roman" charset="0"/>
                  <a:sym typeface="Symbol" charset="0"/>
                </a:rPr>
                <a:t>(</a:t>
              </a:r>
              <a:r>
                <a:rPr lang="en-US" sz="2000" b="1" i="1">
                  <a:latin typeface="Times New Roman" charset="0"/>
                  <a:sym typeface="Symbol" charset="0"/>
                </a:rPr>
                <a:t>u</a:t>
              </a:r>
              <a:r>
                <a:rPr lang="en-US" sz="2000">
                  <a:latin typeface="Times New Roman" charset="0"/>
                  <a:sym typeface="Symbol" charset="0"/>
                </a:rPr>
                <a:t>)</a:t>
              </a:r>
              <a:endParaRPr lang="it-IT" sz="2000">
                <a:latin typeface="Times New Roman" charset="0"/>
                <a:sym typeface="Symbol" charset="0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11428</TotalTime>
  <Words>1189</Words>
  <Application>Microsoft Macintosh PowerPoint</Application>
  <PresentationFormat>On-screen Show (4:3)</PresentationFormat>
  <Paragraphs>330</Paragraphs>
  <Slides>34</Slides>
  <Notes>24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34</vt:i4>
      </vt:variant>
    </vt:vector>
  </HeadingPairs>
  <TitlesOfParts>
    <vt:vector size="45" baseType="lpstr">
      <vt:lpstr>ＭＳ Ｐゴシック</vt:lpstr>
      <vt:lpstr>Arial</vt:lpstr>
      <vt:lpstr>Arial Narrow</vt:lpstr>
      <vt:lpstr>Bell MT</vt:lpstr>
      <vt:lpstr>Monotype Sorts</vt:lpstr>
      <vt:lpstr>Symbol</vt:lpstr>
      <vt:lpstr>Times New Roman</vt:lpstr>
      <vt:lpstr>Verdana</vt:lpstr>
      <vt:lpstr>Blank Presentation</vt:lpstr>
      <vt:lpstr>Equation</vt:lpstr>
      <vt:lpstr>Designer Drawing</vt:lpstr>
      <vt:lpstr>Turbo Codes: an Introduction </vt:lpstr>
      <vt:lpstr>Standard (classic-style) Concatenated Coding (Series)</vt:lpstr>
      <vt:lpstr>Power Efficiency of Standard Binary Channel Codes</vt:lpstr>
      <vt:lpstr>Turbo Codes</vt:lpstr>
      <vt:lpstr>Turbo principle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Iterative Decoding</vt:lpstr>
      <vt:lpstr>PowerPoint Presentation</vt:lpstr>
      <vt:lpstr>PowerPoint Presentation</vt:lpstr>
      <vt:lpstr>PowerPoint Presentation</vt:lpstr>
      <vt:lpstr>PowerPoint Presentation</vt:lpstr>
      <vt:lpstr>Iterations</vt:lpstr>
      <vt:lpstr>The effect of the Interleaver</vt:lpstr>
      <vt:lpstr>The effect of the Interleaver</vt:lpstr>
      <vt:lpstr>PowerPoint Presentation</vt:lpstr>
      <vt:lpstr>Power Efficiency of Standard Binary Channel Codes</vt:lpstr>
      <vt:lpstr>EXtrinsic Information Transfer (EXIT) Chart</vt:lpstr>
      <vt:lpstr> EXIT (2): SNR</vt:lpstr>
      <vt:lpstr> EXIT (3): Memory (Number of States)</vt:lpstr>
      <vt:lpstr>EXIT Chart Analysis of Turbo Codes</vt:lpstr>
      <vt:lpstr>PowerPoint Presentation</vt:lpstr>
      <vt:lpstr>EXIT: Tunnel</vt:lpstr>
      <vt:lpstr>EXIT: Tunnel</vt:lpstr>
      <vt:lpstr>PowerPoint Presentation</vt:lpstr>
      <vt:lpstr>Conclusions</vt:lpstr>
      <vt:lpstr>PowerPoint Presentation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Pierangelo Migliorati</dc:creator>
  <cp:lastModifiedBy>Pierangelo Migliorati</cp:lastModifiedBy>
  <cp:revision>557</cp:revision>
  <cp:lastPrinted>2018-12-10T10:14:52Z</cp:lastPrinted>
  <dcterms:created xsi:type="dcterms:W3CDTF">2006-01-16T10:24:19Z</dcterms:created>
  <dcterms:modified xsi:type="dcterms:W3CDTF">2018-12-10T10:20:13Z</dcterms:modified>
</cp:coreProperties>
</file>