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278" r:id="rId3"/>
    <p:sldId id="314" r:id="rId4"/>
    <p:sldId id="315" r:id="rId5"/>
    <p:sldId id="31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69" r:id="rId21"/>
    <p:sldId id="270" r:id="rId22"/>
    <p:sldId id="274" r:id="rId23"/>
    <p:sldId id="273" r:id="rId24"/>
    <p:sldId id="275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4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848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0F76-EC28-464C-BFCF-B51116BC0B7E}" type="datetimeFigureOut">
              <a:rPr lang="en-US" smtClean="0"/>
              <a:pPr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BF80-02AC-5243-B565-89B8D4135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3786" y="669636"/>
            <a:ext cx="269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Viterbi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83221" y="2747678"/>
            <a:ext cx="3549870" cy="2146434"/>
            <a:chOff x="2625000" y="1005767"/>
            <a:chExt cx="3693391" cy="2428337"/>
          </a:xfrm>
        </p:grpSpPr>
        <p:sp>
          <p:nvSpPr>
            <p:cNvPr id="6" name="Rectangle 5"/>
            <p:cNvSpPr/>
            <p:nvPr/>
          </p:nvSpPr>
          <p:spPr>
            <a:xfrm>
              <a:off x="3494655" y="1501461"/>
              <a:ext cx="565728" cy="53109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3657329" y="2750320"/>
              <a:ext cx="221671" cy="227737"/>
              <a:chOff x="1073728" y="3201192"/>
              <a:chExt cx="450297" cy="45720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073728" y="3429000"/>
                <a:ext cx="450270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066800" y="3428999"/>
                <a:ext cx="457201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073755" y="3201192"/>
                <a:ext cx="450270" cy="45720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>
              <a:endCxn id="6" idx="1"/>
            </p:cNvCxnSpPr>
            <p:nvPr/>
          </p:nvCxnSpPr>
          <p:spPr>
            <a:xfrm>
              <a:off x="2854755" y="1767007"/>
              <a:ext cx="639900" cy="1588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60383" y="1501461"/>
              <a:ext cx="565728" cy="53109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26111" y="1502221"/>
              <a:ext cx="565728" cy="53109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7"/>
            <p:cNvGrpSpPr/>
            <p:nvPr/>
          </p:nvGrpSpPr>
          <p:grpSpPr>
            <a:xfrm>
              <a:off x="4226369" y="2750320"/>
              <a:ext cx="221671" cy="227737"/>
              <a:chOff x="1073728" y="3201192"/>
              <a:chExt cx="450297" cy="45720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073728" y="3429000"/>
                <a:ext cx="450270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066800" y="3428999"/>
                <a:ext cx="457201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073755" y="3201192"/>
                <a:ext cx="450270" cy="45720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7"/>
            <p:cNvGrpSpPr/>
            <p:nvPr/>
          </p:nvGrpSpPr>
          <p:grpSpPr>
            <a:xfrm>
              <a:off x="4796124" y="2749924"/>
              <a:ext cx="221671" cy="227737"/>
              <a:chOff x="1073728" y="3201192"/>
              <a:chExt cx="450297" cy="45720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073728" y="3429000"/>
                <a:ext cx="450270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1066800" y="3428999"/>
                <a:ext cx="457201" cy="1588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073755" y="3201192"/>
                <a:ext cx="450270" cy="457202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rot="5400000">
              <a:off x="3402933" y="2384820"/>
              <a:ext cx="730738" cy="262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977319" y="2391096"/>
              <a:ext cx="716612" cy="1045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40402" y="2384424"/>
              <a:ext cx="730738" cy="262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3686595" y="2101419"/>
              <a:ext cx="730344" cy="566670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4260742" y="2100563"/>
              <a:ext cx="730738" cy="568777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97049" y="2019582"/>
              <a:ext cx="1109917" cy="730342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793485" y="2952742"/>
              <a:ext cx="304801" cy="355429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4260147" y="3060099"/>
              <a:ext cx="156531" cy="6619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V="1">
              <a:off x="4544289" y="2992233"/>
              <a:ext cx="360569" cy="290625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3654143" y="1572736"/>
            <a:ext cx="223838" cy="391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7" name="Equation" r:id="rId3" imgW="101600" imgH="177800" progId="Equation.3">
                    <p:embed/>
                  </p:oleObj>
                </mc:Choice>
                <mc:Fallback>
                  <p:oleObj name="Equation" r:id="rId3" imgW="101600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143" y="1572736"/>
                          <a:ext cx="223838" cy="391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4123600" y="1573514"/>
            <a:ext cx="4206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8" name="Equation" r:id="rId5" imgW="190500" imgH="177800" progId="Equation.3">
                    <p:embed/>
                  </p:oleObj>
                </mc:Choice>
                <mc:Fallback>
                  <p:oleObj name="Equation" r:id="rId5" imgW="190500" imgH="177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600" y="1573514"/>
                          <a:ext cx="42068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4700156" y="1571744"/>
            <a:ext cx="4206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9" name="Equation" r:id="rId7" imgW="190500" imgH="177800" progId="Equation.3">
                    <p:embed/>
                  </p:oleObj>
                </mc:Choice>
                <mc:Fallback>
                  <p:oleObj name="Equation" r:id="rId7" imgW="190500" imgH="1778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156" y="1571744"/>
                          <a:ext cx="42068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ectangle 60"/>
            <p:cNvSpPr/>
            <p:nvPr/>
          </p:nvSpPr>
          <p:spPr>
            <a:xfrm>
              <a:off x="3978412" y="1005767"/>
              <a:ext cx="1404797" cy="1189182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33777" y="1063556"/>
              <a:ext cx="803570" cy="348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State</a:t>
              </a:r>
              <a:endParaRPr lang="en-US" sz="1400" dirty="0"/>
            </a:p>
          </p:txBody>
        </p:sp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625000" y="1514777"/>
            <a:ext cx="16668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0" name="Equation" r:id="rId9" imgW="76200" imgH="165100" progId="Equation.3">
                    <p:embed/>
                  </p:oleObj>
                </mc:Choice>
                <mc:Fallback>
                  <p:oleObj name="Equation" r:id="rId9" imgW="76200" imgH="1651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000" y="1514777"/>
                          <a:ext cx="166688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" name="Straight Connector 75"/>
            <p:cNvCxnSpPr/>
            <p:nvPr/>
          </p:nvCxnSpPr>
          <p:spPr>
            <a:xfrm rot="10800000">
              <a:off x="4123601" y="3282858"/>
              <a:ext cx="210177" cy="147455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4220490" y="3282859"/>
              <a:ext cx="226573" cy="151245"/>
            </a:xfrm>
            <a:custGeom>
              <a:avLst/>
              <a:gdLst>
                <a:gd name="connsiteX0" fmla="*/ 0 w 519546"/>
                <a:gd name="connsiteY0" fmla="*/ 461818 h 461818"/>
                <a:gd name="connsiteX1" fmla="*/ 92364 w 519546"/>
                <a:gd name="connsiteY1" fmla="*/ 254000 h 461818"/>
                <a:gd name="connsiteX2" fmla="*/ 265546 w 519546"/>
                <a:gd name="connsiteY2" fmla="*/ 80818 h 461818"/>
                <a:gd name="connsiteX3" fmla="*/ 519546 w 519546"/>
                <a:gd name="connsiteY3" fmla="*/ 0 h 46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6" h="461818">
                  <a:moveTo>
                    <a:pt x="0" y="461818"/>
                  </a:moveTo>
                  <a:cubicBezTo>
                    <a:pt x="24053" y="389659"/>
                    <a:pt x="48106" y="317500"/>
                    <a:pt x="92364" y="254000"/>
                  </a:cubicBezTo>
                  <a:cubicBezTo>
                    <a:pt x="136622" y="190500"/>
                    <a:pt x="194349" y="123151"/>
                    <a:pt x="265546" y="80818"/>
                  </a:cubicBezTo>
                  <a:cubicBezTo>
                    <a:pt x="336743" y="38485"/>
                    <a:pt x="519546" y="0"/>
                    <a:pt x="519546" y="0"/>
                  </a:cubicBezTo>
                </a:path>
              </a:pathLst>
            </a:custGeom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341722" y="3430314"/>
              <a:ext cx="1976669" cy="1588"/>
            </a:xfrm>
            <a:prstGeom prst="line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43432" y="1750182"/>
            <a:ext cx="97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5130740" y="2119514"/>
            <a:ext cx="3392881" cy="3324939"/>
            <a:chOff x="2671180" y="3256096"/>
            <a:chExt cx="3392881" cy="3324939"/>
          </a:xfrm>
        </p:grpSpPr>
        <p:sp>
          <p:nvSpPr>
            <p:cNvPr id="91" name="Oval 90"/>
            <p:cNvSpPr/>
            <p:nvPr/>
          </p:nvSpPr>
          <p:spPr>
            <a:xfrm>
              <a:off x="4037618" y="3563873"/>
              <a:ext cx="634672" cy="5232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83798" y="3517693"/>
              <a:ext cx="55285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</a:t>
              </a:r>
              <a:r>
                <a:rPr lang="en-US" sz="1400" i="1" baseline="-25000" dirty="0" smtClean="0">
                  <a:solidFill>
                    <a:schemeClr val="tx1"/>
                  </a:solidFill>
                </a:rPr>
                <a:t>1</a:t>
              </a:r>
              <a:endParaRPr lang="en-US" sz="1400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(0,0)</a:t>
              </a:r>
              <a:endParaRPr 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429389" y="4602964"/>
              <a:ext cx="634672" cy="5232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5569" y="4556783"/>
              <a:ext cx="55285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</a:t>
              </a:r>
              <a:r>
                <a:rPr lang="en-US" sz="1400" i="1" baseline="-25000" dirty="0"/>
                <a:t>2</a:t>
              </a:r>
              <a:endParaRPr lang="en-US" sz="1400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(0,1)</a:t>
              </a:r>
              <a:endParaRPr 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671180" y="4602964"/>
              <a:ext cx="634672" cy="5232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17360" y="4556783"/>
              <a:ext cx="55285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</a:t>
              </a:r>
              <a:r>
                <a:rPr lang="en-US" sz="1400" i="1" baseline="-25000" dirty="0"/>
                <a:t>3</a:t>
              </a:r>
              <a:endParaRPr lang="en-US" sz="1400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(1,0)</a:t>
              </a:r>
              <a:endParaRPr 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037619" y="5572782"/>
              <a:ext cx="634672" cy="5232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83799" y="5526602"/>
              <a:ext cx="55285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</a:t>
              </a:r>
              <a:r>
                <a:rPr lang="en-US" sz="1400" i="1" baseline="-25000" dirty="0"/>
                <a:t>4</a:t>
              </a:r>
              <a:endParaRPr lang="en-US" sz="1400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(1,1)</a:t>
              </a:r>
              <a:endParaRPr 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19043084">
              <a:off x="2996857" y="3815700"/>
              <a:ext cx="6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111/1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 rot="716855">
              <a:off x="3134617" y="3720551"/>
              <a:ext cx="809222" cy="954253"/>
            </a:xfrm>
            <a:custGeom>
              <a:avLst/>
              <a:gdLst>
                <a:gd name="connsiteX0" fmla="*/ 715818 w 715818"/>
                <a:gd name="connsiteY0" fmla="*/ 0 h 946727"/>
                <a:gd name="connsiteX1" fmla="*/ 438727 w 715818"/>
                <a:gd name="connsiteY1" fmla="*/ 173182 h 946727"/>
                <a:gd name="connsiteX2" fmla="*/ 150091 w 715818"/>
                <a:gd name="connsiteY2" fmla="*/ 496454 h 946727"/>
                <a:gd name="connsiteX3" fmla="*/ 0 w 715818"/>
                <a:gd name="connsiteY3" fmla="*/ 946727 h 9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818" h="946727">
                  <a:moveTo>
                    <a:pt x="715818" y="0"/>
                  </a:moveTo>
                  <a:cubicBezTo>
                    <a:pt x="624416" y="45220"/>
                    <a:pt x="533015" y="90440"/>
                    <a:pt x="438727" y="173182"/>
                  </a:cubicBezTo>
                  <a:cubicBezTo>
                    <a:pt x="344439" y="255924"/>
                    <a:pt x="223212" y="367530"/>
                    <a:pt x="150091" y="496454"/>
                  </a:cubicBezTo>
                  <a:cubicBezTo>
                    <a:pt x="76970" y="625378"/>
                    <a:pt x="26940" y="871681"/>
                    <a:pt x="0" y="94672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3094182" y="5033818"/>
              <a:ext cx="2413000" cy="255925"/>
            </a:xfrm>
            <a:custGeom>
              <a:avLst/>
              <a:gdLst>
                <a:gd name="connsiteX0" fmla="*/ 0 w 2413000"/>
                <a:gd name="connsiteY0" fmla="*/ 80818 h 255925"/>
                <a:gd name="connsiteX1" fmla="*/ 727363 w 2413000"/>
                <a:gd name="connsiteY1" fmla="*/ 219364 h 255925"/>
                <a:gd name="connsiteX2" fmla="*/ 1697182 w 2413000"/>
                <a:gd name="connsiteY2" fmla="*/ 219364 h 255925"/>
                <a:gd name="connsiteX3" fmla="*/ 2413000 w 2413000"/>
                <a:gd name="connsiteY3" fmla="*/ 0 h 2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0" h="255925">
                  <a:moveTo>
                    <a:pt x="0" y="80818"/>
                  </a:moveTo>
                  <a:cubicBezTo>
                    <a:pt x="222249" y="138545"/>
                    <a:pt x="444499" y="196273"/>
                    <a:pt x="727363" y="219364"/>
                  </a:cubicBezTo>
                  <a:cubicBezTo>
                    <a:pt x="1010227" y="242455"/>
                    <a:pt x="1416243" y="255925"/>
                    <a:pt x="1697182" y="219364"/>
                  </a:cubicBezTo>
                  <a:cubicBezTo>
                    <a:pt x="1978122" y="182803"/>
                    <a:pt x="2413000" y="0"/>
                    <a:pt x="2413000" y="0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3194060" y="4428821"/>
              <a:ext cx="2413000" cy="255925"/>
            </a:xfrm>
            <a:custGeom>
              <a:avLst/>
              <a:gdLst>
                <a:gd name="connsiteX0" fmla="*/ 0 w 2413000"/>
                <a:gd name="connsiteY0" fmla="*/ 80818 h 255925"/>
                <a:gd name="connsiteX1" fmla="*/ 727363 w 2413000"/>
                <a:gd name="connsiteY1" fmla="*/ 219364 h 255925"/>
                <a:gd name="connsiteX2" fmla="*/ 1697182 w 2413000"/>
                <a:gd name="connsiteY2" fmla="*/ 219364 h 255925"/>
                <a:gd name="connsiteX3" fmla="*/ 2413000 w 2413000"/>
                <a:gd name="connsiteY3" fmla="*/ 0 h 2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0" h="255925">
                  <a:moveTo>
                    <a:pt x="0" y="80818"/>
                  </a:moveTo>
                  <a:cubicBezTo>
                    <a:pt x="222249" y="138545"/>
                    <a:pt x="444499" y="196273"/>
                    <a:pt x="727363" y="219364"/>
                  </a:cubicBezTo>
                  <a:cubicBezTo>
                    <a:pt x="1010227" y="242455"/>
                    <a:pt x="1416243" y="255925"/>
                    <a:pt x="1697182" y="219364"/>
                  </a:cubicBezTo>
                  <a:cubicBezTo>
                    <a:pt x="1978122" y="182803"/>
                    <a:pt x="2413000" y="0"/>
                    <a:pt x="2413000" y="0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Freeform 120"/>
            <p:cNvSpPr/>
            <p:nvPr/>
          </p:nvSpPr>
          <p:spPr>
            <a:xfrm rot="15855977">
              <a:off x="3070128" y="5006946"/>
              <a:ext cx="809222" cy="954253"/>
            </a:xfrm>
            <a:custGeom>
              <a:avLst/>
              <a:gdLst>
                <a:gd name="connsiteX0" fmla="*/ 715818 w 715818"/>
                <a:gd name="connsiteY0" fmla="*/ 0 h 946727"/>
                <a:gd name="connsiteX1" fmla="*/ 438727 w 715818"/>
                <a:gd name="connsiteY1" fmla="*/ 173182 h 946727"/>
                <a:gd name="connsiteX2" fmla="*/ 150091 w 715818"/>
                <a:gd name="connsiteY2" fmla="*/ 496454 h 946727"/>
                <a:gd name="connsiteX3" fmla="*/ 0 w 715818"/>
                <a:gd name="connsiteY3" fmla="*/ 946727 h 9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818" h="946727">
                  <a:moveTo>
                    <a:pt x="715818" y="0"/>
                  </a:moveTo>
                  <a:cubicBezTo>
                    <a:pt x="624416" y="45220"/>
                    <a:pt x="533015" y="90440"/>
                    <a:pt x="438727" y="173182"/>
                  </a:cubicBezTo>
                  <a:cubicBezTo>
                    <a:pt x="344439" y="255924"/>
                    <a:pt x="223212" y="367530"/>
                    <a:pt x="150091" y="496454"/>
                  </a:cubicBezTo>
                  <a:cubicBezTo>
                    <a:pt x="76970" y="625378"/>
                    <a:pt x="26940" y="871681"/>
                    <a:pt x="0" y="946727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TextBox 121"/>
            <p:cNvSpPr txBox="1"/>
            <p:nvPr/>
          </p:nvSpPr>
          <p:spPr>
            <a:xfrm rot="2552598">
              <a:off x="2909079" y="5469707"/>
              <a:ext cx="6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100/1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rot="11474602">
              <a:off x="4739787" y="5037929"/>
              <a:ext cx="809222" cy="954253"/>
            </a:xfrm>
            <a:custGeom>
              <a:avLst/>
              <a:gdLst>
                <a:gd name="connsiteX0" fmla="*/ 715818 w 715818"/>
                <a:gd name="connsiteY0" fmla="*/ 0 h 946727"/>
                <a:gd name="connsiteX1" fmla="*/ 438727 w 715818"/>
                <a:gd name="connsiteY1" fmla="*/ 173182 h 946727"/>
                <a:gd name="connsiteX2" fmla="*/ 150091 w 715818"/>
                <a:gd name="connsiteY2" fmla="*/ 496454 h 946727"/>
                <a:gd name="connsiteX3" fmla="*/ 0 w 715818"/>
                <a:gd name="connsiteY3" fmla="*/ 946727 h 9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818" h="946727">
                  <a:moveTo>
                    <a:pt x="715818" y="0"/>
                  </a:moveTo>
                  <a:cubicBezTo>
                    <a:pt x="624416" y="45220"/>
                    <a:pt x="533015" y="90440"/>
                    <a:pt x="438727" y="173182"/>
                  </a:cubicBezTo>
                  <a:cubicBezTo>
                    <a:pt x="344439" y="255924"/>
                    <a:pt x="223212" y="367530"/>
                    <a:pt x="150091" y="496454"/>
                  </a:cubicBezTo>
                  <a:cubicBezTo>
                    <a:pt x="76970" y="625378"/>
                    <a:pt x="26940" y="871681"/>
                    <a:pt x="0" y="946727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4" name="TextBox 123"/>
            <p:cNvSpPr txBox="1"/>
            <p:nvPr/>
          </p:nvSpPr>
          <p:spPr>
            <a:xfrm rot="19263804">
              <a:off x="4997961" y="5562067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010/0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060939" y="4186657"/>
              <a:ext cx="6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110/1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54301" y="4926116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58ED5"/>
                  </a:solidFill>
                </a:rPr>
                <a:t>011/0</a:t>
              </a:r>
              <a:endParaRPr lang="en-US" sz="1400" dirty="0">
                <a:solidFill>
                  <a:srgbClr val="558ED5"/>
                </a:solidFill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5047045">
              <a:off x="4802280" y="3756239"/>
              <a:ext cx="809222" cy="954253"/>
            </a:xfrm>
            <a:custGeom>
              <a:avLst/>
              <a:gdLst>
                <a:gd name="connsiteX0" fmla="*/ 715818 w 715818"/>
                <a:gd name="connsiteY0" fmla="*/ 0 h 946727"/>
                <a:gd name="connsiteX1" fmla="*/ 438727 w 715818"/>
                <a:gd name="connsiteY1" fmla="*/ 173182 h 946727"/>
                <a:gd name="connsiteX2" fmla="*/ 150091 w 715818"/>
                <a:gd name="connsiteY2" fmla="*/ 496454 h 946727"/>
                <a:gd name="connsiteX3" fmla="*/ 0 w 715818"/>
                <a:gd name="connsiteY3" fmla="*/ 946727 h 9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818" h="946727">
                  <a:moveTo>
                    <a:pt x="715818" y="0"/>
                  </a:moveTo>
                  <a:cubicBezTo>
                    <a:pt x="624416" y="45220"/>
                    <a:pt x="533015" y="90440"/>
                    <a:pt x="438727" y="173182"/>
                  </a:cubicBezTo>
                  <a:cubicBezTo>
                    <a:pt x="344439" y="255924"/>
                    <a:pt x="223212" y="367530"/>
                    <a:pt x="150091" y="496454"/>
                  </a:cubicBezTo>
                  <a:cubicBezTo>
                    <a:pt x="76970" y="625378"/>
                    <a:pt x="26940" y="871681"/>
                    <a:pt x="0" y="946727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TextBox 127"/>
            <p:cNvSpPr txBox="1"/>
            <p:nvPr/>
          </p:nvSpPr>
          <p:spPr>
            <a:xfrm rot="2531603">
              <a:off x="5153682" y="391011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001/0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141970" y="3278909"/>
              <a:ext cx="533014" cy="284964"/>
            </a:xfrm>
            <a:custGeom>
              <a:avLst/>
              <a:gdLst>
                <a:gd name="connsiteX0" fmla="*/ 380999 w 533014"/>
                <a:gd name="connsiteY0" fmla="*/ 427182 h 427182"/>
                <a:gd name="connsiteX1" fmla="*/ 496454 w 533014"/>
                <a:gd name="connsiteY1" fmla="*/ 334818 h 427182"/>
                <a:gd name="connsiteX2" fmla="*/ 531090 w 533014"/>
                <a:gd name="connsiteY2" fmla="*/ 207818 h 427182"/>
                <a:gd name="connsiteX3" fmla="*/ 484908 w 533014"/>
                <a:gd name="connsiteY3" fmla="*/ 80818 h 427182"/>
                <a:gd name="connsiteX4" fmla="*/ 369454 w 533014"/>
                <a:gd name="connsiteY4" fmla="*/ 11545 h 427182"/>
                <a:gd name="connsiteX5" fmla="*/ 219363 w 533014"/>
                <a:gd name="connsiteY5" fmla="*/ 11545 h 427182"/>
                <a:gd name="connsiteX6" fmla="*/ 57726 w 533014"/>
                <a:gd name="connsiteY6" fmla="*/ 80818 h 427182"/>
                <a:gd name="connsiteX7" fmla="*/ 11545 w 533014"/>
                <a:gd name="connsiteY7" fmla="*/ 219363 h 427182"/>
                <a:gd name="connsiteX8" fmla="*/ 11545 w 533014"/>
                <a:gd name="connsiteY8" fmla="*/ 311727 h 427182"/>
                <a:gd name="connsiteX9" fmla="*/ 80817 w 533014"/>
                <a:gd name="connsiteY9" fmla="*/ 404091 h 42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014" h="427182">
                  <a:moveTo>
                    <a:pt x="380999" y="427182"/>
                  </a:moveTo>
                  <a:cubicBezTo>
                    <a:pt x="426219" y="399280"/>
                    <a:pt x="471439" y="371379"/>
                    <a:pt x="496454" y="334818"/>
                  </a:cubicBezTo>
                  <a:cubicBezTo>
                    <a:pt x="521469" y="298257"/>
                    <a:pt x="533014" y="250151"/>
                    <a:pt x="531090" y="207818"/>
                  </a:cubicBezTo>
                  <a:cubicBezTo>
                    <a:pt x="529166" y="165485"/>
                    <a:pt x="511847" y="113530"/>
                    <a:pt x="484908" y="80818"/>
                  </a:cubicBezTo>
                  <a:cubicBezTo>
                    <a:pt x="457969" y="48106"/>
                    <a:pt x="413711" y="23090"/>
                    <a:pt x="369454" y="11545"/>
                  </a:cubicBezTo>
                  <a:cubicBezTo>
                    <a:pt x="325197" y="0"/>
                    <a:pt x="271318" y="0"/>
                    <a:pt x="219363" y="11545"/>
                  </a:cubicBezTo>
                  <a:cubicBezTo>
                    <a:pt x="167408" y="23090"/>
                    <a:pt x="92362" y="46182"/>
                    <a:pt x="57726" y="80818"/>
                  </a:cubicBezTo>
                  <a:cubicBezTo>
                    <a:pt x="23090" y="115454"/>
                    <a:pt x="19242" y="180878"/>
                    <a:pt x="11545" y="219363"/>
                  </a:cubicBezTo>
                  <a:cubicBezTo>
                    <a:pt x="3848" y="257848"/>
                    <a:pt x="0" y="280939"/>
                    <a:pt x="11545" y="311727"/>
                  </a:cubicBezTo>
                  <a:cubicBezTo>
                    <a:pt x="23090" y="342515"/>
                    <a:pt x="80817" y="404091"/>
                    <a:pt x="80817" y="404091"/>
                  </a:cubicBezTo>
                </a:path>
              </a:pathLst>
            </a:custGeom>
            <a:ln>
              <a:solidFill>
                <a:srgbClr val="558ED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90808" y="3256096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558ED5"/>
                  </a:solidFill>
                </a:rPr>
                <a:t>000/0</a:t>
              </a:r>
              <a:endParaRPr lang="en-US" sz="1400" dirty="0">
                <a:solidFill>
                  <a:srgbClr val="558ED5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 rot="10800000">
              <a:off x="4042344" y="6072912"/>
              <a:ext cx="533014" cy="284964"/>
            </a:xfrm>
            <a:custGeom>
              <a:avLst/>
              <a:gdLst>
                <a:gd name="connsiteX0" fmla="*/ 380999 w 533014"/>
                <a:gd name="connsiteY0" fmla="*/ 427182 h 427182"/>
                <a:gd name="connsiteX1" fmla="*/ 496454 w 533014"/>
                <a:gd name="connsiteY1" fmla="*/ 334818 h 427182"/>
                <a:gd name="connsiteX2" fmla="*/ 531090 w 533014"/>
                <a:gd name="connsiteY2" fmla="*/ 207818 h 427182"/>
                <a:gd name="connsiteX3" fmla="*/ 484908 w 533014"/>
                <a:gd name="connsiteY3" fmla="*/ 80818 h 427182"/>
                <a:gd name="connsiteX4" fmla="*/ 369454 w 533014"/>
                <a:gd name="connsiteY4" fmla="*/ 11545 h 427182"/>
                <a:gd name="connsiteX5" fmla="*/ 219363 w 533014"/>
                <a:gd name="connsiteY5" fmla="*/ 11545 h 427182"/>
                <a:gd name="connsiteX6" fmla="*/ 57726 w 533014"/>
                <a:gd name="connsiteY6" fmla="*/ 80818 h 427182"/>
                <a:gd name="connsiteX7" fmla="*/ 11545 w 533014"/>
                <a:gd name="connsiteY7" fmla="*/ 219363 h 427182"/>
                <a:gd name="connsiteX8" fmla="*/ 11545 w 533014"/>
                <a:gd name="connsiteY8" fmla="*/ 311727 h 427182"/>
                <a:gd name="connsiteX9" fmla="*/ 80817 w 533014"/>
                <a:gd name="connsiteY9" fmla="*/ 404091 h 42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014" h="427182">
                  <a:moveTo>
                    <a:pt x="380999" y="427182"/>
                  </a:moveTo>
                  <a:cubicBezTo>
                    <a:pt x="426219" y="399280"/>
                    <a:pt x="471439" y="371379"/>
                    <a:pt x="496454" y="334818"/>
                  </a:cubicBezTo>
                  <a:cubicBezTo>
                    <a:pt x="521469" y="298257"/>
                    <a:pt x="533014" y="250151"/>
                    <a:pt x="531090" y="207818"/>
                  </a:cubicBezTo>
                  <a:cubicBezTo>
                    <a:pt x="529166" y="165485"/>
                    <a:pt x="511847" y="113530"/>
                    <a:pt x="484908" y="80818"/>
                  </a:cubicBezTo>
                  <a:cubicBezTo>
                    <a:pt x="457969" y="48106"/>
                    <a:pt x="413711" y="23090"/>
                    <a:pt x="369454" y="11545"/>
                  </a:cubicBezTo>
                  <a:cubicBezTo>
                    <a:pt x="325197" y="0"/>
                    <a:pt x="271318" y="0"/>
                    <a:pt x="219363" y="11545"/>
                  </a:cubicBezTo>
                  <a:cubicBezTo>
                    <a:pt x="167408" y="23090"/>
                    <a:pt x="92362" y="46182"/>
                    <a:pt x="57726" y="80818"/>
                  </a:cubicBezTo>
                  <a:cubicBezTo>
                    <a:pt x="23090" y="115454"/>
                    <a:pt x="19242" y="180878"/>
                    <a:pt x="11545" y="219363"/>
                  </a:cubicBezTo>
                  <a:cubicBezTo>
                    <a:pt x="3848" y="257848"/>
                    <a:pt x="0" y="280939"/>
                    <a:pt x="11545" y="311727"/>
                  </a:cubicBezTo>
                  <a:cubicBezTo>
                    <a:pt x="23090" y="342515"/>
                    <a:pt x="80817" y="404091"/>
                    <a:pt x="80817" y="404091"/>
                  </a:cubicBezTo>
                </a:path>
              </a:pathLst>
            </a:cu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11704" y="6273258"/>
              <a:ext cx="6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101/1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8" name="Right Arrow 137"/>
          <p:cNvSpPr/>
          <p:nvPr/>
        </p:nvSpPr>
        <p:spPr>
          <a:xfrm>
            <a:off x="4133273" y="3548164"/>
            <a:ext cx="508000" cy="24137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946474" y="5726546"/>
            <a:ext cx="14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578444" y="155802"/>
            <a:ext cx="678131" cy="3602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>
            <a:off x="2830212" y="716643"/>
            <a:ext cx="127000" cy="281214"/>
          </a:xfrm>
          <a:prstGeom prst="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11224" y="155802"/>
            <a:ext cx="678131" cy="3602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>
            <a:off x="4462992" y="716643"/>
            <a:ext cx="127000" cy="281214"/>
          </a:xfrm>
          <a:prstGeom prst="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798649" y="155802"/>
            <a:ext cx="678131" cy="3602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>
            <a:off x="6050417" y="716643"/>
            <a:ext cx="127000" cy="281214"/>
          </a:xfrm>
          <a:prstGeom prst="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09814" y="141194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76224" y="262935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7153" y="38231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835805" y="505392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 flipV="1">
            <a:off x="6685883" y="1362708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601641" y="2706771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V="1">
            <a:off x="6607994" y="3433756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6630521" y="4680533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 flipV="1">
            <a:off x="6750239" y="4812832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09814" y="141194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76224" y="262935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7153" y="38231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835805" y="505392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 flipV="1">
            <a:off x="6685883" y="1362708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601641" y="2706771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V="1">
            <a:off x="6607994" y="3433756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6630521" y="4680533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 flipV="1">
            <a:off x="6750239" y="4812832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09814" y="3681148"/>
            <a:ext cx="342071" cy="4697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09814" y="141194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76224" y="262935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7153" y="38231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835805" y="505392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 flipV="1">
            <a:off x="6685883" y="1362708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601641" y="2706771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V="1">
            <a:off x="6607994" y="3433756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6630521" y="4680533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 flipV="1">
            <a:off x="6750239" y="4812832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09814" y="3681148"/>
            <a:ext cx="342071" cy="4697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d=3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0303" y="137831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6206" y="26486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17186" y="38145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5718" y="504317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3218262" y="1362708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352800" y="2640234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3332860" y="3472755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249387" y="4755246"/>
            <a:ext cx="403600" cy="29627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51628" y="14318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4907725" y="1379850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218038" y="264930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4944959" y="2699249"/>
            <a:ext cx="432993" cy="26450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08967" y="384313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V="1">
            <a:off x="5007130" y="3465216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V="1">
            <a:off x="4966016" y="3471425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77619" y="507387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142" idx="0"/>
          </p:cNvCxnSpPr>
          <p:nvPr/>
        </p:nvCxnSpPr>
        <p:spPr>
          <a:xfrm rot="16200000" flipH="1" flipV="1">
            <a:off x="5060881" y="4819303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09814" y="1411947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76224" y="262935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7153" y="382318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835805" y="505392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 flipV="1">
            <a:off x="6685883" y="1362708"/>
            <a:ext cx="299844" cy="255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601641" y="2706771"/>
            <a:ext cx="432993" cy="264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V="1">
            <a:off x="6607994" y="3433756"/>
            <a:ext cx="286210" cy="43907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6200000" flipV="1">
            <a:off x="6630521" y="4680533"/>
            <a:ext cx="286210" cy="4390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16200000" flipH="1" flipV="1">
            <a:off x="6750239" y="4812832"/>
            <a:ext cx="2" cy="5091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09814" y="3681148"/>
            <a:ext cx="342071" cy="4697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14341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66163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277930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587364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0743" y="417054"/>
            <a:ext cx="3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ĉ</a:t>
            </a:r>
            <a:endParaRPr lang="en-US" i="1" u="sng" dirty="0"/>
          </a:p>
        </p:txBody>
      </p:sp>
      <p:sp>
        <p:nvSpPr>
          <p:cNvPr id="154" name="TextBox 153"/>
          <p:cNvSpPr txBox="1"/>
          <p:nvPr/>
        </p:nvSpPr>
        <p:spPr>
          <a:xfrm>
            <a:off x="115068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66890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285194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880910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8007" y="705519"/>
            <a:ext cx="29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Î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7071" y="247851"/>
            <a:ext cx="295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Probability of error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071" y="1035804"/>
            <a:ext cx="7093858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A decoding error leads to a wrong path in the trellis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The error probability over a sequence goes to one as N increases without bounds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We need to normalize the probability of error to the sequence length. We compute the probability that, at instant </a:t>
            </a:r>
            <a:r>
              <a:rPr lang="en-US" i="1" dirty="0" err="1" smtClean="0"/>
              <a:t>t</a:t>
            </a:r>
            <a:r>
              <a:rPr lang="en-US" dirty="0" smtClean="0"/>
              <a:t>, an “error event” begins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We then consider error events of finite length, that is, paths that deviate from the correct one only for a short period (more probable errors are between words at small length,  which are associated to paths with only short deviations)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The code is linear, so we assume we send the all-zeros word. The correct path in the trellis is the paths that always stays in the first state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We study error events that  start from the first state and end in the first state, from short ones to longer ones</a:t>
            </a:r>
          </a:p>
          <a:p>
            <a:pPr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 We compute the number of errors on the information bits for each error event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6766" y="450273"/>
            <a:ext cx="7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Trellis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4214" y="5406582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event E</a:t>
            </a:r>
            <a:r>
              <a:rPr lang="en-US" baseline="-25000" dirty="0" smtClean="0"/>
              <a:t>1</a:t>
            </a:r>
          </a:p>
          <a:p>
            <a:pPr>
              <a:buFont typeface="Arial"/>
              <a:buChar char="•"/>
            </a:pPr>
            <a:r>
              <a:rPr lang="en-US" dirty="0" smtClean="0"/>
              <a:t> Length L=3</a:t>
            </a:r>
          </a:p>
          <a:p>
            <a:pPr>
              <a:buFont typeface="Arial"/>
              <a:buChar char="•"/>
            </a:pPr>
            <a:r>
              <a:rPr lang="en-US" dirty="0" smtClean="0"/>
              <a:t> Distance </a:t>
            </a:r>
            <a:r>
              <a:rPr lang="en-US" dirty="0" err="1" smtClean="0"/>
              <a:t>d</a:t>
            </a:r>
            <a:r>
              <a:rPr lang="en-US" dirty="0" smtClean="0"/>
              <a:t>=6</a:t>
            </a:r>
          </a:p>
          <a:p>
            <a:pPr>
              <a:buFont typeface="Arial"/>
              <a:buChar char="•"/>
            </a:pPr>
            <a:r>
              <a:rPr lang="en-US" dirty="0" smtClean="0"/>
              <a:t> Bit errors:  1</a:t>
            </a:r>
            <a:endParaRPr lang="en-US" dirty="0"/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/>
        </p:nvGraphicFramePr>
        <p:xfrm>
          <a:off x="2294934" y="5782131"/>
          <a:ext cx="2715585" cy="7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1866900" imgH="482600" progId="Equation.3">
                  <p:embed/>
                </p:oleObj>
              </mc:Choice>
              <mc:Fallback>
                <p:oleObj name="Equation" r:id="rId3" imgW="18669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34" y="5782131"/>
                        <a:ext cx="2715585" cy="7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15068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66890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85194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880910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c</a:t>
            </a:r>
            <a:endParaRPr lang="en-US" i="1" u="sng" dirty="0"/>
          </a:p>
        </p:txBody>
      </p:sp>
      <p:sp>
        <p:nvSpPr>
          <p:cNvPr id="123" name="TextBox 122"/>
          <p:cNvSpPr txBox="1"/>
          <p:nvPr/>
        </p:nvSpPr>
        <p:spPr>
          <a:xfrm>
            <a:off x="114341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66163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277930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87364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0743" y="417054"/>
            <a:ext cx="3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ĉ</a:t>
            </a:r>
            <a:endParaRPr lang="en-US" i="1" u="sng" dirty="0"/>
          </a:p>
        </p:txBody>
      </p:sp>
      <p:sp>
        <p:nvSpPr>
          <p:cNvPr id="128" name="TextBox 127"/>
          <p:cNvSpPr txBox="1"/>
          <p:nvPr/>
        </p:nvSpPr>
        <p:spPr>
          <a:xfrm>
            <a:off x="7611208" y="1285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611208" y="4170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11208" y="786386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8007" y="705519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î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/>
        </p:nvGraphicFramePr>
        <p:xfrm>
          <a:off x="2304005" y="5791202"/>
          <a:ext cx="2715585" cy="7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1866900" imgH="482600" progId="Equation.3">
                  <p:embed/>
                </p:oleObj>
              </mc:Choice>
              <mc:Fallback>
                <p:oleObj name="Equation" r:id="rId3" imgW="18669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05" y="5791202"/>
                        <a:ext cx="2715585" cy="7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54214" y="5406582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event E</a:t>
            </a:r>
            <a:r>
              <a:rPr lang="en-US" baseline="-25000" dirty="0" smtClean="0"/>
              <a:t>2</a:t>
            </a:r>
          </a:p>
          <a:p>
            <a:pPr>
              <a:buFont typeface="Arial"/>
              <a:buChar char="•"/>
            </a:pPr>
            <a:r>
              <a:rPr lang="en-US" dirty="0" smtClean="0"/>
              <a:t> Length L=4</a:t>
            </a:r>
          </a:p>
          <a:p>
            <a:pPr>
              <a:buFont typeface="Arial"/>
              <a:buChar char="•"/>
            </a:pPr>
            <a:r>
              <a:rPr lang="en-US" dirty="0" smtClean="0"/>
              <a:t> Distance </a:t>
            </a:r>
            <a:r>
              <a:rPr lang="en-US" dirty="0" err="1" smtClean="0"/>
              <a:t>d</a:t>
            </a:r>
            <a:r>
              <a:rPr lang="en-US" dirty="0" smtClean="0"/>
              <a:t>=6</a:t>
            </a:r>
          </a:p>
          <a:p>
            <a:pPr>
              <a:buFont typeface="Arial"/>
              <a:buChar char="•"/>
            </a:pPr>
            <a:r>
              <a:rPr lang="en-US" dirty="0" smtClean="0"/>
              <a:t> Bit errors:  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15068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66890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85194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80910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8007" y="705519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î</a:t>
            </a:r>
            <a:endParaRPr lang="en-US" i="1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c</a:t>
            </a:r>
            <a:endParaRPr lang="en-US" i="1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341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66163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277930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87364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0743" y="417054"/>
            <a:ext cx="3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ĉ</a:t>
            </a:r>
            <a:endParaRPr lang="en-US" i="1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7611208" y="1285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11208" y="4170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11208" y="786386"/>
            <a:ext cx="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/>
        </p:nvGraphicFramePr>
        <p:xfrm>
          <a:off x="2294934" y="5782131"/>
          <a:ext cx="2715585" cy="7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1866900" imgH="482600" progId="Equation.3">
                  <p:embed/>
                </p:oleObj>
              </mc:Choice>
              <mc:Fallback>
                <p:oleObj name="Equation" r:id="rId3" imgW="18669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34" y="5782131"/>
                        <a:ext cx="2715585" cy="7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54214" y="5406582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event E</a:t>
            </a:r>
            <a:r>
              <a:rPr lang="en-US" baseline="-25000" dirty="0" smtClean="0"/>
              <a:t>3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Lenght</a:t>
            </a:r>
            <a:r>
              <a:rPr lang="en-US" dirty="0" smtClean="0"/>
              <a:t> L=5</a:t>
            </a:r>
          </a:p>
          <a:p>
            <a:pPr>
              <a:buFont typeface="Arial"/>
              <a:buChar char="•"/>
            </a:pPr>
            <a:r>
              <a:rPr lang="en-US" dirty="0" smtClean="0"/>
              <a:t> Distance </a:t>
            </a:r>
            <a:r>
              <a:rPr lang="en-US" dirty="0" err="1" smtClean="0"/>
              <a:t>d</a:t>
            </a:r>
            <a:r>
              <a:rPr lang="en-US" dirty="0" smtClean="0"/>
              <a:t>=8</a:t>
            </a:r>
          </a:p>
          <a:p>
            <a:pPr>
              <a:buFont typeface="Arial"/>
              <a:buChar char="•"/>
            </a:pPr>
            <a:r>
              <a:rPr lang="en-US" dirty="0" smtClean="0"/>
              <a:t> Bit errors:  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15068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66890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85194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80910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8007" y="705519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î</a:t>
            </a:r>
            <a:endParaRPr lang="en-US" i="1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c</a:t>
            </a:r>
            <a:endParaRPr lang="en-US" i="1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341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66163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277930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87364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0743" y="417054"/>
            <a:ext cx="3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ĉ</a:t>
            </a:r>
            <a:endParaRPr lang="en-US" i="1" u="sng" dirty="0"/>
          </a:p>
        </p:txBody>
      </p:sp>
      <p:sp>
        <p:nvSpPr>
          <p:cNvPr id="132" name="TextBox 131"/>
          <p:cNvSpPr txBox="1"/>
          <p:nvPr/>
        </p:nvSpPr>
        <p:spPr>
          <a:xfrm>
            <a:off x="753190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511744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7531906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/>
        </p:nvGraphicFramePr>
        <p:xfrm>
          <a:off x="2303899" y="5781675"/>
          <a:ext cx="28082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1930400" imgH="482600" progId="Equation.3">
                  <p:embed/>
                </p:oleObj>
              </mc:Choice>
              <mc:Fallback>
                <p:oleObj name="Equation" r:id="rId3" imgW="19304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899" y="5781675"/>
                        <a:ext cx="28082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54214" y="5406582"/>
            <a:ext cx="1620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event E</a:t>
            </a:r>
            <a:r>
              <a:rPr lang="en-US" baseline="-25000" dirty="0" smtClean="0"/>
              <a:t>4</a:t>
            </a:r>
          </a:p>
          <a:p>
            <a:pPr>
              <a:buFont typeface="Arial"/>
              <a:buChar char="•"/>
            </a:pPr>
            <a:r>
              <a:rPr lang="en-US" dirty="0" smtClean="0"/>
              <a:t> Length L=5</a:t>
            </a:r>
          </a:p>
          <a:p>
            <a:pPr>
              <a:buFont typeface="Arial"/>
              <a:buChar char="•"/>
            </a:pPr>
            <a:r>
              <a:rPr lang="en-US" dirty="0" smtClean="0"/>
              <a:t> Distance </a:t>
            </a:r>
            <a:r>
              <a:rPr lang="en-US" dirty="0" err="1" smtClean="0"/>
              <a:t>d</a:t>
            </a:r>
            <a:r>
              <a:rPr lang="en-US" dirty="0" smtClean="0"/>
              <a:t>=10</a:t>
            </a:r>
          </a:p>
          <a:p>
            <a:pPr>
              <a:buFont typeface="Arial"/>
              <a:buChar char="•"/>
            </a:pPr>
            <a:r>
              <a:rPr lang="en-US" dirty="0" smtClean="0"/>
              <a:t>Bit errors:  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15068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668903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85194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80910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8007" y="705519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î</a:t>
            </a:r>
            <a:endParaRPr lang="en-US" i="1" u="sng" dirty="0"/>
          </a:p>
        </p:txBody>
      </p:sp>
      <p:sp>
        <p:nvSpPr>
          <p:cNvPr id="119" name="TextBox 118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c</a:t>
            </a:r>
            <a:endParaRPr lang="en-US" i="1" u="sng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341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661639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277930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87364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0743" y="417054"/>
            <a:ext cx="3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ĉ</a:t>
            </a:r>
            <a:endParaRPr lang="en-US" i="1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7531906" y="41705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511744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531906" y="705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6857" y="1518556"/>
          <a:ext cx="5538493" cy="67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3949700" imgH="482600" progId="Equation.3">
                  <p:embed/>
                </p:oleObj>
              </mc:Choice>
              <mc:Fallback>
                <p:oleObj name="Equation" r:id="rId3" imgW="39497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57" y="1518556"/>
                        <a:ext cx="5538493" cy="676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7071" y="247851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Error probability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7286" y="1012763"/>
            <a:ext cx="607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that an error event starts at instant </a:t>
            </a:r>
            <a:r>
              <a:rPr lang="en-US" i="1" dirty="0" err="1" smtClean="0"/>
              <a:t>t</a:t>
            </a:r>
            <a:r>
              <a:rPr lang="en-US" dirty="0" smtClean="0"/>
              <a:t> (Union Bound)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286" y="2340421"/>
            <a:ext cx="718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error probability?</a:t>
            </a:r>
          </a:p>
          <a:p>
            <a:r>
              <a:rPr lang="en-US" dirty="0" smtClean="0"/>
              <a:t>For the information bit at instant </a:t>
            </a:r>
            <a:r>
              <a:rPr lang="en-US" i="1" dirty="0" err="1" smtClean="0"/>
              <a:t>t</a:t>
            </a:r>
            <a:r>
              <a:rPr lang="en-US" i="1" dirty="0" smtClean="0"/>
              <a:t>,</a:t>
            </a:r>
            <a:r>
              <a:rPr lang="en-US" dirty="0" smtClean="0"/>
              <a:t> we have to consider all error events that lead to an error on that information bit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617788" y="3498850"/>
          <a:ext cx="30607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5" imgW="2235200" imgH="2260600" progId="Equation.3">
                  <p:embed/>
                </p:oleObj>
              </mc:Choice>
              <mc:Fallback>
                <p:oleObj name="Equation" r:id="rId5" imgW="2235200" imgH="2260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498850"/>
                        <a:ext cx="3060700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429" y="571500"/>
            <a:ext cx="753835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 We have to sum, for the bit at instant </a:t>
            </a:r>
            <a:r>
              <a:rPr lang="en-US" i="1" dirty="0" err="1" smtClean="0"/>
              <a:t>t</a:t>
            </a:r>
            <a:r>
              <a:rPr lang="en-US" i="1" dirty="0" smtClean="0"/>
              <a:t>,</a:t>
            </a:r>
            <a:r>
              <a:rPr lang="en-US" dirty="0" smtClean="0"/>
              <a:t> the probability of these error events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 If we consider all the information bits, each error event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dirty="0" smtClean="0"/>
              <a:t> will be considered as many times as the number of bit errors caused by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itself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 The probability of the error events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can be bounded using their distance from the correct codeword. Thus, error events with the same distance are estimated with the same bound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 We can group all error events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 on the base of their distance and compute the number of bit errors caused by them together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 If </a:t>
            </a:r>
            <a:r>
              <a:rPr lang="en-US" i="1" dirty="0" err="1" smtClean="0"/>
              <a:t>w(d</a:t>
            </a:r>
            <a:r>
              <a:rPr lang="en-US" i="1" dirty="0" smtClean="0"/>
              <a:t>)</a:t>
            </a:r>
            <a:r>
              <a:rPr lang="en-US" dirty="0" smtClean="0"/>
              <a:t> is the total number of bit errors caused by events at distance </a:t>
            </a:r>
            <a:r>
              <a:rPr lang="en-US" i="1" dirty="0" err="1" smtClean="0"/>
              <a:t>d</a:t>
            </a:r>
            <a:r>
              <a:rPr lang="en-US" dirty="0" smtClean="0"/>
              <a:t>, we have</a:t>
            </a:r>
            <a:endParaRPr lang="en-US" i="1" dirty="0" smtClean="0"/>
          </a:p>
          <a:p>
            <a:pPr>
              <a:spcBef>
                <a:spcPts val="600"/>
              </a:spcBef>
              <a:buFont typeface="Arial"/>
              <a:buChar char="•"/>
            </a:pPr>
            <a:endParaRPr lang="en-US" dirty="0" smtClean="0"/>
          </a:p>
          <a:p>
            <a:endParaRPr lang="en-US" i="1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34444" y="3662362"/>
          <a:ext cx="4546098" cy="79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2768600" imgH="482600" progId="Equation.3">
                  <p:embed/>
                </p:oleObj>
              </mc:Choice>
              <mc:Fallback>
                <p:oleObj name="Equation" r:id="rId3" imgW="27686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444" y="3662362"/>
                        <a:ext cx="4546098" cy="792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429" y="4538311"/>
            <a:ext cx="158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492476" y="4944380"/>
          <a:ext cx="56276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3429000" imgH="482600" progId="Equation.3">
                  <p:embed/>
                </p:oleObj>
              </mc:Choice>
              <mc:Fallback>
                <p:oleObj name="Equation" r:id="rId5" imgW="3429000" imgH="4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76" y="4944380"/>
                        <a:ext cx="562768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1811" y="5876575"/>
            <a:ext cx="299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send the sequence </a:t>
            </a:r>
            <a:r>
              <a:rPr lang="en-US" i="1" u="sng" dirty="0" err="1" smtClean="0"/>
              <a:t>i</a:t>
            </a:r>
            <a:r>
              <a:rPr lang="en-US" dirty="0" smtClean="0"/>
              <a:t>=1101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16766" y="450273"/>
            <a:ext cx="7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Trellis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1811" y="5876575"/>
            <a:ext cx="49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send the sequence </a:t>
            </a:r>
            <a:r>
              <a:rPr lang="en-US" i="1" u="sng" dirty="0" err="1" smtClean="0"/>
              <a:t>i</a:t>
            </a:r>
            <a:r>
              <a:rPr lang="en-US" dirty="0" smtClean="0"/>
              <a:t>=1101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i="1" u="sng" dirty="0" err="1" smtClean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=111100010110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16766" y="450273"/>
            <a:ext cx="7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Trellis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66382" y="5621543"/>
            <a:ext cx="18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=111100010110</a:t>
            </a:r>
            <a:endParaRPr lang="en-US" dirty="0"/>
          </a:p>
        </p:txBody>
      </p:sp>
      <p:grpSp>
        <p:nvGrpSpPr>
          <p:cNvPr id="112" name="Group 17"/>
          <p:cNvGrpSpPr/>
          <p:nvPr/>
        </p:nvGrpSpPr>
        <p:grpSpPr>
          <a:xfrm>
            <a:off x="3395643" y="5876575"/>
            <a:ext cx="221671" cy="227808"/>
            <a:chOff x="1073728" y="3201192"/>
            <a:chExt cx="450297" cy="45720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073728" y="3429000"/>
              <a:ext cx="450270" cy="1588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1066800" y="3428999"/>
              <a:ext cx="457201" cy="1588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1073755" y="3201192"/>
              <a:ext cx="450270" cy="45720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2146425" y="5990084"/>
            <a:ext cx="1249231" cy="3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 flipH="1" flipV="1">
            <a:off x="3361984" y="6247558"/>
            <a:ext cx="28793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773986" y="6392321"/>
            <a:ext cx="182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ym typeface="Wingdings"/>
              </a:rPr>
              <a:t>e</a:t>
            </a:r>
            <a:r>
              <a:rPr lang="en-US" dirty="0" smtClean="0">
                <a:sym typeface="Wingdings"/>
              </a:rPr>
              <a:t>=010000000000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644358" y="5990875"/>
            <a:ext cx="104471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04872" y="5623131"/>
            <a:ext cx="181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=101100010110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216766" y="450273"/>
            <a:ext cx="7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Trellis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1811" y="362857"/>
            <a:ext cx="531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Algorithm: decoding of string </a:t>
            </a:r>
            <a:r>
              <a:rPr lang="en-US" i="1" u="sng" dirty="0" err="1" smtClean="0"/>
              <a:t>v</a:t>
            </a:r>
            <a:r>
              <a:rPr lang="en-US" dirty="0" smtClean="0"/>
              <a:t>=101100010110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30" name="Rectangle 129"/>
          <p:cNvSpPr/>
          <p:nvPr/>
        </p:nvSpPr>
        <p:spPr>
          <a:xfrm>
            <a:off x="1063587" y="155802"/>
            <a:ext cx="678131" cy="3602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Up Arrow 130"/>
          <p:cNvSpPr/>
          <p:nvPr/>
        </p:nvSpPr>
        <p:spPr>
          <a:xfrm>
            <a:off x="1315355" y="716643"/>
            <a:ext cx="127000" cy="281214"/>
          </a:xfrm>
          <a:prstGeom prst="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812" y="1355751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811" y="259134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1812" y="3809794"/>
            <a:ext cx="45719" cy="5148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1811" y="5045387"/>
            <a:ext cx="45719" cy="514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7925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7924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07925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07924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2643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52642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52643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52642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08756" y="1355751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8755" y="259134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8756" y="3809794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8755" y="5045387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9090" y="1355752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59089" y="259134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59090" y="3809795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59089" y="5045388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" idx="6"/>
            <a:endCxn id="8" idx="2"/>
          </p:cNvCxnSpPr>
          <p:nvPr/>
        </p:nvCxnSpPr>
        <p:spPr>
          <a:xfrm>
            <a:off x="397531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3643" y="1376728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98361" y="1379904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1660" y="1381492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904961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553300" y="119205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620820" y="1355753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620819" y="259134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620820" y="3809796"/>
            <a:ext cx="45719" cy="51483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20819" y="5045389"/>
            <a:ext cx="45719" cy="51483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004809" y="1381493"/>
            <a:ext cx="1610394" cy="1588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7215030" y="1200635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3906586" y="2425568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5556264" y="2421163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209413" y="2416987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2246852" y="2429744"/>
            <a:ext cx="1199190" cy="1612390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3"/>
          </p:cNvCxnSpPr>
          <p:nvPr/>
        </p:nvCxnSpPr>
        <p:spPr>
          <a:xfrm rot="5400000" flipH="1" flipV="1">
            <a:off x="3295127" y="3040146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950312" y="3019865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603571" y="3053547"/>
            <a:ext cx="2425182" cy="1615464"/>
          </a:xfrm>
          <a:prstGeom prst="straightConnector1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10" idx="1"/>
          </p:cNvCxnSpPr>
          <p:nvPr/>
        </p:nvCxnSpPr>
        <p:spPr>
          <a:xfrm rot="16200000" flipH="1">
            <a:off x="-10404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655176" y="17923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313285" y="1771372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953233" y="1797753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598870" y="1778910"/>
            <a:ext cx="2410100" cy="16399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698361" y="2632168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64940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009508" y="2622529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40251" y="384514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03060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8309" y="3839940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18199" y="3860221"/>
            <a:ext cx="1605695" cy="12002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7" idx="2"/>
          </p:cNvCxnSpPr>
          <p:nvPr/>
        </p:nvCxnSpPr>
        <p:spPr>
          <a:xfrm flipV="1">
            <a:off x="3698361" y="5071129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1660" y="5060998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02813" y="5045386"/>
            <a:ext cx="1610394" cy="257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753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000-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d=2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3644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98361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4056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978257" y="115489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3227711">
            <a:off x="423603" y="150605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r>
              <a:rPr lang="en-US" sz="1200" dirty="0" smtClean="0">
                <a:solidFill>
                  <a:srgbClr val="FF0000"/>
                </a:solidFill>
                <a:sym typeface="Wingdings"/>
              </a:rPr>
              <a:t>d=1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3227711">
            <a:off x="2088300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227711">
            <a:off x="3772038" y="1506049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3227711">
            <a:off x="5391014" y="1506050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27711">
            <a:off x="7087178" y="156013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9261733">
            <a:off x="4198020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261733">
            <a:off x="5833932" y="182475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9261733">
            <a:off x="7496226" y="183321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001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9261733">
            <a:off x="2013120" y="341856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9261733">
            <a:off x="3657838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9261733">
            <a:off x="5334230" y="3418567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9261733">
            <a:off x="6984526" y="341856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011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8182836">
            <a:off x="353663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8182836">
            <a:off x="5172547" y="4662358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8182836">
            <a:off x="6851776" y="465589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010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2170901">
            <a:off x="3736555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2170901">
            <a:off x="5406334" y="2552521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2170901">
            <a:off x="7051696" y="2552523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2170901">
            <a:off x="2695769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2170901">
            <a:off x="4346266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2170901">
            <a:off x="6041448" y="4245735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2170901">
            <a:off x="7686808" y="4245736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8169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81400" y="48591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6760" y="4845274"/>
            <a:ext cx="418654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15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4375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70666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866382" y="1285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79" y="128589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err="1" smtClean="0"/>
              <a:t>v</a:t>
            </a:r>
            <a:endParaRPr lang="en-US" i="1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1882496" y="138109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885256" y="3820868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8" idx="2"/>
          </p:cNvCxnSpPr>
          <p:nvPr/>
        </p:nvCxnSpPr>
        <p:spPr>
          <a:xfrm rot="10800000">
            <a:off x="1600201" y="1371601"/>
            <a:ext cx="407725" cy="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</p:cNvCxnSpPr>
          <p:nvPr/>
        </p:nvCxnSpPr>
        <p:spPr>
          <a:xfrm rot="16200000" flipV="1">
            <a:off x="1691910" y="3489690"/>
            <a:ext cx="391868" cy="2704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2004</Words>
  <Application>Microsoft Macintosh PowerPoint</Application>
  <PresentationFormat>On-screen Show (4:3)</PresentationFormat>
  <Paragraphs>928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Brescia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Dalai</dc:creator>
  <cp:lastModifiedBy>Pierangelo Migliorati</cp:lastModifiedBy>
  <cp:revision>167</cp:revision>
  <cp:lastPrinted>2011-04-12T07:41:12Z</cp:lastPrinted>
  <dcterms:created xsi:type="dcterms:W3CDTF">2012-05-23T05:56:39Z</dcterms:created>
  <dcterms:modified xsi:type="dcterms:W3CDTF">2013-04-05T09:22:13Z</dcterms:modified>
</cp:coreProperties>
</file>