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12192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20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3D6654C-BA0F-4807-971B-E6C335D6D131}" type="datetimeFigureOut">
              <a:rPr lang="fr-FR"/>
              <a:t>25/10/2022</a:t>
            </a:fld>
            <a:endParaRPr lang="fr-F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2F280C1-4D5C-4872-91A8-5F44FFF3A11D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fr-F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3D6654C-BA0F-4807-971B-E6C335D6D131}" type="datetimeFigureOut">
              <a:rPr lang="fr-FR"/>
              <a:t>25/10/2022</a:t>
            </a:fld>
            <a:endParaRPr lang="fr-F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2F280C1-4D5C-4872-91A8-5F44FFF3A11D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fr-F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3D6654C-BA0F-4807-971B-E6C335D6D131}" type="datetimeFigureOut">
              <a:rPr lang="fr-FR"/>
              <a:t>25/10/2022</a:t>
            </a:fld>
            <a:endParaRPr lang="fr-F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2F280C1-4D5C-4872-91A8-5F44FFF3A11D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fr-F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3D6654C-BA0F-4807-971B-E6C335D6D131}" type="datetimeFigureOut">
              <a:rPr lang="fr-FR"/>
              <a:t>25/10/2022</a:t>
            </a:fld>
            <a:endParaRPr lang="fr-F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2F280C1-4D5C-4872-91A8-5F44FFF3A11D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3D6654C-BA0F-4807-971B-E6C335D6D131}" type="datetimeFigureOut">
              <a:rPr lang="fr-FR"/>
              <a:t>25/10/2022</a:t>
            </a:fld>
            <a:endParaRPr lang="fr-F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2F280C1-4D5C-4872-91A8-5F44FFF3A11D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fr-FR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3D6654C-BA0F-4807-971B-E6C335D6D131}" type="datetimeFigureOut">
              <a:rPr lang="fr-FR"/>
              <a:t>25/10/2022</a:t>
            </a:fld>
            <a:endParaRPr lang="fr-F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2F280C1-4D5C-4872-91A8-5F44FFF3A11D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fr-FR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fr-FR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3D6654C-BA0F-4807-971B-E6C335D6D131}" type="datetimeFigureOut">
              <a:rPr lang="fr-FR"/>
              <a:t>25/10/2022</a:t>
            </a:fld>
            <a:endParaRPr lang="fr-FR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2F280C1-4D5C-4872-91A8-5F44FFF3A11D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3D6654C-BA0F-4807-971B-E6C335D6D131}" type="datetimeFigureOut">
              <a:rPr lang="fr-FR"/>
              <a:t>25/10/2022</a:t>
            </a:fld>
            <a:endParaRPr lang="fr-F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2F280C1-4D5C-4872-91A8-5F44FFF3A11D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3D6654C-BA0F-4807-971B-E6C335D6D131}" type="datetimeFigureOut">
              <a:rPr lang="fr-FR"/>
              <a:t>25/10/2022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2F280C1-4D5C-4872-91A8-5F44FFF3A11D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fr-FR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3D6654C-BA0F-4807-971B-E6C335D6D131}" type="datetimeFigureOut">
              <a:rPr lang="fr-FR"/>
              <a:t>25/10/2022</a:t>
            </a:fld>
            <a:endParaRPr lang="fr-F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2F280C1-4D5C-4872-91A8-5F44FFF3A11D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fr-FR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3D6654C-BA0F-4807-971B-E6C335D6D131}" type="datetimeFigureOut">
              <a:rPr lang="fr-FR"/>
              <a:t>25/10/2022</a:t>
            </a:fld>
            <a:endParaRPr lang="fr-F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2F280C1-4D5C-4872-91A8-5F44FFF3A11D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fr-F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3D6654C-BA0F-4807-971B-E6C335D6D131}" type="datetimeFigureOut">
              <a:rPr lang="fr-FR"/>
              <a:t>25/10/2022</a:t>
            </a:fld>
            <a:endParaRPr lang="fr-F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F280C1-4D5C-4872-91A8-5F44FFF3A11D}" type="slidenum">
              <a:rPr lang="fr-FR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231904" y="5768005"/>
            <a:ext cx="2122816" cy="877861"/>
          </a:xfrm>
          <a:prstGeom prst="rect">
            <a:avLst/>
          </a:prstGeom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50254" y="5768005"/>
            <a:ext cx="2712130" cy="877861"/>
          </a:xfrm>
          <a:prstGeom prst="rect">
            <a:avLst/>
          </a:prstGeom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674546" y="5684902"/>
            <a:ext cx="1995513" cy="1044066"/>
          </a:xfrm>
          <a:prstGeom prst="rect">
            <a:avLst/>
          </a:prstGeom>
        </p:spPr>
      </p:pic>
      <p:pic>
        <p:nvPicPr>
          <p:cNvPr id="9" name="Picture 16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976703" y="0"/>
            <a:ext cx="4215297" cy="86538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 bwMode="auto">
          <a:xfrm>
            <a:off x="1440873" y="1847273"/>
            <a:ext cx="9144000" cy="209169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/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>E</a:t>
            </a:r>
            <a:r>
              <a:rPr lang="en-US" sz="4400" b="1" dirty="0"/>
              <a:t>rasmus </a:t>
            </a:r>
            <a:r>
              <a:rPr lang="en-US" sz="4400" b="1" dirty="0">
                <a:solidFill>
                  <a:srgbClr val="FF0000"/>
                </a:solidFill>
              </a:rPr>
              <a:t>M</a:t>
            </a:r>
            <a:r>
              <a:rPr lang="en-US" sz="4400" b="1" dirty="0"/>
              <a:t>aster on </a:t>
            </a:r>
            <a:r>
              <a:rPr lang="en-US" sz="4400" b="1" dirty="0">
                <a:solidFill>
                  <a:srgbClr val="FF0000"/>
                </a:solidFill>
              </a:rPr>
              <a:t>I</a:t>
            </a:r>
            <a:r>
              <a:rPr lang="en-US" sz="4400" b="1" dirty="0"/>
              <a:t>nnovative </a:t>
            </a:r>
            <a:r>
              <a:rPr lang="en-US" sz="4400" b="1" dirty="0">
                <a:solidFill>
                  <a:srgbClr val="FF0000"/>
                </a:solidFill>
              </a:rPr>
              <a:t>M</a:t>
            </a:r>
            <a:r>
              <a:rPr lang="en-US" sz="4400" b="1" dirty="0"/>
              <a:t>icrowave </a:t>
            </a:r>
            <a:r>
              <a:rPr lang="en-US" sz="4400" b="1" dirty="0">
                <a:solidFill>
                  <a:srgbClr val="FF0000"/>
                </a:solidFill>
              </a:rPr>
              <a:t>E</a:t>
            </a:r>
            <a:r>
              <a:rPr lang="en-US" sz="4400" b="1" dirty="0"/>
              <a:t>lectronics and </a:t>
            </a:r>
            <a:r>
              <a:rPr lang="en-US" sz="4400" b="1" dirty="0">
                <a:solidFill>
                  <a:srgbClr val="FF0000"/>
                </a:solidFill>
              </a:rPr>
              <a:t>O</a:t>
            </a:r>
            <a:r>
              <a:rPr lang="en-US" sz="4400" b="1" dirty="0"/>
              <a:t>ptics </a:t>
            </a:r>
            <a:br>
              <a:rPr lang="en-US" sz="4400" b="1" dirty="0"/>
            </a:br>
            <a:r>
              <a:rPr lang="en-US" sz="4400" b="1" dirty="0"/>
              <a:t>2022-2023</a:t>
            </a:r>
            <a:r>
              <a:rPr lang="en-US" sz="5400" b="1" dirty="0"/>
              <a:t/>
            </a:r>
            <a:br>
              <a:rPr lang="en-US" sz="5400" b="1" dirty="0"/>
            </a:br>
            <a:endParaRPr lang="fr-FR" sz="5400" b="1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870036"/>
            <a:ext cx="9144000" cy="1387764"/>
          </a:xfrm>
        </p:spPr>
        <p:txBody>
          <a:bodyPr/>
          <a:lstStyle/>
          <a:p>
            <a:pPr>
              <a:defRPr/>
            </a:pPr>
            <a:r>
              <a:rPr lang="fr-FR" sz="3600" b="1" i="1" dirty="0"/>
              <a:t>EMIMEO </a:t>
            </a:r>
            <a:r>
              <a:rPr lang="fr-FR" sz="3600" b="1" i="1" dirty="0" err="1"/>
              <a:t>internships</a:t>
            </a:r>
            <a:r>
              <a:rPr lang="fr-FR" sz="3600" b="1" i="1" dirty="0"/>
              <a:t> and </a:t>
            </a:r>
            <a:r>
              <a:rPr lang="fr-FR" sz="3600" b="1" i="1" dirty="0" err="1"/>
              <a:t>Master’s</a:t>
            </a:r>
            <a:r>
              <a:rPr lang="fr-FR" sz="3600" b="1" i="1" dirty="0"/>
              <a:t> </a:t>
            </a:r>
            <a:r>
              <a:rPr lang="fr-FR" sz="3600" b="1" i="1" dirty="0" err="1"/>
              <a:t>thesis</a:t>
            </a:r>
            <a:r>
              <a:rPr lang="fr-FR" sz="3600" b="1" i="1" dirty="0"/>
              <a:t> 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" y="-32960"/>
            <a:ext cx="2481768" cy="16554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217035" y="5874637"/>
            <a:ext cx="1757930" cy="726968"/>
          </a:xfrm>
          <a:prstGeom prst="rect">
            <a:avLst/>
          </a:prstGeom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40062" y="5953618"/>
            <a:ext cx="1757930" cy="569006"/>
          </a:xfrm>
          <a:prstGeom prst="rect">
            <a:avLst/>
          </a:prstGeom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976320" y="5778240"/>
            <a:ext cx="1757930" cy="919761"/>
          </a:xfrm>
          <a:prstGeom prst="rect">
            <a:avLst/>
          </a:prstGeom>
        </p:spPr>
      </p:pic>
      <p:sp>
        <p:nvSpPr>
          <p:cNvPr id="8" name="TextBox 13"/>
          <p:cNvSpPr/>
          <p:nvPr/>
        </p:nvSpPr>
        <p:spPr bwMode="auto">
          <a:xfrm>
            <a:off x="0" y="0"/>
            <a:ext cx="12192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/>
              <a:t>rasmus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aster on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/>
              <a:t>nnovative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icrowave </a:t>
            </a: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/>
              <a:t>lectronics and </a:t>
            </a:r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US" b="1" dirty="0"/>
              <a:t>ptics </a:t>
            </a:r>
            <a:endParaRPr dirty="0"/>
          </a:p>
          <a:p>
            <a:pPr algn="ctr">
              <a:lnSpc>
                <a:spcPct val="150000"/>
              </a:lnSpc>
              <a:defRPr/>
            </a:pPr>
            <a:r>
              <a:rPr lang="en-US" b="1" dirty="0"/>
              <a:t>EMIMEO Master Thesis / Internships</a:t>
            </a:r>
            <a:endParaRPr dirty="0"/>
          </a:p>
          <a:p>
            <a:pPr algn="ctr">
              <a:lnSpc>
                <a:spcPct val="150000"/>
              </a:lnSpc>
              <a:defRPr/>
            </a:pPr>
            <a:r>
              <a:rPr lang="en-US" b="1" dirty="0"/>
              <a:t>2021-2022</a:t>
            </a:r>
            <a:endParaRPr lang="fr-FR" b="1" dirty="0"/>
          </a:p>
        </p:txBody>
      </p:sp>
      <p:pic>
        <p:nvPicPr>
          <p:cNvPr id="10" name="Picture 16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9617911" y="0"/>
            <a:ext cx="2574089" cy="528451"/>
          </a:xfrm>
          <a:prstGeom prst="rect">
            <a:avLst/>
          </a:prstGeom>
        </p:spPr>
      </p:pic>
      <p:sp>
        <p:nvSpPr>
          <p:cNvPr id="11" name="TextBox 18"/>
          <p:cNvSpPr/>
          <p:nvPr/>
        </p:nvSpPr>
        <p:spPr bwMode="auto">
          <a:xfrm>
            <a:off x="18214" y="1051519"/>
            <a:ext cx="1219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4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Internship</a:t>
            </a: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/ </a:t>
            </a:r>
            <a:r>
              <a:rPr lang="fr-FR" sz="24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Master’s</a:t>
            </a: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24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thesis</a:t>
            </a: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24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recruitment</a:t>
            </a:r>
            <a:endParaRPr lang="fr-FR" sz="24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TextBox 19"/>
          <p:cNvSpPr/>
          <p:nvPr/>
        </p:nvSpPr>
        <p:spPr bwMode="auto">
          <a:xfrm>
            <a:off x="191344" y="1583191"/>
            <a:ext cx="1154522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  <a:defRPr/>
            </a:pPr>
            <a:r>
              <a:rPr lang="en-US" sz="1400" b="1" dirty="0"/>
              <a:t>The student has to comply with the University’s rules where he/she is enrolled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  <a:defRPr/>
            </a:pPr>
            <a:r>
              <a:rPr lang="en-US" sz="1400" b="1" dirty="0"/>
              <a:t>Duration of the internship: from 04 months to 06 months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  <a:defRPr/>
            </a:pPr>
            <a:r>
              <a:rPr lang="en-US" sz="1400" b="1" dirty="0"/>
              <a:t>Each student has one tutor (professor or local coordinator) at the university where he is doing the mobility</a:t>
            </a:r>
            <a:endParaRPr sz="2000" dirty="0"/>
          </a:p>
          <a:p>
            <a:pPr marL="285750" indent="-285750" algn="just">
              <a:lnSpc>
                <a:spcPct val="150000"/>
              </a:lnSpc>
              <a:buFontTx/>
              <a:buChar char="-"/>
              <a:defRPr/>
            </a:pPr>
            <a:r>
              <a:rPr lang="en-US" sz="1400" b="1" dirty="0"/>
              <a:t>The internship topics - whether or not followed by a PhD thesis - will be available on Moodle from November 7th, 2022.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  <a:defRPr/>
            </a:pPr>
            <a:r>
              <a:rPr lang="en-US" sz="1400" b="1" dirty="0"/>
              <a:t>The list of topics will be updated on a regular basis.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  <a:defRPr/>
            </a:pPr>
            <a:r>
              <a:rPr lang="en-US" sz="1400" b="1" dirty="0"/>
              <a:t>Potential hosting institutions could present their internship/thesis offers during online meetings. Regards </a:t>
            </a:r>
            <a:r>
              <a:rPr lang="en-US" sz="1400" b="1" dirty="0" err="1"/>
              <a:t>Xlim</a:t>
            </a:r>
            <a:r>
              <a:rPr lang="en-US" sz="1400" b="1" dirty="0"/>
              <a:t>, the presentations of the received internship topics will be done face-to-face and/or remotely from 8/11 to 18/11/2022. Students will have at least 3 weeks (including an exam week at UNILIM) to get information from the supervisors. The interviews might be scheduled from 12/12 to 16/12/2022.</a:t>
            </a:r>
            <a:endParaRPr sz="2000" dirty="0"/>
          </a:p>
          <a:p>
            <a:pPr marL="285750" indent="-285750" algn="just">
              <a:lnSpc>
                <a:spcPct val="150000"/>
              </a:lnSpc>
              <a:buFontTx/>
              <a:buChar char="-"/>
              <a:defRPr/>
            </a:pPr>
            <a:r>
              <a:rPr lang="en-US" sz="1400" b="1" dirty="0"/>
              <a:t>The student has to make a list of wishes by order of preference</a:t>
            </a:r>
            <a:endParaRPr sz="2000" dirty="0"/>
          </a:p>
          <a:p>
            <a:pPr marL="1200150" lvl="2" indent="-285750" algn="just">
              <a:lnSpc>
                <a:spcPct val="150000"/>
              </a:lnSpc>
              <a:buFontTx/>
              <a:buChar char="-"/>
              <a:defRPr/>
            </a:pPr>
            <a:r>
              <a:rPr lang="fr-FR" sz="1400" b="1" dirty="0"/>
              <a:t>Max. 3 </a:t>
            </a:r>
            <a:r>
              <a:rPr lang="fr-FR" sz="1400" b="1" dirty="0" err="1"/>
              <a:t>wishes</a:t>
            </a:r>
            <a:endParaRPr lang="fr-FR" sz="1400" b="1" dirty="0"/>
          </a:p>
          <a:p>
            <a:pPr marL="1200150" lvl="2" indent="-285750" algn="just">
              <a:lnSpc>
                <a:spcPct val="150000"/>
              </a:lnSpc>
              <a:buFontTx/>
              <a:buChar char="-"/>
              <a:defRPr/>
            </a:pPr>
            <a:r>
              <a:rPr lang="en-US" sz="1400" b="1" dirty="0"/>
              <a:t>The student may base his/her wishes on the Internship/Master’s thesis catalogue. The student can also select an internship out of the catalogue as agreed with the local coordinator/tutor</a:t>
            </a:r>
            <a:endParaRPr sz="2000" dirty="0"/>
          </a:p>
          <a:p>
            <a:pPr marL="285750" indent="-285750">
              <a:buFontTx/>
              <a:buChar char="-"/>
              <a:defRPr/>
            </a:pPr>
            <a:endParaRPr lang="fr-FR" sz="1600" b="1" dirty="0"/>
          </a:p>
          <a:p>
            <a:pPr marL="285750" indent="-285750">
              <a:buFontTx/>
              <a:buChar char="-"/>
              <a:defRPr/>
            </a:pPr>
            <a:endParaRPr lang="fr-FR" sz="1600" b="1" dirty="0"/>
          </a:p>
          <a:p>
            <a:pPr marL="285750" indent="-285750">
              <a:buFontTx/>
              <a:buChar char="-"/>
              <a:defRPr/>
            </a:pPr>
            <a:endParaRPr lang="fr-FR" sz="1600" b="1" dirty="0"/>
          </a:p>
          <a:p>
            <a:pPr marL="285750" indent="-285750">
              <a:buFontTx/>
              <a:buChar char="-"/>
              <a:defRPr/>
            </a:pPr>
            <a:endParaRPr sz="1400" dirty="0"/>
          </a:p>
          <a:p>
            <a:pPr>
              <a:defRPr/>
            </a:pP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8822"/>
            <a:ext cx="1780186" cy="11888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446002" y="5775815"/>
            <a:ext cx="1583602" cy="654877"/>
          </a:xfrm>
          <a:prstGeom prst="rect">
            <a:avLst/>
          </a:prstGeom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15599" y="5824090"/>
            <a:ext cx="2023226" cy="654877"/>
          </a:xfrm>
          <a:prstGeom prst="rect">
            <a:avLst/>
          </a:prstGeom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620733" y="5632151"/>
            <a:ext cx="1800823" cy="942203"/>
          </a:xfrm>
          <a:prstGeom prst="rect">
            <a:avLst/>
          </a:prstGeom>
        </p:spPr>
      </p:pic>
      <p:sp>
        <p:nvSpPr>
          <p:cNvPr id="8" name="TextBox 13"/>
          <p:cNvSpPr/>
          <p:nvPr/>
        </p:nvSpPr>
        <p:spPr bwMode="auto">
          <a:xfrm>
            <a:off x="0" y="0"/>
            <a:ext cx="12192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/>
              <a:t>rasmus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aster on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/>
              <a:t>nnovative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icrowave </a:t>
            </a: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/>
              <a:t>lectronics and </a:t>
            </a:r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US" b="1" dirty="0"/>
              <a:t>ptics </a:t>
            </a:r>
            <a:endParaRPr dirty="0"/>
          </a:p>
          <a:p>
            <a:pPr algn="ctr">
              <a:lnSpc>
                <a:spcPct val="150000"/>
              </a:lnSpc>
              <a:defRPr/>
            </a:pPr>
            <a:r>
              <a:rPr lang="en-US" b="1" dirty="0"/>
              <a:t>EMIMEO Master Thesis / Internships</a:t>
            </a:r>
            <a:endParaRPr dirty="0"/>
          </a:p>
          <a:p>
            <a:pPr algn="ctr">
              <a:lnSpc>
                <a:spcPct val="150000"/>
              </a:lnSpc>
              <a:defRPr/>
            </a:pPr>
            <a:r>
              <a:rPr lang="en-US" b="1" dirty="0"/>
              <a:t>2021-2022</a:t>
            </a:r>
            <a:endParaRPr lang="fr-FR" b="1" dirty="0"/>
          </a:p>
        </p:txBody>
      </p:sp>
      <p:pic>
        <p:nvPicPr>
          <p:cNvPr id="10" name="Picture 16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9617911" y="0"/>
            <a:ext cx="2574089" cy="528451"/>
          </a:xfrm>
          <a:prstGeom prst="rect">
            <a:avLst/>
          </a:prstGeom>
        </p:spPr>
      </p:pic>
      <p:sp>
        <p:nvSpPr>
          <p:cNvPr id="11" name="TextBox 18"/>
          <p:cNvSpPr/>
          <p:nvPr/>
        </p:nvSpPr>
        <p:spPr bwMode="auto">
          <a:xfrm>
            <a:off x="18214" y="1051519"/>
            <a:ext cx="1219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4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Internship</a:t>
            </a: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/ </a:t>
            </a:r>
            <a:r>
              <a:rPr lang="fr-FR" sz="24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Master’s</a:t>
            </a: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24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thesis</a:t>
            </a: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24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recruitment</a:t>
            </a:r>
            <a:endParaRPr lang="fr-FR" sz="24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TextBox 19"/>
          <p:cNvSpPr/>
          <p:nvPr/>
        </p:nvSpPr>
        <p:spPr bwMode="auto">
          <a:xfrm>
            <a:off x="191344" y="1718529"/>
            <a:ext cx="1154522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  <a:defRPr/>
            </a:pPr>
            <a:r>
              <a:rPr lang="en-US" sz="1400" b="1" dirty="0"/>
              <a:t>The first round of interviews will be arranged with the student, local coordinator and industrial and/or academic supervisor: the student will have to share with us updated CV and motivation letter in line with PhD thesis’s topics and motivation.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  <a:defRPr/>
            </a:pPr>
            <a:r>
              <a:rPr lang="en-US" sz="1400" b="1" dirty="0"/>
              <a:t> The UNILIM student has to succeed in the third semester’s exams of the Master’s Course to be enrolled in the Internship/Master’s thesis (fourth semester)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  <a:defRPr/>
            </a:pPr>
            <a:r>
              <a:rPr lang="en-US" sz="1400" b="1" dirty="0"/>
              <a:t>The UPV/EHU student has to succeed in the third semester’s exams of the Master’s Course to be enrolled in the Internship/Master’s thesis (fourth semester)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  <a:defRPr/>
            </a:pPr>
            <a:r>
              <a:rPr lang="en-US" sz="1400" b="1" dirty="0"/>
              <a:t>It is not mandatory for the UNIBS student to succeed in all the third semester’s exams before starting the internship or Master’s thesis (fourth semester) but it is strongly recommended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  <a:defRPr/>
            </a:pPr>
            <a:r>
              <a:rPr lang="en-US" sz="1400" b="1" dirty="0"/>
              <a:t>The second round of interview will be arranged if needed</a:t>
            </a:r>
            <a:endParaRPr lang="fr-FR" sz="1400" b="1" dirty="0"/>
          </a:p>
          <a:p>
            <a:pPr marL="285750" indent="-285750" algn="just">
              <a:lnSpc>
                <a:spcPct val="150000"/>
              </a:lnSpc>
              <a:buFontTx/>
              <a:buChar char="-"/>
              <a:defRPr/>
            </a:pPr>
            <a:r>
              <a:rPr lang="en-US" sz="1400" b="1" dirty="0"/>
              <a:t>According to each university calendar, the internship/Master’s thesis could be performed from February 2023 to August 2023. </a:t>
            </a:r>
            <a:endParaRPr lang="fr-FR" b="1" dirty="0"/>
          </a:p>
          <a:p>
            <a:pPr marL="285750" indent="-285750">
              <a:buFontTx/>
              <a:buChar char="-"/>
              <a:defRPr/>
            </a:pPr>
            <a:endParaRPr lang="fr-FR" sz="1600" b="1" dirty="0"/>
          </a:p>
          <a:p>
            <a:pPr marL="285750" indent="-285750">
              <a:buFontTx/>
              <a:buChar char="-"/>
              <a:defRPr/>
            </a:pPr>
            <a:endParaRPr lang="fr-FR" sz="1600" b="1" dirty="0"/>
          </a:p>
          <a:p>
            <a:pPr marL="285750" indent="-285750">
              <a:buFontTx/>
              <a:buChar char="-"/>
              <a:defRPr/>
            </a:pPr>
            <a:endParaRPr lang="fr-FR" sz="1600" b="1" dirty="0"/>
          </a:p>
          <a:p>
            <a:pPr marL="285750" indent="-285750">
              <a:buFontTx/>
              <a:buChar char="-"/>
              <a:defRPr/>
            </a:pPr>
            <a:endParaRPr sz="1400" dirty="0"/>
          </a:p>
          <a:p>
            <a:pPr>
              <a:defRPr/>
            </a:pP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8822"/>
            <a:ext cx="1780186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8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092190" y="6075183"/>
            <a:ext cx="1498750" cy="619788"/>
          </a:xfrm>
          <a:prstGeom prst="rect">
            <a:avLst/>
          </a:prstGeom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325977" y="6133286"/>
            <a:ext cx="1583603" cy="512580"/>
          </a:xfrm>
          <a:prstGeom prst="rect">
            <a:avLst/>
          </a:prstGeom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123432" y="6014126"/>
            <a:ext cx="1389917" cy="727214"/>
          </a:xfrm>
          <a:prstGeom prst="rect">
            <a:avLst/>
          </a:prstGeom>
        </p:spPr>
      </p:pic>
      <p:pic>
        <p:nvPicPr>
          <p:cNvPr id="7" name="Picture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079583" y="6075183"/>
            <a:ext cx="1401574" cy="570683"/>
          </a:xfrm>
          <a:prstGeom prst="rect">
            <a:avLst/>
          </a:prstGeom>
        </p:spPr>
      </p:pic>
      <p:sp>
        <p:nvSpPr>
          <p:cNvPr id="8" name="TextBox 13"/>
          <p:cNvSpPr/>
          <p:nvPr/>
        </p:nvSpPr>
        <p:spPr bwMode="auto">
          <a:xfrm>
            <a:off x="0" y="0"/>
            <a:ext cx="12192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b="1">
                <a:solidFill>
                  <a:srgbClr val="FF0000"/>
                </a:solidFill>
              </a:rPr>
              <a:t>E</a:t>
            </a:r>
            <a:r>
              <a:rPr lang="en-US" b="1"/>
              <a:t>rasmus </a:t>
            </a:r>
            <a:r>
              <a:rPr lang="en-US" b="1">
                <a:solidFill>
                  <a:srgbClr val="FF0000"/>
                </a:solidFill>
              </a:rPr>
              <a:t>M</a:t>
            </a:r>
            <a:r>
              <a:rPr lang="en-US" b="1"/>
              <a:t>aster on </a:t>
            </a:r>
            <a:r>
              <a:rPr lang="en-US" b="1">
                <a:solidFill>
                  <a:srgbClr val="FF0000"/>
                </a:solidFill>
              </a:rPr>
              <a:t>I</a:t>
            </a:r>
            <a:r>
              <a:rPr lang="en-US" b="1"/>
              <a:t>nnovative </a:t>
            </a:r>
            <a:r>
              <a:rPr lang="en-US" b="1">
                <a:solidFill>
                  <a:srgbClr val="FF0000"/>
                </a:solidFill>
              </a:rPr>
              <a:t>M</a:t>
            </a:r>
            <a:r>
              <a:rPr lang="en-US" b="1"/>
              <a:t>icrowave </a:t>
            </a:r>
            <a:r>
              <a:rPr lang="en-US" b="1">
                <a:solidFill>
                  <a:srgbClr val="FF0000"/>
                </a:solidFill>
              </a:rPr>
              <a:t>E</a:t>
            </a:r>
            <a:r>
              <a:rPr lang="en-US" b="1"/>
              <a:t>lectronics and </a:t>
            </a:r>
            <a:r>
              <a:rPr lang="en-US" b="1">
                <a:solidFill>
                  <a:srgbClr val="FF0000"/>
                </a:solidFill>
              </a:rPr>
              <a:t>O</a:t>
            </a:r>
            <a:r>
              <a:rPr lang="en-US" b="1"/>
              <a:t>ptics </a:t>
            </a:r>
            <a:endParaRPr/>
          </a:p>
          <a:p>
            <a:pPr algn="ctr">
              <a:lnSpc>
                <a:spcPct val="150000"/>
              </a:lnSpc>
              <a:defRPr/>
            </a:pPr>
            <a:r>
              <a:rPr lang="en-US" b="1"/>
              <a:t>EMIMEO Master Thesis / Internships</a:t>
            </a:r>
            <a:endParaRPr/>
          </a:p>
          <a:p>
            <a:pPr algn="ctr">
              <a:lnSpc>
                <a:spcPct val="150000"/>
              </a:lnSpc>
              <a:defRPr/>
            </a:pPr>
            <a:r>
              <a:rPr lang="en-US" b="1"/>
              <a:t>2020-2021</a:t>
            </a:r>
            <a:endParaRPr lang="fr-FR" b="1"/>
          </a:p>
        </p:txBody>
      </p:sp>
      <p:pic>
        <p:nvPicPr>
          <p:cNvPr id="10" name="Picture 16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9617911" y="0"/>
            <a:ext cx="2574089" cy="528451"/>
          </a:xfrm>
          <a:prstGeom prst="rect">
            <a:avLst/>
          </a:prstGeom>
        </p:spPr>
      </p:pic>
      <p:grpSp>
        <p:nvGrpSpPr>
          <p:cNvPr id="11" name="Groupe 22"/>
          <p:cNvGrpSpPr/>
          <p:nvPr/>
        </p:nvGrpSpPr>
        <p:grpSpPr bwMode="auto">
          <a:xfrm>
            <a:off x="853983" y="2067185"/>
            <a:ext cx="11074665" cy="3762568"/>
            <a:chOff x="48411" y="-557372"/>
            <a:chExt cx="8752087" cy="3762568"/>
          </a:xfrm>
        </p:grpSpPr>
        <p:sp>
          <p:nvSpPr>
            <p:cNvPr id="12" name="ZoneTexte 19"/>
            <p:cNvSpPr>
              <a:spLocks/>
            </p:cNvSpPr>
            <p:nvPr/>
          </p:nvSpPr>
          <p:spPr bwMode="auto">
            <a:xfrm rot="16199998">
              <a:off x="-1650450" y="1141489"/>
              <a:ext cx="3762568" cy="364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 sz="2400" b="1" dirty="0" err="1">
                  <a:solidFill>
                    <a:srgbClr val="C00000"/>
                  </a:solidFill>
                </a:rPr>
                <a:t>Internships</a:t>
              </a:r>
              <a:r>
                <a:rPr lang="fr-FR" sz="2400" b="1" dirty="0">
                  <a:solidFill>
                    <a:srgbClr val="C00000"/>
                  </a:solidFill>
                </a:rPr>
                <a:t>/Master ‘s </a:t>
              </a:r>
              <a:r>
                <a:rPr lang="fr-FR" sz="2400" b="1" dirty="0" err="1">
                  <a:solidFill>
                    <a:srgbClr val="C00000"/>
                  </a:solidFill>
                </a:rPr>
                <a:t>thesis</a:t>
              </a:r>
              <a:endParaRPr lang="fr-FR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Flèche droite 3"/>
            <p:cNvSpPr/>
            <p:nvPr/>
          </p:nvSpPr>
          <p:spPr bwMode="auto">
            <a:xfrm>
              <a:off x="1070035" y="1163252"/>
              <a:ext cx="7697754" cy="463640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cxnSp>
          <p:nvCxnSpPr>
            <p:cNvPr id="14" name="Connecteur droit 4"/>
            <p:cNvCxnSpPr>
              <a:cxnSpLocks/>
            </p:cNvCxnSpPr>
            <p:nvPr/>
          </p:nvCxnSpPr>
          <p:spPr bwMode="auto">
            <a:xfrm>
              <a:off x="1071313" y="880609"/>
              <a:ext cx="0" cy="11075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5"/>
            <p:cNvCxnSpPr>
              <a:cxnSpLocks/>
            </p:cNvCxnSpPr>
            <p:nvPr/>
          </p:nvCxnSpPr>
          <p:spPr bwMode="auto">
            <a:xfrm>
              <a:off x="3359899" y="852784"/>
              <a:ext cx="13420" cy="1197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7"/>
            <p:cNvSpPr>
              <a:spLocks/>
            </p:cNvSpPr>
            <p:nvPr/>
          </p:nvSpPr>
          <p:spPr bwMode="auto">
            <a:xfrm>
              <a:off x="874751" y="506716"/>
              <a:ext cx="528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1200" b="1" dirty="0"/>
                <a:t>30/09</a:t>
              </a:r>
            </a:p>
          </p:txBody>
        </p:sp>
        <p:sp>
          <p:nvSpPr>
            <p:cNvPr id="18" name="ZoneTexte 8"/>
            <p:cNvSpPr>
              <a:spLocks/>
            </p:cNvSpPr>
            <p:nvPr/>
          </p:nvSpPr>
          <p:spPr bwMode="auto">
            <a:xfrm>
              <a:off x="3133887" y="482731"/>
              <a:ext cx="481706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1200" b="1" dirty="0"/>
                <a:t>18/11</a:t>
              </a:r>
            </a:p>
          </p:txBody>
        </p:sp>
        <p:sp>
          <p:nvSpPr>
            <p:cNvPr id="19" name="ZoneTexte 10"/>
            <p:cNvSpPr>
              <a:spLocks/>
            </p:cNvSpPr>
            <p:nvPr/>
          </p:nvSpPr>
          <p:spPr bwMode="auto">
            <a:xfrm>
              <a:off x="979949" y="1711351"/>
              <a:ext cx="149689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fr-FR" sz="1100" i="1" dirty="0" err="1"/>
                <a:t>Creation</a:t>
              </a:r>
              <a:r>
                <a:rPr lang="fr-FR" sz="1100" i="1" dirty="0"/>
                <a:t> of the EMIMEO </a:t>
              </a:r>
              <a:r>
                <a:rPr lang="fr-FR" sz="1100" i="1" dirty="0" err="1"/>
                <a:t>internships</a:t>
              </a:r>
              <a:r>
                <a:rPr lang="fr-FR" sz="1100" i="1" dirty="0"/>
                <a:t>/</a:t>
              </a:r>
              <a:r>
                <a:rPr lang="fr-FR" sz="1100" i="1" dirty="0" err="1"/>
                <a:t>Master’s</a:t>
              </a:r>
              <a:r>
                <a:rPr lang="fr-FR" sz="1100" i="1" dirty="0"/>
                <a:t> </a:t>
              </a:r>
              <a:r>
                <a:rPr lang="fr-FR" sz="1100" i="1" dirty="0" err="1"/>
                <a:t>thesis</a:t>
              </a:r>
              <a:r>
                <a:rPr lang="fr-FR" sz="1100" i="1" dirty="0"/>
                <a:t> catalogue</a:t>
              </a:r>
            </a:p>
          </p:txBody>
        </p:sp>
        <p:cxnSp>
          <p:nvCxnSpPr>
            <p:cNvPr id="20" name="Connecteur droit 11"/>
            <p:cNvCxnSpPr>
              <a:cxnSpLocks/>
            </p:cNvCxnSpPr>
            <p:nvPr/>
          </p:nvCxnSpPr>
          <p:spPr bwMode="auto">
            <a:xfrm>
              <a:off x="2360680" y="860598"/>
              <a:ext cx="13420" cy="1197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12"/>
            <p:cNvSpPr>
              <a:spLocks/>
            </p:cNvSpPr>
            <p:nvPr/>
          </p:nvSpPr>
          <p:spPr bwMode="auto">
            <a:xfrm>
              <a:off x="2154536" y="493230"/>
              <a:ext cx="496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1200" b="1" dirty="0"/>
                <a:t>07/11</a:t>
              </a:r>
            </a:p>
          </p:txBody>
        </p:sp>
        <p:sp>
          <p:nvSpPr>
            <p:cNvPr id="22" name="ZoneTexte 13"/>
            <p:cNvSpPr>
              <a:spLocks/>
            </p:cNvSpPr>
            <p:nvPr/>
          </p:nvSpPr>
          <p:spPr bwMode="auto">
            <a:xfrm>
              <a:off x="2254523" y="1700225"/>
              <a:ext cx="118913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fr-FR" sz="1100" i="1" dirty="0" err="1"/>
                <a:t>Internship</a:t>
              </a:r>
              <a:r>
                <a:rPr lang="fr-FR" sz="1100" i="1" dirty="0"/>
                <a:t>/</a:t>
              </a:r>
              <a:r>
                <a:rPr lang="fr-FR" sz="1100" i="1" dirty="0" err="1"/>
                <a:t>thesis</a:t>
              </a:r>
              <a:r>
                <a:rPr lang="fr-FR" sz="1100" i="1" dirty="0"/>
                <a:t> </a:t>
              </a:r>
              <a:r>
                <a:rPr lang="fr-FR" sz="1100" i="1" dirty="0" err="1"/>
                <a:t>presentation</a:t>
              </a:r>
              <a:r>
                <a:rPr lang="fr-FR" sz="1100" i="1" dirty="0"/>
                <a:t> to the </a:t>
              </a:r>
              <a:r>
                <a:rPr lang="fr-FR" sz="1100" i="1" dirty="0" err="1"/>
                <a:t>students</a:t>
              </a:r>
              <a:endParaRPr lang="fr-FR" sz="1100" i="1" dirty="0"/>
            </a:p>
          </p:txBody>
        </p:sp>
        <p:cxnSp>
          <p:nvCxnSpPr>
            <p:cNvPr id="23" name="Connecteur droit 14"/>
            <p:cNvCxnSpPr>
              <a:cxnSpLocks/>
            </p:cNvCxnSpPr>
            <p:nvPr/>
          </p:nvCxnSpPr>
          <p:spPr bwMode="auto">
            <a:xfrm>
              <a:off x="4287900" y="849496"/>
              <a:ext cx="13420" cy="1197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15"/>
            <p:cNvSpPr>
              <a:spLocks/>
            </p:cNvSpPr>
            <p:nvPr/>
          </p:nvSpPr>
          <p:spPr bwMode="auto">
            <a:xfrm>
              <a:off x="4081163" y="482731"/>
              <a:ext cx="513677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1200" b="1" dirty="0"/>
                <a:t>16/12</a:t>
              </a:r>
            </a:p>
          </p:txBody>
        </p:sp>
        <p:sp>
          <p:nvSpPr>
            <p:cNvPr id="25" name="ZoneTexte 16"/>
            <p:cNvSpPr>
              <a:spLocks/>
            </p:cNvSpPr>
            <p:nvPr/>
          </p:nvSpPr>
          <p:spPr bwMode="auto">
            <a:xfrm>
              <a:off x="3231878" y="1726188"/>
              <a:ext cx="11871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fr-FR" sz="1100" i="1" dirty="0" err="1"/>
                <a:t>Student</a:t>
              </a:r>
              <a:r>
                <a:rPr lang="fr-FR" sz="1100" i="1" dirty="0"/>
                <a:t> </a:t>
              </a:r>
              <a:r>
                <a:rPr lang="fr-FR" sz="1100" i="1" dirty="0" err="1"/>
                <a:t>wishes</a:t>
              </a:r>
              <a:r>
                <a:rPr lang="fr-FR" sz="1100" i="1" dirty="0"/>
                <a:t> &amp; interviews</a:t>
              </a:r>
            </a:p>
          </p:txBody>
        </p:sp>
        <p:sp>
          <p:nvSpPr>
            <p:cNvPr id="26" name="ZoneTexte 39"/>
            <p:cNvSpPr>
              <a:spLocks/>
            </p:cNvSpPr>
            <p:nvPr/>
          </p:nvSpPr>
          <p:spPr bwMode="auto">
            <a:xfrm>
              <a:off x="8016152" y="506716"/>
              <a:ext cx="784346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1200" b="1" dirty="0"/>
                <a:t>01/04</a:t>
              </a:r>
            </a:p>
          </p:txBody>
        </p:sp>
        <p:sp>
          <p:nvSpPr>
            <p:cNvPr id="27" name="ZoneTexte 29"/>
            <p:cNvSpPr>
              <a:spLocks/>
            </p:cNvSpPr>
            <p:nvPr/>
          </p:nvSpPr>
          <p:spPr bwMode="auto">
            <a:xfrm>
              <a:off x="7469094" y="506716"/>
              <a:ext cx="784094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1200" b="1" dirty="0"/>
                <a:t>28/02</a:t>
              </a:r>
            </a:p>
          </p:txBody>
        </p:sp>
        <p:cxnSp>
          <p:nvCxnSpPr>
            <p:cNvPr id="28" name="Connecteur droit 35"/>
            <p:cNvCxnSpPr>
              <a:cxnSpLocks/>
            </p:cNvCxnSpPr>
            <p:nvPr/>
          </p:nvCxnSpPr>
          <p:spPr bwMode="auto">
            <a:xfrm>
              <a:off x="8440215" y="862715"/>
              <a:ext cx="13420" cy="1197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36"/>
            <p:cNvCxnSpPr>
              <a:cxnSpLocks/>
            </p:cNvCxnSpPr>
            <p:nvPr/>
          </p:nvCxnSpPr>
          <p:spPr bwMode="auto">
            <a:xfrm>
              <a:off x="5219365" y="836281"/>
              <a:ext cx="13420" cy="12241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41"/>
            <p:cNvSpPr>
              <a:spLocks/>
            </p:cNvSpPr>
            <p:nvPr/>
          </p:nvSpPr>
          <p:spPr bwMode="auto">
            <a:xfrm>
              <a:off x="5036428" y="491901"/>
              <a:ext cx="544823" cy="27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1200" b="1" dirty="0"/>
                <a:t>03/01</a:t>
              </a:r>
            </a:p>
          </p:txBody>
        </p:sp>
        <p:sp>
          <p:nvSpPr>
            <p:cNvPr id="31" name="ZoneTexte 42"/>
            <p:cNvSpPr>
              <a:spLocks/>
            </p:cNvSpPr>
            <p:nvPr/>
          </p:nvSpPr>
          <p:spPr bwMode="auto">
            <a:xfrm>
              <a:off x="6212921" y="494891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1200" b="1" dirty="0"/>
                <a:t>14/01</a:t>
              </a:r>
            </a:p>
          </p:txBody>
        </p:sp>
        <p:cxnSp>
          <p:nvCxnSpPr>
            <p:cNvPr id="32" name="Connecteur droit 43"/>
            <p:cNvCxnSpPr>
              <a:cxnSpLocks/>
            </p:cNvCxnSpPr>
            <p:nvPr/>
          </p:nvCxnSpPr>
          <p:spPr bwMode="auto">
            <a:xfrm>
              <a:off x="6427385" y="860598"/>
              <a:ext cx="13420" cy="11977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itle 2"/>
          <p:cNvSpPr>
            <a:spLocks noGrp="1"/>
          </p:cNvSpPr>
          <p:nvPr>
            <p:ph type="title"/>
          </p:nvPr>
        </p:nvSpPr>
        <p:spPr bwMode="auto">
          <a:xfrm>
            <a:off x="0" y="1560798"/>
            <a:ext cx="12119857" cy="383071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fr-FR" sz="4000" b="1" dirty="0"/>
              <a:t/>
            </a:r>
            <a:br>
              <a:rPr lang="fr-FR" sz="4000" b="1" dirty="0"/>
            </a:br>
            <a:r>
              <a:rPr lang="fr-FR" sz="4000" b="1" dirty="0" err="1">
                <a:solidFill>
                  <a:schemeClr val="accent2">
                    <a:lumMod val="75000"/>
                  </a:schemeClr>
                </a:solidFill>
              </a:rPr>
              <a:t>Internship</a:t>
            </a:r>
            <a:r>
              <a:rPr lang="fr-FR" sz="40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sz="4000" b="1" dirty="0" err="1">
                <a:solidFill>
                  <a:schemeClr val="accent2">
                    <a:lumMod val="75000"/>
                  </a:schemeClr>
                </a:solidFill>
              </a:rPr>
              <a:t>Thesis</a:t>
            </a:r>
            <a:r>
              <a:rPr lang="fr-FR" sz="4000" b="1" dirty="0">
                <a:solidFill>
                  <a:schemeClr val="accent2">
                    <a:lumMod val="75000"/>
                  </a:schemeClr>
                </a:solidFill>
              </a:rPr>
              <a:t>’ </a:t>
            </a:r>
            <a:r>
              <a:rPr lang="fr-FR" sz="4000" b="1" dirty="0" err="1">
                <a:solidFill>
                  <a:schemeClr val="accent2">
                    <a:lumMod val="75000"/>
                  </a:schemeClr>
                </a:solidFill>
              </a:rPr>
              <a:t>Selection</a:t>
            </a:r>
            <a:r>
              <a:rPr lang="fr-FR" sz="40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br>
              <a:rPr lang="fr-FR" sz="4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sz="4000" b="1" dirty="0">
                <a:solidFill>
                  <a:schemeClr val="accent2">
                    <a:lumMod val="75000"/>
                  </a:schemeClr>
                </a:solidFill>
              </a:rPr>
              <a:t>2022-2023 </a:t>
            </a:r>
            <a:r>
              <a:rPr lang="fr-FR" sz="4000" b="1" dirty="0" err="1">
                <a:solidFill>
                  <a:schemeClr val="accent2">
                    <a:lumMod val="75000"/>
                  </a:schemeClr>
                </a:solidFill>
              </a:rPr>
              <a:t>calendar</a:t>
            </a:r>
            <a:endParaRPr lang="fr-FR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ZoneTexte 45"/>
          <p:cNvSpPr>
            <a:spLocks/>
          </p:cNvSpPr>
          <p:nvPr/>
        </p:nvSpPr>
        <p:spPr bwMode="auto">
          <a:xfrm>
            <a:off x="7660075" y="4332210"/>
            <a:ext cx="1126069" cy="59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 i="1" dirty="0"/>
              <a:t>Final </a:t>
            </a:r>
            <a:r>
              <a:rPr lang="fr-FR" sz="1100" i="1" dirty="0" err="1"/>
              <a:t>Matching</a:t>
            </a:r>
            <a:r>
              <a:rPr lang="fr-FR" sz="1100" i="1" dirty="0"/>
              <a:t> &amp; 2nd round if </a:t>
            </a:r>
            <a:r>
              <a:rPr lang="fr-FR" sz="1100" i="1" dirty="0" err="1"/>
              <a:t>required</a:t>
            </a:r>
            <a:endParaRPr lang="fr-FR" sz="1100" i="1" dirty="0"/>
          </a:p>
        </p:txBody>
      </p:sp>
      <p:sp>
        <p:nvSpPr>
          <p:cNvPr id="40" name="ZoneTexte 45"/>
          <p:cNvSpPr>
            <a:spLocks/>
          </p:cNvSpPr>
          <p:nvPr/>
        </p:nvSpPr>
        <p:spPr bwMode="auto">
          <a:xfrm>
            <a:off x="9133491" y="4308205"/>
            <a:ext cx="112678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 i="1" dirty="0"/>
              <a:t>Internship agreement</a:t>
            </a:r>
          </a:p>
          <a:p>
            <a:pPr algn="ctr">
              <a:defRPr/>
            </a:pPr>
            <a:r>
              <a:rPr lang="fr-FR" sz="1100" i="1" dirty="0"/>
              <a:t>&amp;</a:t>
            </a:r>
          </a:p>
          <a:p>
            <a:pPr algn="ctr">
              <a:defRPr/>
            </a:pPr>
            <a:r>
              <a:rPr lang="fr-FR" sz="1100" i="1" dirty="0"/>
              <a:t>Final </a:t>
            </a:r>
            <a:r>
              <a:rPr lang="fr-FR" sz="1100" i="1" dirty="0" err="1"/>
              <a:t>results</a:t>
            </a:r>
            <a:r>
              <a:rPr lang="fr-FR" sz="1100" i="1" dirty="0"/>
              <a:t> </a:t>
            </a:r>
            <a:r>
              <a:rPr lang="fr-FR" sz="1100" i="1" dirty="0" err="1"/>
              <a:t>after</a:t>
            </a:r>
            <a:r>
              <a:rPr lang="fr-FR" sz="1100" i="1" dirty="0"/>
              <a:t> 2nd session (UNILIM)</a:t>
            </a:r>
          </a:p>
        </p:txBody>
      </p:sp>
      <p:cxnSp>
        <p:nvCxnSpPr>
          <p:cNvPr id="41" name="Connecteur droit 6"/>
          <p:cNvCxnSpPr>
            <a:cxnSpLocks/>
          </p:cNvCxnSpPr>
          <p:nvPr/>
        </p:nvCxnSpPr>
        <p:spPr bwMode="auto">
          <a:xfrm>
            <a:off x="10539267" y="3541352"/>
            <a:ext cx="15927" cy="1197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780186" cy="11888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181395" y="6085876"/>
            <a:ext cx="1498750" cy="619788"/>
          </a:xfrm>
          <a:prstGeom prst="rect">
            <a:avLst/>
          </a:prstGeom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639616" y="6139480"/>
            <a:ext cx="1583603" cy="512580"/>
          </a:xfrm>
          <a:prstGeom prst="rect">
            <a:avLst/>
          </a:prstGeom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824192" y="6033313"/>
            <a:ext cx="1389917" cy="727214"/>
          </a:xfrm>
          <a:prstGeom prst="rect">
            <a:avLst/>
          </a:prstGeom>
        </p:spPr>
      </p:pic>
      <p:sp>
        <p:nvSpPr>
          <p:cNvPr id="8" name="TextBox 13"/>
          <p:cNvSpPr/>
          <p:nvPr/>
        </p:nvSpPr>
        <p:spPr bwMode="auto">
          <a:xfrm>
            <a:off x="0" y="0"/>
            <a:ext cx="12192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/>
              <a:t>rasmus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aster on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/>
              <a:t>nnovative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icrowave </a:t>
            </a: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/>
              <a:t>lectronics and </a:t>
            </a:r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US" b="1" dirty="0"/>
              <a:t>ptics </a:t>
            </a:r>
            <a:endParaRPr dirty="0"/>
          </a:p>
          <a:p>
            <a:pPr algn="ctr">
              <a:lnSpc>
                <a:spcPct val="150000"/>
              </a:lnSpc>
              <a:defRPr/>
            </a:pPr>
            <a:r>
              <a:rPr lang="en-US" b="1" dirty="0"/>
              <a:t>EMIMEO Master Thesis / Internships</a:t>
            </a:r>
            <a:endParaRPr dirty="0"/>
          </a:p>
          <a:p>
            <a:pPr algn="ctr">
              <a:lnSpc>
                <a:spcPct val="150000"/>
              </a:lnSpc>
              <a:defRPr/>
            </a:pPr>
            <a:r>
              <a:rPr lang="en-US" b="1" dirty="0"/>
              <a:t>2021-2022</a:t>
            </a:r>
            <a:endParaRPr lang="fr-FR" b="1" dirty="0"/>
          </a:p>
        </p:txBody>
      </p:sp>
      <p:pic>
        <p:nvPicPr>
          <p:cNvPr id="10" name="Picture 16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9617910" y="31268"/>
            <a:ext cx="2574089" cy="528451"/>
          </a:xfrm>
          <a:prstGeom prst="rect">
            <a:avLst/>
          </a:prstGeom>
        </p:spPr>
      </p:pic>
      <p:sp>
        <p:nvSpPr>
          <p:cNvPr id="11" name="Title 2"/>
          <p:cNvSpPr>
            <a:spLocks noGrp="1"/>
          </p:cNvSpPr>
          <p:nvPr>
            <p:ph type="title"/>
          </p:nvPr>
        </p:nvSpPr>
        <p:spPr bwMode="auto">
          <a:xfrm>
            <a:off x="0" y="1573666"/>
            <a:ext cx="12191999" cy="383071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fr-FR" sz="4000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fr-FR" sz="4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sz="4000" b="1" dirty="0" err="1">
                <a:solidFill>
                  <a:schemeClr val="accent2">
                    <a:lumMod val="75000"/>
                  </a:schemeClr>
                </a:solidFill>
              </a:rPr>
              <a:t>Internship</a:t>
            </a:r>
            <a:r>
              <a:rPr lang="fr-FR" sz="40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fr-FR" sz="4000" b="1" dirty="0" err="1">
                <a:solidFill>
                  <a:schemeClr val="accent2">
                    <a:lumMod val="75000"/>
                  </a:schemeClr>
                </a:solidFill>
              </a:rPr>
              <a:t>Master’s</a:t>
            </a:r>
            <a:r>
              <a:rPr lang="fr-FR" sz="4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4000" b="1" dirty="0" err="1">
                <a:solidFill>
                  <a:schemeClr val="accent2">
                    <a:lumMod val="75000"/>
                  </a:schemeClr>
                </a:solidFill>
              </a:rPr>
              <a:t>Thesis</a:t>
            </a:r>
            <a:r>
              <a:rPr lang="fr-FR" sz="4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4000" b="1" dirty="0" err="1">
                <a:solidFill>
                  <a:schemeClr val="accent2">
                    <a:lumMod val="75000"/>
                  </a:schemeClr>
                </a:solidFill>
              </a:rPr>
              <a:t>Calendar</a:t>
            </a:r>
            <a:r>
              <a:rPr lang="fr-FR" sz="4000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fr-FR" sz="40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fr-FR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2" name="Groupe 5"/>
          <p:cNvGrpSpPr/>
          <p:nvPr/>
        </p:nvGrpSpPr>
        <p:grpSpPr bwMode="auto">
          <a:xfrm>
            <a:off x="1677778" y="2604642"/>
            <a:ext cx="9500627" cy="3416245"/>
            <a:chOff x="99900" y="1051501"/>
            <a:chExt cx="7868817" cy="3171923"/>
          </a:xfrm>
        </p:grpSpPr>
        <p:sp>
          <p:nvSpPr>
            <p:cNvPr id="13" name="Flèche droite 3"/>
            <p:cNvSpPr/>
            <p:nvPr/>
          </p:nvSpPr>
          <p:spPr bwMode="auto">
            <a:xfrm>
              <a:off x="581660" y="1930253"/>
              <a:ext cx="7387057" cy="4636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 sz="1400"/>
            </a:p>
          </p:txBody>
        </p:sp>
        <p:cxnSp>
          <p:nvCxnSpPr>
            <p:cNvPr id="14" name="Connecteur droit 4"/>
            <p:cNvCxnSpPr>
              <a:cxnSpLocks/>
            </p:cNvCxnSpPr>
            <p:nvPr/>
          </p:nvCxnSpPr>
          <p:spPr bwMode="auto">
            <a:xfrm>
              <a:off x="581660" y="1651522"/>
              <a:ext cx="0" cy="108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7"/>
            <p:cNvSpPr>
              <a:spLocks/>
            </p:cNvSpPr>
            <p:nvPr/>
          </p:nvSpPr>
          <p:spPr bwMode="auto">
            <a:xfrm>
              <a:off x="272567" y="1283544"/>
              <a:ext cx="804930" cy="285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1400" dirty="0"/>
                <a:t>14/01</a:t>
              </a:r>
            </a:p>
          </p:txBody>
        </p:sp>
        <p:sp>
          <p:nvSpPr>
            <p:cNvPr id="16" name="ZoneTexte 8"/>
            <p:cNvSpPr>
              <a:spLocks/>
            </p:cNvSpPr>
            <p:nvPr/>
          </p:nvSpPr>
          <p:spPr bwMode="auto">
            <a:xfrm>
              <a:off x="5643732" y="1283544"/>
              <a:ext cx="875764" cy="28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1400" dirty="0"/>
                <a:t>28/08</a:t>
              </a:r>
            </a:p>
          </p:txBody>
        </p:sp>
        <p:cxnSp>
          <p:nvCxnSpPr>
            <p:cNvPr id="18" name="Connecteur droit 14"/>
            <p:cNvCxnSpPr>
              <a:cxnSpLocks/>
            </p:cNvCxnSpPr>
            <p:nvPr/>
          </p:nvCxnSpPr>
          <p:spPr bwMode="auto">
            <a:xfrm>
              <a:off x="5611426" y="1651522"/>
              <a:ext cx="12879" cy="108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9"/>
            <p:cNvSpPr>
              <a:spLocks/>
            </p:cNvSpPr>
            <p:nvPr/>
          </p:nvSpPr>
          <p:spPr bwMode="auto">
            <a:xfrm rot="16199998">
              <a:off x="-786563" y="1937964"/>
              <a:ext cx="2078822" cy="305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 b="1" dirty="0">
                  <a:solidFill>
                    <a:srgbClr val="C00000"/>
                  </a:solidFill>
                </a:rPr>
                <a:t>EMIMEO INTERNSHIP</a:t>
              </a:r>
            </a:p>
          </p:txBody>
        </p:sp>
        <p:sp>
          <p:nvSpPr>
            <p:cNvPr id="20" name="ZoneTexte 29"/>
            <p:cNvSpPr>
              <a:spLocks/>
            </p:cNvSpPr>
            <p:nvPr/>
          </p:nvSpPr>
          <p:spPr bwMode="auto">
            <a:xfrm>
              <a:off x="623816" y="2313220"/>
              <a:ext cx="1286494" cy="28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endParaRPr lang="fr-FR" sz="1400" dirty="0"/>
            </a:p>
          </p:txBody>
        </p:sp>
        <p:cxnSp>
          <p:nvCxnSpPr>
            <p:cNvPr id="21" name="Connecteur droit 34"/>
            <p:cNvCxnSpPr>
              <a:cxnSpLocks/>
            </p:cNvCxnSpPr>
            <p:nvPr/>
          </p:nvCxnSpPr>
          <p:spPr bwMode="auto">
            <a:xfrm>
              <a:off x="7621577" y="1691035"/>
              <a:ext cx="12879" cy="108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35"/>
            <p:cNvSpPr>
              <a:spLocks/>
            </p:cNvSpPr>
            <p:nvPr/>
          </p:nvSpPr>
          <p:spPr bwMode="auto">
            <a:xfrm>
              <a:off x="7030216" y="1296581"/>
              <a:ext cx="875764" cy="28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 sz="1400" dirty="0"/>
                <a:t>11/09</a:t>
              </a:r>
            </a:p>
          </p:txBody>
        </p:sp>
        <p:sp>
          <p:nvSpPr>
            <p:cNvPr id="23" name="ZoneTexte 36"/>
            <p:cNvSpPr>
              <a:spLocks/>
            </p:cNvSpPr>
            <p:nvPr/>
          </p:nvSpPr>
          <p:spPr bwMode="auto">
            <a:xfrm>
              <a:off x="5712542" y="2337375"/>
              <a:ext cx="1909034" cy="1886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fr-FR" sz="1400" dirty="0" err="1"/>
                <a:t>Viva</a:t>
              </a:r>
              <a:r>
                <a:rPr lang="fr-FR" sz="1400" dirty="0"/>
                <a:t>/</a:t>
              </a:r>
              <a:r>
                <a:rPr lang="fr-FR" sz="1400" dirty="0" err="1"/>
                <a:t>defence</a:t>
              </a:r>
              <a:r>
                <a:rPr lang="fr-FR" sz="1400" dirty="0"/>
                <a:t>/</a:t>
              </a:r>
              <a:r>
                <a:rPr lang="fr-FR" sz="1400" dirty="0" err="1"/>
                <a:t>presentation</a:t>
              </a:r>
              <a:r>
                <a:rPr lang="fr-FR" sz="1400" dirty="0"/>
                <a:t> for Master Course Dissertation.</a:t>
              </a:r>
            </a:p>
            <a:p>
              <a:pPr algn="ctr">
                <a:defRPr/>
              </a:pPr>
              <a:r>
                <a:rPr lang="fr-FR" sz="1400" dirty="0"/>
                <a:t>A joint session for the </a:t>
              </a:r>
              <a:r>
                <a:rPr lang="fr-FR" sz="1400" dirty="0" err="1"/>
                <a:t>defences</a:t>
              </a:r>
              <a:r>
                <a:rPr lang="fr-FR" sz="1400" dirty="0"/>
                <a:t> </a:t>
              </a:r>
              <a:r>
                <a:rPr lang="fr-FR" sz="1400" dirty="0" err="1"/>
                <a:t>might</a:t>
              </a:r>
              <a:r>
                <a:rPr lang="fr-FR" sz="1400" dirty="0"/>
                <a:t> </a:t>
              </a:r>
              <a:r>
                <a:rPr lang="fr-FR" sz="1400" dirty="0" err="1"/>
                <a:t>be</a:t>
              </a:r>
              <a:r>
                <a:rPr lang="fr-FR" sz="1400" dirty="0"/>
                <a:t> </a:t>
              </a:r>
              <a:r>
                <a:rPr lang="fr-FR" sz="1400" dirty="0" err="1"/>
                <a:t>organised</a:t>
              </a:r>
              <a:r>
                <a:rPr lang="fr-FR" sz="1400" dirty="0"/>
                <a:t> at the end of August/ </a:t>
              </a:r>
              <a:r>
                <a:rPr lang="fr-FR" sz="1400" dirty="0" err="1"/>
                <a:t>beginning</a:t>
              </a:r>
              <a:r>
                <a:rPr lang="fr-FR" sz="1400" dirty="0"/>
                <a:t> of </a:t>
              </a:r>
              <a:r>
                <a:rPr lang="fr-FR" sz="1400" dirty="0" err="1"/>
                <a:t>September</a:t>
              </a:r>
              <a:r>
                <a:rPr lang="fr-FR" sz="1400" dirty="0"/>
                <a:t> 2023.</a:t>
              </a:r>
              <a:endParaRPr dirty="0"/>
            </a:p>
            <a:p>
              <a:pPr>
                <a:defRPr/>
              </a:pPr>
              <a:endParaRPr lang="fr-FR" sz="1400" dirty="0"/>
            </a:p>
          </p:txBody>
        </p:sp>
      </p:grpSp>
      <p:sp>
        <p:nvSpPr>
          <p:cNvPr id="25" name="ZoneTexte 36"/>
          <p:cNvSpPr>
            <a:spLocks/>
          </p:cNvSpPr>
          <p:nvPr/>
        </p:nvSpPr>
        <p:spPr bwMode="auto">
          <a:xfrm>
            <a:off x="4360994" y="4097283"/>
            <a:ext cx="1416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400" i="1" dirty="0"/>
              <a:t>Internship </a:t>
            </a:r>
            <a:r>
              <a:rPr lang="fr-FR" sz="1400" i="1" dirty="0" err="1"/>
              <a:t>implementation</a:t>
            </a:r>
            <a:endParaRPr lang="fr-FR" sz="14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04"/>
            <a:ext cx="1780186" cy="11888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6077</TotalTime>
  <Words>528</Words>
  <Application>Microsoft Office PowerPoint</Application>
  <DocSecurity>0</DocSecurity>
  <PresentationFormat>Grand écran</PresentationFormat>
  <Paragraphs>62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    Erasmus Master on Innovative Microwave Electronics and Optics  2022-2023 </vt:lpstr>
      <vt:lpstr>Présentation PowerPoint</vt:lpstr>
      <vt:lpstr>Présentation PowerPoint</vt:lpstr>
      <vt:lpstr> Internship/Thesis’ Selection:  2022-2023 calendar</vt:lpstr>
      <vt:lpstr> Internship/Master’s Thesis Calendar </vt:lpstr>
    </vt:vector>
  </TitlesOfParts>
  <Manager/>
  <Company>Unilim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Frederic Fabre</dc:creator>
  <cp:keywords/>
  <dc:description/>
  <cp:lastModifiedBy>Bruno BARELAUD</cp:lastModifiedBy>
  <cp:revision>62</cp:revision>
  <dcterms:created xsi:type="dcterms:W3CDTF">2020-10-21T11:22:28Z</dcterms:created>
  <dcterms:modified xsi:type="dcterms:W3CDTF">2022-10-25T06:28:47Z</dcterms:modified>
  <cp:category/>
  <dc:identifier/>
  <cp:contentStatus/>
  <dc:language/>
  <cp:version/>
</cp:coreProperties>
</file>