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0"/>
  </p:notesMasterIdLst>
  <p:sldIdLst>
    <p:sldId id="285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2" r:id="rId22"/>
    <p:sldId id="573" r:id="rId23"/>
    <p:sldId id="571" r:id="rId24"/>
    <p:sldId id="574" r:id="rId25"/>
    <p:sldId id="576" r:id="rId26"/>
    <p:sldId id="575" r:id="rId27"/>
    <p:sldId id="554" r:id="rId28"/>
    <p:sldId id="577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CB64C"/>
    <a:srgbClr val="FFE17B"/>
    <a:srgbClr val="595A5D"/>
    <a:srgbClr val="414042"/>
    <a:srgbClr val="DCDCDC"/>
    <a:srgbClr val="4F81BD"/>
    <a:srgbClr val="0C9B2E"/>
    <a:srgbClr val="FFFAD0"/>
    <a:srgbClr val="FFF8AE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5" autoAdjust="0"/>
    <p:restoredTop sz="75346" autoAdjust="0"/>
  </p:normalViewPr>
  <p:slideViewPr>
    <p:cSldViewPr snapToGrid="0" showGuides="1">
      <p:cViewPr varScale="1">
        <p:scale>
          <a:sx n="97" d="100"/>
          <a:sy n="97" d="100"/>
        </p:scale>
        <p:origin x="1224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2/14/18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4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-setup for</a:t>
            </a:r>
            <a:r>
              <a:rPr lang="en-US" baseline="0" dirty="0"/>
              <a:t> </a:t>
            </a:r>
            <a:r>
              <a:rPr lang="en-US" dirty="0"/>
              <a:t>1 echo is easy, 20?  100?</a:t>
            </a:r>
          </a:p>
          <a:p>
            <a:pPr lvl="0"/>
            <a:r>
              <a:rPr lang="en-US" dirty="0"/>
              <a:t>-what if i don’t want certain skills on my conference room Echo’s?</a:t>
            </a:r>
          </a:p>
          <a:p>
            <a:pPr lvl="0"/>
            <a:r>
              <a:rPr lang="en-US" dirty="0"/>
              <a:t>-what if i don’t want my company’s skills out on the public</a:t>
            </a:r>
            <a:r>
              <a:rPr lang="en-US" baseline="0" dirty="0"/>
              <a:t> skill store?  will anyone know what “bean buyer” is?  it will only work for starbucks backend corporate systems for ordering...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3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Gio9NK9vTD" TargetMode="External"/><Relationship Id="rId2" Type="http://schemas.openxmlformats.org/officeDocument/2006/relationships/hyperlink" Target="https://twitter.com/hashtag/reInvent?src=has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ABDA8C94-A3B7-A747-95C9-6677C883874F}" type="datetime2">
              <a:rPr lang="en-US"/>
              <a:t>Wednesday, February 14, 2018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9" y="1738712"/>
            <a:ext cx="6205509" cy="744537"/>
          </a:xfrm>
        </p:spPr>
        <p:txBody>
          <a:bodyPr/>
          <a:lstStyle/>
          <a:p>
            <a:r>
              <a:rPr lang="en-US" dirty="0"/>
              <a:t>Voice Powered Analytics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898" y="3657600"/>
            <a:ext cx="5166943" cy="67942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Adam </a:t>
            </a:r>
            <a:r>
              <a:rPr lang="en-US" dirty="0" err="1">
                <a:latin typeface="Amazon Ember" charset="0"/>
                <a:ea typeface="Amazon Ember" charset="0"/>
                <a:cs typeface="Amazon Ember" charset="0"/>
              </a:rPr>
              <a:t>Westrich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, Solutions Architect, </a:t>
            </a:r>
            <a:r>
              <a:rPr lang="en-US" dirty="0"/>
              <a:t>@</a:t>
            </a:r>
            <a:r>
              <a:rPr lang="en-US" dirty="0" err="1"/>
              <a:t>WestrichAdam</a:t>
            </a:r>
            <a:endParaRPr lang="en-US" dirty="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Chad Neal, Manager, Solutions Architecture, @</a:t>
            </a:r>
            <a:r>
              <a:rPr lang="en-US" dirty="0" err="1">
                <a:latin typeface="Amazon Ember" charset="0"/>
                <a:ea typeface="Amazon Ember" charset="0"/>
                <a:cs typeface="Amazon Ember" charset="0"/>
              </a:rPr>
              <a:t>chadneal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9B2F2-9DED-8C4B-B2FF-B9989E213FD3}"/>
              </a:ext>
            </a:extLst>
          </p:cNvPr>
          <p:cNvSpPr txBox="1"/>
          <p:nvPr/>
        </p:nvSpPr>
        <p:spPr>
          <a:xfrm>
            <a:off x="563146" y="2358189"/>
            <a:ext cx="275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AWS Loft, San Francisco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9DF6-0CF9-DD42-BF15-EA117977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Simple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B516-D9BF-9B40-83C2-4ECB7F6A3E8B}"/>
              </a:ext>
            </a:extLst>
          </p:cNvPr>
          <p:cNvSpPr txBox="1">
            <a:spLocks/>
          </p:cNvSpPr>
          <p:nvPr/>
        </p:nvSpPr>
        <p:spPr>
          <a:xfrm>
            <a:off x="356615" y="1335706"/>
            <a:ext cx="8449055" cy="270690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000"/>
              <a:t>DDL operations – FREE</a:t>
            </a:r>
          </a:p>
          <a:p>
            <a:pPr marL="457200" indent="-457200">
              <a:buFont typeface="Arial"/>
              <a:buChar char="•"/>
            </a:pPr>
            <a:r>
              <a:rPr lang="en-US" sz="2000"/>
              <a:t>SQL operations – FREE</a:t>
            </a:r>
          </a:p>
          <a:p>
            <a:pPr marL="457200" indent="-457200">
              <a:buFont typeface="Arial"/>
              <a:buChar char="•"/>
            </a:pPr>
            <a:r>
              <a:rPr lang="en-US" sz="2000"/>
              <a:t>Query concurrency – FREE</a:t>
            </a:r>
          </a:p>
          <a:p>
            <a:pPr marL="457200" indent="-457200">
              <a:buFont typeface="Arial"/>
              <a:buChar char="•"/>
            </a:pPr>
            <a:r>
              <a:rPr lang="en-US" sz="2000"/>
              <a:t>Data scanned - $5 / TB </a:t>
            </a:r>
          </a:p>
          <a:p>
            <a:pPr marL="457200" indent="-457200">
              <a:buFont typeface="Arial"/>
              <a:buChar char="•"/>
            </a:pPr>
            <a:r>
              <a:rPr lang="en-US" sz="2000"/>
              <a:t>Standard S3 rates for storage, requests, and data transfer apply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814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4E8A-F09D-B341-BB71-A84A8942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Familiar Technologies Under the Covers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AA4877-5366-5040-8029-52178A95B071}"/>
              </a:ext>
            </a:extLst>
          </p:cNvPr>
          <p:cNvSpPr txBox="1">
            <a:spLocks/>
          </p:cNvSpPr>
          <p:nvPr/>
        </p:nvSpPr>
        <p:spPr>
          <a:xfrm>
            <a:off x="3531464" y="1099173"/>
            <a:ext cx="5274207" cy="169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/>
              <a:t>Used for DDL functionality</a:t>
            </a:r>
          </a:p>
          <a:p>
            <a:r>
              <a:rPr lang="en-US" sz="1800"/>
              <a:t>Complex data types</a:t>
            </a:r>
          </a:p>
          <a:p>
            <a:r>
              <a:rPr lang="en-US" sz="1800"/>
              <a:t>Multitude of formats </a:t>
            </a:r>
          </a:p>
          <a:p>
            <a:r>
              <a:rPr lang="en-US" sz="1800"/>
              <a:t>Supports data partitioning</a:t>
            </a:r>
          </a:p>
          <a:p>
            <a:r>
              <a:rPr lang="en-US" sz="1800"/>
              <a:t>Hive compatible SerDe (Serializer/Deserializer)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3191F-6326-5346-B9DC-02588F05DA7B}"/>
              </a:ext>
            </a:extLst>
          </p:cNvPr>
          <p:cNvSpPr txBox="1">
            <a:spLocks/>
          </p:cNvSpPr>
          <p:nvPr/>
        </p:nvSpPr>
        <p:spPr>
          <a:xfrm>
            <a:off x="3531464" y="2890802"/>
            <a:ext cx="4246779" cy="1226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/>
              <a:t>Used for SQL Queries</a:t>
            </a:r>
          </a:p>
          <a:p>
            <a:r>
              <a:rPr lang="en-US" sz="1800"/>
              <a:t>In-memory distributed query engine</a:t>
            </a:r>
          </a:p>
          <a:p>
            <a:r>
              <a:rPr lang="en-US" sz="1800"/>
              <a:t>ANSI-SQL compatible with extensions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D99B2-FDA1-EC47-8661-52ADE329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24" y="1432213"/>
            <a:ext cx="1029462" cy="1029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FF6C2-0AF6-2B46-8391-0CFAA480E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00" y="2989726"/>
            <a:ext cx="1937311" cy="10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4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21A48-8A6E-0249-88EC-210599BB8FEC}"/>
              </a:ext>
            </a:extLst>
          </p:cNvPr>
          <p:cNvSpPr txBox="1">
            <a:spLocks/>
          </p:cNvSpPr>
          <p:nvPr/>
        </p:nvSpPr>
        <p:spPr>
          <a:xfrm>
            <a:off x="356615" y="881943"/>
            <a:ext cx="8449055" cy="384245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{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"id": 914642318044655600,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"text": "Two months until </a:t>
            </a:r>
            <a:r>
              <a:rPr lang="en-US" sz="1800" dirty="0">
                <a:solidFill>
                  <a:schemeClr val="accent1"/>
                </a:solidFill>
                <a:hlinkClick r:id="rId2"/>
              </a:rPr>
              <a:t>#reInvent</a:t>
            </a:r>
            <a:r>
              <a:rPr lang="en-US" sz="1800" dirty="0">
                <a:solidFill>
                  <a:schemeClr val="accent1"/>
                </a:solidFill>
              </a:rPr>
              <a:t>! Check out the session calendar &amp; prepare for reserved seating on Oct. 19! </a:t>
            </a:r>
            <a:r>
              <a:rPr lang="en-US" sz="1800" dirty="0">
                <a:solidFill>
                  <a:schemeClr val="accent1"/>
                </a:solidFill>
                <a:hlinkClick r:id="rId3" tooltip="http://amzn.to/2fxlVg7"/>
              </a:rPr>
              <a:t>http://amzn.to/2fxlVg7  </a:t>
            </a:r>
            <a:r>
              <a:rPr lang="en-US" sz="1800" dirty="0">
                <a:solidFill>
                  <a:schemeClr val="accent1"/>
                </a:solidFill>
              </a:rPr>
              <a:t>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"created": "2017-10-02 00:04:56",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</a:t>
            </a:r>
            <a:r>
              <a:rPr lang="en-US" sz="1800" dirty="0" err="1">
                <a:solidFill>
                  <a:schemeClr val="accent1"/>
                </a:solidFill>
              </a:rPr>
              <a:t>screen_name</a:t>
            </a:r>
            <a:r>
              <a:rPr lang="en-US" sz="1800" dirty="0">
                <a:solidFill>
                  <a:schemeClr val="accent1"/>
                </a:solidFill>
              </a:rPr>
              <a:t>": " </a:t>
            </a:r>
            <a:r>
              <a:rPr lang="en-US" sz="1800" dirty="0" err="1">
                <a:solidFill>
                  <a:schemeClr val="accent1"/>
                </a:solidFill>
              </a:rPr>
              <a:t>AWSReinvent</a:t>
            </a:r>
            <a:r>
              <a:rPr lang="en-US" sz="1800" dirty="0">
                <a:solidFill>
                  <a:schemeClr val="accent1"/>
                </a:solidFill>
              </a:rPr>
              <a:t> 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</a:t>
            </a:r>
            <a:r>
              <a:rPr lang="en-US" sz="1800" dirty="0" err="1">
                <a:solidFill>
                  <a:schemeClr val="accent1"/>
                </a:solidFill>
              </a:rPr>
              <a:t>screen_name_followers_count</a:t>
            </a:r>
            <a:r>
              <a:rPr lang="en-US" sz="1800" dirty="0">
                <a:solidFill>
                  <a:schemeClr val="accent1"/>
                </a:solidFill>
              </a:rPr>
              <a:t>": 49864,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"place": "none",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"country": "none",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</a:t>
            </a:r>
            <a:r>
              <a:rPr lang="en-US" sz="1800" dirty="0" err="1">
                <a:solidFill>
                  <a:schemeClr val="accent1"/>
                </a:solidFill>
              </a:rPr>
              <a:t>retweet_count</a:t>
            </a:r>
            <a:r>
              <a:rPr lang="en-US" sz="1800" dirty="0">
                <a:solidFill>
                  <a:schemeClr val="accent1"/>
                </a:solidFill>
              </a:rPr>
              <a:t>": 7, 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"</a:t>
            </a:r>
            <a:r>
              <a:rPr lang="en-US" sz="1800" dirty="0" err="1">
                <a:solidFill>
                  <a:schemeClr val="accent1"/>
                </a:solidFill>
              </a:rPr>
              <a:t>favorite_count</a:t>
            </a:r>
            <a:r>
              <a:rPr lang="en-US" sz="1800" dirty="0">
                <a:solidFill>
                  <a:schemeClr val="accent1"/>
                </a:solidFill>
              </a:rPr>
              <a:t>": 21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42EB9-171D-5240-A486-4A40B874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Our Dataset</a:t>
            </a:r>
          </a:p>
        </p:txBody>
      </p:sp>
    </p:spTree>
    <p:extLst>
      <p:ext uri="{BB962C8B-B14F-4D97-AF65-F5344CB8AC3E}">
        <p14:creationId xmlns:p14="http://schemas.microsoft.com/office/powerpoint/2010/main" val="174033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DB6D03C3-EC3A-5B44-B881-791DF650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How we get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AE7E4-4B35-6B4C-B4C0-97A8E08A0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642037-40BD-4C46-8271-74065001B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7AF81-8342-E14E-ADE3-56EBF6018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5E3261-9796-1248-BED3-A6D955933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07368-51FD-7142-AEAC-DC81A2B45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108D9192-5420-AC4C-B562-C67E5ADD7283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681AAFF-5875-C349-9C68-15EC497428E0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F3810C2-A4FE-CA48-9AB8-36AB638F463D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AB17303-A055-D145-8A2F-F2A67FF12A49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065A6-784A-0E40-9488-A1D5BBC619A3}"/>
              </a:ext>
            </a:extLst>
          </p:cNvPr>
          <p:cNvSpPr txBox="1"/>
          <p:nvPr/>
        </p:nvSpPr>
        <p:spPr>
          <a:xfrm>
            <a:off x="108839" y="113861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15335-9E13-A844-92B3-24BC0799AE4F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Lambda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7C9E2-DD05-F143-ABC6-71B035453D77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75BFD-5B2A-3146-8912-C6E338C9CC15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F2355-B717-514C-9BAB-9BF734EBF396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</p:spTree>
    <p:extLst>
      <p:ext uri="{BB962C8B-B14F-4D97-AF65-F5344CB8AC3E}">
        <p14:creationId xmlns:p14="http://schemas.microsoft.com/office/powerpoint/2010/main" val="300284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85A62AB3-2CB5-FD44-8E1E-64845EB2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How we query </a:t>
            </a:r>
            <a:r>
              <a:rPr lang="en-US">
                <a:solidFill>
                  <a:schemeClr val="bg2"/>
                </a:solidFill>
              </a:rPr>
              <a:t>the data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CC238-CDD0-A445-99E3-54418632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07" y="4029465"/>
            <a:ext cx="394437" cy="51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6F1D51-1413-A44B-8E79-F8AB089020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57" y="2724416"/>
            <a:ext cx="543639" cy="56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5D463-A05C-FB48-9EE8-B219CF817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04" y="1444230"/>
            <a:ext cx="543292" cy="54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2838FA-6EC5-B449-9A6E-647536CB0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9" y="2724416"/>
            <a:ext cx="543466" cy="60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7E423-03F9-5641-8F35-7424E0324F1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1792AA-D1E7-2F4C-90D9-640A97139C4F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DB011-DC0E-C040-A5AF-4E6FD896D4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BAF6B8-09B4-C04E-81F1-0F1AD456C5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DDEFBF-E06F-FF43-9211-0ABDDC3076D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8498DC-2A4E-B24B-A6B3-2C12B9B5A8D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44D0BA8A-4DE0-AF4F-8356-B70E92236185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AF4AD68-9BCC-984B-9324-2ABE684E3ABC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BD97BB8-949B-1F48-898E-C17824C2D75A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5F7260E-65C8-D44C-A799-1EB137675139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460BE-FED3-0145-B0BC-257D27597DF8}"/>
              </a:ext>
            </a:extLst>
          </p:cNvPr>
          <p:cNvSpPr txBox="1"/>
          <p:nvPr/>
        </p:nvSpPr>
        <p:spPr>
          <a:xfrm>
            <a:off x="4965717" y="45313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1011F-6872-104E-BA3E-CDB939DEBD6E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828E3-85E9-0747-B6EE-3C2C05743710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F31BC-8573-4C43-8296-98602EA1EFC4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F1C85-63AF-9449-9623-5A514D18C521}"/>
              </a:ext>
            </a:extLst>
          </p:cNvPr>
          <p:cNvSpPr txBox="1"/>
          <p:nvPr/>
        </p:nvSpPr>
        <p:spPr>
          <a:xfrm>
            <a:off x="4321182" y="2878942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49328-13D1-DA4A-9091-654D5ACD1714}"/>
              </a:ext>
            </a:extLst>
          </p:cNvPr>
          <p:cNvSpPr txBox="1"/>
          <p:nvPr/>
        </p:nvSpPr>
        <p:spPr>
          <a:xfrm>
            <a:off x="118058" y="1138610"/>
            <a:ext cx="8715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97FDD4-93F0-EC46-80FC-15E5914BCE2E}"/>
              </a:ext>
            </a:extLst>
          </p:cNvPr>
          <p:cNvSpPr txBox="1"/>
          <p:nvPr/>
        </p:nvSpPr>
        <p:spPr>
          <a:xfrm>
            <a:off x="6210472" y="2420413"/>
            <a:ext cx="914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DynamoDB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44F81-5A90-184C-B443-347ADFE0A4B7}"/>
              </a:ext>
            </a:extLst>
          </p:cNvPr>
          <p:cNvSpPr txBox="1"/>
          <p:nvPr/>
        </p:nvSpPr>
        <p:spPr>
          <a:xfrm>
            <a:off x="5072562" y="1138610"/>
            <a:ext cx="675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Athena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CFC1AE2-0D71-A34F-A7E3-A5FF483DCD82}"/>
              </a:ext>
            </a:extLst>
          </p:cNvPr>
          <p:cNvSpPr/>
          <p:nvPr/>
        </p:nvSpPr>
        <p:spPr>
          <a:xfrm rot="10800000">
            <a:off x="4467473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4CAB5C8-F6F4-3546-A540-61E5F156837B}"/>
              </a:ext>
            </a:extLst>
          </p:cNvPr>
          <p:cNvSpPr/>
          <p:nvPr/>
        </p:nvSpPr>
        <p:spPr>
          <a:xfrm rot="5400000">
            <a:off x="5168526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05FFA5E-E4BD-A24C-9DBF-E3EF9C7744E8}"/>
              </a:ext>
            </a:extLst>
          </p:cNvPr>
          <p:cNvSpPr/>
          <p:nvPr/>
        </p:nvSpPr>
        <p:spPr>
          <a:xfrm rot="16200000">
            <a:off x="5168526" y="3564163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B78E1A0-21BC-5143-AFD4-983623A0C362}"/>
              </a:ext>
            </a:extLst>
          </p:cNvPr>
          <p:cNvSpPr/>
          <p:nvPr/>
        </p:nvSpPr>
        <p:spPr>
          <a:xfrm>
            <a:off x="5791921" y="2916771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4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A39145-5A26-F74D-8639-AEB39B8A80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7218"/>
            <a:ext cx="9144000" cy="41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6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05EC-B36F-6343-BCD4-0172EB47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92" y="313056"/>
            <a:ext cx="8205304" cy="540384"/>
          </a:xfrm>
        </p:spPr>
        <p:txBody>
          <a:bodyPr>
            <a:noAutofit/>
          </a:bodyPr>
          <a:lstStyle/>
          <a:p>
            <a:r>
              <a:rPr lang="en-US" b="0" spc="300" dirty="0">
                <a:latin typeface="Roboto Condensed Light" charset="0"/>
                <a:ea typeface="Roboto Condensed Light" charset="0"/>
                <a:cs typeface="Roboto Condensed Light" charset="0"/>
              </a:rPr>
              <a:t>Creating an Alexa Skill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99ED5-E4B5-0845-B0FA-32B9D3FE69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6935" y="1237065"/>
            <a:ext cx="997168" cy="10011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01F4E8-2450-9443-83AF-CD2710E1310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2374" y="1237065"/>
            <a:ext cx="1005194" cy="1001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8FE14B-40A1-714C-B567-B5471C9BDA56}"/>
              </a:ext>
            </a:extLst>
          </p:cNvPr>
          <p:cNvSpPr/>
          <p:nvPr/>
        </p:nvSpPr>
        <p:spPr>
          <a:xfrm>
            <a:off x="511409" y="1576068"/>
            <a:ext cx="19181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  <a:ea typeface="Amazon Ember" charset="0"/>
                <a:cs typeface="Amazon Ember" charset="0"/>
              </a:rPr>
              <a:t>Voice 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C18F2-FD45-AC42-B03E-01DB5D6B276A}"/>
              </a:ext>
            </a:extLst>
          </p:cNvPr>
          <p:cNvSpPr/>
          <p:nvPr/>
        </p:nvSpPr>
        <p:spPr>
          <a:xfrm>
            <a:off x="6788426" y="1540486"/>
            <a:ext cx="18565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2"/>
                </a:solidFill>
                <a:ea typeface="Amazon Ember" charset="0"/>
                <a:cs typeface="Amazon Ember" charset="0"/>
              </a:rPr>
              <a:t>Programming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1A003C-4E68-2444-A82C-266C7952D84D}"/>
              </a:ext>
            </a:extLst>
          </p:cNvPr>
          <p:cNvSpPr/>
          <p:nvPr/>
        </p:nvSpPr>
        <p:spPr>
          <a:xfrm>
            <a:off x="4072900" y="1023774"/>
            <a:ext cx="830677" cy="1419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625" b="1" dirty="0">
                <a:solidFill>
                  <a:schemeClr val="bg2"/>
                </a:solidFill>
                <a:ea typeface="Amazon Ember" charset="0"/>
                <a:cs typeface="Amazon Ember" charset="0"/>
              </a:rPr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8BF05-C917-AF40-AB2F-0E9A671A3C18}"/>
              </a:ext>
            </a:extLst>
          </p:cNvPr>
          <p:cNvSpPr/>
          <p:nvPr/>
        </p:nvSpPr>
        <p:spPr>
          <a:xfrm>
            <a:off x="1816853" y="4040781"/>
            <a:ext cx="257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Amazon Ember" charset="0"/>
                <a:cs typeface="Amazon Ember" charset="0"/>
              </a:rPr>
              <a:t>developer.amazon.com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495E0-C0FF-314C-A94A-D888330E3B31}"/>
              </a:ext>
            </a:extLst>
          </p:cNvPr>
          <p:cNvSpPr/>
          <p:nvPr/>
        </p:nvSpPr>
        <p:spPr>
          <a:xfrm>
            <a:off x="4954956" y="4048805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Amazon Ember" charset="0"/>
                <a:cs typeface="Amazon Ember" charset="0"/>
              </a:rPr>
              <a:t>aws.amazon.com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DBE8B5-9B51-404E-B42F-CE5C726997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9563" y="3486400"/>
            <a:ext cx="1496425" cy="5985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8E87E4-3C37-D546-8CF6-7B12C7B18BDD}"/>
              </a:ext>
            </a:extLst>
          </p:cNvPr>
          <p:cNvCxnSpPr/>
          <p:nvPr/>
        </p:nvCxnSpPr>
        <p:spPr>
          <a:xfrm>
            <a:off x="3035517" y="2389663"/>
            <a:ext cx="0" cy="885462"/>
          </a:xfrm>
          <a:prstGeom prst="line">
            <a:avLst/>
          </a:prstGeom>
          <a:ln w="12700">
            <a:gradFill>
              <a:gsLst>
                <a:gs pos="0">
                  <a:srgbClr val="42C0FB"/>
                </a:gs>
                <a:gs pos="100000">
                  <a:srgbClr val="0570A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C72D2BC-7927-C943-A870-D671BED5A93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5491" y="3375950"/>
            <a:ext cx="1258958" cy="8974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B1D9BA-B152-5248-9C49-A5AD50247E5F}"/>
              </a:ext>
            </a:extLst>
          </p:cNvPr>
          <p:cNvCxnSpPr/>
          <p:nvPr/>
        </p:nvCxnSpPr>
        <p:spPr>
          <a:xfrm>
            <a:off x="5946409" y="2389663"/>
            <a:ext cx="0" cy="885462"/>
          </a:xfrm>
          <a:prstGeom prst="line">
            <a:avLst/>
          </a:prstGeom>
          <a:ln w="12700">
            <a:gradFill>
              <a:gsLst>
                <a:gs pos="0">
                  <a:srgbClr val="F26651"/>
                </a:gs>
                <a:gs pos="100000">
                  <a:srgbClr val="79160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5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3BF9-D595-F248-B9DC-3F806488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92" y="153072"/>
            <a:ext cx="8546895" cy="540384"/>
          </a:xfrm>
        </p:spPr>
        <p:txBody>
          <a:bodyPr/>
          <a:lstStyle/>
          <a:p>
            <a:r>
              <a:rPr lang="en-US" sz="2400" b="0" spc="300" dirty="0">
                <a:latin typeface="Roboto Condensed Light" charset="0"/>
                <a:ea typeface="Roboto Condensed Light" charset="0"/>
                <a:cs typeface="Roboto Condensed Light" charset="0"/>
              </a:rPr>
              <a:t>Voice User Interface: Utterance</a:t>
            </a:r>
            <a:r>
              <a:rPr lang="en-US" sz="2400" dirty="0"/>
              <a:t>,  </a:t>
            </a:r>
            <a:r>
              <a:rPr lang="en-US" sz="2400" b="0" spc="300" dirty="0">
                <a:latin typeface="Roboto Condensed Light" charset="0"/>
                <a:ea typeface="Roboto Condensed Light" charset="0"/>
                <a:cs typeface="Roboto Condensed Light" charset="0"/>
              </a:rPr>
              <a:t>Intent</a:t>
            </a:r>
            <a:r>
              <a:rPr lang="en-US" sz="2400" dirty="0"/>
              <a:t>,  </a:t>
            </a:r>
            <a:r>
              <a:rPr lang="en-US" sz="2400" b="0" spc="300" dirty="0">
                <a:latin typeface="Roboto Condensed Light" charset="0"/>
                <a:ea typeface="Roboto Condensed Light" charset="0"/>
                <a:cs typeface="Roboto Condensed Light" charset="0"/>
              </a:rPr>
              <a:t>Slots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D5EEAA-D413-0B4F-A845-4B206AB44C02}"/>
              </a:ext>
            </a:extLst>
          </p:cNvPr>
          <p:cNvGrpSpPr/>
          <p:nvPr/>
        </p:nvGrpSpPr>
        <p:grpSpPr>
          <a:xfrm>
            <a:off x="3054831" y="383278"/>
            <a:ext cx="5832656" cy="2192482"/>
            <a:chOff x="305389" y="343521"/>
            <a:chExt cx="5832656" cy="21924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2F111D-5DE1-8349-A16D-57F246122727}"/>
                </a:ext>
              </a:extLst>
            </p:cNvPr>
            <p:cNvSpPr txBox="1"/>
            <p:nvPr/>
          </p:nvSpPr>
          <p:spPr>
            <a:xfrm>
              <a:off x="431728" y="343521"/>
              <a:ext cx="1697045" cy="1288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endParaRPr lang="en-US" sz="2000" dirty="0">
                <a:solidFill>
                  <a:schemeClr val="accent4"/>
                </a:solidFill>
                <a:sym typeface="Helvetica Light"/>
              </a:endParaRPr>
            </a:p>
            <a:p>
              <a:endParaRPr lang="en-US" sz="2000" dirty="0">
                <a:solidFill>
                  <a:schemeClr val="accent4"/>
                </a:solidFill>
                <a:sym typeface="Helvetica Light"/>
              </a:endParaRPr>
            </a:p>
            <a:p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  List my    </a:t>
              </a:r>
              <a:br>
                <a:rPr lang="en-US" sz="2000" dirty="0">
                  <a:solidFill>
                    <a:schemeClr val="accent1"/>
                  </a:solidFill>
                  <a:sym typeface="Helvetica Light"/>
                </a:rPr>
              </a:br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What are my</a:t>
              </a:r>
              <a:endParaRPr lang="en-US" sz="3200" dirty="0">
                <a:solidFill>
                  <a:schemeClr val="accent1"/>
                </a:solidFill>
                <a:sym typeface="Helvetica Light"/>
              </a:endParaRPr>
            </a:p>
          </p:txBody>
        </p:sp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7A6EBB71-7044-3F44-8FF4-35563E6D6A1D}"/>
                </a:ext>
              </a:extLst>
            </p:cNvPr>
            <p:cNvSpPr/>
            <p:nvPr/>
          </p:nvSpPr>
          <p:spPr>
            <a:xfrm>
              <a:off x="305389" y="1973810"/>
              <a:ext cx="5832656" cy="222287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12E8F7-041E-F843-BC0C-F8620A2F977B}"/>
                </a:ext>
              </a:extLst>
            </p:cNvPr>
            <p:cNvSpPr txBox="1"/>
            <p:nvPr/>
          </p:nvSpPr>
          <p:spPr>
            <a:xfrm>
              <a:off x="2820715" y="2270546"/>
              <a:ext cx="1020663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 dirty="0">
                  <a:solidFill>
                    <a:schemeClr val="accent2">
                      <a:lumMod val="60000"/>
                      <a:lumOff val="40000"/>
                    </a:schemeClr>
                  </a:solidFill>
                  <a:sym typeface="Helvetica Light"/>
                </a:rPr>
                <a:t>utterance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9B7A91-412D-E641-AED9-C2F12BFD2CE4}"/>
              </a:ext>
            </a:extLst>
          </p:cNvPr>
          <p:cNvGrpSpPr/>
          <p:nvPr/>
        </p:nvGrpSpPr>
        <p:grpSpPr>
          <a:xfrm>
            <a:off x="117338" y="1272589"/>
            <a:ext cx="2500892" cy="777497"/>
            <a:chOff x="6250325" y="1272809"/>
            <a:chExt cx="2500892" cy="777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594619-2A06-6848-8D11-257FA8160D87}"/>
                </a:ext>
              </a:extLst>
            </p:cNvPr>
            <p:cNvSpPr txBox="1"/>
            <p:nvPr/>
          </p:nvSpPr>
          <p:spPr>
            <a:xfrm>
              <a:off x="6250325" y="1272809"/>
              <a:ext cx="2500891" cy="42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4"/>
                  </a:solidFill>
                </a:rPr>
                <a:t>WhatsMyMetric</a:t>
              </a:r>
              <a:endParaRPr lang="en-US" sz="2400" dirty="0">
                <a:solidFill>
                  <a:schemeClr val="accent4"/>
                </a:solidFill>
                <a:sym typeface="Helvetica Ligh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801FC9-DC7E-4842-B193-7AEA95C15B21}"/>
                </a:ext>
              </a:extLst>
            </p:cNvPr>
            <p:cNvSpPr txBox="1"/>
            <p:nvPr/>
          </p:nvSpPr>
          <p:spPr>
            <a:xfrm>
              <a:off x="7012096" y="1784849"/>
              <a:ext cx="1020663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Intent</a:t>
              </a:r>
              <a:endPara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sym typeface="Helvetica Light"/>
              </a:endParaRPr>
            </a:p>
          </p:txBody>
        </p:sp>
        <p:sp>
          <p:nvSpPr>
            <p:cNvPr id="10" name="Freeform 37">
              <a:extLst>
                <a:ext uri="{FF2B5EF4-FFF2-40B4-BE49-F238E27FC236}">
                  <a16:creationId xmlns:a16="http://schemas.microsoft.com/office/drawing/2014/main" id="{606AFF11-3EEF-9644-BC81-FBA967B5EE3C}"/>
                </a:ext>
              </a:extLst>
            </p:cNvPr>
            <p:cNvSpPr/>
            <p:nvPr/>
          </p:nvSpPr>
          <p:spPr>
            <a:xfrm>
              <a:off x="6293639" y="1522703"/>
              <a:ext cx="2457578" cy="210969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algn="ctr"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352809-8885-6E42-8E3D-026014427890}"/>
              </a:ext>
            </a:extLst>
          </p:cNvPr>
          <p:cNvGrpSpPr/>
          <p:nvPr/>
        </p:nvGrpSpPr>
        <p:grpSpPr>
          <a:xfrm>
            <a:off x="5314818" y="1040879"/>
            <a:ext cx="3572669" cy="1021286"/>
            <a:chOff x="2309147" y="1003054"/>
            <a:chExt cx="3572669" cy="1021286"/>
          </a:xfrm>
        </p:grpSpPr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402D46CB-FE05-4543-B66F-51E9C17CCFE7}"/>
                </a:ext>
              </a:extLst>
            </p:cNvPr>
            <p:cNvSpPr/>
            <p:nvPr/>
          </p:nvSpPr>
          <p:spPr>
            <a:xfrm>
              <a:off x="2309147" y="1461929"/>
              <a:ext cx="3572669" cy="277225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1A6FB2-555C-A44E-9F53-48EDBF508C54}"/>
                </a:ext>
              </a:extLst>
            </p:cNvPr>
            <p:cNvSpPr txBox="1"/>
            <p:nvPr/>
          </p:nvSpPr>
          <p:spPr>
            <a:xfrm>
              <a:off x="3585149" y="1758883"/>
              <a:ext cx="1020663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 dirty="0">
                  <a:solidFill>
                    <a:schemeClr val="accent2">
                      <a:lumMod val="60000"/>
                      <a:lumOff val="40000"/>
                    </a:schemeClr>
                  </a:solidFill>
                  <a:sym typeface="Helvetica Light"/>
                </a:rPr>
                <a:t>slot value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47BC8C-BE9C-8843-97D3-ADF565FD086F}"/>
                </a:ext>
              </a:extLst>
            </p:cNvPr>
            <p:cNvSpPr txBox="1"/>
            <p:nvPr/>
          </p:nvSpPr>
          <p:spPr>
            <a:xfrm>
              <a:off x="2309147" y="1003054"/>
              <a:ext cx="3572669" cy="673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      reinvent twitter sentiment</a:t>
              </a:r>
              <a:br>
                <a:rPr lang="en-US" sz="2000" dirty="0">
                  <a:solidFill>
                    <a:schemeClr val="accent1"/>
                  </a:solidFill>
                  <a:sym typeface="Helvetica Light"/>
                </a:rPr>
              </a:br>
              <a:r>
                <a:rPr lang="en-US" sz="2000" dirty="0">
                  <a:solidFill>
                    <a:schemeClr val="accent1"/>
                  </a:solidFill>
                  <a:sym typeface="Helvetica Light"/>
                </a:rPr>
                <a:t>      mentions in the last hour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72741D-4F9B-AC4E-8511-3AA13CB14674}"/>
              </a:ext>
            </a:extLst>
          </p:cNvPr>
          <p:cNvGrpSpPr/>
          <p:nvPr/>
        </p:nvGrpSpPr>
        <p:grpSpPr>
          <a:xfrm>
            <a:off x="769207" y="3385349"/>
            <a:ext cx="7370495" cy="766187"/>
            <a:chOff x="769207" y="2116105"/>
            <a:chExt cx="7370495" cy="7661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BBAEB9-5CA1-344C-B5A8-1F5A10360D96}"/>
                </a:ext>
              </a:extLst>
            </p:cNvPr>
            <p:cNvSpPr txBox="1"/>
            <p:nvPr/>
          </p:nvSpPr>
          <p:spPr>
            <a:xfrm>
              <a:off x="769207" y="2116105"/>
              <a:ext cx="7370495" cy="42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999A98">
                      <a:lumMod val="20000"/>
                      <a:lumOff val="80000"/>
                    </a:srgbClr>
                  </a:solidFill>
                </a:rPr>
                <a:t>“Your metric, reinvent twitter sentiment is 250” </a:t>
              </a:r>
              <a:endParaRPr lang="en-US" sz="2400" i="1" dirty="0">
                <a:solidFill>
                  <a:srgbClr val="999A98">
                    <a:lumMod val="75000"/>
                  </a:srgbClr>
                </a:solidFill>
                <a:sym typeface="Helvetica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C16CF-4F65-364B-8A10-8C1800AAA29F}"/>
                </a:ext>
              </a:extLst>
            </p:cNvPr>
            <p:cNvSpPr txBox="1"/>
            <p:nvPr/>
          </p:nvSpPr>
          <p:spPr>
            <a:xfrm>
              <a:off x="3596142" y="2616835"/>
              <a:ext cx="1718676" cy="265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algn="ctr" defTabSz="328613" hangingPunct="0"/>
              <a:r>
                <a:rPr lang="en-US" sz="135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Sample Response</a:t>
              </a:r>
              <a:endParaRPr lang="en-US" sz="1350" dirty="0">
                <a:solidFill>
                  <a:schemeClr val="accent2">
                    <a:lumMod val="60000"/>
                    <a:lumOff val="40000"/>
                  </a:schemeClr>
                </a:solidFill>
                <a:sym typeface="Helvetica Light"/>
              </a:endParaRPr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DE8DD483-83D4-C043-B42F-42AF225A1F5F}"/>
                </a:ext>
              </a:extLst>
            </p:cNvPr>
            <p:cNvSpPr/>
            <p:nvPr/>
          </p:nvSpPr>
          <p:spPr>
            <a:xfrm>
              <a:off x="769207" y="2463528"/>
              <a:ext cx="7263552" cy="81618"/>
            </a:xfrm>
            <a:custGeom>
              <a:avLst/>
              <a:gdLst>
                <a:gd name="connsiteX0" fmla="*/ 0 w 1785937"/>
                <a:gd name="connsiteY0" fmla="*/ 0 h 314325"/>
                <a:gd name="connsiteX1" fmla="*/ 0 w 1785937"/>
                <a:gd name="connsiteY1" fmla="*/ 314325 h 314325"/>
                <a:gd name="connsiteX2" fmla="*/ 1785937 w 1785937"/>
                <a:gd name="connsiteY2" fmla="*/ 314325 h 314325"/>
                <a:gd name="connsiteX3" fmla="*/ 1785937 w 1785937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5937" h="314325">
                  <a:moveTo>
                    <a:pt x="0" y="0"/>
                  </a:moveTo>
                  <a:lnTo>
                    <a:pt x="0" y="314325"/>
                  </a:lnTo>
                  <a:lnTo>
                    <a:pt x="1785937" y="314325"/>
                  </a:lnTo>
                  <a:lnTo>
                    <a:pt x="1785937" y="0"/>
                  </a:lnTo>
                </a:path>
              </a:pathLst>
            </a:cu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51434" tIns="25717" rIns="51434" bIns="25717" numCol="1" spcCol="38100" rtlCol="0" anchor="t">
              <a:noAutofit/>
            </a:bodyPr>
            <a:lstStyle/>
            <a:p>
              <a:pPr algn="ctr" defTabSz="514350" latinLnBrk="1" hangingPunct="0"/>
              <a:endParaRPr lang="en-US" sz="1013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0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F1AF792-AA10-4D4B-B2E3-1F18E473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How Alexa gets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30515-6B22-3643-A405-2610847E36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07" y="4029465"/>
            <a:ext cx="394437" cy="51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DBCD0F-7B18-5348-A36A-1379B78F8D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57" y="2724416"/>
            <a:ext cx="543639" cy="56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707E3-BCB6-144F-99F5-CE9792F16AA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04" y="1444230"/>
            <a:ext cx="543292" cy="54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C2568-3E40-114E-8E54-E0C7241A6BF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9" y="2724416"/>
            <a:ext cx="543466" cy="60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6A72E-DCCB-AB43-BB38-7E38D29D04D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58C620-1C37-214C-8AE6-C5E01C67C0B9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05C41-B9B4-AD4D-88E8-A56703D2A7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A73C08-F93C-FF4C-A251-FBFE6078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528DB-51A1-A641-BF4E-2C2E7699312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B133E-E50F-D746-A0F7-D3FF5755208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69B4F524-8A84-4A48-B184-241CB484ACD4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C337168-615E-3D41-9832-A3C61086CAB9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57EDE48-6AE8-8B47-A665-7FE0E025E19E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A5832B5-C47E-8D46-A775-A74CF0120CF6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DAF6A9-3AE4-2D40-944D-452913C1529A}"/>
              </a:ext>
            </a:extLst>
          </p:cNvPr>
          <p:cNvSpPr txBox="1"/>
          <p:nvPr/>
        </p:nvSpPr>
        <p:spPr>
          <a:xfrm>
            <a:off x="4965717" y="45313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C8D84-991D-644E-9E5B-2A3000B858D9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15F74-FF52-AB41-BDE4-CA577A7C946B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F083D0-82E0-C749-8E69-BDF15DAA6EA0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C5EB84-90DA-E643-98A8-E610C442C536}"/>
              </a:ext>
            </a:extLst>
          </p:cNvPr>
          <p:cNvSpPr txBox="1"/>
          <p:nvPr/>
        </p:nvSpPr>
        <p:spPr>
          <a:xfrm>
            <a:off x="4321182" y="2878942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FED61-69BD-194E-B8F2-4323E19AA30D}"/>
              </a:ext>
            </a:extLst>
          </p:cNvPr>
          <p:cNvSpPr txBox="1"/>
          <p:nvPr/>
        </p:nvSpPr>
        <p:spPr>
          <a:xfrm>
            <a:off x="123952" y="1138610"/>
            <a:ext cx="85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A2E14-4236-664C-98EE-7E271D1BCC87}"/>
              </a:ext>
            </a:extLst>
          </p:cNvPr>
          <p:cNvSpPr txBox="1"/>
          <p:nvPr/>
        </p:nvSpPr>
        <p:spPr>
          <a:xfrm>
            <a:off x="6210472" y="2420413"/>
            <a:ext cx="914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DynamoDB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4860B-E3B2-D843-A6CF-D9AC56B02028}"/>
              </a:ext>
            </a:extLst>
          </p:cNvPr>
          <p:cNvSpPr txBox="1"/>
          <p:nvPr/>
        </p:nvSpPr>
        <p:spPr>
          <a:xfrm>
            <a:off x="5072562" y="1138610"/>
            <a:ext cx="675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Athena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7097172-C2BD-2245-8D3E-485BDB0C76A6}"/>
              </a:ext>
            </a:extLst>
          </p:cNvPr>
          <p:cNvSpPr/>
          <p:nvPr/>
        </p:nvSpPr>
        <p:spPr>
          <a:xfrm rot="10800000">
            <a:off x="4467473" y="1637808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501945B-F755-AE4E-8E1D-7C6D47537659}"/>
              </a:ext>
            </a:extLst>
          </p:cNvPr>
          <p:cNvSpPr/>
          <p:nvPr/>
        </p:nvSpPr>
        <p:spPr>
          <a:xfrm rot="5400000">
            <a:off x="5168526" y="2278069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C1F6824-E5C1-F441-A514-29598CF666C5}"/>
              </a:ext>
            </a:extLst>
          </p:cNvPr>
          <p:cNvSpPr/>
          <p:nvPr/>
        </p:nvSpPr>
        <p:spPr>
          <a:xfrm rot="16200000">
            <a:off x="5168526" y="3564163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FC4AF888-603D-AB42-9AE3-6412DB4399A3}"/>
              </a:ext>
            </a:extLst>
          </p:cNvPr>
          <p:cNvSpPr/>
          <p:nvPr/>
        </p:nvSpPr>
        <p:spPr>
          <a:xfrm>
            <a:off x="5791921" y="2916771"/>
            <a:ext cx="381000" cy="177800"/>
          </a:xfrm>
          <a:prstGeom prst="rightArrow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B1A6FCD-C7AE-6F4D-8801-B369F69959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72" y="1494241"/>
            <a:ext cx="233276" cy="5313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DE34D98-5949-7B49-808F-0C2DD1CAC8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28" y="2724416"/>
            <a:ext cx="543639" cy="564959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ADCA4D08-EBDD-CF4A-838B-30D576F86111}"/>
              </a:ext>
            </a:extLst>
          </p:cNvPr>
          <p:cNvSpPr/>
          <p:nvPr/>
        </p:nvSpPr>
        <p:spPr>
          <a:xfrm rot="10800000">
            <a:off x="7104463" y="2916770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B3E7D1-050A-1541-9556-824D1F90075B}"/>
              </a:ext>
            </a:extLst>
          </p:cNvPr>
          <p:cNvSpPr txBox="1"/>
          <p:nvPr/>
        </p:nvSpPr>
        <p:spPr>
          <a:xfrm>
            <a:off x="7617456" y="3307851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5DDE8-10F2-5148-84F1-0648BD58A4C5}"/>
              </a:ext>
            </a:extLst>
          </p:cNvPr>
          <p:cNvSpPr txBox="1"/>
          <p:nvPr/>
        </p:nvSpPr>
        <p:spPr>
          <a:xfrm>
            <a:off x="7665337" y="1138610"/>
            <a:ext cx="577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Alexa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C377129-DD1D-6D43-99D1-4B3007F3A976}"/>
              </a:ext>
            </a:extLst>
          </p:cNvPr>
          <p:cNvSpPr/>
          <p:nvPr/>
        </p:nvSpPr>
        <p:spPr>
          <a:xfrm rot="5400000">
            <a:off x="7763747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80892" y="368022"/>
            <a:ext cx="8529192" cy="44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8575" tIns="28575" rIns="28575" bIns="28575">
            <a:spAutoFit/>
          </a:bodyPr>
          <a:lstStyle>
            <a:lvl1pPr algn="l">
              <a:lnSpc>
                <a:spcPct val="90000"/>
              </a:lnSpc>
              <a:defRPr sz="4800" b="1" spc="479">
                <a:solidFill>
                  <a:srgbClr val="16191C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rPr lang="en-US" sz="2400" b="0" spc="169" dirty="0">
                <a:solidFill>
                  <a:schemeClr val="bg2"/>
                </a:solidFill>
                <a:latin typeface="Amazon Ember Light" charset="0"/>
                <a:ea typeface="Amazon Ember Light" charset="0"/>
                <a:cs typeface="Amazon Ember Light" charset="0"/>
                <a:sym typeface="Lucida Grande"/>
              </a:rPr>
              <a:t>Bring </a:t>
            </a:r>
            <a:r>
              <a:rPr lang="en-US" sz="2800" b="0" spc="169" dirty="0">
                <a:solidFill>
                  <a:schemeClr val="bg2"/>
                </a:solidFill>
                <a:latin typeface="Amazon Ember Light" charset="0"/>
                <a:ea typeface="Amazon Ember Light" charset="0"/>
                <a:cs typeface="Amazon Ember Light" charset="0"/>
                <a:sym typeface="Lucida Grande"/>
              </a:rPr>
              <a:t>Alexa</a:t>
            </a:r>
            <a:r>
              <a:rPr lang="en-US" sz="2400" b="0" spc="169" dirty="0">
                <a:solidFill>
                  <a:schemeClr val="bg2"/>
                </a:solidFill>
                <a:latin typeface="Amazon Ember Light" charset="0"/>
                <a:ea typeface="Amazon Ember Light" charset="0"/>
                <a:cs typeface="Amazon Ember Light" charset="0"/>
                <a:sym typeface="Lucida Grande"/>
              </a:rPr>
              <a:t> to Work, with Alexa for Business</a:t>
            </a:r>
            <a:endParaRPr sz="2400" b="0" kern="1200" spc="169" dirty="0">
              <a:solidFill>
                <a:schemeClr val="bg2"/>
              </a:solidFill>
              <a:latin typeface="Amazon Ember Light" charset="0"/>
              <a:ea typeface="Amazon Ember Light" charset="0"/>
              <a:cs typeface="Amazon Ember Light" charset="0"/>
              <a:sym typeface="Lucida Grande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14363" y="1728787"/>
            <a:ext cx="2228850" cy="1957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/>
                </a:solidFill>
              </a:rPr>
              <a:t>Provisioning of Devices</a:t>
            </a:r>
          </a:p>
          <a:p>
            <a:endParaRPr lang="en-US" sz="1400" dirty="0">
              <a:solidFill>
                <a:schemeClr val="tx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rPr>
              <a:t>Setting up one Amazon Echo device is easy, but setting up many becomes challenging.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57575" y="1728787"/>
            <a:ext cx="2228850" cy="1957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/>
                </a:solidFill>
              </a:rPr>
              <a:t>Central Management</a:t>
            </a:r>
          </a:p>
          <a:p>
            <a:endParaRPr lang="en-US" sz="1400" dirty="0">
              <a:solidFill>
                <a:schemeClr val="tx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  <a:p>
            <a:pPr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1200" dirty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rPr>
              <a:t>In order to ensure devices are functioning as intended, it’s critical to have central visibility and control.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00788" y="1692858"/>
            <a:ext cx="2228850" cy="1957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/>
                </a:solidFill>
              </a:rPr>
              <a:t>Privacy &amp;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Security</a:t>
            </a:r>
          </a:p>
          <a:p>
            <a:endParaRPr lang="en-US" sz="1400" dirty="0">
              <a:solidFill>
                <a:schemeClr val="tx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  <a:p>
            <a:pPr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1200" dirty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rPr>
              <a:t>Sensitive information is commonplace and it’s important that employee and company privacy be protected.</a:t>
            </a:r>
          </a:p>
        </p:txBody>
      </p:sp>
    </p:spTree>
    <p:extLst>
      <p:ext uri="{BB962C8B-B14F-4D97-AF65-F5344CB8AC3E}">
        <p14:creationId xmlns:p14="http://schemas.microsoft.com/office/powerpoint/2010/main" val="111390247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AEEDB-3B53-7642-8373-51DD074327A9}"/>
              </a:ext>
            </a:extLst>
          </p:cNvPr>
          <p:cNvSpPr txBox="1">
            <a:spLocks/>
          </p:cNvSpPr>
          <p:nvPr/>
        </p:nvSpPr>
        <p:spPr>
          <a:xfrm>
            <a:off x="352323" y="347868"/>
            <a:ext cx="8449056" cy="469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/>
              <a:t>Logistics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A6013-5DDC-3B4E-8C93-A20D8C04A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74" y="905027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EFEBE-07ED-724E-86A3-9FF0E50CF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219" y="927909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14014-5DF8-254B-B0CD-0A825EF51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16" y="1590827"/>
            <a:ext cx="598471" cy="59847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028BC2-703C-8341-AF2C-FF1E4E35561F}"/>
              </a:ext>
            </a:extLst>
          </p:cNvPr>
          <p:cNvGrpSpPr/>
          <p:nvPr/>
        </p:nvGrpSpPr>
        <p:grpSpPr>
          <a:xfrm>
            <a:off x="7676062" y="2599372"/>
            <a:ext cx="856373" cy="1371600"/>
            <a:chOff x="6607865" y="2703214"/>
            <a:chExt cx="856373" cy="1371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A53573-147B-CF4E-8C78-23ADEF6A8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7865" y="2703214"/>
              <a:ext cx="602165" cy="1371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37CA85-D08B-C943-AE11-3F522E69E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822" y="3406807"/>
              <a:ext cx="508416" cy="53135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66F669-BDD7-2348-AF1D-C01A03B9FB97}"/>
              </a:ext>
            </a:extLst>
          </p:cNvPr>
          <p:cNvGrpSpPr/>
          <p:nvPr/>
        </p:nvGrpSpPr>
        <p:grpSpPr>
          <a:xfrm>
            <a:off x="5204902" y="2683203"/>
            <a:ext cx="1496526" cy="1203937"/>
            <a:chOff x="3766125" y="2672655"/>
            <a:chExt cx="1496526" cy="120393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7FDFFE-13C6-3244-A0C9-23B37FB60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186" y="2962192"/>
              <a:ext cx="919811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F8EF3E-84A5-9D46-A805-A1C59BAD6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527" y="2672655"/>
              <a:ext cx="619124" cy="6858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FB37E25-7229-E743-9FB9-B145623B3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125" y="2672655"/>
              <a:ext cx="659919" cy="6858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C24BF1A-519C-2A41-82A5-8E8528A1F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30" y="2599372"/>
            <a:ext cx="1371600" cy="1371600"/>
          </a:xfrm>
          <a:prstGeom prst="rect">
            <a:avLst/>
          </a:prstGeom>
        </p:spPr>
      </p:pic>
      <p:sp>
        <p:nvSpPr>
          <p:cNvPr id="16" name="Content Placeholder 29">
            <a:extLst>
              <a:ext uri="{FF2B5EF4-FFF2-40B4-BE49-F238E27FC236}">
                <a16:creationId xmlns:a16="http://schemas.microsoft.com/office/drawing/2014/main" id="{8DB84570-E684-F744-8C51-28217B1BF80B}"/>
              </a:ext>
            </a:extLst>
          </p:cNvPr>
          <p:cNvSpPr txBox="1">
            <a:spLocks/>
          </p:cNvSpPr>
          <p:nvPr/>
        </p:nvSpPr>
        <p:spPr>
          <a:xfrm>
            <a:off x="4891555" y="2149480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Check access </a:t>
            </a:r>
            <a:r>
              <a:rPr lang="en-US" sz="800">
                <a:solidFill>
                  <a:schemeClr val="bg1"/>
                </a:solidFill>
              </a:rPr>
              <a:t>to required products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" name="Content Placeholder 29">
            <a:extLst>
              <a:ext uri="{FF2B5EF4-FFF2-40B4-BE49-F238E27FC236}">
                <a16:creationId xmlns:a16="http://schemas.microsoft.com/office/drawing/2014/main" id="{5DEFB636-4736-1F41-A2C7-8656EEFEE96B}"/>
              </a:ext>
            </a:extLst>
          </p:cNvPr>
          <p:cNvSpPr txBox="1">
            <a:spLocks/>
          </p:cNvSpPr>
          <p:nvPr/>
        </p:nvSpPr>
        <p:spPr>
          <a:xfrm>
            <a:off x="7077503" y="2172362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Quick talk about Athena and Alexa</a:t>
            </a:r>
          </a:p>
        </p:txBody>
      </p:sp>
      <p:sp>
        <p:nvSpPr>
          <p:cNvPr id="18" name="Content Placeholder 29">
            <a:extLst>
              <a:ext uri="{FF2B5EF4-FFF2-40B4-BE49-F238E27FC236}">
                <a16:creationId xmlns:a16="http://schemas.microsoft.com/office/drawing/2014/main" id="{5668772F-35E1-AB49-B1FD-E3ACE86B1BD5}"/>
              </a:ext>
            </a:extLst>
          </p:cNvPr>
          <p:cNvSpPr txBox="1">
            <a:spLocks/>
          </p:cNvSpPr>
          <p:nvPr/>
        </p:nvSpPr>
        <p:spPr>
          <a:xfrm>
            <a:off x="2594849" y="4016541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Explore dataset</a:t>
            </a:r>
          </a:p>
        </p:txBody>
      </p:sp>
      <p:sp>
        <p:nvSpPr>
          <p:cNvPr id="19" name="Content Placeholder 29">
            <a:extLst>
              <a:ext uri="{FF2B5EF4-FFF2-40B4-BE49-F238E27FC236}">
                <a16:creationId xmlns:a16="http://schemas.microsoft.com/office/drawing/2014/main" id="{B3F237DB-63CE-6348-B0AA-371B81049A81}"/>
              </a:ext>
            </a:extLst>
          </p:cNvPr>
          <p:cNvSpPr txBox="1">
            <a:spLocks/>
          </p:cNvSpPr>
          <p:nvPr/>
        </p:nvSpPr>
        <p:spPr>
          <a:xfrm>
            <a:off x="4918305" y="4016541"/>
            <a:ext cx="1893032" cy="33329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Build Lambda, </a:t>
            </a:r>
            <a:r>
              <a:rPr lang="en-US" sz="800" dirty="0" err="1">
                <a:solidFill>
                  <a:schemeClr val="bg1"/>
                </a:solidFill>
              </a:rPr>
              <a:t>DynamoDB</a:t>
            </a:r>
            <a:r>
              <a:rPr lang="en-US" sz="800" dirty="0">
                <a:solidFill>
                  <a:schemeClr val="bg1"/>
                </a:solidFill>
              </a:rPr>
              <a:t>, and Athena resources</a:t>
            </a:r>
          </a:p>
        </p:txBody>
      </p:sp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181531B2-A56E-FD4A-8B51-E831ACA05650}"/>
              </a:ext>
            </a:extLst>
          </p:cNvPr>
          <p:cNvSpPr txBox="1">
            <a:spLocks/>
          </p:cNvSpPr>
          <p:nvPr/>
        </p:nvSpPr>
        <p:spPr>
          <a:xfrm>
            <a:off x="7077503" y="4016541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Create Alexa skill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2CEFDC-63CC-0E41-8B11-90BF3D8027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17" y="817698"/>
            <a:ext cx="1371600" cy="1371600"/>
          </a:xfrm>
          <a:prstGeom prst="rect">
            <a:avLst/>
          </a:prstGeom>
        </p:spPr>
      </p:pic>
      <p:sp>
        <p:nvSpPr>
          <p:cNvPr id="22" name="Content Placeholder 29">
            <a:extLst>
              <a:ext uri="{FF2B5EF4-FFF2-40B4-BE49-F238E27FC236}">
                <a16:creationId xmlns:a16="http://schemas.microsoft.com/office/drawing/2014/main" id="{422FCC89-29BA-F24A-BBF7-762B7037BE7B}"/>
              </a:ext>
            </a:extLst>
          </p:cNvPr>
          <p:cNvSpPr txBox="1">
            <a:spLocks/>
          </p:cNvSpPr>
          <p:nvPr/>
        </p:nvSpPr>
        <p:spPr>
          <a:xfrm>
            <a:off x="2631201" y="2149480"/>
            <a:ext cx="1893032" cy="25429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Review workshop architecture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5E61AA-EDE9-EE44-8E2B-77317D27EA15}"/>
              </a:ext>
            </a:extLst>
          </p:cNvPr>
          <p:cNvCxnSpPr/>
          <p:nvPr/>
        </p:nvCxnSpPr>
        <p:spPr>
          <a:xfrm flipV="1">
            <a:off x="122548" y="2505104"/>
            <a:ext cx="8847987" cy="11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3F033E-A82F-254E-A43A-0FA24337980E}"/>
              </a:ext>
            </a:extLst>
          </p:cNvPr>
          <p:cNvSpPr txBox="1"/>
          <p:nvPr/>
        </p:nvSpPr>
        <p:spPr>
          <a:xfrm>
            <a:off x="244059" y="1503498"/>
            <a:ext cx="23102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talk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1400" i="1" dirty="0">
                <a:solidFill>
                  <a:schemeClr val="accent1"/>
                </a:solidFill>
              </a:rPr>
              <a:t>(We’ll try and keep it short)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68A395-50C5-404C-B2D0-BE2C5E2579AD}"/>
              </a:ext>
            </a:extLst>
          </p:cNvPr>
          <p:cNvSpPr txBox="1"/>
          <p:nvPr/>
        </p:nvSpPr>
        <p:spPr>
          <a:xfrm>
            <a:off x="244059" y="3072132"/>
            <a:ext cx="144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You build</a:t>
            </a:r>
          </a:p>
        </p:txBody>
      </p:sp>
    </p:spTree>
    <p:extLst>
      <p:ext uri="{BB962C8B-B14F-4D97-AF65-F5344CB8AC3E}">
        <p14:creationId xmlns:p14="http://schemas.microsoft.com/office/powerpoint/2010/main" val="66175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22C5E704-AC8E-FD40-B4EA-7198FFB2B248}"/>
              </a:ext>
            </a:extLst>
          </p:cNvPr>
          <p:cNvSpPr txBox="1">
            <a:spLocks/>
          </p:cNvSpPr>
          <p:nvPr/>
        </p:nvSpPr>
        <p:spPr>
          <a:xfrm>
            <a:off x="362258" y="3261936"/>
            <a:ext cx="1946319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Enable Alexa as a business capability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1B075AB-A309-8947-81DD-E4243A08F04C}"/>
              </a:ext>
            </a:extLst>
          </p:cNvPr>
          <p:cNvSpPr txBox="1">
            <a:spLocks/>
          </p:cNvSpPr>
          <p:nvPr/>
        </p:nvSpPr>
        <p:spPr>
          <a:xfrm>
            <a:off x="2463617" y="3261936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Deploy private Alexa for Business skills to devices in your organization 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980A1AE-1A38-A544-A945-1F4C82A81FD6}"/>
              </a:ext>
            </a:extLst>
          </p:cNvPr>
          <p:cNvSpPr txBox="1">
            <a:spLocks/>
          </p:cNvSpPr>
          <p:nvPr/>
        </p:nvSpPr>
        <p:spPr>
          <a:xfrm>
            <a:off x="4660808" y="3266392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</a:rPr>
              <a:t>Enroll users to access private Alexa for Business skills from their own devices</a:t>
            </a: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B5AF772-9A70-EF44-A2EB-17A8AAC0B895}"/>
              </a:ext>
            </a:extLst>
          </p:cNvPr>
          <p:cNvSpPr txBox="1">
            <a:spLocks/>
          </p:cNvSpPr>
          <p:nvPr/>
        </p:nvSpPr>
        <p:spPr>
          <a:xfrm>
            <a:off x="6857999" y="3266392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Manage shared devices in conference rooms and common spaces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484498F-95F5-D545-B8DA-30CC922F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Alexa for Business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74ACE-1967-5142-A959-865B9A2070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502" y="1616693"/>
            <a:ext cx="1851661" cy="1234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48739D-4C79-E544-8C2D-C6A9F466DB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8641" y="1584040"/>
            <a:ext cx="1853039" cy="1235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D9700A-3A21-CE48-87B7-3DC312DDA6E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6378" y="1613646"/>
            <a:ext cx="1856231" cy="1237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91E03-4F67-4046-8899-4D64660CFA1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899" y="1584041"/>
            <a:ext cx="1853038" cy="12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8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C225-3146-A242-8FCF-3B8B2149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347472"/>
            <a:ext cx="8449056" cy="469830"/>
          </a:xfrm>
        </p:spPr>
        <p:txBody>
          <a:bodyPr/>
          <a:lstStyle/>
          <a:p>
            <a:r>
              <a:rPr lang="en-US" dirty="0"/>
              <a:t>Manage Shared Devices: Assign devices and skills to rooms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092A1-7668-6F40-8CC0-5FE2B21C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2" y="1339111"/>
            <a:ext cx="8810561" cy="33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6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2B93-D8DC-C449-9FAE-535A5F5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/>
              <a:t>Enabling Private Skills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BE373-D1DF-0143-9490-9D9DC3C5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441"/>
            <a:ext cx="9144000" cy="329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91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before we get started?</a:t>
            </a:r>
          </a:p>
        </p:txBody>
      </p:sp>
      <p:pic>
        <p:nvPicPr>
          <p:cNvPr id="4" name="Picture 3" descr="question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0972" y="972186"/>
            <a:ext cx="2059630" cy="30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62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rock and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88" y="660677"/>
            <a:ext cx="8205304" cy="3553926"/>
          </a:xfrm>
        </p:spPr>
        <p:txBody>
          <a:bodyPr/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awslabs</a:t>
            </a:r>
            <a:r>
              <a:rPr lang="en-US" dirty="0"/>
              <a:t>/voice-powered-analytics</a:t>
            </a:r>
          </a:p>
        </p:txBody>
      </p:sp>
    </p:spTree>
    <p:extLst>
      <p:ext uri="{BB962C8B-B14F-4D97-AF65-F5344CB8AC3E}">
        <p14:creationId xmlns:p14="http://schemas.microsoft.com/office/powerpoint/2010/main" val="205793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F468D1-BCCE-9D46-8869-BB93BCA9DD6D}"/>
              </a:ext>
            </a:extLst>
          </p:cNvPr>
          <p:cNvSpPr txBox="1">
            <a:spLocks/>
          </p:cNvSpPr>
          <p:nvPr/>
        </p:nvSpPr>
        <p:spPr>
          <a:xfrm>
            <a:off x="537108" y="2020880"/>
            <a:ext cx="7886700" cy="2138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7200" dirty="0">
                <a:solidFill>
                  <a:schemeClr val="bg2"/>
                </a:solidFill>
              </a:rPr>
              <a:t>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859AA-EE65-6442-AE88-B24F2A925C0D}"/>
              </a:ext>
            </a:extLst>
          </p:cNvPr>
          <p:cNvSpPr txBox="1"/>
          <p:nvPr/>
        </p:nvSpPr>
        <p:spPr>
          <a:xfrm rot="2306312">
            <a:off x="-245193" y="1108577"/>
            <a:ext cx="299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tweets have we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posted in the last month?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D4083-8BEE-E24E-B87C-A52B7F05B4A7}"/>
              </a:ext>
            </a:extLst>
          </p:cNvPr>
          <p:cNvSpPr txBox="1"/>
          <p:nvPr/>
        </p:nvSpPr>
        <p:spPr>
          <a:xfrm rot="1197029">
            <a:off x="5748629" y="4060170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orders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have breached our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delivery SLA?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40CCE-249B-CE4C-9CA6-9939CE74FA2B}"/>
              </a:ext>
            </a:extLst>
          </p:cNvPr>
          <p:cNvSpPr txBox="1"/>
          <p:nvPr/>
        </p:nvSpPr>
        <p:spPr>
          <a:xfrm rot="1669618">
            <a:off x="4082994" y="1078071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page are visitors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viewing the most?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E2C37-5BAF-8449-9C06-EF374F5C0ED5}"/>
              </a:ext>
            </a:extLst>
          </p:cNvPr>
          <p:cNvSpPr txBox="1"/>
          <p:nvPr/>
        </p:nvSpPr>
        <p:spPr>
          <a:xfrm rot="20385751">
            <a:off x="1059374" y="3982554"/>
            <a:ext cx="300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Which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reseller has sold the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most products in the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last month?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95FBA-B04D-084A-81B6-FF773FDBB9BC}"/>
              </a:ext>
            </a:extLst>
          </p:cNvPr>
          <p:cNvSpPr txBox="1"/>
          <p:nvPr/>
        </p:nvSpPr>
        <p:spPr>
          <a:xfrm>
            <a:off x="135526" y="3098580"/>
            <a:ext cx="3258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‘likes’ or ‘retweets’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have we received in the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last month?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07AC-2A1B-DB49-A6BB-2FF557BBD734}"/>
              </a:ext>
            </a:extLst>
          </p:cNvPr>
          <p:cNvSpPr txBox="1"/>
          <p:nvPr/>
        </p:nvSpPr>
        <p:spPr>
          <a:xfrm rot="20593504">
            <a:off x="6374428" y="3001065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demographic is most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appealing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to our products?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4D9C9-FA4F-814F-B810-27C85359A1E3}"/>
              </a:ext>
            </a:extLst>
          </p:cNvPr>
          <p:cNvSpPr txBox="1"/>
          <p:nvPr/>
        </p:nvSpPr>
        <p:spPr>
          <a:xfrm rot="20521107">
            <a:off x="6156187" y="385683"/>
            <a:ext cx="28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1 star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ratings have we received?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83665-525C-E041-8E24-513B1BC07862}"/>
              </a:ext>
            </a:extLst>
          </p:cNvPr>
          <p:cNvSpPr txBox="1"/>
          <p:nvPr/>
        </p:nvSpPr>
        <p:spPr>
          <a:xfrm>
            <a:off x="2359821" y="13850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is my monthly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revenue?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6D4E8-799A-6044-BD69-C21034BC8A5D}"/>
              </a:ext>
            </a:extLst>
          </p:cNvPr>
          <p:cNvSpPr txBox="1"/>
          <p:nvPr/>
        </p:nvSpPr>
        <p:spPr>
          <a:xfrm rot="20673062">
            <a:off x="1520575" y="346668"/>
            <a:ext cx="312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many unique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monthly users have we had?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3AA5D-C6D3-C749-BC3C-7939E0F9E181}"/>
              </a:ext>
            </a:extLst>
          </p:cNvPr>
          <p:cNvSpPr txBox="1"/>
          <p:nvPr/>
        </p:nvSpPr>
        <p:spPr>
          <a:xfrm>
            <a:off x="3604679" y="3740920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time of the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day do we get the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most views?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4B703-4509-3D4B-BC60-1BEB78D1706C}"/>
              </a:ext>
            </a:extLst>
          </p:cNvPr>
          <p:cNvSpPr txBox="1"/>
          <p:nvPr/>
        </p:nvSpPr>
        <p:spPr>
          <a:xfrm>
            <a:off x="6176420" y="1549043"/>
            <a:ext cx="3018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What country has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bought the most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products in the last month?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936FD-8F9C-E04B-BDEB-98EC1D00ADF3}"/>
              </a:ext>
            </a:extLst>
          </p:cNvPr>
          <p:cNvSpPr txBox="1"/>
          <p:nvPr/>
        </p:nvSpPr>
        <p:spPr>
          <a:xfrm>
            <a:off x="537108" y="7753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021D7A-145E-3540-9BA6-5B4B72D5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2" y="347868"/>
            <a:ext cx="8655754" cy="101036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Why Do We Need To Change The Delivery Model?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B85970-3017-EC4E-8D91-2DE1394AE07E}"/>
              </a:ext>
            </a:extLst>
          </p:cNvPr>
          <p:cNvGrpSpPr/>
          <p:nvPr/>
        </p:nvGrpSpPr>
        <p:grpSpPr>
          <a:xfrm>
            <a:off x="4654076" y="1631325"/>
            <a:ext cx="1919705" cy="1590979"/>
            <a:chOff x="6816521" y="976415"/>
            <a:chExt cx="1919705" cy="15909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636CCB-88BD-EF46-A239-D8512C381568}"/>
                </a:ext>
              </a:extLst>
            </p:cNvPr>
            <p:cNvGrpSpPr/>
            <p:nvPr/>
          </p:nvGrpSpPr>
          <p:grpSpPr>
            <a:xfrm>
              <a:off x="6816521" y="976415"/>
              <a:ext cx="1919705" cy="1590979"/>
              <a:chOff x="6444857" y="1631323"/>
              <a:chExt cx="1919705" cy="159097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9E144F9-4B2F-A047-BB93-3FF0AF558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760057" y="1631323"/>
                <a:ext cx="1289304" cy="1289304"/>
              </a:xfrm>
              <a:prstGeom prst="rect">
                <a:avLst/>
              </a:prstGeom>
            </p:spPr>
          </p:pic>
          <p:sp>
            <p:nvSpPr>
              <p:cNvPr id="9" name="Text Placeholder 4">
                <a:extLst>
                  <a:ext uri="{FF2B5EF4-FFF2-40B4-BE49-F238E27FC236}">
                    <a16:creationId xmlns:a16="http://schemas.microsoft.com/office/drawing/2014/main" id="{B18E8EE2-4F49-4D40-862E-15220BA549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4857" y="2881362"/>
                <a:ext cx="1919705" cy="34094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Tx/>
                  <a:buNone/>
                  <a:defRPr sz="24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b="0" i="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chemeClr val="bg2"/>
                    </a:solidFill>
                  </a:rPr>
                  <a:t>Data Warehouses can be expensive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B0E01A-70F8-0B4A-9BD9-475AA8FA6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7636475" y="1358237"/>
              <a:ext cx="363319" cy="63580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BCC54-5356-F241-8F96-68129EFDA7EF}"/>
              </a:ext>
            </a:extLst>
          </p:cNvPr>
          <p:cNvGrpSpPr/>
          <p:nvPr/>
        </p:nvGrpSpPr>
        <p:grpSpPr>
          <a:xfrm>
            <a:off x="591065" y="1773804"/>
            <a:ext cx="1138881" cy="1034604"/>
            <a:chOff x="6324600" y="1123950"/>
            <a:chExt cx="1752600" cy="1752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053711-86B3-8A49-B86E-23C4849105CB}"/>
                </a:ext>
              </a:extLst>
            </p:cNvPr>
            <p:cNvSpPr/>
            <p:nvPr/>
          </p:nvSpPr>
          <p:spPr>
            <a:xfrm>
              <a:off x="6324600" y="11239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348F5A-BE89-6246-8862-9969780514CB}"/>
                </a:ext>
              </a:extLst>
            </p:cNvPr>
            <p:cNvSpPr/>
            <p:nvPr/>
          </p:nvSpPr>
          <p:spPr>
            <a:xfrm>
              <a:off x="6781800" y="11239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0C09A2-B4DB-0F4E-9CD9-BAC9F79C6BB8}"/>
                </a:ext>
              </a:extLst>
            </p:cNvPr>
            <p:cNvSpPr/>
            <p:nvPr/>
          </p:nvSpPr>
          <p:spPr>
            <a:xfrm>
              <a:off x="7239000" y="11239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F46FA6-203B-D948-9C13-0D319F921466}"/>
                </a:ext>
              </a:extLst>
            </p:cNvPr>
            <p:cNvSpPr/>
            <p:nvPr/>
          </p:nvSpPr>
          <p:spPr>
            <a:xfrm>
              <a:off x="7696200" y="11239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1474A0-6F8B-3F43-8877-E5D03E9EE61B}"/>
                </a:ext>
              </a:extLst>
            </p:cNvPr>
            <p:cNvSpPr/>
            <p:nvPr/>
          </p:nvSpPr>
          <p:spPr>
            <a:xfrm>
              <a:off x="6324600" y="15811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EEF3B2-8B31-514A-94F8-7BCE6A18B7C8}"/>
                </a:ext>
              </a:extLst>
            </p:cNvPr>
            <p:cNvSpPr/>
            <p:nvPr/>
          </p:nvSpPr>
          <p:spPr>
            <a:xfrm>
              <a:off x="6324600" y="20383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0EEE64-422A-7B4D-B3D5-98407D2D0C9C}"/>
                </a:ext>
              </a:extLst>
            </p:cNvPr>
            <p:cNvSpPr/>
            <p:nvPr/>
          </p:nvSpPr>
          <p:spPr>
            <a:xfrm>
              <a:off x="6324600" y="24955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6E9831-D3C9-6A42-BF1C-72644AB73D65}"/>
                </a:ext>
              </a:extLst>
            </p:cNvPr>
            <p:cNvSpPr/>
            <p:nvPr/>
          </p:nvSpPr>
          <p:spPr>
            <a:xfrm>
              <a:off x="7239000" y="15811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022700A-60A1-ED47-B7FC-02BCC9C73224}"/>
                </a:ext>
              </a:extLst>
            </p:cNvPr>
            <p:cNvSpPr/>
            <p:nvPr/>
          </p:nvSpPr>
          <p:spPr>
            <a:xfrm>
              <a:off x="6781800" y="15811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2EA521E-C759-384A-A20B-0845A6D75347}"/>
                </a:ext>
              </a:extLst>
            </p:cNvPr>
            <p:cNvSpPr/>
            <p:nvPr/>
          </p:nvSpPr>
          <p:spPr>
            <a:xfrm>
              <a:off x="6781800" y="20383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597AA1F-E73B-FA4E-84A9-1D9D1D5DDD85}"/>
                </a:ext>
              </a:extLst>
            </p:cNvPr>
            <p:cNvSpPr/>
            <p:nvPr/>
          </p:nvSpPr>
          <p:spPr>
            <a:xfrm>
              <a:off x="7696200" y="15811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2D0F06-6F3C-DB4C-BA07-86C144EDE556}"/>
                </a:ext>
              </a:extLst>
            </p:cNvPr>
            <p:cNvSpPr/>
            <p:nvPr/>
          </p:nvSpPr>
          <p:spPr>
            <a:xfrm>
              <a:off x="7239000" y="20383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777917F-3460-AE44-B487-321513265245}"/>
                </a:ext>
              </a:extLst>
            </p:cNvPr>
            <p:cNvSpPr/>
            <p:nvPr/>
          </p:nvSpPr>
          <p:spPr>
            <a:xfrm>
              <a:off x="7696200" y="20383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9F0836-BB87-0C4E-A054-778CCE47997A}"/>
                </a:ext>
              </a:extLst>
            </p:cNvPr>
            <p:cNvSpPr/>
            <p:nvPr/>
          </p:nvSpPr>
          <p:spPr>
            <a:xfrm>
              <a:off x="6781800" y="24955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1B119D5-786F-364C-8DFC-FD6E6211414E}"/>
                </a:ext>
              </a:extLst>
            </p:cNvPr>
            <p:cNvSpPr/>
            <p:nvPr/>
          </p:nvSpPr>
          <p:spPr>
            <a:xfrm>
              <a:off x="7239000" y="24955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CC5C40-F372-C34F-9AAA-FDB1F2955C5F}"/>
                </a:ext>
              </a:extLst>
            </p:cNvPr>
            <p:cNvSpPr/>
            <p:nvPr/>
          </p:nvSpPr>
          <p:spPr>
            <a:xfrm>
              <a:off x="7696200" y="24955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?</a:t>
              </a:r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5E38BF0-1CA2-304A-9B9A-30515DFF1C47}"/>
              </a:ext>
            </a:extLst>
          </p:cNvPr>
          <p:cNvSpPr txBox="1">
            <a:spLocks/>
          </p:cNvSpPr>
          <p:nvPr/>
        </p:nvSpPr>
        <p:spPr>
          <a:xfrm>
            <a:off x="225411" y="2873989"/>
            <a:ext cx="1919705" cy="3409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2"/>
                </a:solidFill>
              </a:rPr>
              <a:t>Data is scattered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E61653-558E-824E-80E7-D0C635F5F344}"/>
              </a:ext>
            </a:extLst>
          </p:cNvPr>
          <p:cNvGrpSpPr/>
          <p:nvPr/>
        </p:nvGrpSpPr>
        <p:grpSpPr>
          <a:xfrm>
            <a:off x="2078740" y="1582535"/>
            <a:ext cx="2533845" cy="1637244"/>
            <a:chOff x="3413276" y="1607249"/>
            <a:chExt cx="2533845" cy="1637244"/>
          </a:xfrm>
        </p:grpSpPr>
        <p:sp>
          <p:nvSpPr>
            <p:cNvPr id="29" name="Text Placeholder 4">
              <a:extLst>
                <a:ext uri="{FF2B5EF4-FFF2-40B4-BE49-F238E27FC236}">
                  <a16:creationId xmlns:a16="http://schemas.microsoft.com/office/drawing/2014/main" id="{CAB1D0FF-D1D2-B74A-9688-4A611E51B77F}"/>
                </a:ext>
              </a:extLst>
            </p:cNvPr>
            <p:cNvSpPr txBox="1">
              <a:spLocks/>
            </p:cNvSpPr>
            <p:nvPr/>
          </p:nvSpPr>
          <p:spPr>
            <a:xfrm>
              <a:off x="3413276" y="2903553"/>
              <a:ext cx="2533845" cy="340940"/>
            </a:xfrm>
            <a:prstGeom prst="rect">
              <a:avLst/>
            </a:prstGeom>
          </p:spPr>
          <p:txBody>
            <a:bodyPr/>
            <a:lstStyle>
              <a:lvl1pPr marL="0" indent="0" algn="l" defTabSz="457200" rtl="0" eaLnBrk="1" latinLnBrk="0" hangingPunct="1">
                <a:spcBef>
                  <a:spcPct val="20000"/>
                </a:spcBef>
                <a:buFontTx/>
                <a:buNone/>
                <a:defRPr sz="24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8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6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b="0" i="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ETL takes careful design and lead time</a:t>
              </a:r>
            </a:p>
          </p:txBody>
        </p:sp>
        <p:pic>
          <p:nvPicPr>
            <p:cNvPr id="30" name="Picture 29" descr="Deck_Clock.png">
              <a:extLst>
                <a:ext uri="{FF2B5EF4-FFF2-40B4-BE49-F238E27FC236}">
                  <a16:creationId xmlns:a16="http://schemas.microsoft.com/office/drawing/2014/main" id="{A1B71C98-F7B0-7849-ADB3-8B055489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625" y="1607249"/>
              <a:ext cx="1322731" cy="1322731"/>
            </a:xfrm>
            <a:prstGeom prst="rect">
              <a:avLst/>
            </a:prstGeom>
          </p:spPr>
        </p:pic>
      </p:grp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303F286E-E478-5E45-B11B-75E44526854A}"/>
              </a:ext>
            </a:extLst>
          </p:cNvPr>
          <p:cNvSpPr txBox="1">
            <a:spLocks/>
          </p:cNvSpPr>
          <p:nvPr/>
        </p:nvSpPr>
        <p:spPr>
          <a:xfrm>
            <a:off x="6888981" y="2905266"/>
            <a:ext cx="1919705" cy="3409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2"/>
                </a:solidFill>
              </a:rPr>
              <a:t>What if you can make delivering metrics fun and easy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460163-3502-0341-80CF-2866074DA5FB}"/>
              </a:ext>
            </a:extLst>
          </p:cNvPr>
          <p:cNvGrpSpPr/>
          <p:nvPr/>
        </p:nvGrpSpPr>
        <p:grpSpPr>
          <a:xfrm>
            <a:off x="7119036" y="1635984"/>
            <a:ext cx="1415940" cy="1338095"/>
            <a:chOff x="794422" y="1633852"/>
            <a:chExt cx="1520305" cy="152030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E4EC028-4F21-D549-B986-1FA5E28D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422" y="1633852"/>
              <a:ext cx="1520305" cy="152030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EC1EF68-44E2-BB4B-8749-D11D37B68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117" y="2122640"/>
              <a:ext cx="732913" cy="732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82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DEF0-F1A3-D448-92DF-AAFB045D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ED5B0-B482-2E47-9E8E-3008BE36E1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07" y="4029465"/>
            <a:ext cx="394437" cy="51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42402F-F6A9-D548-BC63-2A20CFEADD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57" y="2724416"/>
            <a:ext cx="543639" cy="56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7C125-B4AA-1944-A86C-02D95FEFB77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04" y="1444230"/>
            <a:ext cx="543292" cy="54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790F6-9328-364F-ABEB-B6E3D6DEAD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9" y="2724416"/>
            <a:ext cx="543466" cy="60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8FC75-50D4-2C4A-846C-CCAFB0931F3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BA3FFC-3B8A-5344-AF45-01799FB2D33F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342014-5747-1347-94FD-3C61B90F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31E67-8CDD-0944-9E00-C7EC55E7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865F98-53AC-3645-8285-9FD95B9058E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005BC6-2B48-FB49-AA58-51E4CE9A563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6209FE90-A54D-764C-A612-F5D1A2DF2F41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035066E-1EB6-B14F-B2EC-A84E7A4E57A0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1B642D3-424D-C640-BAA8-62455EBDEA61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421F338-F589-7445-BA12-8B9F55F2E73C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25B86-F04C-D742-96B0-440C32F566DA}"/>
              </a:ext>
            </a:extLst>
          </p:cNvPr>
          <p:cNvSpPr txBox="1"/>
          <p:nvPr/>
        </p:nvSpPr>
        <p:spPr>
          <a:xfrm>
            <a:off x="4965717" y="45313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F54C38-EA6E-5D4B-9173-27072B293988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F0C87-FD90-9A4B-9F13-236CFE0D0FF2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71FE2-7593-C748-868A-D4D9B9D424A9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D1895-39CB-A348-A0F8-328D9545AF39}"/>
              </a:ext>
            </a:extLst>
          </p:cNvPr>
          <p:cNvSpPr txBox="1"/>
          <p:nvPr/>
        </p:nvSpPr>
        <p:spPr>
          <a:xfrm>
            <a:off x="4321182" y="2878942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A206E-1BFA-3C41-B114-F079B84DFA9A}"/>
              </a:ext>
            </a:extLst>
          </p:cNvPr>
          <p:cNvSpPr txBox="1"/>
          <p:nvPr/>
        </p:nvSpPr>
        <p:spPr>
          <a:xfrm>
            <a:off x="123952" y="1138610"/>
            <a:ext cx="85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0165E-F8ED-EA47-976F-BEF7E9D38C72}"/>
              </a:ext>
            </a:extLst>
          </p:cNvPr>
          <p:cNvSpPr txBox="1"/>
          <p:nvPr/>
        </p:nvSpPr>
        <p:spPr>
          <a:xfrm>
            <a:off x="6210472" y="2420413"/>
            <a:ext cx="914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DynamoDB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72295-F5F2-234C-979E-EA544C72A618}"/>
              </a:ext>
            </a:extLst>
          </p:cNvPr>
          <p:cNvSpPr txBox="1"/>
          <p:nvPr/>
        </p:nvSpPr>
        <p:spPr>
          <a:xfrm>
            <a:off x="5072562" y="1138610"/>
            <a:ext cx="675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Athena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18C6CB1-D4F9-E541-ADEB-31A9792CE6DA}"/>
              </a:ext>
            </a:extLst>
          </p:cNvPr>
          <p:cNvSpPr/>
          <p:nvPr/>
        </p:nvSpPr>
        <p:spPr>
          <a:xfrm rot="10800000">
            <a:off x="4467473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78936FA-19BC-6F40-A829-DDF43F564FF1}"/>
              </a:ext>
            </a:extLst>
          </p:cNvPr>
          <p:cNvSpPr/>
          <p:nvPr/>
        </p:nvSpPr>
        <p:spPr>
          <a:xfrm rot="5400000">
            <a:off x="5168526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6E338C7-E3B7-154B-8647-F60FFD42F676}"/>
              </a:ext>
            </a:extLst>
          </p:cNvPr>
          <p:cNvSpPr/>
          <p:nvPr/>
        </p:nvSpPr>
        <p:spPr>
          <a:xfrm rot="16200000">
            <a:off x="5168526" y="3564163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F719229-945F-EA48-9510-909E5DD6C41A}"/>
              </a:ext>
            </a:extLst>
          </p:cNvPr>
          <p:cNvSpPr/>
          <p:nvPr/>
        </p:nvSpPr>
        <p:spPr>
          <a:xfrm>
            <a:off x="5791921" y="2916771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66A776-238D-E946-8A63-FCA67727FB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72" y="1494241"/>
            <a:ext cx="233276" cy="5313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D8DE337-5D4C-6349-B258-06B4824EED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28" y="2724416"/>
            <a:ext cx="543639" cy="564959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9F76319E-EB9A-284C-B898-8669D9B100CA}"/>
              </a:ext>
            </a:extLst>
          </p:cNvPr>
          <p:cNvSpPr/>
          <p:nvPr/>
        </p:nvSpPr>
        <p:spPr>
          <a:xfrm rot="10800000">
            <a:off x="7104463" y="2916770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4DAC01-FA5B-DE4B-B97D-5BFE52AB42DB}"/>
              </a:ext>
            </a:extLst>
          </p:cNvPr>
          <p:cNvSpPr txBox="1"/>
          <p:nvPr/>
        </p:nvSpPr>
        <p:spPr>
          <a:xfrm>
            <a:off x="7617456" y="3307851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D31E72-5762-514F-B634-1A4B1451CFA4}"/>
              </a:ext>
            </a:extLst>
          </p:cNvPr>
          <p:cNvSpPr txBox="1"/>
          <p:nvPr/>
        </p:nvSpPr>
        <p:spPr>
          <a:xfrm>
            <a:off x="7665337" y="1138610"/>
            <a:ext cx="577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Alexa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8A1B918-4D08-FB45-83D0-D59CE08F343F}"/>
              </a:ext>
            </a:extLst>
          </p:cNvPr>
          <p:cNvSpPr/>
          <p:nvPr/>
        </p:nvSpPr>
        <p:spPr>
          <a:xfrm rot="5400000">
            <a:off x="7763747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F5DF-2CEB-6949-8762-A1A6205C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Today’s workshop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EE812-2442-4D47-A8E3-D50CC2A963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07" y="4029465"/>
            <a:ext cx="394437" cy="51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9D34B2-73C8-A647-96C0-D130CE8D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57" y="2724416"/>
            <a:ext cx="543639" cy="56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A3D1F0-A869-614B-8E2B-CB6B231BA6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04" y="1444230"/>
            <a:ext cx="543292" cy="54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AEB57-90C2-F54C-83DC-A821F17E740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79" y="2724416"/>
            <a:ext cx="543466" cy="60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7989D-C9E1-9E41-AFCA-C55D8490628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4" y="1481813"/>
            <a:ext cx="468336" cy="485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3F6B95-10AE-204B-9AD5-EDE36F6D041C}"/>
              </a:ext>
            </a:extLst>
          </p:cNvPr>
          <p:cNvSpPr txBox="1"/>
          <p:nvPr/>
        </p:nvSpPr>
        <p:spPr>
          <a:xfrm>
            <a:off x="3858134" y="113861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S3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829DB-18C7-B24D-AC7F-486E1C437F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4" y="1444230"/>
            <a:ext cx="543639" cy="564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9DB9D8-C4D4-4F46-B185-EAFCBAA3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444230"/>
            <a:ext cx="394437" cy="514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457437-FAB0-154A-BAF2-6AE0F1E3F1A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2597006"/>
            <a:ext cx="696783" cy="5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162FE3-78C5-704F-9A49-138C1796CCA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42" y="1481813"/>
            <a:ext cx="467068" cy="493017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A4AA76E5-1B2F-0C46-846B-69000008409C}"/>
              </a:ext>
            </a:extLst>
          </p:cNvPr>
          <p:cNvSpPr/>
          <p:nvPr/>
        </p:nvSpPr>
        <p:spPr>
          <a:xfrm>
            <a:off x="90006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042A63D-1223-D146-88BF-66489DC1C942}"/>
              </a:ext>
            </a:extLst>
          </p:cNvPr>
          <p:cNvSpPr/>
          <p:nvPr/>
        </p:nvSpPr>
        <p:spPr>
          <a:xfrm>
            <a:off x="2085548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DE9811-1F01-C741-A3D1-1725DA469258}"/>
              </a:ext>
            </a:extLst>
          </p:cNvPr>
          <p:cNvSpPr/>
          <p:nvPr/>
        </p:nvSpPr>
        <p:spPr>
          <a:xfrm>
            <a:off x="3250932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B7ACBDB-3936-1148-822C-746E82DE646D}"/>
              </a:ext>
            </a:extLst>
          </p:cNvPr>
          <p:cNvSpPr/>
          <p:nvPr/>
        </p:nvSpPr>
        <p:spPr>
          <a:xfrm rot="5400000">
            <a:off x="1511402" y="2214197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7161E-C8AE-6944-9F8C-CC84E0894BCF}"/>
              </a:ext>
            </a:extLst>
          </p:cNvPr>
          <p:cNvSpPr txBox="1"/>
          <p:nvPr/>
        </p:nvSpPr>
        <p:spPr>
          <a:xfrm>
            <a:off x="4965717" y="45313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C6215-E1C8-3E46-91A6-7AB50624CD48}"/>
              </a:ext>
            </a:extLst>
          </p:cNvPr>
          <p:cNvSpPr txBox="1"/>
          <p:nvPr/>
        </p:nvSpPr>
        <p:spPr>
          <a:xfrm>
            <a:off x="1365111" y="1138610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B1396-3723-AA4C-8B3B-8DADC6D07E4C}"/>
              </a:ext>
            </a:extLst>
          </p:cNvPr>
          <p:cNvSpPr txBox="1"/>
          <p:nvPr/>
        </p:nvSpPr>
        <p:spPr>
          <a:xfrm>
            <a:off x="2495250" y="1138610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Firehose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AF6D1-3433-A847-9C38-3E6C191A562C}"/>
              </a:ext>
            </a:extLst>
          </p:cNvPr>
          <p:cNvSpPr txBox="1"/>
          <p:nvPr/>
        </p:nvSpPr>
        <p:spPr>
          <a:xfrm>
            <a:off x="1267277" y="3267343"/>
            <a:ext cx="841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Twitter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513BE2-E371-8C44-8AC7-21B21AF57E2C}"/>
              </a:ext>
            </a:extLst>
          </p:cNvPr>
          <p:cNvSpPr txBox="1"/>
          <p:nvPr/>
        </p:nvSpPr>
        <p:spPr>
          <a:xfrm>
            <a:off x="4321182" y="2878942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F4CD2D-6DC0-3B40-8C94-140B097CBA26}"/>
              </a:ext>
            </a:extLst>
          </p:cNvPr>
          <p:cNvSpPr txBox="1"/>
          <p:nvPr/>
        </p:nvSpPr>
        <p:spPr>
          <a:xfrm>
            <a:off x="123952" y="1138610"/>
            <a:ext cx="85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CW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82EBD2-E785-404E-A4CB-FDA8C0BF62A3}"/>
              </a:ext>
            </a:extLst>
          </p:cNvPr>
          <p:cNvSpPr txBox="1"/>
          <p:nvPr/>
        </p:nvSpPr>
        <p:spPr>
          <a:xfrm>
            <a:off x="6210472" y="2420413"/>
            <a:ext cx="914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DynamoDB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B6B4E-F1EF-6B46-9645-E8D08172741B}"/>
              </a:ext>
            </a:extLst>
          </p:cNvPr>
          <p:cNvSpPr txBox="1"/>
          <p:nvPr/>
        </p:nvSpPr>
        <p:spPr>
          <a:xfrm>
            <a:off x="5072562" y="1138610"/>
            <a:ext cx="675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Athena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1EECBB4-B11D-3E4B-BA99-4741B9883275}"/>
              </a:ext>
            </a:extLst>
          </p:cNvPr>
          <p:cNvSpPr/>
          <p:nvPr/>
        </p:nvSpPr>
        <p:spPr>
          <a:xfrm rot="10800000">
            <a:off x="4467473" y="1637808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3EA952E-F6BB-AF45-B03F-2A18E9086A4D}"/>
              </a:ext>
            </a:extLst>
          </p:cNvPr>
          <p:cNvSpPr/>
          <p:nvPr/>
        </p:nvSpPr>
        <p:spPr>
          <a:xfrm rot="5400000">
            <a:off x="5168526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8049187-81FC-B94A-AEB5-15B79E0B1AD7}"/>
              </a:ext>
            </a:extLst>
          </p:cNvPr>
          <p:cNvSpPr/>
          <p:nvPr/>
        </p:nvSpPr>
        <p:spPr>
          <a:xfrm rot="16200000">
            <a:off x="5168526" y="3564163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7054DB0E-E1FA-FA4B-8A1A-48D503D9259C}"/>
              </a:ext>
            </a:extLst>
          </p:cNvPr>
          <p:cNvSpPr/>
          <p:nvPr/>
        </p:nvSpPr>
        <p:spPr>
          <a:xfrm>
            <a:off x="5791921" y="2916771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568B0FF-C92B-2442-BF05-552A262416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72" y="1494241"/>
            <a:ext cx="233276" cy="5313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163F4BC-0988-264B-9777-83C6EE1F70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28" y="2724416"/>
            <a:ext cx="543639" cy="564959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B5E95D24-3584-5E43-B9E1-CE890AD151DE}"/>
              </a:ext>
            </a:extLst>
          </p:cNvPr>
          <p:cNvSpPr/>
          <p:nvPr/>
        </p:nvSpPr>
        <p:spPr>
          <a:xfrm rot="10800000">
            <a:off x="7104463" y="2916770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DF6785-6629-CC48-BEB9-F87A9A73DF74}"/>
              </a:ext>
            </a:extLst>
          </p:cNvPr>
          <p:cNvSpPr txBox="1"/>
          <p:nvPr/>
        </p:nvSpPr>
        <p:spPr>
          <a:xfrm>
            <a:off x="7617456" y="3307851"/>
            <a:ext cx="673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Lambda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E9C49-2F6C-B04C-A178-E0060A60C942}"/>
              </a:ext>
            </a:extLst>
          </p:cNvPr>
          <p:cNvSpPr txBox="1"/>
          <p:nvPr/>
        </p:nvSpPr>
        <p:spPr>
          <a:xfrm>
            <a:off x="7665337" y="1138610"/>
            <a:ext cx="577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Alexa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AF78CD1-CE46-544F-98FB-53C8A5097D5C}"/>
              </a:ext>
            </a:extLst>
          </p:cNvPr>
          <p:cNvSpPr/>
          <p:nvPr/>
        </p:nvSpPr>
        <p:spPr>
          <a:xfrm rot="5400000">
            <a:off x="7763747" y="2278069"/>
            <a:ext cx="381000" cy="177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D4A64E-E623-9D4E-B04A-44303A2A338B}"/>
              </a:ext>
            </a:extLst>
          </p:cNvPr>
          <p:cNvSpPr/>
          <p:nvPr/>
        </p:nvSpPr>
        <p:spPr>
          <a:xfrm>
            <a:off x="123953" y="952107"/>
            <a:ext cx="4186063" cy="401581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69AAC-C563-514B-8541-012BD3F42915}"/>
              </a:ext>
            </a:extLst>
          </p:cNvPr>
          <p:cNvSpPr txBox="1"/>
          <p:nvPr/>
        </p:nvSpPr>
        <p:spPr>
          <a:xfrm>
            <a:off x="900068" y="3740138"/>
            <a:ext cx="285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Created in advance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40E6CE-2449-DD48-A95A-9EB7ED1C232E}"/>
              </a:ext>
            </a:extLst>
          </p:cNvPr>
          <p:cNvSpPr/>
          <p:nvPr/>
        </p:nvSpPr>
        <p:spPr>
          <a:xfrm>
            <a:off x="4346776" y="952106"/>
            <a:ext cx="4542700" cy="401581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E0342D-712B-CC4F-8711-4637F23F9E16}"/>
              </a:ext>
            </a:extLst>
          </p:cNvPr>
          <p:cNvSpPr txBox="1"/>
          <p:nvPr/>
        </p:nvSpPr>
        <p:spPr>
          <a:xfrm>
            <a:off x="6209569" y="3740139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This workshop</a:t>
            </a:r>
          </a:p>
        </p:txBody>
      </p:sp>
    </p:spTree>
    <p:extLst>
      <p:ext uri="{BB962C8B-B14F-4D97-AF65-F5344CB8AC3E}">
        <p14:creationId xmlns:p14="http://schemas.microsoft.com/office/powerpoint/2010/main" val="266566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CE8F-148C-2147-A35A-E66F6E0D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313E2-9C76-8643-87A5-02FAB5DBDB1D}"/>
              </a:ext>
            </a:extLst>
          </p:cNvPr>
          <p:cNvSpPr/>
          <p:nvPr/>
        </p:nvSpPr>
        <p:spPr>
          <a:xfrm>
            <a:off x="352322" y="2309696"/>
            <a:ext cx="65056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AWS Account with admin access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Ability to create new IAM policies and roles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Athena – Clusterless Query Engine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Quicksight – Interactive BI Visualizations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S3 – Limitless and durable object store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Lambda – Event-triggered functions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DynamoDB – Managed NoSQL database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solidFill>
                  <a:schemeClr val="bg2"/>
                </a:solidFill>
                <a:latin typeface="-apple-system" charset="0"/>
              </a:rPr>
              <a:t>Full access to Alexa and Alexa for Business – Voice-powered skills</a:t>
            </a:r>
            <a:endParaRPr lang="en-US" sz="1600" b="0" i="0" dirty="0">
              <a:solidFill>
                <a:schemeClr val="bg2"/>
              </a:solidFill>
              <a:effectLst/>
              <a:latin typeface="-apple-system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AED9B-5160-3244-BB6A-988E8B64026A}"/>
              </a:ext>
            </a:extLst>
          </p:cNvPr>
          <p:cNvSpPr txBox="1"/>
          <p:nvPr/>
        </p:nvSpPr>
        <p:spPr>
          <a:xfrm>
            <a:off x="378080" y="1967456"/>
            <a:ext cx="29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  <a:latin typeface="-apple-system" charset="0"/>
              </a:rPr>
              <a:t>User</a:t>
            </a:r>
            <a:r>
              <a:rPr lang="en-US" i="1" dirty="0">
                <a:latin typeface="-apple-system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-apple-system" charset="0"/>
              </a:rPr>
              <a:t>Permissions</a:t>
            </a:r>
            <a:r>
              <a:rPr lang="en-US" i="1" dirty="0">
                <a:latin typeface="-apple-system" charset="0"/>
              </a:rPr>
              <a:t>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FB61-936B-5240-9698-A141875602F8}"/>
              </a:ext>
            </a:extLst>
          </p:cNvPr>
          <p:cNvSpPr/>
          <p:nvPr/>
        </p:nvSpPr>
        <p:spPr>
          <a:xfrm>
            <a:off x="352322" y="958146"/>
            <a:ext cx="650567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000" dirty="0">
                <a:solidFill>
                  <a:schemeClr val="accent1"/>
                </a:solidFill>
                <a:latin typeface="-apple-system" charset="0"/>
              </a:rPr>
              <a:t>Want to learn, have fun, and build cool new services to bring back to your organization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chemeClr val="accent1"/>
                </a:solidFill>
                <a:latin typeface="-apple-system" charset="0"/>
              </a:rPr>
              <a:t>Foundational AWS knowledge on core services</a:t>
            </a:r>
          </a:p>
        </p:txBody>
      </p:sp>
    </p:spTree>
    <p:extLst>
      <p:ext uri="{BB962C8B-B14F-4D97-AF65-F5344CB8AC3E}">
        <p14:creationId xmlns:p14="http://schemas.microsoft.com/office/powerpoint/2010/main" val="304446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D21E-3118-764D-97D0-EE3CE402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/>
              <a:t>Athena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E391BF9-513B-6B4B-A4BB-B761F17FD55A}"/>
              </a:ext>
            </a:extLst>
          </p:cNvPr>
          <p:cNvSpPr txBox="1">
            <a:spLocks/>
          </p:cNvSpPr>
          <p:nvPr/>
        </p:nvSpPr>
        <p:spPr>
          <a:xfrm>
            <a:off x="181012" y="1295548"/>
            <a:ext cx="8791677" cy="23023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25" dirty="0">
                <a:solidFill>
                  <a:schemeClr val="accent1"/>
                </a:solidFill>
              </a:rPr>
              <a:t>Amazon Athena is an </a:t>
            </a:r>
            <a:r>
              <a:rPr lang="en-US" sz="3225" dirty="0">
                <a:solidFill>
                  <a:schemeClr val="accent2"/>
                </a:solidFill>
              </a:rPr>
              <a:t>interactive query service</a:t>
            </a:r>
            <a:r>
              <a:rPr lang="en-US" sz="3225" dirty="0">
                <a:solidFill>
                  <a:schemeClr val="accent1"/>
                </a:solidFill>
              </a:rPr>
              <a:t> that makes it easy to analyze data directly from Amazon S3 using Standard SQL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0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EEE2-6F86-AF4E-9F67-4624AA2D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3" y="347868"/>
            <a:ext cx="8449056" cy="46983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Why Athena?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E748-1B9C-5B4F-8FE3-DB8944EB4E62}"/>
              </a:ext>
            </a:extLst>
          </p:cNvPr>
          <p:cNvSpPr txBox="1">
            <a:spLocks/>
          </p:cNvSpPr>
          <p:nvPr/>
        </p:nvSpPr>
        <p:spPr>
          <a:xfrm>
            <a:off x="352323" y="1003328"/>
            <a:ext cx="8139905" cy="33280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Roboto Condensed" charset="0"/>
                <a:ea typeface="Roboto Condensed" charset="0"/>
                <a:cs typeface="Roboto Condensed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Decouple storage from compute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Serverless – No infrastructure or resources to manage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Pay only for data scanned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Schema on read – Same data, many views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Encrypted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Standard compliant and open storage formats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Built on powerful community supported OSS solutions</a:t>
            </a:r>
          </a:p>
        </p:txBody>
      </p:sp>
    </p:spTree>
    <p:extLst>
      <p:ext uri="{BB962C8B-B14F-4D97-AF65-F5344CB8AC3E}">
        <p14:creationId xmlns:p14="http://schemas.microsoft.com/office/powerpoint/2010/main" val="1295917897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E0E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orage in AWS" id="{22EF25F0-B3A8-1A4B-904A-140512EE27AF}" vid="{C06D5008-23C0-3E45-85FF-8280010A3A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157</TotalTime>
  <Words>804</Words>
  <Application>Microsoft Macintosh PowerPoint</Application>
  <PresentationFormat>On-screen Show (16:9)</PresentationFormat>
  <Paragraphs>213</Paragraphs>
  <Slides>25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-apple-system</vt:lpstr>
      <vt:lpstr>Amazon Ember</vt:lpstr>
      <vt:lpstr>Amazon Ember Light</vt:lpstr>
      <vt:lpstr>Amazon Ember Regular</vt:lpstr>
      <vt:lpstr>Arial</vt:lpstr>
      <vt:lpstr>Calibri</vt:lpstr>
      <vt:lpstr>Cambria</vt:lpstr>
      <vt:lpstr>Consolas</vt:lpstr>
      <vt:lpstr>Helvetica Light</vt:lpstr>
      <vt:lpstr>Lucida Console</vt:lpstr>
      <vt:lpstr>Lucida Grande</vt:lpstr>
      <vt:lpstr>Roboto Condensed</vt:lpstr>
      <vt:lpstr>Roboto Condensed Light</vt:lpstr>
      <vt:lpstr>Times New Roman</vt:lpstr>
      <vt:lpstr>Wingdings</vt:lpstr>
      <vt:lpstr>DeckTemplate-AWS</vt:lpstr>
      <vt:lpstr>PowerPoint Presentation</vt:lpstr>
      <vt:lpstr>PowerPoint Presentation</vt:lpstr>
      <vt:lpstr>PowerPoint Presentation</vt:lpstr>
      <vt:lpstr>Why Do We Need To Change The Delivery Model? </vt:lpstr>
      <vt:lpstr>The Architecture</vt:lpstr>
      <vt:lpstr>Today’s workshop</vt:lpstr>
      <vt:lpstr>Pre-requisites</vt:lpstr>
      <vt:lpstr>Athena</vt:lpstr>
      <vt:lpstr>Why Athena?</vt:lpstr>
      <vt:lpstr>Simple Pricing</vt:lpstr>
      <vt:lpstr>Familiar Technologies Under the Covers</vt:lpstr>
      <vt:lpstr>Our Dataset</vt:lpstr>
      <vt:lpstr>How we get the data</vt:lpstr>
      <vt:lpstr>How we query the data</vt:lpstr>
      <vt:lpstr>PowerPoint Presentation</vt:lpstr>
      <vt:lpstr>Creating an Alexa Skill</vt:lpstr>
      <vt:lpstr>Voice User Interface: Utterance,  Intent,  Slots</vt:lpstr>
      <vt:lpstr>How Alexa gets the data</vt:lpstr>
      <vt:lpstr>PowerPoint Presentation</vt:lpstr>
      <vt:lpstr>Alexa for Business</vt:lpstr>
      <vt:lpstr>Manage Shared Devices: Assign devices and skills to rooms</vt:lpstr>
      <vt:lpstr>Enabling Private Skills</vt:lpstr>
      <vt:lpstr>PowerPoint Presentation</vt:lpstr>
      <vt:lpstr>Questions before we get started?</vt:lpstr>
      <vt:lpstr>Time to rock and roll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Neal</dc:creator>
  <cp:lastModifiedBy>Chad Neal</cp:lastModifiedBy>
  <cp:revision>13</cp:revision>
  <cp:lastPrinted>2017-01-01T02:59:57Z</cp:lastPrinted>
  <dcterms:created xsi:type="dcterms:W3CDTF">2018-02-06T18:08:08Z</dcterms:created>
  <dcterms:modified xsi:type="dcterms:W3CDTF">2018-02-14T22:20:12Z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