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Proxima Nova"/>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2CA5B7C-0128-45F4-9AD5-85805AD82386}">
  <a:tblStyle styleId="{A2CA5B7C-0128-45F4-9AD5-85805AD8238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roximaNova-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roximaNova-italic.fntdata"/><Relationship Id="rId25" Type="http://schemas.openxmlformats.org/officeDocument/2006/relationships/font" Target="fonts/ProximaNova-bold.fntdata"/><Relationship Id="rId27" Type="http://schemas.openxmlformats.org/officeDocument/2006/relationships/font" Target="fonts/ProximaNova-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0990ff92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0990ff92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0990ff92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0990ff92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e0990ff92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e0990ff92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0990ff92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0990ff92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0990ff92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0990ff92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0990ff92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e0990ff92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e0990ff92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e0990ff92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0990ff92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e0990ff92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0990f35f1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0990f35f1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0990f35f1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0990f35f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0990f35f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0990f35f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0990ff9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0990ff9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0990ff92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0990ff92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0990ff92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0990ff92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0990ff92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0990ff92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0990ff92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0990ff92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510450" y="1736075"/>
            <a:ext cx="8123100" cy="1100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ru"/>
              <a:t>Affection of Java Design Patterns</a:t>
            </a:r>
            <a:endParaRPr/>
          </a:p>
          <a:p>
            <a:pPr indent="0" lvl="0" marL="0" rtl="0" algn="l">
              <a:spcBef>
                <a:spcPts val="0"/>
              </a:spcBef>
              <a:spcAft>
                <a:spcPts val="0"/>
              </a:spcAft>
              <a:buNone/>
            </a:pPr>
            <a:r>
              <a:rPr lang="ru"/>
              <a:t>to Cohesion Metrics</a:t>
            </a:r>
            <a:endParaRPr/>
          </a:p>
        </p:txBody>
      </p:sp>
      <p:sp>
        <p:nvSpPr>
          <p:cNvPr id="60" name="Google Shape;60;p13"/>
          <p:cNvSpPr txBox="1"/>
          <p:nvPr/>
        </p:nvSpPr>
        <p:spPr>
          <a:xfrm>
            <a:off x="510450" y="3050150"/>
            <a:ext cx="8123100" cy="156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ru" sz="1600">
                <a:solidFill>
                  <a:schemeClr val="lt1"/>
                </a:solidFill>
                <a:latin typeface="Proxima Nova"/>
                <a:ea typeface="Proxima Nova"/>
                <a:cs typeface="Proxima Nova"/>
                <a:sym typeface="Proxima Nova"/>
              </a:rPr>
              <a:t>ZYKOV Sergey </a:t>
            </a:r>
            <a:endParaRPr sz="1600">
              <a:solidFill>
                <a:schemeClr val="lt1"/>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ru" sz="1600">
                <a:solidFill>
                  <a:schemeClr val="lt1"/>
                </a:solidFill>
                <a:latin typeface="Proxima Nova"/>
                <a:ea typeface="Proxima Nova"/>
                <a:cs typeface="Proxima Nova"/>
                <a:sym typeface="Proxima Nova"/>
              </a:rPr>
              <a:t>ALEXANDROV </a:t>
            </a:r>
            <a:r>
              <a:rPr lang="ru" sz="1600">
                <a:solidFill>
                  <a:schemeClr val="lt1"/>
                </a:solidFill>
                <a:latin typeface="Proxima Nova"/>
                <a:ea typeface="Proxima Nova"/>
                <a:cs typeface="Proxima Nova"/>
                <a:sym typeface="Proxima Nova"/>
              </a:rPr>
              <a:t>Dmitry </a:t>
            </a:r>
            <a:endParaRPr sz="1600">
              <a:solidFill>
                <a:schemeClr val="lt1"/>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ru" sz="1600">
                <a:solidFill>
                  <a:schemeClr val="lt1"/>
                </a:solidFill>
                <a:latin typeface="Proxima Nova"/>
                <a:ea typeface="Proxima Nova"/>
                <a:cs typeface="Proxima Nova"/>
                <a:sym typeface="Proxima Nova"/>
              </a:rPr>
              <a:t>ISMOILOV </a:t>
            </a:r>
            <a:r>
              <a:rPr lang="ru" sz="1600">
                <a:solidFill>
                  <a:schemeClr val="lt1"/>
                </a:solidFill>
                <a:latin typeface="Proxima Nova"/>
                <a:ea typeface="Proxima Nova"/>
                <a:cs typeface="Proxima Nova"/>
                <a:sym typeface="Proxima Nova"/>
              </a:rPr>
              <a:t>Maqsudjon </a:t>
            </a:r>
            <a:endParaRPr sz="1600">
              <a:solidFill>
                <a:schemeClr val="lt1"/>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ru" sz="1600">
                <a:solidFill>
                  <a:schemeClr val="lt1"/>
                </a:solidFill>
                <a:latin typeface="Proxima Nova"/>
                <a:ea typeface="Proxima Nova"/>
                <a:cs typeface="Proxima Nova"/>
                <a:sym typeface="Proxima Nova"/>
              </a:rPr>
              <a:t>KOZLOV </a:t>
            </a:r>
            <a:r>
              <a:rPr lang="ru" sz="1600">
                <a:solidFill>
                  <a:schemeClr val="lt1"/>
                </a:solidFill>
                <a:latin typeface="Proxima Nova"/>
                <a:ea typeface="Proxima Nova"/>
                <a:cs typeface="Proxima Nova"/>
                <a:sym typeface="Proxima Nova"/>
              </a:rPr>
              <a:t>Artem </a:t>
            </a:r>
            <a:endParaRPr sz="1600">
              <a:solidFill>
                <a:schemeClr val="lt1"/>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ru" sz="1600">
                <a:solidFill>
                  <a:schemeClr val="lt1"/>
                </a:solidFill>
                <a:latin typeface="Proxima Nova"/>
                <a:ea typeface="Proxima Nova"/>
                <a:cs typeface="Proxima Nova"/>
                <a:sym typeface="Proxima Nova"/>
              </a:rPr>
              <a:t>SAVACHENKO </a:t>
            </a:r>
            <a:r>
              <a:rPr lang="ru" sz="1600">
                <a:solidFill>
                  <a:schemeClr val="lt1"/>
                </a:solidFill>
                <a:latin typeface="Proxima Nova"/>
                <a:ea typeface="Proxima Nova"/>
                <a:cs typeface="Proxima Nova"/>
                <a:sym typeface="Proxima Nova"/>
              </a:rPr>
              <a:t>Anton </a:t>
            </a:r>
            <a:endParaRPr sz="1600">
              <a:latin typeface="Proxima Nova"/>
              <a:ea typeface="Proxima Nova"/>
              <a:cs typeface="Proxima Nova"/>
              <a:sym typeface="Proxima Nova"/>
            </a:endParaRPr>
          </a:p>
        </p:txBody>
      </p:sp>
      <p:sp>
        <p:nvSpPr>
          <p:cNvPr id="61" name="Google Shape;61;p13"/>
          <p:cNvSpPr txBox="1"/>
          <p:nvPr/>
        </p:nvSpPr>
        <p:spPr>
          <a:xfrm>
            <a:off x="3838050" y="4563200"/>
            <a:ext cx="14679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ru" sz="1600">
                <a:solidFill>
                  <a:schemeClr val="lt1"/>
                </a:solidFill>
                <a:latin typeface="Proxima Nova"/>
                <a:ea typeface="Proxima Nova"/>
                <a:cs typeface="Proxima Nova"/>
                <a:sym typeface="Proxima Nova"/>
              </a:rPr>
              <a:t>Moscow, 2021</a:t>
            </a:r>
            <a:endParaRPr sz="1600">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Chain of </a:t>
            </a:r>
            <a:r>
              <a:rPr lang="ru"/>
              <a:t>responsibility</a:t>
            </a:r>
            <a:endParaRPr/>
          </a:p>
        </p:txBody>
      </p:sp>
      <p:sp>
        <p:nvSpPr>
          <p:cNvPr id="118" name="Google Shape;118;p22"/>
          <p:cNvSpPr txBox="1"/>
          <p:nvPr>
            <p:ph idx="1" type="body"/>
          </p:nvPr>
        </p:nvSpPr>
        <p:spPr>
          <a:xfrm>
            <a:off x="311700" y="1152475"/>
            <a:ext cx="3238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The issue of the chain of responsibility pattern is that there is a small number of attributes that are being shared during the work of this pattern.</a:t>
            </a:r>
            <a:endParaRPr/>
          </a:p>
        </p:txBody>
      </p:sp>
      <p:pic>
        <p:nvPicPr>
          <p:cNvPr id="119" name="Google Shape;119;p22"/>
          <p:cNvPicPr preferRelativeResize="0"/>
          <p:nvPr/>
        </p:nvPicPr>
        <p:blipFill>
          <a:blip r:embed="rId3">
            <a:alphaModFix/>
          </a:blip>
          <a:stretch>
            <a:fillRect/>
          </a:stretch>
        </p:blipFill>
        <p:spPr>
          <a:xfrm>
            <a:off x="4102350" y="315900"/>
            <a:ext cx="4819950" cy="4413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Factory</a:t>
            </a:r>
            <a:endParaRPr/>
          </a:p>
        </p:txBody>
      </p:sp>
      <p:sp>
        <p:nvSpPr>
          <p:cNvPr id="125" name="Google Shape;125;p23"/>
          <p:cNvSpPr txBox="1"/>
          <p:nvPr>
            <p:ph idx="1" type="body"/>
          </p:nvPr>
        </p:nvSpPr>
        <p:spPr>
          <a:xfrm>
            <a:off x="311700" y="1152475"/>
            <a:ext cx="3443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A factory often consists of methods used to create an instance of a class without having many attributes, so it has fewer non-zero values </a:t>
            </a:r>
            <a:endParaRPr/>
          </a:p>
        </p:txBody>
      </p:sp>
      <p:pic>
        <p:nvPicPr>
          <p:cNvPr id="126" name="Google Shape;126;p23"/>
          <p:cNvPicPr preferRelativeResize="0"/>
          <p:nvPr/>
        </p:nvPicPr>
        <p:blipFill>
          <a:blip r:embed="rId3">
            <a:alphaModFix/>
          </a:blip>
          <a:stretch>
            <a:fillRect/>
          </a:stretch>
        </p:blipFill>
        <p:spPr>
          <a:xfrm>
            <a:off x="4139550" y="417900"/>
            <a:ext cx="4692750" cy="4307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Builder</a:t>
            </a:r>
            <a:endParaRPr/>
          </a:p>
        </p:txBody>
      </p:sp>
      <p:sp>
        <p:nvSpPr>
          <p:cNvPr id="132" name="Google Shape;132;p24"/>
          <p:cNvSpPr txBox="1"/>
          <p:nvPr>
            <p:ph idx="1" type="body"/>
          </p:nvPr>
        </p:nvSpPr>
        <p:spPr>
          <a:xfrm>
            <a:off x="311700" y="1152475"/>
            <a:ext cx="3372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On the contrary, builder pattern has less nonzero values and almost the same values and it tells us that builders usually play a role of setters and constructors for other classes.</a:t>
            </a:r>
            <a:endParaRPr/>
          </a:p>
        </p:txBody>
      </p:sp>
      <p:pic>
        <p:nvPicPr>
          <p:cNvPr id="133" name="Google Shape;133;p24"/>
          <p:cNvPicPr preferRelativeResize="0"/>
          <p:nvPr/>
        </p:nvPicPr>
        <p:blipFill>
          <a:blip r:embed="rId3">
            <a:alphaModFix/>
          </a:blip>
          <a:stretch>
            <a:fillRect/>
          </a:stretch>
        </p:blipFill>
        <p:spPr>
          <a:xfrm>
            <a:off x="4189825" y="462063"/>
            <a:ext cx="4642475" cy="4219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Rest of metrics</a:t>
            </a:r>
            <a:endParaRPr/>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Prototype, command, memento and bridge patterns show controversial result. In some metrics, they have better results and in other metrics worse. And all this without any consistent pattern. For clear conclusion, there should be more detailed research for these patterns. Finally, the rest of metrics does not have any differences in results compared to overall results.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Conclusion</a:t>
            </a:r>
            <a:endParaRPr/>
          </a:p>
        </p:txBody>
      </p:sp>
      <p:sp>
        <p:nvSpPr>
          <p:cNvPr id="145" name="Google Shape;14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The results that are described above raise a question about the usability potential of jPeek. A large number of metrics give zero or NaN values in approximately a half of cases, which makes it difficult to use for average users who have projects with a small number of classes.</a:t>
            </a:r>
            <a:endParaRPr/>
          </a:p>
          <a:p>
            <a:pPr indent="0" lvl="0" marL="0" rtl="0" algn="l">
              <a:spcBef>
                <a:spcPts val="1200"/>
              </a:spcBef>
              <a:spcAft>
                <a:spcPts val="1200"/>
              </a:spcAft>
              <a:buNone/>
            </a:pPr>
            <a:r>
              <a:rPr lang="ru"/>
              <a:t>Overall, our experiments show us that metrics work better on big projects with many numbers of methods and attributes in classes comparing with small projects, but we cannot say that jPeek is able to estimate both kids of projects</a:t>
            </a:r>
            <a:r>
              <a:rPr lang="ru"/>
              <a:t> </a:t>
            </a:r>
            <a:r>
              <a:rPr lang="ru"/>
              <a:t>properly.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Further goals</a:t>
            </a:r>
            <a:endParaRPr/>
          </a:p>
        </p:txBody>
      </p:sp>
      <p:sp>
        <p:nvSpPr>
          <p:cNvPr id="151" name="Google Shape;15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ru"/>
              <a:t>The goal of our next step is to make a comprehensive analysis of jPeek with analogous plugins to make it clear if it is the issue of jPeek or the issue of class cohesion metrics.</a:t>
            </a:r>
            <a:endParaRPr/>
          </a:p>
          <a:p>
            <a:pPr indent="0" lvl="0" marL="0" rtl="0" algn="l">
              <a:spcBef>
                <a:spcPts val="1200"/>
              </a:spcBef>
              <a:spcAft>
                <a:spcPts val="0"/>
              </a:spcAft>
              <a:buNone/>
            </a:pPr>
            <a:r>
              <a:rPr lang="ru"/>
              <a:t>During the provided experiments, we discovered several inconsistencies between theoretical description of metrics and its jPeek realization, so these possible incorrectnesses should be fixed for confident of correct data in the samples.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References</a:t>
            </a:r>
            <a:endParaRPr/>
          </a:p>
        </p:txBody>
      </p:sp>
      <p:sp>
        <p:nvSpPr>
          <p:cNvPr id="157" name="Google Shape;157;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80670" lvl="0" marL="360000" rtl="0" algn="l">
              <a:lnSpc>
                <a:spcPct val="115000"/>
              </a:lnSpc>
              <a:spcBef>
                <a:spcPts val="0"/>
              </a:spcBef>
              <a:spcAft>
                <a:spcPts val="0"/>
              </a:spcAft>
              <a:buSzPts val="820"/>
              <a:buAutoNum type="arabicPeriod"/>
            </a:pPr>
            <a:r>
              <a:rPr lang="ru" sz="820"/>
              <a:t>jPeek (2021) [Source code]. https://github.com/cqfn/jpeek.</a:t>
            </a:r>
            <a:endParaRPr sz="820"/>
          </a:p>
          <a:p>
            <a:pPr indent="-280670" lvl="0" marL="360000" rtl="0" algn="l">
              <a:lnSpc>
                <a:spcPct val="115000"/>
              </a:lnSpc>
              <a:spcBef>
                <a:spcPts val="0"/>
              </a:spcBef>
              <a:spcAft>
                <a:spcPts val="0"/>
              </a:spcAft>
              <a:buSzPts val="820"/>
              <a:buAutoNum type="arabicPeriod"/>
            </a:pPr>
            <a:r>
              <a:rPr lang="ru" sz="820"/>
              <a:t> S</a:t>
            </a:r>
            <a:r>
              <a:rPr lang="ru" sz="820"/>
              <a:t>. R. Chidamber and C. F. Kemerer. Towards a metrics suite for object oriented design. In: ACM, 1991, vol. 26, no. 11.</a:t>
            </a:r>
            <a:endParaRPr sz="820"/>
          </a:p>
          <a:p>
            <a:pPr indent="-280670" lvl="0" marL="360000" rtl="0" algn="l">
              <a:lnSpc>
                <a:spcPct val="115000"/>
              </a:lnSpc>
              <a:spcBef>
                <a:spcPts val="0"/>
              </a:spcBef>
              <a:spcAft>
                <a:spcPts val="0"/>
              </a:spcAft>
              <a:buSzPts val="820"/>
              <a:buAutoNum type="arabicPeriod"/>
            </a:pPr>
            <a:r>
              <a:rPr lang="ru" sz="820"/>
              <a:t> </a:t>
            </a:r>
            <a:r>
              <a:rPr lang="ru" sz="820"/>
              <a:t>S</a:t>
            </a:r>
            <a:r>
              <a:rPr lang="ru" sz="820"/>
              <a:t>.R.Chidamber, and C.F.Kemerer. A Metrics Suite for Object Oriented Design. In: IEEE Transactions on Software Engineering, 1994, 20(6), pp. 476-493.</a:t>
            </a:r>
            <a:endParaRPr sz="820"/>
          </a:p>
          <a:p>
            <a:pPr indent="-280670" lvl="0" marL="360000" rtl="0" algn="l">
              <a:lnSpc>
                <a:spcPct val="115000"/>
              </a:lnSpc>
              <a:spcBef>
                <a:spcPts val="0"/>
              </a:spcBef>
              <a:spcAft>
                <a:spcPts val="0"/>
              </a:spcAft>
              <a:buSzPts val="820"/>
              <a:buAutoNum type="arabicPeriod"/>
            </a:pPr>
            <a:r>
              <a:rPr lang="ru" sz="820"/>
              <a:t>W.Li, and S.M.Henry. Maintenance metrics for the object oriented paradigm. In: Proc. 1st International Software Metrics Symposium, Baltimore, MD: IEEE Computer Society, 1993. pp. 52-60.</a:t>
            </a:r>
            <a:endParaRPr sz="820"/>
          </a:p>
          <a:p>
            <a:pPr indent="-280670" lvl="0" marL="360000" rtl="0" algn="l">
              <a:lnSpc>
                <a:spcPct val="115000"/>
              </a:lnSpc>
              <a:spcBef>
                <a:spcPts val="0"/>
              </a:spcBef>
              <a:spcAft>
                <a:spcPts val="0"/>
              </a:spcAft>
              <a:buSzPts val="820"/>
              <a:buAutoNum type="arabicPeriod"/>
            </a:pPr>
            <a:r>
              <a:rPr lang="ru" sz="820"/>
              <a:t>M</a:t>
            </a:r>
            <a:r>
              <a:rPr lang="ru" sz="820"/>
              <a:t>.Hitz, and B.Montazeri. Chidamber &amp; Kemerer's metrics suite: a measurement theory perspective. In: IEEE Transactions on Software Engineering, 1996, 22(4), pp. 267-271.</a:t>
            </a:r>
            <a:endParaRPr sz="820"/>
          </a:p>
          <a:p>
            <a:pPr indent="-280670" lvl="0" marL="360000" rtl="0" algn="l">
              <a:lnSpc>
                <a:spcPct val="115000"/>
              </a:lnSpc>
              <a:spcBef>
                <a:spcPts val="0"/>
              </a:spcBef>
              <a:spcAft>
                <a:spcPts val="0"/>
              </a:spcAft>
              <a:buSzPts val="820"/>
              <a:buAutoNum type="arabicPeriod"/>
            </a:pPr>
            <a:r>
              <a:rPr lang="ru" sz="820"/>
              <a:t>B.Henderson-Sellers. Object-Oriented Metrics: Measures of Complexity. In: New Jersey, PrenticeHall, 1996, pp. 142-147.</a:t>
            </a:r>
            <a:endParaRPr sz="820"/>
          </a:p>
          <a:p>
            <a:pPr indent="-280670" lvl="0" marL="360000" rtl="0" algn="l">
              <a:lnSpc>
                <a:spcPct val="115000"/>
              </a:lnSpc>
              <a:spcBef>
                <a:spcPts val="0"/>
              </a:spcBef>
              <a:spcAft>
                <a:spcPts val="0"/>
              </a:spcAft>
              <a:buSzPts val="820"/>
              <a:buAutoNum type="arabicPeriod"/>
            </a:pPr>
            <a:r>
              <a:rPr lang="ru" sz="820"/>
              <a:t> J.Bansiya, L.Etzkorn, C.Davis, and W.Li. A Class Cohesion Metric For Object-Oriented Designs. In: JOOP, 1999, 11(8), pp. 47-52.</a:t>
            </a:r>
            <a:endParaRPr sz="820"/>
          </a:p>
          <a:p>
            <a:pPr indent="-280670" lvl="0" marL="360000" rtl="0" algn="l">
              <a:lnSpc>
                <a:spcPct val="115000"/>
              </a:lnSpc>
              <a:spcBef>
                <a:spcPts val="0"/>
              </a:spcBef>
              <a:spcAft>
                <a:spcPts val="0"/>
              </a:spcAft>
              <a:buSzPts val="820"/>
              <a:buAutoNum type="arabicPeriod"/>
            </a:pPr>
            <a:r>
              <a:rPr lang="ru" sz="820"/>
              <a:t>H. Aman, K. Yamasaki, H. Yamada, and M.-T. Noda. A proposal of class cohesion metrics using sizes of cohesive parts. In: Proc. of Fifth Joint Conference on Knowledge-based Software Engineering, 2002, pp. 102–107.</a:t>
            </a:r>
            <a:endParaRPr sz="820"/>
          </a:p>
          <a:p>
            <a:pPr indent="-280670" lvl="0" marL="360000" rtl="0" algn="l">
              <a:lnSpc>
                <a:spcPct val="115000"/>
              </a:lnSpc>
              <a:spcBef>
                <a:spcPts val="0"/>
              </a:spcBef>
              <a:spcAft>
                <a:spcPts val="0"/>
              </a:spcAft>
              <a:buSzPts val="820"/>
              <a:buAutoNum type="arabicPeriod"/>
            </a:pPr>
            <a:r>
              <a:rPr lang="ru" sz="820"/>
              <a:t> </a:t>
            </a:r>
            <a:r>
              <a:rPr lang="ru" sz="820"/>
              <a:t>J. Al Dallal. A design-based cohesion metric for object-oriented classes. In: International Journal of Computer Science and Engineering, 2007, Vol. 1, No. 3, pp. 195-200.</a:t>
            </a:r>
            <a:endParaRPr sz="820"/>
          </a:p>
          <a:p>
            <a:pPr indent="-280670" lvl="0" marL="360000" rtl="0" algn="l">
              <a:lnSpc>
                <a:spcPct val="115000"/>
              </a:lnSpc>
              <a:spcBef>
                <a:spcPts val="0"/>
              </a:spcBef>
              <a:spcAft>
                <a:spcPts val="0"/>
              </a:spcAft>
              <a:buSzPts val="820"/>
              <a:buAutoNum type="arabicPeriod"/>
            </a:pPr>
            <a:r>
              <a:rPr lang="ru" sz="820"/>
              <a:t>S</a:t>
            </a:r>
            <a:r>
              <a:rPr lang="ru" sz="820"/>
              <a:t>. Counsell, S. Swift, and J. Crampton. The interpretation and utility of three cohesion metrics for object-oriented design. In: ACM Transactions on Software Engineering and Methodology (TOSEM), vol. 15, no. 2, pp. 123–149, 2006.</a:t>
            </a:r>
            <a:endParaRPr sz="820"/>
          </a:p>
          <a:p>
            <a:pPr indent="-280670" lvl="0" marL="360000" rtl="0" algn="l">
              <a:lnSpc>
                <a:spcPct val="115000"/>
              </a:lnSpc>
              <a:spcBef>
                <a:spcPts val="0"/>
              </a:spcBef>
              <a:spcAft>
                <a:spcPts val="0"/>
              </a:spcAft>
              <a:buSzPts val="820"/>
              <a:buAutoNum type="arabicPeriod"/>
            </a:pPr>
            <a:r>
              <a:rPr lang="ru" sz="820"/>
              <a:t>M. Wasiq. Measuring Class Cohesion in Object-Oriented Systems. In: Master Thesis at the King Fahd University of Petroleum &amp; Minerals, 2001.</a:t>
            </a:r>
            <a:endParaRPr sz="820"/>
          </a:p>
          <a:p>
            <a:pPr indent="-280670" lvl="0" marL="360000" rtl="0" algn="l">
              <a:lnSpc>
                <a:spcPct val="115000"/>
              </a:lnSpc>
              <a:spcBef>
                <a:spcPts val="0"/>
              </a:spcBef>
              <a:spcAft>
                <a:spcPts val="0"/>
              </a:spcAft>
              <a:buSzPts val="820"/>
              <a:buAutoNum type="arabicPeriod"/>
            </a:pPr>
            <a:r>
              <a:rPr lang="ru" sz="820"/>
              <a:t>L. Fernandez and R. Pen˜a. A sensitive metric of class cohesion. In: International Journal "Information Theories &amp; Applications" vol. 13, pp. 82–91, 2006.</a:t>
            </a:r>
            <a:endParaRPr sz="820"/>
          </a:p>
          <a:p>
            <a:pPr indent="-280670" lvl="0" marL="360000" rtl="0" algn="l">
              <a:lnSpc>
                <a:spcPct val="115000"/>
              </a:lnSpc>
              <a:spcBef>
                <a:spcPts val="0"/>
              </a:spcBef>
              <a:spcAft>
                <a:spcPts val="0"/>
              </a:spcAft>
              <a:buSzPts val="820"/>
              <a:buAutoNum type="arabicPeriod"/>
            </a:pPr>
            <a:r>
              <a:rPr lang="ru" sz="820"/>
              <a:t>J. M. Bieman and B.-K. Kang. Cohesion and reuse in an object-oriented system. In: ACM SIGSOFT Software Engineering Notes, vol. 20, no. SI. ACM, 1995, pp. 259–262.</a:t>
            </a:r>
            <a:endParaRPr sz="820"/>
          </a:p>
          <a:p>
            <a:pPr indent="-280670" lvl="0" marL="360000" rtl="0" algn="l">
              <a:lnSpc>
                <a:spcPct val="115000"/>
              </a:lnSpc>
              <a:spcBef>
                <a:spcPts val="0"/>
              </a:spcBef>
              <a:spcAft>
                <a:spcPts val="0"/>
              </a:spcAft>
              <a:buSzPts val="820"/>
              <a:buAutoNum type="arabicPeriod"/>
            </a:pPr>
            <a:r>
              <a:rPr lang="ru" sz="820"/>
              <a:t>J. Al Dallal. Transitive-based object-oriented lack-of-cohesion metric. In: Procedia computer science, vol. 3, pp. 1581–1587, 2011.</a:t>
            </a:r>
            <a:endParaRPr sz="820"/>
          </a:p>
          <a:p>
            <a:pPr indent="-280670" lvl="0" marL="360000" rtl="0" algn="l">
              <a:lnSpc>
                <a:spcPct val="115000"/>
              </a:lnSpc>
              <a:spcBef>
                <a:spcPts val="0"/>
              </a:spcBef>
              <a:spcAft>
                <a:spcPts val="0"/>
              </a:spcAft>
              <a:buSzPts val="820"/>
              <a:buAutoNum type="arabicPeriod"/>
            </a:pPr>
            <a:r>
              <a:rPr lang="ru" sz="820"/>
              <a:t>A. Marcus and D. Poshyvanyk. The conceptual cohesion of classes. In: 21st IEEE International Conference on Software Maintenance (ICSM’05). IEEE, 2005, pp. 133–142.</a:t>
            </a:r>
            <a:endParaRPr sz="820"/>
          </a:p>
          <a:p>
            <a:pPr indent="-280670" lvl="0" marL="360000" rtl="0" algn="l">
              <a:lnSpc>
                <a:spcPct val="115000"/>
              </a:lnSpc>
              <a:spcBef>
                <a:spcPts val="0"/>
              </a:spcBef>
              <a:spcAft>
                <a:spcPts val="0"/>
              </a:spcAft>
              <a:buSzPts val="820"/>
              <a:buAutoNum type="arabicPeriod"/>
            </a:pPr>
            <a:r>
              <a:rPr lang="ru" sz="820"/>
              <a:t>Y. Liu, D. Poshyvanyk, R. Ferenc, T. Gyimothy, and N. Chrisochoides. Modeling class cohesion as mixtures of latent topics. In: Software Maintenance, 2009. ICSM 2009. IEEE International Conference on. IEEE, 2009, pp. 233–242.</a:t>
            </a:r>
            <a:endParaRPr sz="820"/>
          </a:p>
          <a:p>
            <a:pPr indent="-280670" lvl="0" marL="360000" rtl="0" algn="l">
              <a:lnSpc>
                <a:spcPct val="115000"/>
              </a:lnSpc>
              <a:spcBef>
                <a:spcPts val="0"/>
              </a:spcBef>
              <a:spcAft>
                <a:spcPts val="0"/>
              </a:spcAft>
              <a:buSzPts val="820"/>
              <a:buAutoNum type="arabicPeriod"/>
            </a:pPr>
            <a:r>
              <a:rPr lang="ru" sz="820"/>
              <a:t> </a:t>
            </a:r>
            <a:r>
              <a:rPr lang="ru" sz="820"/>
              <a:t>L</a:t>
            </a:r>
            <a:r>
              <a:rPr lang="ru" sz="820"/>
              <a:t>. Etzkorn and H. Delugach. Towards a semantic metrics suite for object-oriented design. In: Technology of Object-Oriented Languages and Systems, 2000. TOOLS 34. Proceedings. 34th International Conference on. IEEE, 2000, pp. 71–80.</a:t>
            </a:r>
            <a:endParaRPr sz="820"/>
          </a:p>
          <a:p>
            <a:pPr indent="-280670" lvl="0" marL="360000" rtl="0" algn="l">
              <a:lnSpc>
                <a:spcPct val="115000"/>
              </a:lnSpc>
              <a:spcBef>
                <a:spcPts val="0"/>
              </a:spcBef>
              <a:spcAft>
                <a:spcPts val="0"/>
              </a:spcAft>
              <a:buSzPts val="820"/>
              <a:buAutoNum type="arabicPeriod"/>
            </a:pPr>
            <a:r>
              <a:rPr lang="ru" sz="820"/>
              <a:t>Gamma, Erich; Helm, Richard; Johnson, Ralph; Vlissides, John (1995). Design Patterns: Elements of Reusable Object-Oriented Software. Addison-Wesley. ISBN 978-0-201-63361-0.</a:t>
            </a:r>
            <a:endParaRPr sz="82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Thank you for your attention!</a:t>
            </a:r>
            <a:endParaRPr/>
          </a:p>
        </p:txBody>
      </p:sp>
      <p:sp>
        <p:nvSpPr>
          <p:cNvPr id="163" name="Google Shape;16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ru">
                <a:solidFill>
                  <a:srgbClr val="000000"/>
                </a:solidFill>
                <a:highlight>
                  <a:srgbClr val="FAFAFA"/>
                </a:highlight>
              </a:rPr>
              <a:t>Grant YBN2020065057</a:t>
            </a:r>
            <a:endParaRPr>
              <a:solidFill>
                <a:srgbClr val="000000"/>
              </a:solidFill>
              <a:highlight>
                <a:srgbClr val="FAFAFA"/>
              </a:highlight>
            </a:endParaRPr>
          </a:p>
          <a:p>
            <a:pPr indent="0" lvl="0" marL="0" rtl="0" algn="l">
              <a:spcBef>
                <a:spcPts val="1200"/>
              </a:spcBef>
              <a:spcAft>
                <a:spcPts val="0"/>
              </a:spcAft>
              <a:buNone/>
            </a:pPr>
            <a:r>
              <a:rPr lang="ru">
                <a:solidFill>
                  <a:srgbClr val="000000"/>
                </a:solidFill>
                <a:highlight>
                  <a:srgbClr val="FFFFFF"/>
                </a:highlight>
              </a:rPr>
              <a:t>“Static Analysis of Object Cohesion to Increase Java Code Quality”</a:t>
            </a:r>
            <a:endParaRPr>
              <a:solidFill>
                <a:srgbClr val="000000"/>
              </a:solidFill>
              <a:highlight>
                <a:srgbClr val="FAFAFA"/>
              </a:highlight>
            </a:endParaRPr>
          </a:p>
          <a:p>
            <a:pPr indent="0" lvl="0" marL="0" rtl="0" algn="l">
              <a:spcBef>
                <a:spcPts val="1200"/>
              </a:spcBef>
              <a:spcAft>
                <a:spcPts val="1200"/>
              </a:spcAft>
              <a:buNone/>
            </a:pPr>
            <a:r>
              <a:t/>
            </a:r>
            <a:endParaRPr/>
          </a:p>
        </p:txBody>
      </p:sp>
      <p:pic>
        <p:nvPicPr>
          <p:cNvPr id="164" name="Google Shape;164;p29"/>
          <p:cNvPicPr preferRelativeResize="0"/>
          <p:nvPr/>
        </p:nvPicPr>
        <p:blipFill>
          <a:blip r:embed="rId3">
            <a:alphaModFix/>
          </a:blip>
          <a:stretch>
            <a:fillRect/>
          </a:stretch>
        </p:blipFill>
        <p:spPr>
          <a:xfrm>
            <a:off x="1353846" y="2406763"/>
            <a:ext cx="1563075" cy="2009650"/>
          </a:xfrm>
          <a:prstGeom prst="rect">
            <a:avLst/>
          </a:prstGeom>
          <a:noFill/>
          <a:ln>
            <a:noFill/>
          </a:ln>
        </p:spPr>
      </p:pic>
      <p:pic>
        <p:nvPicPr>
          <p:cNvPr id="165" name="Google Shape;165;p29"/>
          <p:cNvPicPr preferRelativeResize="0"/>
          <p:nvPr/>
        </p:nvPicPr>
        <p:blipFill>
          <a:blip r:embed="rId4">
            <a:alphaModFix/>
          </a:blip>
          <a:stretch>
            <a:fillRect/>
          </a:stretch>
        </p:blipFill>
        <p:spPr>
          <a:xfrm>
            <a:off x="6227100" y="2634121"/>
            <a:ext cx="2082125" cy="1554925"/>
          </a:xfrm>
          <a:prstGeom prst="rect">
            <a:avLst/>
          </a:prstGeom>
          <a:noFill/>
          <a:ln>
            <a:noFill/>
          </a:ln>
        </p:spPr>
      </p:pic>
      <p:pic>
        <p:nvPicPr>
          <p:cNvPr id="166" name="Google Shape;166;p29"/>
          <p:cNvPicPr preferRelativeResize="0"/>
          <p:nvPr/>
        </p:nvPicPr>
        <p:blipFill>
          <a:blip r:embed="rId5">
            <a:alphaModFix/>
          </a:blip>
          <a:stretch>
            <a:fillRect/>
          </a:stretch>
        </p:blipFill>
        <p:spPr>
          <a:xfrm>
            <a:off x="3563538" y="2406772"/>
            <a:ext cx="2016933" cy="2009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Introduction. Cohesion metrics</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700"/>
              <a:t>Utilizing class cohesion metrics can promote Java code static analysis quality, improve object-oriented programming practices and suggest advanced and efficient ones.</a:t>
            </a:r>
            <a:endParaRPr sz="1700"/>
          </a:p>
          <a:p>
            <a:pPr indent="0" lvl="0" marL="0" rtl="0" algn="l">
              <a:spcBef>
                <a:spcPts val="1200"/>
              </a:spcBef>
              <a:spcAft>
                <a:spcPts val="0"/>
              </a:spcAft>
              <a:buNone/>
            </a:pPr>
            <a:r>
              <a:rPr lang="ru" sz="1700"/>
              <a:t> jPeek is software tool for measuring cohesion in Java classes.</a:t>
            </a:r>
            <a:endParaRPr sz="1700"/>
          </a:p>
          <a:p>
            <a:pPr indent="0" lvl="0" marL="457200" rtl="0" algn="l">
              <a:spcBef>
                <a:spcPts val="1200"/>
              </a:spcBef>
              <a:spcAft>
                <a:spcPts val="1200"/>
              </a:spcAft>
              <a:buNone/>
            </a:pPr>
            <a:r>
              <a:t/>
            </a:r>
            <a:endParaRPr sz="1700"/>
          </a:p>
        </p:txBody>
      </p:sp>
      <p:graphicFrame>
        <p:nvGraphicFramePr>
          <p:cNvPr id="68" name="Google Shape;68;p14"/>
          <p:cNvGraphicFramePr/>
          <p:nvPr/>
        </p:nvGraphicFramePr>
        <p:xfrm>
          <a:off x="2532200" y="2571750"/>
          <a:ext cx="3000000" cy="3000000"/>
        </p:xfrm>
        <a:graphic>
          <a:graphicData uri="http://schemas.openxmlformats.org/drawingml/2006/table">
            <a:tbl>
              <a:tblPr>
                <a:noFill/>
                <a:tableStyleId>{A2CA5B7C-0128-45F4-9AD5-85805AD82386}</a:tableStyleId>
              </a:tblPr>
              <a:tblGrid>
                <a:gridCol w="2039800"/>
                <a:gridCol w="2039800"/>
              </a:tblGrid>
              <a:tr h="2229575">
                <a:tc>
                  <a:txBody>
                    <a:bodyPr/>
                    <a:lstStyle/>
                    <a:p>
                      <a:pPr indent="-336550" lvl="0" marL="457200" rtl="0" algn="l">
                        <a:lnSpc>
                          <a:spcPct val="115000"/>
                        </a:lnSpc>
                        <a:spcBef>
                          <a:spcPts val="0"/>
                        </a:spcBef>
                        <a:spcAft>
                          <a:spcPts val="0"/>
                        </a:spcAft>
                        <a:buClr>
                          <a:schemeClr val="accent3"/>
                        </a:buClr>
                        <a:buSzPts val="1700"/>
                        <a:buFont typeface="Proxima Nova"/>
                        <a:buAutoNum type="arabicPeriod"/>
                      </a:pPr>
                      <a:r>
                        <a:rPr lang="ru" sz="1700">
                          <a:solidFill>
                            <a:schemeClr val="accent3"/>
                          </a:solidFill>
                          <a:latin typeface="Proxima Nova"/>
                          <a:ea typeface="Proxima Nova"/>
                          <a:cs typeface="Proxima Nova"/>
                          <a:sym typeface="Proxima Nova"/>
                        </a:rPr>
                        <a:t>LCOM</a:t>
                      </a:r>
                      <a:endParaRPr sz="1700">
                        <a:solidFill>
                          <a:schemeClr val="accent3"/>
                        </a:solidFill>
                        <a:latin typeface="Proxima Nova"/>
                        <a:ea typeface="Proxima Nova"/>
                        <a:cs typeface="Proxima Nova"/>
                        <a:sym typeface="Proxima Nova"/>
                      </a:endParaRPr>
                    </a:p>
                    <a:p>
                      <a:pPr indent="-336550" lvl="0" marL="457200" rtl="0" algn="l">
                        <a:lnSpc>
                          <a:spcPct val="115000"/>
                        </a:lnSpc>
                        <a:spcBef>
                          <a:spcPts val="0"/>
                        </a:spcBef>
                        <a:spcAft>
                          <a:spcPts val="0"/>
                        </a:spcAft>
                        <a:buClr>
                          <a:schemeClr val="accent3"/>
                        </a:buClr>
                        <a:buSzPts val="1700"/>
                        <a:buFont typeface="Proxima Nova"/>
                        <a:buAutoNum type="arabicPeriod"/>
                      </a:pPr>
                      <a:r>
                        <a:rPr lang="ru" sz="1700">
                          <a:solidFill>
                            <a:schemeClr val="accent3"/>
                          </a:solidFill>
                          <a:latin typeface="Proxima Nova"/>
                          <a:ea typeface="Proxima Nova"/>
                          <a:cs typeface="Proxima Nova"/>
                          <a:sym typeface="Proxima Nova"/>
                        </a:rPr>
                        <a:t>LCOM2</a:t>
                      </a:r>
                      <a:endParaRPr sz="1700">
                        <a:solidFill>
                          <a:schemeClr val="accent3"/>
                        </a:solidFill>
                        <a:latin typeface="Proxima Nova"/>
                        <a:ea typeface="Proxima Nova"/>
                        <a:cs typeface="Proxima Nova"/>
                        <a:sym typeface="Proxima Nova"/>
                      </a:endParaRPr>
                    </a:p>
                    <a:p>
                      <a:pPr indent="-336550" lvl="0" marL="457200" rtl="0" algn="l">
                        <a:lnSpc>
                          <a:spcPct val="115000"/>
                        </a:lnSpc>
                        <a:spcBef>
                          <a:spcPts val="0"/>
                        </a:spcBef>
                        <a:spcAft>
                          <a:spcPts val="0"/>
                        </a:spcAft>
                        <a:buClr>
                          <a:schemeClr val="accent3"/>
                        </a:buClr>
                        <a:buSzPts val="1700"/>
                        <a:buFont typeface="Proxima Nova"/>
                        <a:buAutoNum type="arabicPeriod"/>
                      </a:pPr>
                      <a:r>
                        <a:rPr lang="ru" sz="1700">
                          <a:solidFill>
                            <a:schemeClr val="accent3"/>
                          </a:solidFill>
                          <a:latin typeface="Proxima Nova"/>
                          <a:ea typeface="Proxima Nova"/>
                          <a:cs typeface="Proxima Nova"/>
                          <a:sym typeface="Proxima Nova"/>
                        </a:rPr>
                        <a:t>LCOM3</a:t>
                      </a:r>
                      <a:endParaRPr sz="1700">
                        <a:solidFill>
                          <a:schemeClr val="accent3"/>
                        </a:solidFill>
                        <a:latin typeface="Proxima Nova"/>
                        <a:ea typeface="Proxima Nova"/>
                        <a:cs typeface="Proxima Nova"/>
                        <a:sym typeface="Proxima Nova"/>
                      </a:endParaRPr>
                    </a:p>
                    <a:p>
                      <a:pPr indent="-336550" lvl="0" marL="457200" rtl="0" algn="l">
                        <a:lnSpc>
                          <a:spcPct val="115000"/>
                        </a:lnSpc>
                        <a:spcBef>
                          <a:spcPts val="0"/>
                        </a:spcBef>
                        <a:spcAft>
                          <a:spcPts val="0"/>
                        </a:spcAft>
                        <a:buClr>
                          <a:schemeClr val="accent3"/>
                        </a:buClr>
                        <a:buSzPts val="1700"/>
                        <a:buFont typeface="Proxima Nova"/>
                        <a:buAutoNum type="arabicPeriod"/>
                      </a:pPr>
                      <a:r>
                        <a:rPr lang="ru" sz="1700">
                          <a:solidFill>
                            <a:schemeClr val="accent3"/>
                          </a:solidFill>
                          <a:latin typeface="Proxima Nova"/>
                          <a:ea typeface="Proxima Nova"/>
                          <a:cs typeface="Proxima Nova"/>
                          <a:sym typeface="Proxima Nova"/>
                        </a:rPr>
                        <a:t>LCOM4</a:t>
                      </a:r>
                      <a:endParaRPr sz="1700">
                        <a:solidFill>
                          <a:schemeClr val="accent3"/>
                        </a:solidFill>
                        <a:latin typeface="Proxima Nova"/>
                        <a:ea typeface="Proxima Nova"/>
                        <a:cs typeface="Proxima Nova"/>
                        <a:sym typeface="Proxima Nova"/>
                      </a:endParaRPr>
                    </a:p>
                    <a:p>
                      <a:pPr indent="-336550" lvl="0" marL="457200" rtl="0" algn="l">
                        <a:lnSpc>
                          <a:spcPct val="115000"/>
                        </a:lnSpc>
                        <a:spcBef>
                          <a:spcPts val="0"/>
                        </a:spcBef>
                        <a:spcAft>
                          <a:spcPts val="0"/>
                        </a:spcAft>
                        <a:buClr>
                          <a:schemeClr val="accent3"/>
                        </a:buClr>
                        <a:buSzPts val="1700"/>
                        <a:buFont typeface="Proxima Nova"/>
                        <a:buAutoNum type="arabicPeriod"/>
                      </a:pPr>
                      <a:r>
                        <a:rPr lang="ru" sz="1700">
                          <a:solidFill>
                            <a:schemeClr val="accent3"/>
                          </a:solidFill>
                          <a:latin typeface="Proxima Nova"/>
                          <a:ea typeface="Proxima Nova"/>
                          <a:cs typeface="Proxima Nova"/>
                          <a:sym typeface="Proxima Nova"/>
                        </a:rPr>
                        <a:t>LCOM5</a:t>
                      </a:r>
                      <a:endParaRPr sz="1700">
                        <a:solidFill>
                          <a:schemeClr val="accent3"/>
                        </a:solidFill>
                        <a:latin typeface="Proxima Nova"/>
                        <a:ea typeface="Proxima Nova"/>
                        <a:cs typeface="Proxima Nova"/>
                        <a:sym typeface="Proxima Nova"/>
                      </a:endParaRPr>
                    </a:p>
                    <a:p>
                      <a:pPr indent="-336550" lvl="0" marL="457200" rtl="0" algn="l">
                        <a:lnSpc>
                          <a:spcPct val="115000"/>
                        </a:lnSpc>
                        <a:spcBef>
                          <a:spcPts val="0"/>
                        </a:spcBef>
                        <a:spcAft>
                          <a:spcPts val="0"/>
                        </a:spcAft>
                        <a:buClr>
                          <a:schemeClr val="accent3"/>
                        </a:buClr>
                        <a:buSzPts val="1700"/>
                        <a:buFont typeface="Proxima Nova"/>
                        <a:buAutoNum type="arabicPeriod"/>
                      </a:pPr>
                      <a:r>
                        <a:rPr lang="ru" sz="1700">
                          <a:solidFill>
                            <a:schemeClr val="accent3"/>
                          </a:solidFill>
                          <a:latin typeface="Proxima Nova"/>
                          <a:ea typeface="Proxima Nova"/>
                          <a:cs typeface="Proxima Nova"/>
                          <a:sym typeface="Proxima Nova"/>
                        </a:rPr>
                        <a:t>CCM</a:t>
                      </a:r>
                      <a:endParaRPr sz="1700">
                        <a:solidFill>
                          <a:schemeClr val="accent3"/>
                        </a:solidFill>
                        <a:latin typeface="Proxima Nova"/>
                        <a:ea typeface="Proxima Nova"/>
                        <a:cs typeface="Proxima Nova"/>
                        <a:sym typeface="Proxima Nova"/>
                      </a:endParaRPr>
                    </a:p>
                    <a:p>
                      <a:pPr indent="-336550" lvl="0" marL="457200" rtl="0" algn="l">
                        <a:lnSpc>
                          <a:spcPct val="115000"/>
                        </a:lnSpc>
                        <a:spcBef>
                          <a:spcPts val="0"/>
                        </a:spcBef>
                        <a:spcAft>
                          <a:spcPts val="0"/>
                        </a:spcAft>
                        <a:buClr>
                          <a:schemeClr val="accent3"/>
                        </a:buClr>
                        <a:buSzPts val="1700"/>
                        <a:buFont typeface="Proxima Nova"/>
                        <a:buAutoNum type="arabicPeriod"/>
                      </a:pPr>
                      <a:r>
                        <a:rPr lang="ru" sz="1700">
                          <a:solidFill>
                            <a:schemeClr val="accent3"/>
                          </a:solidFill>
                          <a:latin typeface="Proxima Nova"/>
                          <a:ea typeface="Proxima Nova"/>
                          <a:cs typeface="Proxima Nova"/>
                          <a:sym typeface="Proxima Nova"/>
                        </a:rPr>
                        <a:t>CAMC</a:t>
                      </a:r>
                      <a:endParaRPr sz="1300"/>
                    </a:p>
                  </a:txBody>
                  <a:tcPr marT="91425" marB="91425" marR="91425" marL="91425"/>
                </a:tc>
                <a:tc>
                  <a:txBody>
                    <a:bodyPr/>
                    <a:lstStyle/>
                    <a:p>
                      <a:pPr indent="-336550" lvl="0" marL="457200" marR="0" rtl="0" algn="l">
                        <a:lnSpc>
                          <a:spcPct val="115000"/>
                        </a:lnSpc>
                        <a:spcBef>
                          <a:spcPts val="0"/>
                        </a:spcBef>
                        <a:spcAft>
                          <a:spcPts val="0"/>
                        </a:spcAft>
                        <a:buClr>
                          <a:schemeClr val="accent3"/>
                        </a:buClr>
                        <a:buSzPts val="1700"/>
                        <a:buFont typeface="Proxima Nova"/>
                        <a:buAutoNum type="arabicPeriod" startAt="8"/>
                      </a:pPr>
                      <a:r>
                        <a:rPr lang="ru" sz="1700">
                          <a:solidFill>
                            <a:schemeClr val="accent3"/>
                          </a:solidFill>
                          <a:latin typeface="Proxima Nova"/>
                          <a:ea typeface="Proxima Nova"/>
                          <a:cs typeface="Proxima Nova"/>
                          <a:sym typeface="Proxima Nova"/>
                        </a:rPr>
                        <a:t>MMAC</a:t>
                      </a:r>
                      <a:endParaRPr sz="1700">
                        <a:solidFill>
                          <a:schemeClr val="accent3"/>
                        </a:solidFill>
                        <a:latin typeface="Proxima Nova"/>
                        <a:ea typeface="Proxima Nova"/>
                        <a:cs typeface="Proxima Nova"/>
                        <a:sym typeface="Proxima Nova"/>
                      </a:endParaRPr>
                    </a:p>
                    <a:p>
                      <a:pPr indent="-336550" lvl="0" marL="457200" marR="0" rtl="0" algn="l">
                        <a:lnSpc>
                          <a:spcPct val="115000"/>
                        </a:lnSpc>
                        <a:spcBef>
                          <a:spcPts val="0"/>
                        </a:spcBef>
                        <a:spcAft>
                          <a:spcPts val="0"/>
                        </a:spcAft>
                        <a:buClr>
                          <a:schemeClr val="accent3"/>
                        </a:buClr>
                        <a:buSzPts val="1700"/>
                        <a:buFont typeface="Proxima Nova"/>
                        <a:buAutoNum type="arabicPeriod" startAt="8"/>
                      </a:pPr>
                      <a:r>
                        <a:rPr lang="ru" sz="1700">
                          <a:solidFill>
                            <a:schemeClr val="accent3"/>
                          </a:solidFill>
                          <a:latin typeface="Proxima Nova"/>
                          <a:ea typeface="Proxima Nova"/>
                          <a:cs typeface="Proxima Nova"/>
                          <a:sym typeface="Proxima Nova"/>
                        </a:rPr>
                        <a:t>NHD</a:t>
                      </a:r>
                      <a:endParaRPr sz="1700">
                        <a:solidFill>
                          <a:schemeClr val="accent3"/>
                        </a:solidFill>
                        <a:latin typeface="Proxima Nova"/>
                        <a:ea typeface="Proxima Nova"/>
                        <a:cs typeface="Proxima Nova"/>
                        <a:sym typeface="Proxima Nova"/>
                      </a:endParaRPr>
                    </a:p>
                    <a:p>
                      <a:pPr indent="-336550" lvl="0" marL="457200" marR="0" rtl="0" algn="l">
                        <a:lnSpc>
                          <a:spcPct val="115000"/>
                        </a:lnSpc>
                        <a:spcBef>
                          <a:spcPts val="0"/>
                        </a:spcBef>
                        <a:spcAft>
                          <a:spcPts val="0"/>
                        </a:spcAft>
                        <a:buClr>
                          <a:schemeClr val="accent3"/>
                        </a:buClr>
                        <a:buSzPts val="1700"/>
                        <a:buFont typeface="Proxima Nova"/>
                        <a:buAutoNum type="arabicPeriod" startAt="8"/>
                      </a:pPr>
                      <a:r>
                        <a:rPr lang="ru" sz="1700">
                          <a:solidFill>
                            <a:schemeClr val="accent3"/>
                          </a:solidFill>
                          <a:latin typeface="Proxima Nova"/>
                          <a:ea typeface="Proxima Nova"/>
                          <a:cs typeface="Proxima Nova"/>
                          <a:sym typeface="Proxima Nova"/>
                        </a:rPr>
                        <a:t>PCC</a:t>
                      </a:r>
                      <a:endParaRPr sz="1700">
                        <a:solidFill>
                          <a:schemeClr val="accent3"/>
                        </a:solidFill>
                        <a:latin typeface="Proxima Nova"/>
                        <a:ea typeface="Proxima Nova"/>
                        <a:cs typeface="Proxima Nova"/>
                        <a:sym typeface="Proxima Nova"/>
                      </a:endParaRPr>
                    </a:p>
                    <a:p>
                      <a:pPr indent="-336550" lvl="0" marL="457200" marR="0" rtl="0" algn="l">
                        <a:lnSpc>
                          <a:spcPct val="115000"/>
                        </a:lnSpc>
                        <a:spcBef>
                          <a:spcPts val="0"/>
                        </a:spcBef>
                        <a:spcAft>
                          <a:spcPts val="0"/>
                        </a:spcAft>
                        <a:buClr>
                          <a:schemeClr val="accent3"/>
                        </a:buClr>
                        <a:buSzPts val="1700"/>
                        <a:buFont typeface="Proxima Nova"/>
                        <a:buAutoNum type="arabicPeriod" startAt="8"/>
                      </a:pPr>
                      <a:r>
                        <a:rPr lang="ru" sz="1700">
                          <a:solidFill>
                            <a:schemeClr val="accent3"/>
                          </a:solidFill>
                          <a:latin typeface="Proxima Nova"/>
                          <a:ea typeface="Proxima Nova"/>
                          <a:cs typeface="Proxima Nova"/>
                          <a:sym typeface="Proxima Nova"/>
                        </a:rPr>
                        <a:t>LCC</a:t>
                      </a:r>
                      <a:endParaRPr sz="1700">
                        <a:solidFill>
                          <a:schemeClr val="accent3"/>
                        </a:solidFill>
                        <a:latin typeface="Proxima Nova"/>
                        <a:ea typeface="Proxima Nova"/>
                        <a:cs typeface="Proxima Nova"/>
                        <a:sym typeface="Proxima Nova"/>
                      </a:endParaRPr>
                    </a:p>
                    <a:p>
                      <a:pPr indent="-336550" lvl="0" marL="457200" marR="0" rtl="0" algn="l">
                        <a:lnSpc>
                          <a:spcPct val="115000"/>
                        </a:lnSpc>
                        <a:spcBef>
                          <a:spcPts val="0"/>
                        </a:spcBef>
                        <a:spcAft>
                          <a:spcPts val="0"/>
                        </a:spcAft>
                        <a:buClr>
                          <a:schemeClr val="accent3"/>
                        </a:buClr>
                        <a:buSzPts val="1700"/>
                        <a:buFont typeface="Proxima Nova"/>
                        <a:buAutoNum type="arabicPeriod" startAt="8"/>
                      </a:pPr>
                      <a:r>
                        <a:rPr lang="ru" sz="1700">
                          <a:solidFill>
                            <a:schemeClr val="accent3"/>
                          </a:solidFill>
                          <a:latin typeface="Proxima Nova"/>
                          <a:ea typeface="Proxima Nova"/>
                          <a:cs typeface="Proxima Nova"/>
                          <a:sym typeface="Proxima Nova"/>
                        </a:rPr>
                        <a:t>SCOM</a:t>
                      </a:r>
                      <a:endParaRPr sz="1700">
                        <a:solidFill>
                          <a:schemeClr val="accent3"/>
                        </a:solidFill>
                        <a:latin typeface="Proxima Nova"/>
                        <a:ea typeface="Proxima Nova"/>
                        <a:cs typeface="Proxima Nova"/>
                        <a:sym typeface="Proxima Nova"/>
                      </a:endParaRPr>
                    </a:p>
                    <a:p>
                      <a:pPr indent="-336550" lvl="0" marL="457200" marR="0" rtl="0" algn="l">
                        <a:lnSpc>
                          <a:spcPct val="115000"/>
                        </a:lnSpc>
                        <a:spcBef>
                          <a:spcPts val="0"/>
                        </a:spcBef>
                        <a:spcAft>
                          <a:spcPts val="0"/>
                        </a:spcAft>
                        <a:buClr>
                          <a:schemeClr val="accent3"/>
                        </a:buClr>
                        <a:buSzPts val="1700"/>
                        <a:buFont typeface="Proxima Nova"/>
                        <a:buAutoNum type="arabicPeriod" startAt="8"/>
                      </a:pPr>
                      <a:r>
                        <a:rPr lang="ru" sz="1700">
                          <a:solidFill>
                            <a:schemeClr val="accent3"/>
                          </a:solidFill>
                          <a:latin typeface="Proxima Nova"/>
                          <a:ea typeface="Proxima Nova"/>
                          <a:cs typeface="Proxima Nova"/>
                          <a:sym typeface="Proxima Nova"/>
                        </a:rPr>
                        <a:t>TCC</a:t>
                      </a:r>
                      <a:endParaRPr sz="1700">
                        <a:solidFill>
                          <a:schemeClr val="accent3"/>
                        </a:solidFill>
                        <a:latin typeface="Proxima Nova"/>
                        <a:ea typeface="Proxima Nova"/>
                        <a:cs typeface="Proxima Nova"/>
                        <a:sym typeface="Proxima Nova"/>
                      </a:endParaRPr>
                    </a:p>
                    <a:p>
                      <a:pPr indent="-336550" lvl="0" marL="457200" marR="0" rtl="0" algn="l">
                        <a:lnSpc>
                          <a:spcPct val="115000"/>
                        </a:lnSpc>
                        <a:spcBef>
                          <a:spcPts val="0"/>
                        </a:spcBef>
                        <a:spcAft>
                          <a:spcPts val="0"/>
                        </a:spcAft>
                        <a:buClr>
                          <a:schemeClr val="accent3"/>
                        </a:buClr>
                        <a:buSzPts val="1700"/>
                        <a:buFont typeface="Proxima Nova"/>
                        <a:buAutoNum type="arabicPeriod" startAt="8"/>
                      </a:pPr>
                      <a:r>
                        <a:rPr lang="ru" sz="1700">
                          <a:solidFill>
                            <a:schemeClr val="accent3"/>
                          </a:solidFill>
                          <a:latin typeface="Proxima Nova"/>
                          <a:ea typeface="Proxima Nova"/>
                          <a:cs typeface="Proxima Nova"/>
                          <a:sym typeface="Proxima Nova"/>
                        </a:rPr>
                        <a:t>OCC</a:t>
                      </a:r>
                      <a:endParaRPr sz="1300"/>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Introduction. Design Patterns</a:t>
            </a:r>
            <a:endParaRPr/>
          </a:p>
        </p:txBody>
      </p:sp>
      <p:graphicFrame>
        <p:nvGraphicFramePr>
          <p:cNvPr id="74" name="Google Shape;74;p15"/>
          <p:cNvGraphicFramePr/>
          <p:nvPr/>
        </p:nvGraphicFramePr>
        <p:xfrm>
          <a:off x="952500" y="1573550"/>
          <a:ext cx="3000000" cy="3000000"/>
        </p:xfrm>
        <a:graphic>
          <a:graphicData uri="http://schemas.openxmlformats.org/drawingml/2006/table">
            <a:tbl>
              <a:tblPr>
                <a:noFill/>
                <a:tableStyleId>{A2CA5B7C-0128-45F4-9AD5-85805AD82386}</a:tableStyleId>
              </a:tblPr>
              <a:tblGrid>
                <a:gridCol w="3619500"/>
                <a:gridCol w="3619500"/>
              </a:tblGrid>
              <a:tr h="381000">
                <a:tc>
                  <a:txBody>
                    <a:bodyPr/>
                    <a:lstStyle/>
                    <a:p>
                      <a:pPr indent="-336550" lvl="0" marL="457200" rtl="0" algn="l">
                        <a:spcBef>
                          <a:spcPts val="0"/>
                        </a:spcBef>
                        <a:spcAft>
                          <a:spcPts val="0"/>
                        </a:spcAft>
                        <a:buClr>
                          <a:schemeClr val="accent3"/>
                        </a:buClr>
                        <a:buSzPts val="1700"/>
                        <a:buFont typeface="Proxima Nova"/>
                        <a:buAutoNum type="arabicPeriod"/>
                      </a:pPr>
                      <a:r>
                        <a:rPr lang="ru" sz="1700">
                          <a:solidFill>
                            <a:schemeClr val="accent3"/>
                          </a:solidFill>
                          <a:latin typeface="Proxima Nova"/>
                          <a:ea typeface="Proxima Nova"/>
                          <a:cs typeface="Proxima Nova"/>
                          <a:sym typeface="Proxima Nova"/>
                        </a:rPr>
                        <a:t>Adapter</a:t>
                      </a:r>
                      <a:endParaRPr sz="1700">
                        <a:solidFill>
                          <a:schemeClr val="accent3"/>
                        </a:solidFill>
                        <a:latin typeface="Proxima Nova"/>
                        <a:ea typeface="Proxima Nova"/>
                        <a:cs typeface="Proxima Nova"/>
                        <a:sym typeface="Proxima Nova"/>
                      </a:endParaRPr>
                    </a:p>
                    <a:p>
                      <a:pPr indent="-336550" lvl="0" marL="457200" rtl="0" algn="l">
                        <a:spcBef>
                          <a:spcPts val="0"/>
                        </a:spcBef>
                        <a:spcAft>
                          <a:spcPts val="0"/>
                        </a:spcAft>
                        <a:buClr>
                          <a:schemeClr val="accent3"/>
                        </a:buClr>
                        <a:buSzPts val="1700"/>
                        <a:buFont typeface="Proxima Nova"/>
                        <a:buAutoNum type="arabicPeriod"/>
                      </a:pPr>
                      <a:r>
                        <a:rPr lang="ru" sz="1700">
                          <a:solidFill>
                            <a:schemeClr val="accent3"/>
                          </a:solidFill>
                          <a:latin typeface="Proxima Nova"/>
                          <a:ea typeface="Proxima Nova"/>
                          <a:cs typeface="Proxima Nova"/>
                          <a:sym typeface="Proxima Nova"/>
                        </a:rPr>
                        <a:t>Builder</a:t>
                      </a:r>
                      <a:endParaRPr sz="1700">
                        <a:solidFill>
                          <a:schemeClr val="accent3"/>
                        </a:solidFill>
                        <a:latin typeface="Proxima Nova"/>
                        <a:ea typeface="Proxima Nova"/>
                        <a:cs typeface="Proxima Nova"/>
                        <a:sym typeface="Proxima Nova"/>
                      </a:endParaRPr>
                    </a:p>
                    <a:p>
                      <a:pPr indent="-336550" lvl="0" marL="457200" rtl="0" algn="l">
                        <a:spcBef>
                          <a:spcPts val="0"/>
                        </a:spcBef>
                        <a:spcAft>
                          <a:spcPts val="0"/>
                        </a:spcAft>
                        <a:buClr>
                          <a:schemeClr val="accent3"/>
                        </a:buClr>
                        <a:buSzPts val="1700"/>
                        <a:buFont typeface="Proxima Nova"/>
                        <a:buAutoNum type="arabicPeriod"/>
                      </a:pPr>
                      <a:r>
                        <a:rPr lang="ru" sz="1700">
                          <a:solidFill>
                            <a:schemeClr val="accent3"/>
                          </a:solidFill>
                          <a:latin typeface="Proxima Nova"/>
                          <a:ea typeface="Proxima Nova"/>
                          <a:cs typeface="Proxima Nova"/>
                          <a:sym typeface="Proxima Nova"/>
                        </a:rPr>
                        <a:t>Bridge</a:t>
                      </a:r>
                      <a:endParaRPr sz="1700">
                        <a:solidFill>
                          <a:schemeClr val="accent3"/>
                        </a:solidFill>
                        <a:latin typeface="Proxima Nova"/>
                        <a:ea typeface="Proxima Nova"/>
                        <a:cs typeface="Proxima Nova"/>
                        <a:sym typeface="Proxima Nova"/>
                      </a:endParaRPr>
                    </a:p>
                    <a:p>
                      <a:pPr indent="-336550" lvl="0" marL="457200" rtl="0" algn="l">
                        <a:spcBef>
                          <a:spcPts val="0"/>
                        </a:spcBef>
                        <a:spcAft>
                          <a:spcPts val="0"/>
                        </a:spcAft>
                        <a:buClr>
                          <a:schemeClr val="accent3"/>
                        </a:buClr>
                        <a:buSzPts val="1700"/>
                        <a:buFont typeface="Proxima Nova"/>
                        <a:buAutoNum type="arabicPeriod"/>
                      </a:pPr>
                      <a:r>
                        <a:rPr lang="ru" sz="1700">
                          <a:solidFill>
                            <a:schemeClr val="accent3"/>
                          </a:solidFill>
                          <a:latin typeface="Proxima Nova"/>
                          <a:ea typeface="Proxima Nova"/>
                          <a:cs typeface="Proxima Nova"/>
                          <a:sym typeface="Proxima Nova"/>
                        </a:rPr>
                        <a:t>Chain of Responsibilities</a:t>
                      </a:r>
                      <a:endParaRPr sz="1700">
                        <a:solidFill>
                          <a:schemeClr val="accent3"/>
                        </a:solidFill>
                        <a:latin typeface="Proxima Nova"/>
                        <a:ea typeface="Proxima Nova"/>
                        <a:cs typeface="Proxima Nova"/>
                        <a:sym typeface="Proxima Nova"/>
                      </a:endParaRPr>
                    </a:p>
                    <a:p>
                      <a:pPr indent="-336550" lvl="0" marL="457200" rtl="0" algn="l">
                        <a:spcBef>
                          <a:spcPts val="0"/>
                        </a:spcBef>
                        <a:spcAft>
                          <a:spcPts val="0"/>
                        </a:spcAft>
                        <a:buClr>
                          <a:schemeClr val="accent3"/>
                        </a:buClr>
                        <a:buSzPts val="1700"/>
                        <a:buFont typeface="Proxima Nova"/>
                        <a:buAutoNum type="arabicPeriod"/>
                      </a:pPr>
                      <a:r>
                        <a:rPr lang="ru" sz="1700">
                          <a:solidFill>
                            <a:schemeClr val="accent3"/>
                          </a:solidFill>
                          <a:latin typeface="Proxima Nova"/>
                          <a:ea typeface="Proxima Nova"/>
                          <a:cs typeface="Proxima Nova"/>
                          <a:sym typeface="Proxima Nova"/>
                        </a:rPr>
                        <a:t>Command</a:t>
                      </a:r>
                      <a:endParaRPr sz="1700">
                        <a:solidFill>
                          <a:schemeClr val="accent3"/>
                        </a:solidFill>
                        <a:latin typeface="Proxima Nova"/>
                        <a:ea typeface="Proxima Nova"/>
                        <a:cs typeface="Proxima Nova"/>
                        <a:sym typeface="Proxima Nova"/>
                      </a:endParaRPr>
                    </a:p>
                    <a:p>
                      <a:pPr indent="-336550" lvl="0" marL="457200" rtl="0" algn="l">
                        <a:spcBef>
                          <a:spcPts val="0"/>
                        </a:spcBef>
                        <a:spcAft>
                          <a:spcPts val="0"/>
                        </a:spcAft>
                        <a:buClr>
                          <a:schemeClr val="accent3"/>
                        </a:buClr>
                        <a:buSzPts val="1700"/>
                        <a:buFont typeface="Proxima Nova"/>
                        <a:buAutoNum type="arabicPeriod"/>
                      </a:pPr>
                      <a:r>
                        <a:rPr lang="ru" sz="1700">
                          <a:solidFill>
                            <a:schemeClr val="accent3"/>
                          </a:solidFill>
                          <a:latin typeface="Proxima Nova"/>
                          <a:ea typeface="Proxima Nova"/>
                          <a:cs typeface="Proxima Nova"/>
                          <a:sym typeface="Proxima Nova"/>
                        </a:rPr>
                        <a:t>Composite</a:t>
                      </a:r>
                      <a:endParaRPr sz="1700">
                        <a:solidFill>
                          <a:schemeClr val="accent3"/>
                        </a:solidFill>
                        <a:latin typeface="Proxima Nova"/>
                        <a:ea typeface="Proxima Nova"/>
                        <a:cs typeface="Proxima Nova"/>
                        <a:sym typeface="Proxima Nova"/>
                      </a:endParaRPr>
                    </a:p>
                    <a:p>
                      <a:pPr indent="-336550" lvl="0" marL="457200" rtl="0" algn="l">
                        <a:spcBef>
                          <a:spcPts val="0"/>
                        </a:spcBef>
                        <a:spcAft>
                          <a:spcPts val="0"/>
                        </a:spcAft>
                        <a:buClr>
                          <a:schemeClr val="accent3"/>
                        </a:buClr>
                        <a:buSzPts val="1700"/>
                        <a:buFont typeface="Proxima Nova"/>
                        <a:buAutoNum type="arabicPeriod"/>
                      </a:pPr>
                      <a:r>
                        <a:rPr lang="ru" sz="1700">
                          <a:solidFill>
                            <a:schemeClr val="accent3"/>
                          </a:solidFill>
                          <a:latin typeface="Proxima Nova"/>
                          <a:ea typeface="Proxima Nova"/>
                          <a:cs typeface="Proxima Nova"/>
                          <a:sym typeface="Proxima Nova"/>
                        </a:rPr>
                        <a:t>Decorator</a:t>
                      </a:r>
                      <a:endParaRPr/>
                    </a:p>
                  </a:txBody>
                  <a:tcPr marT="91425" marB="91425" marR="91425" marL="91425"/>
                </a:tc>
                <a:tc>
                  <a:txBody>
                    <a:bodyPr/>
                    <a:lstStyle/>
                    <a:p>
                      <a:pPr indent="-336550" lvl="0" marL="457200" rtl="0" algn="l">
                        <a:spcBef>
                          <a:spcPts val="0"/>
                        </a:spcBef>
                        <a:spcAft>
                          <a:spcPts val="0"/>
                        </a:spcAft>
                        <a:buClr>
                          <a:schemeClr val="accent3"/>
                        </a:buClr>
                        <a:buSzPts val="1700"/>
                        <a:buFont typeface="Proxima Nova"/>
                        <a:buAutoNum type="arabicPeriod" startAt="8"/>
                      </a:pPr>
                      <a:r>
                        <a:rPr lang="ru" sz="1700">
                          <a:solidFill>
                            <a:schemeClr val="accent3"/>
                          </a:solidFill>
                          <a:latin typeface="Proxima Nova"/>
                          <a:ea typeface="Proxima Nova"/>
                          <a:cs typeface="Proxima Nova"/>
                          <a:sym typeface="Proxima Nova"/>
                        </a:rPr>
                        <a:t>F</a:t>
                      </a:r>
                      <a:r>
                        <a:rPr lang="ru" sz="1700">
                          <a:solidFill>
                            <a:schemeClr val="accent3"/>
                          </a:solidFill>
                          <a:latin typeface="Proxima Nova"/>
                          <a:ea typeface="Proxima Nova"/>
                          <a:cs typeface="Proxima Nova"/>
                          <a:sym typeface="Proxima Nova"/>
                        </a:rPr>
                        <a:t>actory method</a:t>
                      </a:r>
                      <a:endParaRPr sz="1700">
                        <a:solidFill>
                          <a:schemeClr val="accent3"/>
                        </a:solidFill>
                        <a:latin typeface="Proxima Nova"/>
                        <a:ea typeface="Proxima Nova"/>
                        <a:cs typeface="Proxima Nova"/>
                        <a:sym typeface="Proxima Nova"/>
                      </a:endParaRPr>
                    </a:p>
                    <a:p>
                      <a:pPr indent="-336550" lvl="0" marL="457200" rtl="0" algn="l">
                        <a:spcBef>
                          <a:spcPts val="0"/>
                        </a:spcBef>
                        <a:spcAft>
                          <a:spcPts val="0"/>
                        </a:spcAft>
                        <a:buClr>
                          <a:schemeClr val="accent3"/>
                        </a:buClr>
                        <a:buSzPts val="1700"/>
                        <a:buFont typeface="Proxima Nova"/>
                        <a:buAutoNum type="arabicPeriod" startAt="8"/>
                      </a:pPr>
                      <a:r>
                        <a:rPr lang="ru" sz="1700">
                          <a:solidFill>
                            <a:schemeClr val="accent3"/>
                          </a:solidFill>
                          <a:latin typeface="Proxima Nova"/>
                          <a:ea typeface="Proxima Nova"/>
                          <a:cs typeface="Proxima Nova"/>
                          <a:sym typeface="Proxima Nova"/>
                        </a:rPr>
                        <a:t>Iterator</a:t>
                      </a:r>
                      <a:endParaRPr sz="1700">
                        <a:solidFill>
                          <a:schemeClr val="accent3"/>
                        </a:solidFill>
                        <a:latin typeface="Proxima Nova"/>
                        <a:ea typeface="Proxima Nova"/>
                        <a:cs typeface="Proxima Nova"/>
                        <a:sym typeface="Proxima Nova"/>
                      </a:endParaRPr>
                    </a:p>
                    <a:p>
                      <a:pPr indent="-336550" lvl="0" marL="457200" rtl="0" algn="l">
                        <a:spcBef>
                          <a:spcPts val="0"/>
                        </a:spcBef>
                        <a:spcAft>
                          <a:spcPts val="0"/>
                        </a:spcAft>
                        <a:buClr>
                          <a:schemeClr val="accent3"/>
                        </a:buClr>
                        <a:buSzPts val="1700"/>
                        <a:buFont typeface="Proxima Nova"/>
                        <a:buAutoNum type="arabicPeriod" startAt="8"/>
                      </a:pPr>
                      <a:r>
                        <a:rPr lang="ru" sz="1700">
                          <a:solidFill>
                            <a:schemeClr val="accent3"/>
                          </a:solidFill>
                          <a:latin typeface="Proxima Nova"/>
                          <a:ea typeface="Proxima Nova"/>
                          <a:cs typeface="Proxima Nova"/>
                          <a:sym typeface="Proxima Nova"/>
                        </a:rPr>
                        <a:t>Mediator</a:t>
                      </a:r>
                      <a:endParaRPr sz="1700">
                        <a:solidFill>
                          <a:schemeClr val="accent3"/>
                        </a:solidFill>
                        <a:latin typeface="Proxima Nova"/>
                        <a:ea typeface="Proxima Nova"/>
                        <a:cs typeface="Proxima Nova"/>
                        <a:sym typeface="Proxima Nova"/>
                      </a:endParaRPr>
                    </a:p>
                    <a:p>
                      <a:pPr indent="-336550" lvl="0" marL="457200" rtl="0" algn="l">
                        <a:spcBef>
                          <a:spcPts val="0"/>
                        </a:spcBef>
                        <a:spcAft>
                          <a:spcPts val="0"/>
                        </a:spcAft>
                        <a:buClr>
                          <a:schemeClr val="accent3"/>
                        </a:buClr>
                        <a:buSzPts val="1700"/>
                        <a:buFont typeface="Proxima Nova"/>
                        <a:buAutoNum type="arabicPeriod" startAt="8"/>
                      </a:pPr>
                      <a:r>
                        <a:rPr lang="ru" sz="1700">
                          <a:solidFill>
                            <a:schemeClr val="accent3"/>
                          </a:solidFill>
                          <a:latin typeface="Proxima Nova"/>
                          <a:ea typeface="Proxima Nova"/>
                          <a:cs typeface="Proxima Nova"/>
                          <a:sym typeface="Proxima Nova"/>
                        </a:rPr>
                        <a:t>Memento</a:t>
                      </a:r>
                      <a:endParaRPr sz="1700">
                        <a:solidFill>
                          <a:schemeClr val="accent3"/>
                        </a:solidFill>
                        <a:latin typeface="Proxima Nova"/>
                        <a:ea typeface="Proxima Nova"/>
                        <a:cs typeface="Proxima Nova"/>
                        <a:sym typeface="Proxima Nova"/>
                      </a:endParaRPr>
                    </a:p>
                    <a:p>
                      <a:pPr indent="-336550" lvl="0" marL="457200" rtl="0" algn="l">
                        <a:spcBef>
                          <a:spcPts val="0"/>
                        </a:spcBef>
                        <a:spcAft>
                          <a:spcPts val="0"/>
                        </a:spcAft>
                        <a:buClr>
                          <a:schemeClr val="accent3"/>
                        </a:buClr>
                        <a:buSzPts val="1700"/>
                        <a:buFont typeface="Proxima Nova"/>
                        <a:buAutoNum type="arabicPeriod" startAt="8"/>
                      </a:pPr>
                      <a:r>
                        <a:rPr lang="ru" sz="1700">
                          <a:solidFill>
                            <a:schemeClr val="accent3"/>
                          </a:solidFill>
                          <a:latin typeface="Proxima Nova"/>
                          <a:ea typeface="Proxima Nova"/>
                          <a:cs typeface="Proxima Nova"/>
                          <a:sym typeface="Proxima Nova"/>
                        </a:rPr>
                        <a:t>Observer</a:t>
                      </a:r>
                      <a:endParaRPr sz="1700">
                        <a:solidFill>
                          <a:schemeClr val="accent3"/>
                        </a:solidFill>
                        <a:latin typeface="Proxima Nova"/>
                        <a:ea typeface="Proxima Nova"/>
                        <a:cs typeface="Proxima Nova"/>
                        <a:sym typeface="Proxima Nova"/>
                      </a:endParaRPr>
                    </a:p>
                    <a:p>
                      <a:pPr indent="-336550" lvl="0" marL="457200" rtl="0" algn="l">
                        <a:spcBef>
                          <a:spcPts val="0"/>
                        </a:spcBef>
                        <a:spcAft>
                          <a:spcPts val="0"/>
                        </a:spcAft>
                        <a:buClr>
                          <a:schemeClr val="accent3"/>
                        </a:buClr>
                        <a:buSzPts val="1700"/>
                        <a:buFont typeface="Proxima Nova"/>
                        <a:buAutoNum type="arabicPeriod" startAt="8"/>
                      </a:pPr>
                      <a:r>
                        <a:rPr lang="ru" sz="1700">
                          <a:solidFill>
                            <a:schemeClr val="accent3"/>
                          </a:solidFill>
                          <a:latin typeface="Proxima Nova"/>
                          <a:ea typeface="Proxima Nova"/>
                          <a:cs typeface="Proxima Nova"/>
                          <a:sym typeface="Proxima Nova"/>
                        </a:rPr>
                        <a:t>Prototype</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Introduction</a:t>
            </a:r>
            <a:r>
              <a:rPr lang="ru"/>
              <a:t>. Theory</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Do Java design patterns affect to cohesion metrics?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Experimental Process</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ru" sz="1700"/>
              <a:t>Were d</a:t>
            </a:r>
            <a:r>
              <a:rPr lang="ru" sz="1700"/>
              <a:t>esig</a:t>
            </a:r>
            <a:r>
              <a:rPr lang="ru" sz="1700"/>
              <a:t>ned</a:t>
            </a:r>
            <a:r>
              <a:rPr lang="ru" sz="1700"/>
              <a:t> from 3 to 5 </a:t>
            </a:r>
            <a:r>
              <a:rPr lang="ru" sz="1700"/>
              <a:t>simple programs </a:t>
            </a:r>
            <a:r>
              <a:rPr lang="ru" sz="1700"/>
              <a:t>for each pattern. </a:t>
            </a:r>
            <a:endParaRPr sz="1700"/>
          </a:p>
          <a:p>
            <a:pPr indent="0" lvl="0" marL="0" marR="0" rtl="0" algn="l">
              <a:lnSpc>
                <a:spcPct val="100000"/>
              </a:lnSpc>
              <a:spcBef>
                <a:spcPts val="0"/>
              </a:spcBef>
              <a:spcAft>
                <a:spcPts val="0"/>
              </a:spcAft>
              <a:buNone/>
            </a:pPr>
            <a:r>
              <a:rPr lang="ru" sz="1700"/>
              <a:t>Almost all projects return zero values. </a:t>
            </a:r>
            <a:endParaRPr sz="1700"/>
          </a:p>
          <a:p>
            <a:pPr indent="0" lvl="0" marL="0" marR="0" rtl="0" algn="l">
              <a:lnSpc>
                <a:spcPct val="100000"/>
              </a:lnSpc>
              <a:spcBef>
                <a:spcPts val="0"/>
              </a:spcBef>
              <a:spcAft>
                <a:spcPts val="0"/>
              </a:spcAft>
              <a:buNone/>
            </a:pPr>
            <a:r>
              <a:t/>
            </a:r>
            <a:endParaRPr sz="1700"/>
          </a:p>
          <a:p>
            <a:pPr indent="0" lvl="0" marL="0" marR="0" rtl="0" algn="l">
              <a:lnSpc>
                <a:spcPct val="100000"/>
              </a:lnSpc>
              <a:spcBef>
                <a:spcPts val="0"/>
              </a:spcBef>
              <a:spcAft>
                <a:spcPts val="0"/>
              </a:spcAft>
              <a:buNone/>
            </a:pPr>
            <a:r>
              <a:rPr lang="ru" sz="1700"/>
              <a:t>Reason: simplicity of the programs.</a:t>
            </a:r>
            <a:endParaRPr sz="1700"/>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Experimental Process</a:t>
            </a:r>
            <a:endParaRPr/>
          </a:p>
        </p:txBody>
      </p:sp>
      <p:sp>
        <p:nvSpPr>
          <p:cNvPr id="92" name="Google Shape;92;p18"/>
          <p:cNvSpPr txBox="1"/>
          <p:nvPr>
            <p:ph idx="1" type="body"/>
          </p:nvPr>
        </p:nvSpPr>
        <p:spPr>
          <a:xfrm>
            <a:off x="311700" y="1152475"/>
            <a:ext cx="34839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ru" sz="1700"/>
              <a:t>Was</a:t>
            </a:r>
            <a:r>
              <a:rPr lang="ru" sz="1700"/>
              <a:t> collected 33,006 open source projects from the Maven repository. </a:t>
            </a:r>
            <a:endParaRPr sz="1700"/>
          </a:p>
          <a:p>
            <a:pPr indent="0" lvl="0" marL="0" rtl="0" algn="l">
              <a:spcBef>
                <a:spcPts val="1200"/>
              </a:spcBef>
              <a:spcAft>
                <a:spcPts val="0"/>
              </a:spcAft>
              <a:buNone/>
            </a:pPr>
            <a:r>
              <a:rPr lang="ru" sz="1700"/>
              <a:t>After filtering, there are 24,926 projects left with a total number of classes equal to 937,269.</a:t>
            </a:r>
            <a:endParaRPr sz="1700"/>
          </a:p>
          <a:p>
            <a:pPr indent="0" lvl="0" marL="0" rtl="0" algn="l">
              <a:spcBef>
                <a:spcPts val="1200"/>
              </a:spcBef>
              <a:spcAft>
                <a:spcPts val="1200"/>
              </a:spcAft>
              <a:buNone/>
            </a:pPr>
            <a:r>
              <a:rPr lang="ru" sz="1700"/>
              <a:t>Snippets of the results we obtained for the different patterns are shown in t</a:t>
            </a:r>
            <a:r>
              <a:rPr lang="ru" sz="1700"/>
              <a:t>able.</a:t>
            </a:r>
            <a:endParaRPr/>
          </a:p>
        </p:txBody>
      </p:sp>
      <p:pic>
        <p:nvPicPr>
          <p:cNvPr id="93" name="Google Shape;93;p18"/>
          <p:cNvPicPr preferRelativeResize="0"/>
          <p:nvPr/>
        </p:nvPicPr>
        <p:blipFill>
          <a:blip r:embed="rId3">
            <a:alphaModFix/>
          </a:blip>
          <a:stretch>
            <a:fillRect/>
          </a:stretch>
        </p:blipFill>
        <p:spPr>
          <a:xfrm>
            <a:off x="3865875" y="336850"/>
            <a:ext cx="4966425" cy="4469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Experimental Process. Analysis</a:t>
            </a:r>
            <a:endParaRPr/>
          </a:p>
          <a:p>
            <a:pPr indent="0" lvl="0" marL="0" rtl="0" algn="l">
              <a:spcBef>
                <a:spcPts val="0"/>
              </a:spcBef>
              <a:spcAft>
                <a:spcPts val="0"/>
              </a:spcAft>
              <a:buNone/>
            </a:pPr>
            <a:r>
              <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P</a:t>
            </a:r>
            <a:r>
              <a:rPr lang="ru"/>
              <a:t>attern classes were selected from all classes.</a:t>
            </a:r>
            <a:endParaRPr/>
          </a:p>
          <a:p>
            <a:pPr indent="0" lvl="0" marL="0" rtl="0" algn="l">
              <a:spcBef>
                <a:spcPts val="1200"/>
              </a:spcBef>
              <a:spcAft>
                <a:spcPts val="0"/>
              </a:spcAft>
              <a:buNone/>
            </a:pPr>
            <a:r>
              <a:rPr lang="ru"/>
              <a:t>Mean result of each pattern was compared to overall results and made </a:t>
            </a:r>
            <a:r>
              <a:rPr lang="ru"/>
              <a:t>correlation analysis between input data (i.e. methods and attributes) and output data (i.e. results).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ru"/>
              <a:t>C</a:t>
            </a:r>
            <a:r>
              <a:rPr lang="ru"/>
              <a:t>omposite pattern has common trend of getting lower results, however, two metrics gave us more obvious deviations.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LCOM4</a:t>
            </a:r>
            <a:endParaRPr/>
          </a:p>
        </p:txBody>
      </p:sp>
      <p:sp>
        <p:nvSpPr>
          <p:cNvPr id="105" name="Google Shape;105;p20"/>
          <p:cNvSpPr txBox="1"/>
          <p:nvPr>
            <p:ph idx="1" type="body"/>
          </p:nvPr>
        </p:nvSpPr>
        <p:spPr>
          <a:xfrm>
            <a:off x="311700" y="1152475"/>
            <a:ext cx="7964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LCOM4 gave the negative result that was not expected to get because the lower bound of LCOM4 is zero. We suppose that jPeek has a technical error counting LCOM4 results. In addition, it is not clear how jPeek normalizes LCOM4 metric, because normalization from 0 to 1 is not comparable with its formula. This is the reason why LCOM4 is excluded from the further review.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Memento</a:t>
            </a:r>
            <a:endParaRPr/>
          </a:p>
        </p:txBody>
      </p:sp>
      <p:sp>
        <p:nvSpPr>
          <p:cNvPr id="111" name="Google Shape;111;p21"/>
          <p:cNvSpPr txBox="1"/>
          <p:nvPr>
            <p:ph idx="1" type="body"/>
          </p:nvPr>
        </p:nvSpPr>
        <p:spPr>
          <a:xfrm>
            <a:off x="311700" y="1152475"/>
            <a:ext cx="32835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ru"/>
              <a:t>The memento pattern has a large number of attributes. We assume that this feature was the reason for the better results of LCOM2-LCOM3, LCOM5, SCOM, OCC, and PCC, whose formulas are based on common attributes.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12" name="Google Shape;112;p21"/>
          <p:cNvPicPr preferRelativeResize="0"/>
          <p:nvPr/>
        </p:nvPicPr>
        <p:blipFill>
          <a:blip r:embed="rId3">
            <a:alphaModFix/>
          </a:blip>
          <a:stretch>
            <a:fillRect/>
          </a:stretch>
        </p:blipFill>
        <p:spPr>
          <a:xfrm>
            <a:off x="4072650" y="209400"/>
            <a:ext cx="4759650" cy="4542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