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8" r:id="rId4"/>
    <p:sldId id="279" r:id="rId5"/>
    <p:sldId id="293" r:id="rId6"/>
    <p:sldId id="283" r:id="rId7"/>
    <p:sldId id="281" r:id="rId8"/>
    <p:sldId id="282" r:id="rId9"/>
    <p:sldId id="280" r:id="rId10"/>
    <p:sldId id="257" r:id="rId11"/>
    <p:sldId id="262" r:id="rId12"/>
    <p:sldId id="268" r:id="rId13"/>
    <p:sldId id="269" r:id="rId14"/>
    <p:sldId id="270" r:id="rId15"/>
    <p:sldId id="271" r:id="rId16"/>
    <p:sldId id="275" r:id="rId17"/>
    <p:sldId id="277" r:id="rId19"/>
    <p:sldId id="258" r:id="rId20"/>
    <p:sldId id="274" r:id="rId21"/>
    <p:sldId id="276" r:id="rId22"/>
    <p:sldId id="284" r:id="rId23"/>
    <p:sldId id="287" r:id="rId24"/>
    <p:sldId id="289" r:id="rId25"/>
    <p:sldId id="291" r:id="rId26"/>
    <p:sldId id="292" r:id="rId27"/>
    <p:sldId id="294" r:id="rId28"/>
    <p:sldId id="295" r:id="rId29"/>
    <p:sldId id="296" r:id="rId30"/>
    <p:sldId id="290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38"/>
    <a:srgbClr val="FFCC00"/>
    <a:srgbClr val="DBDB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9B3D-01EB-4167-9FC0-01DEAAB32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6993-A553-4E2E-BD06-792A45D764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76993-A553-4E2E-BD06-792A45D764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76993-A553-4E2E-BD06-792A45D764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4554-874B-4507-9046-BF46D449D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379C-9CEF-407E-8A34-8BF7ED840B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RGBD</a:t>
            </a:r>
            <a:r>
              <a:rPr lang="zh-CN" altLang="en-US" dirty="0" smtClean="0"/>
              <a:t>图像目标检测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2021-05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644" y="1498254"/>
            <a:ext cx="7446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416x416x3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894" y="1497751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Focus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8" y="1509998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1992" y="1509998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2342" y="1497751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24438" y="1497751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8747" y="1497751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43583" y="5158145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7382" y="5140482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961279" y="1972313"/>
            <a:ext cx="267615" cy="50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1805283" y="1972313"/>
            <a:ext cx="150805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9" idx="1"/>
          </p:cNvCxnSpPr>
          <p:nvPr/>
        </p:nvCxnSpPr>
        <p:spPr>
          <a:xfrm>
            <a:off x="2501222" y="1984560"/>
            <a:ext cx="18077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3185578" y="1972313"/>
            <a:ext cx="146764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3869934" y="1972313"/>
            <a:ext cx="154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4554290" y="1972313"/>
            <a:ext cx="18445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 flipV="1">
            <a:off x="10974918" y="5615044"/>
            <a:ext cx="312464" cy="176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76136" y="2121574"/>
            <a:ext cx="611841" cy="9613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43583" y="3946943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87382" y="3946943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54755" y="2753389"/>
            <a:ext cx="572148" cy="9618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43583" y="2766104"/>
            <a:ext cx="533173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7382" y="2749876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>
            <a:off x="10974918" y="4421505"/>
            <a:ext cx="3124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976756" y="3224438"/>
            <a:ext cx="310626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2" idx="3"/>
            <a:endCxn id="47" idx="1"/>
          </p:cNvCxnSpPr>
          <p:nvPr/>
        </p:nvCxnSpPr>
        <p:spPr>
          <a:xfrm>
            <a:off x="5290044" y="1972313"/>
            <a:ext cx="284765" cy="71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74809" y="1509998"/>
            <a:ext cx="505378" cy="939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47" idx="3"/>
            <a:endCxn id="39" idx="1"/>
          </p:cNvCxnSpPr>
          <p:nvPr/>
        </p:nvCxnSpPr>
        <p:spPr>
          <a:xfrm>
            <a:off x="6080187" y="1979504"/>
            <a:ext cx="395949" cy="62275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" idx="2"/>
            <a:endCxn id="39" idx="1"/>
          </p:cNvCxnSpPr>
          <p:nvPr/>
        </p:nvCxnSpPr>
        <p:spPr>
          <a:xfrm rot="16200000" flipH="1">
            <a:off x="4960945" y="1087068"/>
            <a:ext cx="155385" cy="287499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310354" y="2121106"/>
            <a:ext cx="545088" cy="9392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 flipV="1">
            <a:off x="7087977" y="2590732"/>
            <a:ext cx="222377" cy="115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9" idx="2"/>
            <a:endCxn id="43" idx="1"/>
          </p:cNvCxnSpPr>
          <p:nvPr/>
        </p:nvCxnSpPr>
        <p:spPr>
          <a:xfrm rot="16200000" flipH="1">
            <a:off x="5156677" y="236230"/>
            <a:ext cx="775187" cy="522097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7855442" y="2590732"/>
            <a:ext cx="299313" cy="64357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>
            <a:off x="8726903" y="3234309"/>
            <a:ext cx="1716680" cy="635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9" idx="2"/>
            <a:endCxn id="128" idx="1"/>
          </p:cNvCxnSpPr>
          <p:nvPr/>
        </p:nvCxnSpPr>
        <p:spPr>
          <a:xfrm rot="16200000" flipH="1">
            <a:off x="6799125" y="3065876"/>
            <a:ext cx="1338560" cy="137269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3" idx="3"/>
            <a:endCxn id="128" idx="1"/>
          </p:cNvCxnSpPr>
          <p:nvPr/>
        </p:nvCxnSpPr>
        <p:spPr>
          <a:xfrm flipH="1">
            <a:off x="8154754" y="3234309"/>
            <a:ext cx="572149" cy="1187196"/>
          </a:xfrm>
          <a:prstGeom prst="bentConnector5">
            <a:avLst>
              <a:gd name="adj1" fmla="val -39955"/>
              <a:gd name="adj2" fmla="val 50268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154754" y="3946943"/>
            <a:ext cx="57214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>
            <a:off x="8726902" y="4421505"/>
            <a:ext cx="171668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8154754" y="4421505"/>
            <a:ext cx="572148" cy="1196021"/>
          </a:xfrm>
          <a:prstGeom prst="bentConnector5">
            <a:avLst>
              <a:gd name="adj1" fmla="val -39955"/>
              <a:gd name="adj2" fmla="val 50635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2" idx="2"/>
            <a:endCxn id="149" idx="1"/>
          </p:cNvCxnSpPr>
          <p:nvPr/>
        </p:nvCxnSpPr>
        <p:spPr>
          <a:xfrm rot="16200000" flipH="1">
            <a:off x="4999250" y="2462021"/>
            <a:ext cx="3170651" cy="31403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8154754" y="5158145"/>
            <a:ext cx="572148" cy="91876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8726902" y="5617526"/>
            <a:ext cx="1716681" cy="1518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5565" y="5415048"/>
            <a:ext cx="40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标准网络结构：</a:t>
            </a:r>
            <a:endParaRPr lang="en-US" altLang="zh-CN" dirty="0" smtClean="0"/>
          </a:p>
          <a:p>
            <a:r>
              <a:rPr lang="en-US" altLang="zh-CN" dirty="0"/>
              <a:t>https://github.com/ultralytics/yolov5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/>
              <a:t>Yolov5_S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644" y="1498254"/>
            <a:ext cx="7446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416x416x6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894" y="1497751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Focus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8" y="1509998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1992" y="1509998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2342" y="1497751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24438" y="1497751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8747" y="1497751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43583" y="5158145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7382" y="5140482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961279" y="1972313"/>
            <a:ext cx="267615" cy="50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1805283" y="1972313"/>
            <a:ext cx="150805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9" idx="1"/>
          </p:cNvCxnSpPr>
          <p:nvPr/>
        </p:nvCxnSpPr>
        <p:spPr>
          <a:xfrm>
            <a:off x="2501222" y="1984560"/>
            <a:ext cx="18077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3185578" y="1972313"/>
            <a:ext cx="146764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3869934" y="1972313"/>
            <a:ext cx="154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4554290" y="1972313"/>
            <a:ext cx="18445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 flipV="1">
            <a:off x="10974918" y="5615044"/>
            <a:ext cx="312464" cy="176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76136" y="2121574"/>
            <a:ext cx="611841" cy="9613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43583" y="3946943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87382" y="3946943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54755" y="2753389"/>
            <a:ext cx="572148" cy="9618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43583" y="2766104"/>
            <a:ext cx="533173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7382" y="2749876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>
            <a:off x="10974918" y="4421505"/>
            <a:ext cx="3124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976756" y="3224438"/>
            <a:ext cx="310626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2" idx="3"/>
            <a:endCxn id="47" idx="1"/>
          </p:cNvCxnSpPr>
          <p:nvPr/>
        </p:nvCxnSpPr>
        <p:spPr>
          <a:xfrm>
            <a:off x="5290044" y="1972313"/>
            <a:ext cx="284765" cy="71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74809" y="1509998"/>
            <a:ext cx="505378" cy="939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47" idx="3"/>
            <a:endCxn id="39" idx="1"/>
          </p:cNvCxnSpPr>
          <p:nvPr/>
        </p:nvCxnSpPr>
        <p:spPr>
          <a:xfrm>
            <a:off x="6080187" y="1979504"/>
            <a:ext cx="395949" cy="62275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" idx="2"/>
            <a:endCxn id="39" idx="1"/>
          </p:cNvCxnSpPr>
          <p:nvPr/>
        </p:nvCxnSpPr>
        <p:spPr>
          <a:xfrm rot="16200000" flipH="1">
            <a:off x="4960945" y="1087068"/>
            <a:ext cx="155385" cy="287499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310354" y="2121106"/>
            <a:ext cx="545088" cy="9392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 flipV="1">
            <a:off x="7087977" y="2590732"/>
            <a:ext cx="222377" cy="115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9" idx="2"/>
            <a:endCxn id="43" idx="1"/>
          </p:cNvCxnSpPr>
          <p:nvPr/>
        </p:nvCxnSpPr>
        <p:spPr>
          <a:xfrm rot="16200000" flipH="1">
            <a:off x="5156677" y="236230"/>
            <a:ext cx="775187" cy="522097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7855442" y="2590732"/>
            <a:ext cx="299313" cy="64357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>
            <a:off x="8726903" y="3234309"/>
            <a:ext cx="1716680" cy="635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9" idx="2"/>
            <a:endCxn id="128" idx="1"/>
          </p:cNvCxnSpPr>
          <p:nvPr/>
        </p:nvCxnSpPr>
        <p:spPr>
          <a:xfrm rot="16200000" flipH="1">
            <a:off x="6799125" y="3065876"/>
            <a:ext cx="1338560" cy="137269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3" idx="3"/>
            <a:endCxn id="128" idx="1"/>
          </p:cNvCxnSpPr>
          <p:nvPr/>
        </p:nvCxnSpPr>
        <p:spPr>
          <a:xfrm flipH="1">
            <a:off x="8154754" y="3234309"/>
            <a:ext cx="572149" cy="1187196"/>
          </a:xfrm>
          <a:prstGeom prst="bentConnector5">
            <a:avLst>
              <a:gd name="adj1" fmla="val -39955"/>
              <a:gd name="adj2" fmla="val 50268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154754" y="3946943"/>
            <a:ext cx="57214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>
            <a:off x="8726902" y="4421505"/>
            <a:ext cx="171668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8154754" y="4421505"/>
            <a:ext cx="572148" cy="1196021"/>
          </a:xfrm>
          <a:prstGeom prst="bentConnector5">
            <a:avLst>
              <a:gd name="adj1" fmla="val -39955"/>
              <a:gd name="adj2" fmla="val 50635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2" idx="2"/>
            <a:endCxn id="149" idx="1"/>
          </p:cNvCxnSpPr>
          <p:nvPr/>
        </p:nvCxnSpPr>
        <p:spPr>
          <a:xfrm rot="16200000" flipH="1">
            <a:off x="4999250" y="2462021"/>
            <a:ext cx="3170651" cy="31403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8154754" y="5158145"/>
            <a:ext cx="572148" cy="91876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8726902" y="5617526"/>
            <a:ext cx="1716681" cy="1518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5565" y="5415048"/>
            <a:ext cx="761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修改结构（数据层面融合）：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设置输入为：</a:t>
            </a:r>
            <a:r>
              <a:rPr lang="en-US" altLang="zh-CN" dirty="0" smtClean="0"/>
              <a:t>416x416x6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通道顺序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color_r,color_g,color_b,depth_jet_r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depth_jet_g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depth_jet_b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Yolov5_M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487" y="2128869"/>
            <a:ext cx="7446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416x416x6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2323" y="1510451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Focus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9517" y="1522698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5421" y="1522698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5771" y="1510451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7867" y="1510451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2176" y="1510451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43583" y="5158145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7382" y="5140482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2" idx="3"/>
            <a:endCxn id="7" idx="1"/>
          </p:cNvCxnSpPr>
          <p:nvPr/>
        </p:nvCxnSpPr>
        <p:spPr>
          <a:xfrm flipV="1">
            <a:off x="1989383" y="1985013"/>
            <a:ext cx="182940" cy="7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2748712" y="1985013"/>
            <a:ext cx="150805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4129007" y="1985013"/>
            <a:ext cx="146764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813363" y="1985013"/>
            <a:ext cx="154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5497719" y="1985013"/>
            <a:ext cx="18445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 flipV="1">
            <a:off x="10974918" y="5615044"/>
            <a:ext cx="312464" cy="176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419565" y="2134274"/>
            <a:ext cx="611841" cy="9613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43583" y="3946943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87382" y="3946943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98184" y="2766089"/>
            <a:ext cx="572148" cy="9618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43583" y="2766104"/>
            <a:ext cx="533173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7382" y="2749876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>
            <a:off x="10974918" y="4421505"/>
            <a:ext cx="3124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976756" y="3224438"/>
            <a:ext cx="310626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2" idx="3"/>
            <a:endCxn id="47" idx="1"/>
          </p:cNvCxnSpPr>
          <p:nvPr/>
        </p:nvCxnSpPr>
        <p:spPr>
          <a:xfrm>
            <a:off x="6233473" y="1985013"/>
            <a:ext cx="284765" cy="719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518238" y="1522698"/>
            <a:ext cx="505378" cy="939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47" idx="3"/>
            <a:endCxn id="39" idx="1"/>
          </p:cNvCxnSpPr>
          <p:nvPr/>
        </p:nvCxnSpPr>
        <p:spPr>
          <a:xfrm>
            <a:off x="7023616" y="1992204"/>
            <a:ext cx="395949" cy="62275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" idx="2"/>
            <a:endCxn id="39" idx="1"/>
          </p:cNvCxnSpPr>
          <p:nvPr/>
        </p:nvCxnSpPr>
        <p:spPr>
          <a:xfrm rot="16200000" flipH="1">
            <a:off x="5904374" y="1099768"/>
            <a:ext cx="155385" cy="287499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53783" y="2133806"/>
            <a:ext cx="545088" cy="9392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 flipV="1">
            <a:off x="8031406" y="2603432"/>
            <a:ext cx="222377" cy="115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9" idx="2"/>
            <a:endCxn id="43" idx="1"/>
          </p:cNvCxnSpPr>
          <p:nvPr/>
        </p:nvCxnSpPr>
        <p:spPr>
          <a:xfrm rot="16200000" flipH="1">
            <a:off x="6100106" y="248930"/>
            <a:ext cx="775187" cy="522097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8798871" y="2603432"/>
            <a:ext cx="299313" cy="64357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 flipV="1">
            <a:off x="9670332" y="3240666"/>
            <a:ext cx="773251" cy="634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9" idx="2"/>
            <a:endCxn id="128" idx="1"/>
          </p:cNvCxnSpPr>
          <p:nvPr/>
        </p:nvCxnSpPr>
        <p:spPr>
          <a:xfrm rot="16200000" flipH="1">
            <a:off x="7742554" y="3078576"/>
            <a:ext cx="1338560" cy="137269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3" idx="3"/>
            <a:endCxn id="128" idx="1"/>
          </p:cNvCxnSpPr>
          <p:nvPr/>
        </p:nvCxnSpPr>
        <p:spPr>
          <a:xfrm flipH="1">
            <a:off x="9098183" y="3247009"/>
            <a:ext cx="572149" cy="1187196"/>
          </a:xfrm>
          <a:prstGeom prst="bentConnector5">
            <a:avLst>
              <a:gd name="adj1" fmla="val -39955"/>
              <a:gd name="adj2" fmla="val 50268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098183" y="3959643"/>
            <a:ext cx="57214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 flipV="1">
            <a:off x="9670331" y="4421505"/>
            <a:ext cx="77325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9098183" y="4434205"/>
            <a:ext cx="572148" cy="1196021"/>
          </a:xfrm>
          <a:prstGeom prst="bentConnector5">
            <a:avLst>
              <a:gd name="adj1" fmla="val -39955"/>
              <a:gd name="adj2" fmla="val 50635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2" idx="2"/>
            <a:endCxn id="149" idx="1"/>
          </p:cNvCxnSpPr>
          <p:nvPr/>
        </p:nvCxnSpPr>
        <p:spPr>
          <a:xfrm rot="16200000" flipH="1">
            <a:off x="5942679" y="2474721"/>
            <a:ext cx="3170651" cy="31403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9098183" y="5170845"/>
            <a:ext cx="572148" cy="91876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9670331" y="5630226"/>
            <a:ext cx="773252" cy="248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172951" y="2749876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Focus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00145" y="2762123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18228" y="2749876"/>
            <a:ext cx="649041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416x416x3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8105" y="1517642"/>
            <a:ext cx="65127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416x416x3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6" idx="3"/>
            <a:endCxn id="51" idx="1"/>
          </p:cNvCxnSpPr>
          <p:nvPr/>
        </p:nvCxnSpPr>
        <p:spPr>
          <a:xfrm>
            <a:off x="858122" y="2603431"/>
            <a:ext cx="460106" cy="62100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3"/>
            <a:endCxn id="52" idx="1"/>
          </p:cNvCxnSpPr>
          <p:nvPr/>
        </p:nvCxnSpPr>
        <p:spPr>
          <a:xfrm flipV="1">
            <a:off x="858122" y="1992204"/>
            <a:ext cx="479983" cy="61122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3"/>
            <a:endCxn id="9" idx="1"/>
          </p:cNvCxnSpPr>
          <p:nvPr/>
        </p:nvCxnSpPr>
        <p:spPr>
          <a:xfrm flipV="1">
            <a:off x="3445279" y="1997260"/>
            <a:ext cx="180142" cy="12394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8" idx="3"/>
            <a:endCxn id="9" idx="1"/>
          </p:cNvCxnSpPr>
          <p:nvPr/>
        </p:nvCxnSpPr>
        <p:spPr>
          <a:xfrm>
            <a:off x="3444651" y="1997260"/>
            <a:ext cx="18077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  <a:endCxn id="49" idx="1"/>
          </p:cNvCxnSpPr>
          <p:nvPr/>
        </p:nvCxnSpPr>
        <p:spPr>
          <a:xfrm>
            <a:off x="1967269" y="3224438"/>
            <a:ext cx="20568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0" idx="1"/>
          </p:cNvCxnSpPr>
          <p:nvPr/>
        </p:nvCxnSpPr>
        <p:spPr>
          <a:xfrm>
            <a:off x="2749340" y="3224438"/>
            <a:ext cx="150805" cy="122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35565" y="5415048"/>
            <a:ext cx="761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修改结构（中等特征融合）：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①设置输入为：</a:t>
            </a:r>
            <a:r>
              <a:rPr lang="en-US" altLang="zh-CN" dirty="0" smtClean="0"/>
              <a:t>416x416x6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通道顺序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color_r,color_g,color_b,depth_jet_r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depth_jet_g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depth_jet_b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②在前三个模块中，设置两分支特征</a:t>
            </a:r>
            <a:r>
              <a:rPr lang="zh-CN" altLang="en-US" dirty="0"/>
              <a:t>（</a:t>
            </a:r>
            <a:r>
              <a:rPr lang="zh-CN" altLang="en-US" dirty="0" smtClean="0"/>
              <a:t>黄色</a:t>
            </a:r>
            <a:r>
              <a:rPr lang="zh-CN" altLang="en-US" dirty="0"/>
              <a:t>模块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Yolov5_L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487" y="2128869"/>
            <a:ext cx="7446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416x416x6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2323" y="1510451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Focus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9517" y="1522698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5421" y="1522698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5771" y="1510451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7867" y="1510451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2176" y="1510451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43583" y="5158145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7382" y="5140482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2" idx="3"/>
            <a:endCxn id="7" idx="1"/>
          </p:cNvCxnSpPr>
          <p:nvPr/>
        </p:nvCxnSpPr>
        <p:spPr>
          <a:xfrm flipV="1">
            <a:off x="1989383" y="1985013"/>
            <a:ext cx="182940" cy="7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2748712" y="1985013"/>
            <a:ext cx="150805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4129007" y="1985013"/>
            <a:ext cx="146764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813363" y="1985013"/>
            <a:ext cx="154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5497719" y="1985013"/>
            <a:ext cx="18445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 flipV="1">
            <a:off x="10974918" y="5615044"/>
            <a:ext cx="312464" cy="176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419565" y="2134274"/>
            <a:ext cx="611841" cy="9613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43583" y="3946943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87382" y="3946943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98184" y="2766089"/>
            <a:ext cx="572148" cy="9618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43583" y="2766104"/>
            <a:ext cx="533173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7382" y="2749876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>
            <a:off x="10974918" y="4421505"/>
            <a:ext cx="3124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976756" y="3224438"/>
            <a:ext cx="310626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6733" y="2131968"/>
            <a:ext cx="505378" cy="939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12" idx="3"/>
            <a:endCxn id="47" idx="1"/>
          </p:cNvCxnSpPr>
          <p:nvPr/>
        </p:nvCxnSpPr>
        <p:spPr>
          <a:xfrm>
            <a:off x="6233473" y="1985013"/>
            <a:ext cx="403260" cy="61646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" idx="0"/>
            <a:endCxn id="39" idx="1"/>
          </p:cNvCxnSpPr>
          <p:nvPr/>
        </p:nvCxnSpPr>
        <p:spPr>
          <a:xfrm rot="16200000" flipH="1">
            <a:off x="5429811" y="625206"/>
            <a:ext cx="1104509" cy="2874998"/>
          </a:xfrm>
          <a:prstGeom prst="bentConnector4">
            <a:avLst>
              <a:gd name="adj1" fmla="val -20697"/>
              <a:gd name="adj2" fmla="val 9569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53783" y="2133806"/>
            <a:ext cx="545088" cy="9392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 flipV="1">
            <a:off x="8031406" y="2603432"/>
            <a:ext cx="222377" cy="115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7" idx="2"/>
            <a:endCxn id="43" idx="1"/>
          </p:cNvCxnSpPr>
          <p:nvPr/>
        </p:nvCxnSpPr>
        <p:spPr>
          <a:xfrm rot="5400000" flipH="1" flipV="1">
            <a:off x="6251830" y="877141"/>
            <a:ext cx="476485" cy="5216222"/>
          </a:xfrm>
          <a:prstGeom prst="bentConnector4">
            <a:avLst>
              <a:gd name="adj1" fmla="val -81351"/>
              <a:gd name="adj2" fmla="val 9839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8798871" y="2603432"/>
            <a:ext cx="299313" cy="64357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 flipV="1">
            <a:off x="9670332" y="3240666"/>
            <a:ext cx="773251" cy="634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9" idx="2"/>
            <a:endCxn id="128" idx="1"/>
          </p:cNvCxnSpPr>
          <p:nvPr/>
        </p:nvCxnSpPr>
        <p:spPr>
          <a:xfrm rot="16200000" flipH="1">
            <a:off x="7742554" y="3078576"/>
            <a:ext cx="1338560" cy="137269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3" idx="3"/>
            <a:endCxn id="128" idx="1"/>
          </p:cNvCxnSpPr>
          <p:nvPr/>
        </p:nvCxnSpPr>
        <p:spPr>
          <a:xfrm flipH="1">
            <a:off x="9098183" y="3247009"/>
            <a:ext cx="572149" cy="1187196"/>
          </a:xfrm>
          <a:prstGeom prst="bentConnector5">
            <a:avLst>
              <a:gd name="adj1" fmla="val -39955"/>
              <a:gd name="adj2" fmla="val 50268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098183" y="3959643"/>
            <a:ext cx="57214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 flipV="1">
            <a:off x="9670331" y="4421505"/>
            <a:ext cx="77325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9098183" y="4434205"/>
            <a:ext cx="572148" cy="1196021"/>
          </a:xfrm>
          <a:prstGeom prst="bentConnector5">
            <a:avLst>
              <a:gd name="adj1" fmla="val -39955"/>
              <a:gd name="adj2" fmla="val 50635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2" idx="2"/>
            <a:endCxn id="149" idx="1"/>
          </p:cNvCxnSpPr>
          <p:nvPr/>
        </p:nvCxnSpPr>
        <p:spPr>
          <a:xfrm rot="16200000" flipH="1">
            <a:off x="5942679" y="2474721"/>
            <a:ext cx="3170651" cy="31403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9098183" y="5170845"/>
            <a:ext cx="572148" cy="91876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9670331" y="5630226"/>
            <a:ext cx="773252" cy="248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172951" y="2749876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Focus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00145" y="2762123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18228" y="2749876"/>
            <a:ext cx="649041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416x416x3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8105" y="1517642"/>
            <a:ext cx="65127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416x416x3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6" idx="3"/>
            <a:endCxn id="51" idx="1"/>
          </p:cNvCxnSpPr>
          <p:nvPr/>
        </p:nvCxnSpPr>
        <p:spPr>
          <a:xfrm>
            <a:off x="858122" y="2603431"/>
            <a:ext cx="460106" cy="62100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3"/>
            <a:endCxn id="52" idx="1"/>
          </p:cNvCxnSpPr>
          <p:nvPr/>
        </p:nvCxnSpPr>
        <p:spPr>
          <a:xfrm flipV="1">
            <a:off x="858122" y="1992204"/>
            <a:ext cx="479983" cy="61122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3"/>
            <a:endCxn id="57" idx="1"/>
          </p:cNvCxnSpPr>
          <p:nvPr/>
        </p:nvCxnSpPr>
        <p:spPr>
          <a:xfrm>
            <a:off x="3445279" y="3236685"/>
            <a:ext cx="184890" cy="1224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8" idx="3"/>
            <a:endCxn id="9" idx="1"/>
          </p:cNvCxnSpPr>
          <p:nvPr/>
        </p:nvCxnSpPr>
        <p:spPr>
          <a:xfrm>
            <a:off x="3444651" y="1997260"/>
            <a:ext cx="18077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  <a:endCxn id="49" idx="1"/>
          </p:cNvCxnSpPr>
          <p:nvPr/>
        </p:nvCxnSpPr>
        <p:spPr>
          <a:xfrm>
            <a:off x="1967269" y="3224438"/>
            <a:ext cx="20568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0" idx="1"/>
          </p:cNvCxnSpPr>
          <p:nvPr/>
        </p:nvCxnSpPr>
        <p:spPr>
          <a:xfrm>
            <a:off x="2749340" y="3224438"/>
            <a:ext cx="150805" cy="122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30169" y="2774370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80519" y="2762123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972615" y="2762123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924" y="2762123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/>
          <p:cNvCxnSpPr>
            <a:stCxn id="57" idx="3"/>
            <a:endCxn id="63" idx="1"/>
          </p:cNvCxnSpPr>
          <p:nvPr/>
        </p:nvCxnSpPr>
        <p:spPr>
          <a:xfrm flipV="1">
            <a:off x="4133755" y="3236685"/>
            <a:ext cx="146764" cy="122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>
            <a:off x="4818111" y="3236685"/>
            <a:ext cx="15450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4" idx="3"/>
            <a:endCxn id="65" idx="1"/>
          </p:cNvCxnSpPr>
          <p:nvPr/>
        </p:nvCxnSpPr>
        <p:spPr>
          <a:xfrm>
            <a:off x="5502467" y="3236685"/>
            <a:ext cx="18445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5" idx="3"/>
            <a:endCxn id="47" idx="1"/>
          </p:cNvCxnSpPr>
          <p:nvPr/>
        </p:nvCxnSpPr>
        <p:spPr>
          <a:xfrm flipV="1">
            <a:off x="6238221" y="2601474"/>
            <a:ext cx="398512" cy="63521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 flipH="1" flipV="1">
            <a:off x="5438402" y="1715731"/>
            <a:ext cx="1096287" cy="2870250"/>
          </a:xfrm>
          <a:prstGeom prst="bentConnector4">
            <a:avLst>
              <a:gd name="adj1" fmla="val -20852"/>
              <a:gd name="adj2" fmla="val 9577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9" idx="0"/>
            <a:endCxn id="43" idx="1"/>
          </p:cNvCxnSpPr>
          <p:nvPr/>
        </p:nvCxnSpPr>
        <p:spPr>
          <a:xfrm rot="16200000" flipH="1">
            <a:off x="5625543" y="-225632"/>
            <a:ext cx="1724311" cy="5220970"/>
          </a:xfrm>
          <a:prstGeom prst="bentConnector4">
            <a:avLst>
              <a:gd name="adj1" fmla="val -19405"/>
              <a:gd name="adj2" fmla="val 981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7" idx="3"/>
            <a:endCxn id="39" idx="1"/>
          </p:cNvCxnSpPr>
          <p:nvPr/>
        </p:nvCxnSpPr>
        <p:spPr>
          <a:xfrm>
            <a:off x="7142111" y="2601474"/>
            <a:ext cx="277454" cy="1348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05338" y="5216862"/>
            <a:ext cx="761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修改结构（深层特征融合）：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①设置输入为：</a:t>
            </a:r>
            <a:r>
              <a:rPr lang="en-US" altLang="zh-CN" dirty="0" smtClean="0"/>
              <a:t>416x416x6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通道顺序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color_r,color_g,color_b,depth_jet_r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depth_jet_g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depth_jet_b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②在前七个模块中，设置两分支特征（黄色模块）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③多尺度特征合并使用（浅蓝色连接线）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Yolov5_L_3Label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487" y="1704802"/>
            <a:ext cx="7446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416x416x6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2323" y="1086384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Focus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9517" y="1098631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5421" y="1098631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5771" y="1086384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7867" y="1086384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2176" y="1086384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43583" y="4734078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7382" y="4716415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2" idx="3"/>
            <a:endCxn id="7" idx="1"/>
          </p:cNvCxnSpPr>
          <p:nvPr/>
        </p:nvCxnSpPr>
        <p:spPr>
          <a:xfrm flipV="1">
            <a:off x="1989383" y="1560946"/>
            <a:ext cx="182940" cy="7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2748712" y="1560946"/>
            <a:ext cx="150805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4129007" y="1560946"/>
            <a:ext cx="146764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813363" y="1560946"/>
            <a:ext cx="1545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5497719" y="1560946"/>
            <a:ext cx="18445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 flipV="1">
            <a:off x="10974918" y="5190977"/>
            <a:ext cx="312464" cy="176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419565" y="1710207"/>
            <a:ext cx="611841" cy="9613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43583" y="3522876"/>
            <a:ext cx="53133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87382" y="3522876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98184" y="2342022"/>
            <a:ext cx="572148" cy="9618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43583" y="2342037"/>
            <a:ext cx="533173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7382" y="2325809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>
            <a:off x="10974918" y="3997438"/>
            <a:ext cx="3124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976756" y="2800371"/>
            <a:ext cx="310626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6733" y="1707901"/>
            <a:ext cx="505378" cy="939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12" idx="3"/>
            <a:endCxn id="47" idx="1"/>
          </p:cNvCxnSpPr>
          <p:nvPr/>
        </p:nvCxnSpPr>
        <p:spPr>
          <a:xfrm>
            <a:off x="6233473" y="1560946"/>
            <a:ext cx="403260" cy="61646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0" idx="0"/>
            <a:endCxn id="39" idx="1"/>
          </p:cNvCxnSpPr>
          <p:nvPr/>
        </p:nvCxnSpPr>
        <p:spPr>
          <a:xfrm rot="16200000" flipH="1">
            <a:off x="5429811" y="201139"/>
            <a:ext cx="1104509" cy="2874998"/>
          </a:xfrm>
          <a:prstGeom prst="bentConnector4">
            <a:avLst>
              <a:gd name="adj1" fmla="val -20697"/>
              <a:gd name="adj2" fmla="val 9569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53783" y="1709739"/>
            <a:ext cx="545088" cy="93925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Upsample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 flipV="1">
            <a:off x="8031406" y="2179365"/>
            <a:ext cx="222377" cy="1152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7" idx="2"/>
            <a:endCxn id="43" idx="1"/>
          </p:cNvCxnSpPr>
          <p:nvPr/>
        </p:nvCxnSpPr>
        <p:spPr>
          <a:xfrm rot="5400000" flipH="1" flipV="1">
            <a:off x="6251830" y="453074"/>
            <a:ext cx="476485" cy="5216222"/>
          </a:xfrm>
          <a:prstGeom prst="bentConnector4">
            <a:avLst>
              <a:gd name="adj1" fmla="val -81351"/>
              <a:gd name="adj2" fmla="val 9839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8798871" y="2179365"/>
            <a:ext cx="299313" cy="64357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 flipV="1">
            <a:off x="9670332" y="2816599"/>
            <a:ext cx="773251" cy="634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9" idx="2"/>
            <a:endCxn id="128" idx="1"/>
          </p:cNvCxnSpPr>
          <p:nvPr/>
        </p:nvCxnSpPr>
        <p:spPr>
          <a:xfrm rot="16200000" flipH="1">
            <a:off x="7742554" y="2654509"/>
            <a:ext cx="1338560" cy="137269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3" idx="3"/>
            <a:endCxn id="128" idx="1"/>
          </p:cNvCxnSpPr>
          <p:nvPr/>
        </p:nvCxnSpPr>
        <p:spPr>
          <a:xfrm flipH="1">
            <a:off x="9098183" y="2822942"/>
            <a:ext cx="572149" cy="1187196"/>
          </a:xfrm>
          <a:prstGeom prst="bentConnector5">
            <a:avLst>
              <a:gd name="adj1" fmla="val -39955"/>
              <a:gd name="adj2" fmla="val 50268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098183" y="3535576"/>
            <a:ext cx="57214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 flipV="1">
            <a:off x="9670331" y="3997438"/>
            <a:ext cx="77325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9098183" y="4010138"/>
            <a:ext cx="572148" cy="1196021"/>
          </a:xfrm>
          <a:prstGeom prst="bentConnector5">
            <a:avLst>
              <a:gd name="adj1" fmla="val -39955"/>
              <a:gd name="adj2" fmla="val 50635"/>
              <a:gd name="adj3" fmla="val 13995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2" idx="2"/>
            <a:endCxn id="149" idx="1"/>
          </p:cNvCxnSpPr>
          <p:nvPr/>
        </p:nvCxnSpPr>
        <p:spPr>
          <a:xfrm rot="16200000" flipH="1">
            <a:off x="5942679" y="2050654"/>
            <a:ext cx="3170651" cy="31403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9098183" y="4746778"/>
            <a:ext cx="572148" cy="91876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9670331" y="5206159"/>
            <a:ext cx="773252" cy="248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172951" y="2325809"/>
            <a:ext cx="576389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Focus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00145" y="2338056"/>
            <a:ext cx="545134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18228" y="2325809"/>
            <a:ext cx="649041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416x416x3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38105" y="1093575"/>
            <a:ext cx="651278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416x416x3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6" idx="3"/>
            <a:endCxn id="51" idx="1"/>
          </p:cNvCxnSpPr>
          <p:nvPr/>
        </p:nvCxnSpPr>
        <p:spPr>
          <a:xfrm>
            <a:off x="858122" y="2179364"/>
            <a:ext cx="460106" cy="62100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3"/>
            <a:endCxn id="52" idx="1"/>
          </p:cNvCxnSpPr>
          <p:nvPr/>
        </p:nvCxnSpPr>
        <p:spPr>
          <a:xfrm flipV="1">
            <a:off x="858122" y="1568137"/>
            <a:ext cx="479983" cy="61122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3"/>
            <a:endCxn id="57" idx="1"/>
          </p:cNvCxnSpPr>
          <p:nvPr/>
        </p:nvCxnSpPr>
        <p:spPr>
          <a:xfrm>
            <a:off x="3445279" y="2812618"/>
            <a:ext cx="184890" cy="1224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8" idx="3"/>
            <a:endCxn id="9" idx="1"/>
          </p:cNvCxnSpPr>
          <p:nvPr/>
        </p:nvCxnSpPr>
        <p:spPr>
          <a:xfrm>
            <a:off x="3444651" y="1573193"/>
            <a:ext cx="180770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  <a:endCxn id="49" idx="1"/>
          </p:cNvCxnSpPr>
          <p:nvPr/>
        </p:nvCxnSpPr>
        <p:spPr>
          <a:xfrm>
            <a:off x="1967269" y="2800371"/>
            <a:ext cx="20568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0" idx="1"/>
          </p:cNvCxnSpPr>
          <p:nvPr/>
        </p:nvCxnSpPr>
        <p:spPr>
          <a:xfrm>
            <a:off x="2749340" y="2800371"/>
            <a:ext cx="150805" cy="122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30169" y="2350303"/>
            <a:ext cx="50358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80519" y="2338056"/>
            <a:ext cx="53759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972615" y="2338056"/>
            <a:ext cx="529852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86924" y="2338056"/>
            <a:ext cx="55129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BottleneckCSP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/>
          <p:cNvCxnSpPr>
            <a:stCxn id="57" idx="3"/>
            <a:endCxn id="63" idx="1"/>
          </p:cNvCxnSpPr>
          <p:nvPr/>
        </p:nvCxnSpPr>
        <p:spPr>
          <a:xfrm flipV="1">
            <a:off x="4133755" y="2812618"/>
            <a:ext cx="146764" cy="122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>
            <a:off x="4818111" y="2812618"/>
            <a:ext cx="15450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4" idx="3"/>
            <a:endCxn id="65" idx="1"/>
          </p:cNvCxnSpPr>
          <p:nvPr/>
        </p:nvCxnSpPr>
        <p:spPr>
          <a:xfrm>
            <a:off x="5502467" y="2812618"/>
            <a:ext cx="18445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5" idx="3"/>
            <a:endCxn id="47" idx="1"/>
          </p:cNvCxnSpPr>
          <p:nvPr/>
        </p:nvCxnSpPr>
        <p:spPr>
          <a:xfrm flipV="1">
            <a:off x="6238221" y="2177407"/>
            <a:ext cx="398512" cy="63521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 flipH="1" flipV="1">
            <a:off x="5438402" y="1291664"/>
            <a:ext cx="1096287" cy="2870250"/>
          </a:xfrm>
          <a:prstGeom prst="bentConnector4">
            <a:avLst>
              <a:gd name="adj1" fmla="val -20852"/>
              <a:gd name="adj2" fmla="val 9577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9" idx="0"/>
            <a:endCxn id="43" idx="1"/>
          </p:cNvCxnSpPr>
          <p:nvPr/>
        </p:nvCxnSpPr>
        <p:spPr>
          <a:xfrm rot="16200000" flipH="1">
            <a:off x="5625543" y="-649699"/>
            <a:ext cx="1724311" cy="5220970"/>
          </a:xfrm>
          <a:prstGeom prst="bentConnector4">
            <a:avLst>
              <a:gd name="adj1" fmla="val -19405"/>
              <a:gd name="adj2" fmla="val 981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7" idx="3"/>
            <a:endCxn id="39" idx="1"/>
          </p:cNvCxnSpPr>
          <p:nvPr/>
        </p:nvCxnSpPr>
        <p:spPr>
          <a:xfrm>
            <a:off x="7142111" y="2177407"/>
            <a:ext cx="277454" cy="1348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1287382" y="1094998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C89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Head_RGB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肘形连接符 70"/>
          <p:cNvCxnSpPr>
            <a:stCxn id="12" idx="3"/>
            <a:endCxn id="70" idx="1"/>
          </p:cNvCxnSpPr>
          <p:nvPr/>
        </p:nvCxnSpPr>
        <p:spPr>
          <a:xfrm>
            <a:off x="6233473" y="1560946"/>
            <a:ext cx="5053909" cy="8614"/>
          </a:xfrm>
          <a:prstGeom prst="bentConnector3">
            <a:avLst>
              <a:gd name="adj1" fmla="val 50000"/>
            </a:avLst>
          </a:prstGeom>
          <a:ln w="38100">
            <a:solidFill>
              <a:srgbClr val="C89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287382" y="5829365"/>
            <a:ext cx="62884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C89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Head_Depth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65" idx="3"/>
            <a:endCxn id="75" idx="1"/>
          </p:cNvCxnSpPr>
          <p:nvPr/>
        </p:nvCxnSpPr>
        <p:spPr>
          <a:xfrm>
            <a:off x="6238221" y="2812618"/>
            <a:ext cx="5049161" cy="3491309"/>
          </a:xfrm>
          <a:prstGeom prst="bentConnector3">
            <a:avLst>
              <a:gd name="adj1" fmla="val 3807"/>
            </a:avLst>
          </a:prstGeom>
          <a:ln w="38100">
            <a:solidFill>
              <a:srgbClr val="C89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71990" y="4716415"/>
            <a:ext cx="7619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修改结构（深层特征融合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多类型数据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①设置输入为：</a:t>
            </a:r>
            <a:r>
              <a:rPr lang="en-US" altLang="zh-CN" dirty="0" smtClean="0"/>
              <a:t>416x416x6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通道顺序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color_r,color_g,color_b,depth_jet_r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depth_jet_g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depth_jet_b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②在前七个模块中，设置两分支特征（黄色模块）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③多尺度特征合并使用（浅蓝色连接线）</a:t>
            </a:r>
            <a:endParaRPr lang="en-US" altLang="zh-CN" dirty="0" smtClean="0"/>
          </a:p>
          <a:p>
            <a:r>
              <a:rPr lang="zh-CN" altLang="en-US" dirty="0" smtClean="0"/>
              <a:t>    ④添加两分支标注训练（褐色模块）；测试部分不使用两分支</a:t>
            </a:r>
            <a:r>
              <a:rPr lang="en-US" altLang="zh-CN" dirty="0" smtClean="0"/>
              <a:t>Head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99" y="3048569"/>
            <a:ext cx="569171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416x416x6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12248" y="1674939"/>
            <a:ext cx="44057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Focus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9441" y="1687186"/>
            <a:ext cx="41668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5345" y="1687186"/>
            <a:ext cx="38492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5695" y="1674939"/>
            <a:ext cx="410915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7791" y="1674939"/>
            <a:ext cx="404999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SPP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2101" y="1674939"/>
            <a:ext cx="42139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4912" y="5898412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06632" y="5898412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2" idx="3"/>
            <a:endCxn id="7" idx="1"/>
          </p:cNvCxnSpPr>
          <p:nvPr/>
        </p:nvCxnSpPr>
        <p:spPr>
          <a:xfrm flipV="1">
            <a:off x="1875841" y="1909776"/>
            <a:ext cx="336407" cy="7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2652818" y="1909776"/>
            <a:ext cx="286623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4050267" y="1909776"/>
            <a:ext cx="265428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726610" y="1909776"/>
            <a:ext cx="2811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5412790" y="1909776"/>
            <a:ext cx="30931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>
            <a:off x="10891044" y="6133249"/>
            <a:ext cx="4155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00298" y="1674939"/>
            <a:ext cx="467668" cy="4735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56198" y="5149604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98158" y="514331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31356" y="1687179"/>
            <a:ext cx="437328" cy="475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83507" y="1668427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27306" y="165219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 flipV="1">
            <a:off x="10862330" y="5378153"/>
            <a:ext cx="435828" cy="62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891044" y="1887036"/>
            <a:ext cx="436262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57854" y="1678539"/>
            <a:ext cx="386292" cy="4646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12" idx="3"/>
            <a:endCxn id="47" idx="1"/>
          </p:cNvCxnSpPr>
          <p:nvPr/>
        </p:nvCxnSpPr>
        <p:spPr>
          <a:xfrm>
            <a:off x="6143491" y="1909776"/>
            <a:ext cx="314363" cy="109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849203" y="1685771"/>
            <a:ext cx="416645" cy="46478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>
            <a:off x="7567966" y="1911711"/>
            <a:ext cx="281237" cy="645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8265848" y="1918165"/>
            <a:ext cx="265508" cy="6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 flipV="1">
            <a:off x="8968684" y="1903264"/>
            <a:ext cx="1514823" cy="2189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63" idx="2"/>
            <a:endCxn id="142" idx="1"/>
          </p:cNvCxnSpPr>
          <p:nvPr/>
        </p:nvCxnSpPr>
        <p:spPr>
          <a:xfrm rot="5400000" flipH="1" flipV="1">
            <a:off x="5693885" y="3467918"/>
            <a:ext cx="273320" cy="2605613"/>
          </a:xfrm>
          <a:prstGeom prst="bentConnector4">
            <a:avLst>
              <a:gd name="adj1" fmla="val -83638"/>
              <a:gd name="adj2" fmla="val 941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" idx="0"/>
            <a:endCxn id="39" idx="1"/>
          </p:cNvCxnSpPr>
          <p:nvPr/>
        </p:nvCxnSpPr>
        <p:spPr>
          <a:xfrm rot="16200000" flipH="1">
            <a:off x="5692339" y="503753"/>
            <a:ext cx="236772" cy="2579145"/>
          </a:xfrm>
          <a:prstGeom prst="bentConnector4">
            <a:avLst>
              <a:gd name="adj1" fmla="val -96549"/>
              <a:gd name="adj2" fmla="val 9406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494810" y="5143316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>
            <a:off x="9932138" y="5378153"/>
            <a:ext cx="524060" cy="62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9523524" y="5378153"/>
            <a:ext cx="408614" cy="747584"/>
          </a:xfrm>
          <a:prstGeom prst="bentConnector5">
            <a:avLst>
              <a:gd name="adj1" fmla="val -55945"/>
              <a:gd name="adj2" fmla="val 50502"/>
              <a:gd name="adj3" fmla="val 15594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65" idx="2"/>
            <a:endCxn id="149" idx="1"/>
          </p:cNvCxnSpPr>
          <p:nvPr/>
        </p:nvCxnSpPr>
        <p:spPr>
          <a:xfrm rot="16200000" flipH="1">
            <a:off x="7122277" y="3724490"/>
            <a:ext cx="1218352" cy="358414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9523524" y="5898412"/>
            <a:ext cx="437328" cy="45464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9960852" y="6125737"/>
            <a:ext cx="524060" cy="751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214714" y="4425464"/>
            <a:ext cx="44057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Focus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41907" y="4437711"/>
            <a:ext cx="41668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59991" y="4425464"/>
            <a:ext cx="49610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416x416x3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8029" y="1682130"/>
            <a:ext cx="49781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416x416x3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6" idx="3"/>
            <a:endCxn id="51" idx="1"/>
          </p:cNvCxnSpPr>
          <p:nvPr/>
        </p:nvCxnSpPr>
        <p:spPr>
          <a:xfrm>
            <a:off x="717870" y="3283406"/>
            <a:ext cx="642121" cy="137689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3"/>
            <a:endCxn id="52" idx="1"/>
          </p:cNvCxnSpPr>
          <p:nvPr/>
        </p:nvCxnSpPr>
        <p:spPr>
          <a:xfrm flipV="1">
            <a:off x="717870" y="1916967"/>
            <a:ext cx="660159" cy="136643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3"/>
            <a:endCxn id="57" idx="1"/>
          </p:cNvCxnSpPr>
          <p:nvPr/>
        </p:nvCxnSpPr>
        <p:spPr>
          <a:xfrm>
            <a:off x="3358587" y="4672548"/>
            <a:ext cx="313344" cy="1224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8" idx="3"/>
            <a:endCxn id="9" idx="1"/>
          </p:cNvCxnSpPr>
          <p:nvPr/>
        </p:nvCxnSpPr>
        <p:spPr>
          <a:xfrm>
            <a:off x="3356121" y="1922023"/>
            <a:ext cx="30922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  <a:endCxn id="49" idx="1"/>
          </p:cNvCxnSpPr>
          <p:nvPr/>
        </p:nvCxnSpPr>
        <p:spPr>
          <a:xfrm>
            <a:off x="1856093" y="4660301"/>
            <a:ext cx="3586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0" idx="1"/>
          </p:cNvCxnSpPr>
          <p:nvPr/>
        </p:nvCxnSpPr>
        <p:spPr>
          <a:xfrm>
            <a:off x="2655284" y="4660301"/>
            <a:ext cx="286623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71931" y="4449958"/>
            <a:ext cx="38492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22281" y="4437711"/>
            <a:ext cx="410915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4377" y="4437711"/>
            <a:ext cx="404999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SPP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8687" y="4437711"/>
            <a:ext cx="42139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/>
          <p:cNvCxnSpPr>
            <a:stCxn id="57" idx="3"/>
            <a:endCxn id="63" idx="1"/>
          </p:cNvCxnSpPr>
          <p:nvPr/>
        </p:nvCxnSpPr>
        <p:spPr>
          <a:xfrm flipV="1">
            <a:off x="4056853" y="4672548"/>
            <a:ext cx="265428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>
            <a:off x="4733196" y="4672548"/>
            <a:ext cx="2811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4" idx="3"/>
            <a:endCxn id="65" idx="1"/>
          </p:cNvCxnSpPr>
          <p:nvPr/>
        </p:nvCxnSpPr>
        <p:spPr>
          <a:xfrm>
            <a:off x="5419376" y="4672548"/>
            <a:ext cx="30931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9" idx="0"/>
            <a:endCxn id="105" idx="1"/>
          </p:cNvCxnSpPr>
          <p:nvPr/>
        </p:nvCxnSpPr>
        <p:spPr>
          <a:xfrm rot="5400000" flipH="1" flipV="1">
            <a:off x="6387616" y="-1414520"/>
            <a:ext cx="571897" cy="563151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7" idx="3"/>
            <a:endCxn id="39" idx="1"/>
          </p:cNvCxnSpPr>
          <p:nvPr/>
        </p:nvCxnSpPr>
        <p:spPr>
          <a:xfrm>
            <a:off x="6844146" y="1910874"/>
            <a:ext cx="256152" cy="8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0454360" y="868756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1298158" y="86875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89322" y="880452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肘形连接符 106"/>
          <p:cNvCxnSpPr>
            <a:stCxn id="43" idx="3"/>
            <a:endCxn id="105" idx="1"/>
          </p:cNvCxnSpPr>
          <p:nvPr/>
        </p:nvCxnSpPr>
        <p:spPr>
          <a:xfrm flipV="1">
            <a:off x="8968684" y="1115289"/>
            <a:ext cx="520638" cy="80987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3"/>
            <a:endCxn id="103" idx="1"/>
          </p:cNvCxnSpPr>
          <p:nvPr/>
        </p:nvCxnSpPr>
        <p:spPr>
          <a:xfrm flipV="1">
            <a:off x="9926650" y="1103593"/>
            <a:ext cx="527710" cy="116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3" idx="3"/>
            <a:endCxn id="104" idx="1"/>
          </p:cNvCxnSpPr>
          <p:nvPr/>
        </p:nvCxnSpPr>
        <p:spPr>
          <a:xfrm>
            <a:off x="10860492" y="1103593"/>
            <a:ext cx="4376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454360" y="138789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1298158" y="13878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89322" y="150485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>
            <a:stCxn id="130" idx="3"/>
            <a:endCxn id="127" idx="1"/>
          </p:cNvCxnSpPr>
          <p:nvPr/>
        </p:nvCxnSpPr>
        <p:spPr>
          <a:xfrm flipV="1">
            <a:off x="9926650" y="373626"/>
            <a:ext cx="527710" cy="116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7" idx="3"/>
            <a:endCxn id="129" idx="1"/>
          </p:cNvCxnSpPr>
          <p:nvPr/>
        </p:nvCxnSpPr>
        <p:spPr>
          <a:xfrm>
            <a:off x="10860492" y="373626"/>
            <a:ext cx="4376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12" idx="0"/>
            <a:endCxn id="130" idx="1"/>
          </p:cNvCxnSpPr>
          <p:nvPr/>
        </p:nvCxnSpPr>
        <p:spPr>
          <a:xfrm rot="5400000" flipH="1" flipV="1">
            <a:off x="7066251" y="-748132"/>
            <a:ext cx="1289617" cy="355652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05" idx="3"/>
            <a:endCxn id="130" idx="1"/>
          </p:cNvCxnSpPr>
          <p:nvPr/>
        </p:nvCxnSpPr>
        <p:spPr>
          <a:xfrm flipH="1" flipV="1">
            <a:off x="9489322" y="385322"/>
            <a:ext cx="437328" cy="729967"/>
          </a:xfrm>
          <a:prstGeom prst="bentConnector5">
            <a:avLst>
              <a:gd name="adj1" fmla="val -52272"/>
              <a:gd name="adj2" fmla="val 50000"/>
              <a:gd name="adj3" fmla="val 1522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7133352" y="4397293"/>
            <a:ext cx="467668" cy="4735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64410" y="4409533"/>
            <a:ext cx="437328" cy="475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490908" y="4400893"/>
            <a:ext cx="386292" cy="4646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5" name="肘形连接符 144"/>
          <p:cNvCxnSpPr>
            <a:stCxn id="65" idx="3"/>
            <a:endCxn id="144" idx="1"/>
          </p:cNvCxnSpPr>
          <p:nvPr/>
        </p:nvCxnSpPr>
        <p:spPr>
          <a:xfrm flipV="1">
            <a:off x="6150077" y="4633228"/>
            <a:ext cx="340831" cy="3932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7882257" y="4408125"/>
            <a:ext cx="416645" cy="46478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0" name="肘形连接符 149"/>
          <p:cNvCxnSpPr>
            <a:stCxn id="142" idx="3"/>
            <a:endCxn id="148" idx="1"/>
          </p:cNvCxnSpPr>
          <p:nvPr/>
        </p:nvCxnSpPr>
        <p:spPr>
          <a:xfrm>
            <a:off x="7601020" y="4634065"/>
            <a:ext cx="281237" cy="645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8" idx="3"/>
            <a:endCxn id="143" idx="1"/>
          </p:cNvCxnSpPr>
          <p:nvPr/>
        </p:nvCxnSpPr>
        <p:spPr>
          <a:xfrm>
            <a:off x="8298902" y="4640519"/>
            <a:ext cx="265508" cy="6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44" idx="3"/>
            <a:endCxn id="142" idx="1"/>
          </p:cNvCxnSpPr>
          <p:nvPr/>
        </p:nvCxnSpPr>
        <p:spPr>
          <a:xfrm>
            <a:off x="6877200" y="4633228"/>
            <a:ext cx="256152" cy="8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483507" y="4404448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1327306" y="4388220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肘形连接符 158"/>
          <p:cNvCxnSpPr>
            <a:stCxn id="143" idx="3"/>
            <a:endCxn id="157" idx="1"/>
          </p:cNvCxnSpPr>
          <p:nvPr/>
        </p:nvCxnSpPr>
        <p:spPr>
          <a:xfrm flipV="1">
            <a:off x="9001738" y="4639285"/>
            <a:ext cx="1481769" cy="823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7" idx="3"/>
            <a:endCxn id="158" idx="1"/>
          </p:cNvCxnSpPr>
          <p:nvPr/>
        </p:nvCxnSpPr>
        <p:spPr>
          <a:xfrm flipV="1">
            <a:off x="10891044" y="4623057"/>
            <a:ext cx="436262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43" idx="3"/>
            <a:endCxn id="128" idx="1"/>
          </p:cNvCxnSpPr>
          <p:nvPr/>
        </p:nvCxnSpPr>
        <p:spPr>
          <a:xfrm>
            <a:off x="9001738" y="4647516"/>
            <a:ext cx="493072" cy="7306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57" idx="2"/>
            <a:endCxn id="128" idx="1"/>
          </p:cNvCxnSpPr>
          <p:nvPr/>
        </p:nvCxnSpPr>
        <p:spPr>
          <a:xfrm rot="16200000" flipH="1">
            <a:off x="6450341" y="2333683"/>
            <a:ext cx="458521" cy="563041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0512654" y="3784797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1356453" y="376856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6" idx="3"/>
            <a:endCxn id="247" idx="1"/>
          </p:cNvCxnSpPr>
          <p:nvPr/>
        </p:nvCxnSpPr>
        <p:spPr>
          <a:xfrm flipV="1">
            <a:off x="10920191" y="4003406"/>
            <a:ext cx="436262" cy="162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10483507" y="2985126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1327305" y="298512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49" idx="3"/>
            <a:endCxn id="250" idx="1"/>
          </p:cNvCxnSpPr>
          <p:nvPr/>
        </p:nvCxnSpPr>
        <p:spPr>
          <a:xfrm>
            <a:off x="10889639" y="3219963"/>
            <a:ext cx="4376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0483507" y="2255159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1327305" y="225515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4" name="直接箭头连接符 253"/>
          <p:cNvCxnSpPr>
            <a:stCxn id="252" idx="3"/>
            <a:endCxn id="253" idx="1"/>
          </p:cNvCxnSpPr>
          <p:nvPr/>
        </p:nvCxnSpPr>
        <p:spPr>
          <a:xfrm>
            <a:off x="10889639" y="2489996"/>
            <a:ext cx="4376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肘形连接符 255"/>
          <p:cNvCxnSpPr>
            <a:stCxn id="43" idx="3"/>
            <a:endCxn id="252" idx="1"/>
          </p:cNvCxnSpPr>
          <p:nvPr/>
        </p:nvCxnSpPr>
        <p:spPr>
          <a:xfrm>
            <a:off x="8968684" y="1925162"/>
            <a:ext cx="1514823" cy="564834"/>
          </a:xfrm>
          <a:prstGeom prst="bentConnector3">
            <a:avLst>
              <a:gd name="adj1" fmla="val 17075"/>
            </a:avLst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>
            <a:stCxn id="143" idx="3"/>
            <a:endCxn id="252" idx="1"/>
          </p:cNvCxnSpPr>
          <p:nvPr/>
        </p:nvCxnSpPr>
        <p:spPr>
          <a:xfrm flipV="1">
            <a:off x="9001738" y="2489996"/>
            <a:ext cx="1481769" cy="2157520"/>
          </a:xfrm>
          <a:prstGeom prst="bentConnector3">
            <a:avLst>
              <a:gd name="adj1" fmla="val 15093"/>
            </a:avLst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105" idx="2"/>
            <a:endCxn id="249" idx="1"/>
          </p:cNvCxnSpPr>
          <p:nvPr/>
        </p:nvCxnSpPr>
        <p:spPr>
          <a:xfrm rot="16200000" flipH="1">
            <a:off x="9160828" y="1897283"/>
            <a:ext cx="1869837" cy="775521"/>
          </a:xfrm>
          <a:prstGeom prst="bentConnector2">
            <a:avLst/>
          </a:prstGeom>
          <a:ln w="38100">
            <a:solidFill>
              <a:srgbClr val="DBDB2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肘形连接符 291"/>
          <p:cNvCxnSpPr>
            <a:stCxn id="128" idx="0"/>
            <a:endCxn id="249" idx="1"/>
          </p:cNvCxnSpPr>
          <p:nvPr/>
        </p:nvCxnSpPr>
        <p:spPr>
          <a:xfrm rot="5400000" flipH="1" flipV="1">
            <a:off x="9136814" y="3796624"/>
            <a:ext cx="1923353" cy="770033"/>
          </a:xfrm>
          <a:prstGeom prst="bentConnector2">
            <a:avLst/>
          </a:prstGeom>
          <a:ln w="38100">
            <a:solidFill>
              <a:srgbClr val="DBDB2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肘形连接符 294"/>
          <p:cNvCxnSpPr>
            <a:stCxn id="130" idx="3"/>
            <a:endCxn id="246" idx="1"/>
          </p:cNvCxnSpPr>
          <p:nvPr/>
        </p:nvCxnSpPr>
        <p:spPr>
          <a:xfrm>
            <a:off x="9926650" y="385322"/>
            <a:ext cx="586004" cy="3634312"/>
          </a:xfrm>
          <a:prstGeom prst="bentConnector3">
            <a:avLst>
              <a:gd name="adj1" fmla="val 50000"/>
            </a:avLst>
          </a:prstGeom>
          <a:ln w="38100">
            <a:solidFill>
              <a:srgbClr val="C8983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肘形连接符 297"/>
          <p:cNvCxnSpPr>
            <a:stCxn id="149" idx="3"/>
            <a:endCxn id="246" idx="1"/>
          </p:cNvCxnSpPr>
          <p:nvPr/>
        </p:nvCxnSpPr>
        <p:spPr>
          <a:xfrm flipV="1">
            <a:off x="9960852" y="4019634"/>
            <a:ext cx="551802" cy="2106103"/>
          </a:xfrm>
          <a:prstGeom prst="bentConnector3">
            <a:avLst>
              <a:gd name="adj1" fmla="val 50000"/>
            </a:avLst>
          </a:prstGeom>
          <a:ln w="38100">
            <a:solidFill>
              <a:srgbClr val="C8983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Yolov5_L_3Label_LFusion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29326" y="5511091"/>
            <a:ext cx="761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修改结构（深层特征融合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多类型数据多尺度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    相对</a:t>
            </a:r>
            <a:r>
              <a:rPr lang="en-US" altLang="zh-CN" dirty="0" smtClean="0"/>
              <a:t>Yolov5_L_3Label</a:t>
            </a:r>
            <a:r>
              <a:rPr lang="zh-CN" altLang="en-US" dirty="0" smtClean="0"/>
              <a:t>修改部分：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①两分支各自模块均设置为</a:t>
            </a:r>
            <a:r>
              <a:rPr lang="zh-CN" altLang="en-US" dirty="0"/>
              <a:t>多</a:t>
            </a:r>
            <a:r>
              <a:rPr lang="zh-CN" altLang="en-US" dirty="0" smtClean="0"/>
              <a:t>尺度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②先训练各分支模块，再固定分支模块参数，训练其他参数；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699" y="3048569"/>
            <a:ext cx="569171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416x416x6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12248" y="1674939"/>
            <a:ext cx="44057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Focus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9441" y="1687186"/>
            <a:ext cx="41668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5345" y="1687186"/>
            <a:ext cx="38492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5695" y="1674939"/>
            <a:ext cx="410915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7791" y="1674939"/>
            <a:ext cx="404999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SPP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2101" y="1674939"/>
            <a:ext cx="42139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4912" y="5898412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06632" y="5898412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2" idx="3"/>
            <a:endCxn id="7" idx="1"/>
          </p:cNvCxnSpPr>
          <p:nvPr/>
        </p:nvCxnSpPr>
        <p:spPr>
          <a:xfrm flipV="1">
            <a:off x="1875841" y="1909776"/>
            <a:ext cx="336407" cy="7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2652818" y="1909776"/>
            <a:ext cx="286623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4050267" y="1909776"/>
            <a:ext cx="265428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726610" y="1909776"/>
            <a:ext cx="2811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>
            <a:off x="5412790" y="1909776"/>
            <a:ext cx="30931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>
            <a:off x="10891044" y="6133249"/>
            <a:ext cx="4155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00298" y="1674939"/>
            <a:ext cx="467668" cy="4735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56198" y="5149604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98158" y="514331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31356" y="1687179"/>
            <a:ext cx="437328" cy="475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83507" y="1668427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27306" y="165219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0" idx="3"/>
            <a:endCxn id="41" idx="1"/>
          </p:cNvCxnSpPr>
          <p:nvPr/>
        </p:nvCxnSpPr>
        <p:spPr>
          <a:xfrm flipV="1">
            <a:off x="10862330" y="5378153"/>
            <a:ext cx="435828" cy="62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4" idx="3"/>
            <a:endCxn id="45" idx="1"/>
          </p:cNvCxnSpPr>
          <p:nvPr/>
        </p:nvCxnSpPr>
        <p:spPr>
          <a:xfrm flipV="1">
            <a:off x="10891044" y="1887036"/>
            <a:ext cx="436262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57854" y="1678539"/>
            <a:ext cx="386292" cy="4646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12" idx="3"/>
            <a:endCxn id="47" idx="1"/>
          </p:cNvCxnSpPr>
          <p:nvPr/>
        </p:nvCxnSpPr>
        <p:spPr>
          <a:xfrm>
            <a:off x="6143491" y="1909776"/>
            <a:ext cx="314363" cy="109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849203" y="1685771"/>
            <a:ext cx="416645" cy="46478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肘形连接符 72"/>
          <p:cNvCxnSpPr>
            <a:stCxn id="39" idx="3"/>
            <a:endCxn id="68" idx="1"/>
          </p:cNvCxnSpPr>
          <p:nvPr/>
        </p:nvCxnSpPr>
        <p:spPr>
          <a:xfrm>
            <a:off x="7567966" y="1911711"/>
            <a:ext cx="281237" cy="645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8" idx="3"/>
            <a:endCxn id="43" idx="1"/>
          </p:cNvCxnSpPr>
          <p:nvPr/>
        </p:nvCxnSpPr>
        <p:spPr>
          <a:xfrm>
            <a:off x="8265848" y="1918165"/>
            <a:ext cx="265508" cy="6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3" idx="3"/>
            <a:endCxn id="44" idx="1"/>
          </p:cNvCxnSpPr>
          <p:nvPr/>
        </p:nvCxnSpPr>
        <p:spPr>
          <a:xfrm flipV="1">
            <a:off x="8968684" y="1903264"/>
            <a:ext cx="1514823" cy="2189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63" idx="2"/>
            <a:endCxn id="142" idx="1"/>
          </p:cNvCxnSpPr>
          <p:nvPr/>
        </p:nvCxnSpPr>
        <p:spPr>
          <a:xfrm rot="5400000" flipH="1" flipV="1">
            <a:off x="5693885" y="3467918"/>
            <a:ext cx="273320" cy="2605613"/>
          </a:xfrm>
          <a:prstGeom prst="bentConnector4">
            <a:avLst>
              <a:gd name="adj1" fmla="val -83638"/>
              <a:gd name="adj2" fmla="val 941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" idx="0"/>
            <a:endCxn id="39" idx="1"/>
          </p:cNvCxnSpPr>
          <p:nvPr/>
        </p:nvCxnSpPr>
        <p:spPr>
          <a:xfrm rot="16200000" flipH="1">
            <a:off x="5692339" y="503753"/>
            <a:ext cx="236772" cy="2579145"/>
          </a:xfrm>
          <a:prstGeom prst="bentConnector4">
            <a:avLst>
              <a:gd name="adj1" fmla="val -96549"/>
              <a:gd name="adj2" fmla="val 9406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494810" y="5143316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9" name="肘形连接符 138"/>
          <p:cNvCxnSpPr>
            <a:stCxn id="128" idx="3"/>
            <a:endCxn id="40" idx="1"/>
          </p:cNvCxnSpPr>
          <p:nvPr/>
        </p:nvCxnSpPr>
        <p:spPr>
          <a:xfrm>
            <a:off x="9932138" y="5378153"/>
            <a:ext cx="524060" cy="62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28" idx="3"/>
            <a:endCxn id="149" idx="1"/>
          </p:cNvCxnSpPr>
          <p:nvPr/>
        </p:nvCxnSpPr>
        <p:spPr>
          <a:xfrm flipH="1">
            <a:off x="9523524" y="5378153"/>
            <a:ext cx="408614" cy="747584"/>
          </a:xfrm>
          <a:prstGeom prst="bentConnector5">
            <a:avLst>
              <a:gd name="adj1" fmla="val -55945"/>
              <a:gd name="adj2" fmla="val 50502"/>
              <a:gd name="adj3" fmla="val 15594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65" idx="2"/>
            <a:endCxn id="149" idx="1"/>
          </p:cNvCxnSpPr>
          <p:nvPr/>
        </p:nvCxnSpPr>
        <p:spPr>
          <a:xfrm rot="16200000" flipH="1">
            <a:off x="7122277" y="3724490"/>
            <a:ext cx="1218352" cy="358414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9523524" y="5898412"/>
            <a:ext cx="437328" cy="45464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49" idx="3"/>
            <a:endCxn id="13" idx="1"/>
          </p:cNvCxnSpPr>
          <p:nvPr/>
        </p:nvCxnSpPr>
        <p:spPr>
          <a:xfrm>
            <a:off x="9960852" y="6125737"/>
            <a:ext cx="524060" cy="751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214714" y="4425464"/>
            <a:ext cx="44057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Focus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41907" y="4437711"/>
            <a:ext cx="41668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59991" y="4425464"/>
            <a:ext cx="49610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416x416x3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8029" y="1682130"/>
            <a:ext cx="49781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416x416x3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6" idx="3"/>
            <a:endCxn id="51" idx="1"/>
          </p:cNvCxnSpPr>
          <p:nvPr/>
        </p:nvCxnSpPr>
        <p:spPr>
          <a:xfrm>
            <a:off x="717870" y="3283406"/>
            <a:ext cx="642121" cy="137689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3"/>
            <a:endCxn id="52" idx="1"/>
          </p:cNvCxnSpPr>
          <p:nvPr/>
        </p:nvCxnSpPr>
        <p:spPr>
          <a:xfrm flipV="1">
            <a:off x="717870" y="1916967"/>
            <a:ext cx="660159" cy="136643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3"/>
            <a:endCxn id="57" idx="1"/>
          </p:cNvCxnSpPr>
          <p:nvPr/>
        </p:nvCxnSpPr>
        <p:spPr>
          <a:xfrm flipV="1">
            <a:off x="3358587" y="4672174"/>
            <a:ext cx="327545" cy="37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8" idx="3"/>
            <a:endCxn id="9" idx="1"/>
          </p:cNvCxnSpPr>
          <p:nvPr/>
        </p:nvCxnSpPr>
        <p:spPr>
          <a:xfrm>
            <a:off x="3356121" y="1922023"/>
            <a:ext cx="30922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3"/>
            <a:endCxn id="49" idx="1"/>
          </p:cNvCxnSpPr>
          <p:nvPr/>
        </p:nvCxnSpPr>
        <p:spPr>
          <a:xfrm>
            <a:off x="1856093" y="4660301"/>
            <a:ext cx="3586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0" idx="1"/>
          </p:cNvCxnSpPr>
          <p:nvPr/>
        </p:nvCxnSpPr>
        <p:spPr>
          <a:xfrm>
            <a:off x="2655284" y="4660301"/>
            <a:ext cx="286623" cy="12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86132" y="4437337"/>
            <a:ext cx="38492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22281" y="4437711"/>
            <a:ext cx="410915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4377" y="4437711"/>
            <a:ext cx="404999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SPP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8687" y="4437711"/>
            <a:ext cx="421390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rgbClr val="FF0000"/>
                </a:solidFill>
              </a:rPr>
              <a:t>BottleneckCSP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/>
          <p:cNvCxnSpPr>
            <a:stCxn id="57" idx="3"/>
            <a:endCxn id="63" idx="1"/>
          </p:cNvCxnSpPr>
          <p:nvPr/>
        </p:nvCxnSpPr>
        <p:spPr>
          <a:xfrm>
            <a:off x="4071054" y="4672174"/>
            <a:ext cx="251227" cy="3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>
            <a:off x="4733196" y="4672548"/>
            <a:ext cx="2811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4" idx="3"/>
            <a:endCxn id="65" idx="1"/>
          </p:cNvCxnSpPr>
          <p:nvPr/>
        </p:nvCxnSpPr>
        <p:spPr>
          <a:xfrm>
            <a:off x="5419376" y="4672548"/>
            <a:ext cx="30931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9" idx="0"/>
            <a:endCxn id="105" idx="1"/>
          </p:cNvCxnSpPr>
          <p:nvPr/>
        </p:nvCxnSpPr>
        <p:spPr>
          <a:xfrm rot="5400000" flipH="1" flipV="1">
            <a:off x="6387616" y="-1414520"/>
            <a:ext cx="571897" cy="563151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7" idx="3"/>
            <a:endCxn id="39" idx="1"/>
          </p:cNvCxnSpPr>
          <p:nvPr/>
        </p:nvCxnSpPr>
        <p:spPr>
          <a:xfrm>
            <a:off x="6844146" y="1910874"/>
            <a:ext cx="256152" cy="8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0454360" y="868756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1298158" y="86875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89322" y="880452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肘形连接符 106"/>
          <p:cNvCxnSpPr>
            <a:stCxn id="43" idx="3"/>
            <a:endCxn id="105" idx="1"/>
          </p:cNvCxnSpPr>
          <p:nvPr/>
        </p:nvCxnSpPr>
        <p:spPr>
          <a:xfrm flipV="1">
            <a:off x="8968684" y="1115289"/>
            <a:ext cx="520638" cy="80987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3"/>
            <a:endCxn id="103" idx="1"/>
          </p:cNvCxnSpPr>
          <p:nvPr/>
        </p:nvCxnSpPr>
        <p:spPr>
          <a:xfrm flipV="1">
            <a:off x="9926650" y="1103593"/>
            <a:ext cx="527710" cy="116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3" idx="3"/>
            <a:endCxn id="104" idx="1"/>
          </p:cNvCxnSpPr>
          <p:nvPr/>
        </p:nvCxnSpPr>
        <p:spPr>
          <a:xfrm>
            <a:off x="10860492" y="1103593"/>
            <a:ext cx="4376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454360" y="138789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1298158" y="13878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RGB_Head_3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89322" y="150485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>
            <a:stCxn id="130" idx="3"/>
            <a:endCxn id="127" idx="1"/>
          </p:cNvCxnSpPr>
          <p:nvPr/>
        </p:nvCxnSpPr>
        <p:spPr>
          <a:xfrm flipV="1">
            <a:off x="9926650" y="373626"/>
            <a:ext cx="527710" cy="116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7" idx="3"/>
            <a:endCxn id="129" idx="1"/>
          </p:cNvCxnSpPr>
          <p:nvPr/>
        </p:nvCxnSpPr>
        <p:spPr>
          <a:xfrm>
            <a:off x="10860492" y="373626"/>
            <a:ext cx="4376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12" idx="0"/>
            <a:endCxn id="130" idx="1"/>
          </p:cNvCxnSpPr>
          <p:nvPr/>
        </p:nvCxnSpPr>
        <p:spPr>
          <a:xfrm rot="5400000" flipH="1" flipV="1">
            <a:off x="7066251" y="-748132"/>
            <a:ext cx="1289617" cy="355652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05" idx="3"/>
            <a:endCxn id="130" idx="1"/>
          </p:cNvCxnSpPr>
          <p:nvPr/>
        </p:nvCxnSpPr>
        <p:spPr>
          <a:xfrm flipH="1" flipV="1">
            <a:off x="9489322" y="385322"/>
            <a:ext cx="437328" cy="729967"/>
          </a:xfrm>
          <a:prstGeom prst="bentConnector5">
            <a:avLst>
              <a:gd name="adj1" fmla="val -52272"/>
              <a:gd name="adj2" fmla="val 50000"/>
              <a:gd name="adj3" fmla="val 1522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7133352" y="4397293"/>
            <a:ext cx="467668" cy="4735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64410" y="4409533"/>
            <a:ext cx="437328" cy="475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490908" y="4400893"/>
            <a:ext cx="386292" cy="4646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5" name="肘形连接符 144"/>
          <p:cNvCxnSpPr>
            <a:stCxn id="65" idx="3"/>
            <a:endCxn id="144" idx="1"/>
          </p:cNvCxnSpPr>
          <p:nvPr/>
        </p:nvCxnSpPr>
        <p:spPr>
          <a:xfrm flipV="1">
            <a:off x="6150077" y="4633228"/>
            <a:ext cx="340831" cy="3932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7882257" y="4408125"/>
            <a:ext cx="416645" cy="46478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0" name="肘形连接符 149"/>
          <p:cNvCxnSpPr>
            <a:stCxn id="142" idx="3"/>
            <a:endCxn id="148" idx="1"/>
          </p:cNvCxnSpPr>
          <p:nvPr/>
        </p:nvCxnSpPr>
        <p:spPr>
          <a:xfrm>
            <a:off x="7601020" y="4634065"/>
            <a:ext cx="281237" cy="645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8" idx="3"/>
            <a:endCxn id="143" idx="1"/>
          </p:cNvCxnSpPr>
          <p:nvPr/>
        </p:nvCxnSpPr>
        <p:spPr>
          <a:xfrm>
            <a:off x="8298902" y="4640519"/>
            <a:ext cx="265508" cy="699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44" idx="3"/>
            <a:endCxn id="142" idx="1"/>
          </p:cNvCxnSpPr>
          <p:nvPr/>
        </p:nvCxnSpPr>
        <p:spPr>
          <a:xfrm>
            <a:off x="6877200" y="4633228"/>
            <a:ext cx="256152" cy="8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483507" y="4404448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1327306" y="4388220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Depth_Head_1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肘形连接符 158"/>
          <p:cNvCxnSpPr>
            <a:stCxn id="143" idx="3"/>
            <a:endCxn id="157" idx="1"/>
          </p:cNvCxnSpPr>
          <p:nvPr/>
        </p:nvCxnSpPr>
        <p:spPr>
          <a:xfrm flipV="1">
            <a:off x="9001738" y="4639285"/>
            <a:ext cx="1481769" cy="823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7" idx="3"/>
            <a:endCxn id="158" idx="1"/>
          </p:cNvCxnSpPr>
          <p:nvPr/>
        </p:nvCxnSpPr>
        <p:spPr>
          <a:xfrm flipV="1">
            <a:off x="10891044" y="4623057"/>
            <a:ext cx="436262" cy="162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43" idx="3"/>
            <a:endCxn id="128" idx="1"/>
          </p:cNvCxnSpPr>
          <p:nvPr/>
        </p:nvCxnSpPr>
        <p:spPr>
          <a:xfrm>
            <a:off x="9001738" y="4647516"/>
            <a:ext cx="493072" cy="73063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57" idx="2"/>
            <a:endCxn id="128" idx="1"/>
          </p:cNvCxnSpPr>
          <p:nvPr/>
        </p:nvCxnSpPr>
        <p:spPr>
          <a:xfrm rot="16200000" flipH="1">
            <a:off x="6451130" y="2334473"/>
            <a:ext cx="471142" cy="561621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0512654" y="3784797"/>
            <a:ext cx="407537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1356453" y="376856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6" idx="3"/>
            <a:endCxn id="247" idx="1"/>
          </p:cNvCxnSpPr>
          <p:nvPr/>
        </p:nvCxnSpPr>
        <p:spPr>
          <a:xfrm flipV="1">
            <a:off x="10920191" y="4003406"/>
            <a:ext cx="436262" cy="162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10483507" y="2985126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1327305" y="2985126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49" idx="3"/>
            <a:endCxn id="250" idx="1"/>
          </p:cNvCxnSpPr>
          <p:nvPr/>
        </p:nvCxnSpPr>
        <p:spPr>
          <a:xfrm>
            <a:off x="10889639" y="3219963"/>
            <a:ext cx="4376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0483507" y="2255159"/>
            <a:ext cx="406132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Conv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1327305" y="2255159"/>
            <a:ext cx="480666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Head_1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4" name="直接箭头连接符 253"/>
          <p:cNvCxnSpPr>
            <a:stCxn id="252" idx="3"/>
            <a:endCxn id="253" idx="1"/>
          </p:cNvCxnSpPr>
          <p:nvPr/>
        </p:nvCxnSpPr>
        <p:spPr>
          <a:xfrm>
            <a:off x="10889639" y="2489996"/>
            <a:ext cx="4376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肘形连接符 255"/>
          <p:cNvCxnSpPr>
            <a:stCxn id="111" idx="3"/>
            <a:endCxn id="252" idx="1"/>
          </p:cNvCxnSpPr>
          <p:nvPr/>
        </p:nvCxnSpPr>
        <p:spPr>
          <a:xfrm flipV="1">
            <a:off x="8958400" y="2489996"/>
            <a:ext cx="1525107" cy="216087"/>
          </a:xfrm>
          <a:prstGeom prst="bentConnector3">
            <a:avLst>
              <a:gd name="adj1" fmla="val 17850"/>
            </a:avLst>
          </a:prstGeom>
          <a:ln w="381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134" idx="3"/>
            <a:endCxn id="249" idx="1"/>
          </p:cNvCxnSpPr>
          <p:nvPr/>
        </p:nvCxnSpPr>
        <p:spPr>
          <a:xfrm>
            <a:off x="9664584" y="3157913"/>
            <a:ext cx="818923" cy="62050"/>
          </a:xfrm>
          <a:prstGeom prst="bentConnector3">
            <a:avLst>
              <a:gd name="adj1" fmla="val 50000"/>
            </a:avLst>
          </a:prstGeom>
          <a:ln w="38100">
            <a:solidFill>
              <a:srgbClr val="DBDB2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肘形连接符 297"/>
          <p:cNvCxnSpPr>
            <a:stCxn id="136" idx="3"/>
            <a:endCxn id="246" idx="1"/>
          </p:cNvCxnSpPr>
          <p:nvPr/>
        </p:nvCxnSpPr>
        <p:spPr>
          <a:xfrm>
            <a:off x="9662841" y="3905497"/>
            <a:ext cx="849813" cy="114137"/>
          </a:xfrm>
          <a:prstGeom prst="bentConnector3">
            <a:avLst>
              <a:gd name="adj1" fmla="val 50000"/>
            </a:avLst>
          </a:prstGeom>
          <a:ln w="38100">
            <a:solidFill>
              <a:srgbClr val="C8983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/>
          <p:cNvSpPr>
            <a:spLocks noGrp="1"/>
          </p:cNvSpPr>
          <p:nvPr>
            <p:ph type="title"/>
          </p:nvPr>
        </p:nvSpPr>
        <p:spPr>
          <a:xfrm>
            <a:off x="0" y="-2765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Yolov5_L_3Label_SLFusion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40328" y="5377569"/>
            <a:ext cx="761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Yolov5</a:t>
            </a:r>
            <a:r>
              <a:rPr lang="zh-CN" altLang="en-US" dirty="0" smtClean="0"/>
              <a:t>修改结构（深层特征融合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多类型数据多尺度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    相对</a:t>
            </a:r>
            <a:r>
              <a:rPr lang="en-US" altLang="zh-CN" dirty="0" smtClean="0"/>
              <a:t>Yolov5_L_3Label</a:t>
            </a:r>
            <a:r>
              <a:rPr lang="zh-CN" altLang="en-US" dirty="0" smtClean="0"/>
              <a:t>修改部分：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①两分支各自模块均设置为</a:t>
            </a:r>
            <a:r>
              <a:rPr lang="zh-CN" altLang="en-US" dirty="0"/>
              <a:t>多</a:t>
            </a:r>
            <a:r>
              <a:rPr lang="zh-CN" altLang="en-US" dirty="0" smtClean="0"/>
              <a:t>尺度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②先训练各分支模块，再固定分支模块参数，训练其他参数；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③</a:t>
            </a:r>
            <a:r>
              <a:rPr lang="en-US" altLang="zh-CN" dirty="0" smtClean="0"/>
              <a:t>RGBD</a:t>
            </a:r>
            <a:r>
              <a:rPr lang="zh-CN" altLang="en-US" dirty="0" smtClean="0"/>
              <a:t>多尺度特征修改；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12" idx="2"/>
            <a:endCxn id="117" idx="1"/>
          </p:cNvCxnSpPr>
          <p:nvPr/>
        </p:nvCxnSpPr>
        <p:spPr>
          <a:xfrm rot="16200000" flipH="1">
            <a:off x="5926076" y="2151332"/>
            <a:ext cx="543582" cy="530143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90014" y="2455860"/>
            <a:ext cx="467668" cy="47354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521072" y="2468100"/>
            <a:ext cx="437328" cy="47596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838919" y="2466692"/>
            <a:ext cx="416645" cy="46478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3" name="肘形连接符 112"/>
          <p:cNvCxnSpPr>
            <a:stCxn id="110" idx="3"/>
            <a:endCxn id="112" idx="1"/>
          </p:cNvCxnSpPr>
          <p:nvPr/>
        </p:nvCxnSpPr>
        <p:spPr>
          <a:xfrm>
            <a:off x="7557682" y="2692632"/>
            <a:ext cx="281237" cy="645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112" idx="3"/>
            <a:endCxn id="111" idx="1"/>
          </p:cNvCxnSpPr>
          <p:nvPr/>
        </p:nvCxnSpPr>
        <p:spPr>
          <a:xfrm>
            <a:off x="8255564" y="2699086"/>
            <a:ext cx="265508" cy="699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462939" y="2455860"/>
            <a:ext cx="386292" cy="46467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Upsample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8" name="肘形连接符 117"/>
          <p:cNvCxnSpPr>
            <a:stCxn id="117" idx="3"/>
            <a:endCxn id="110" idx="1"/>
          </p:cNvCxnSpPr>
          <p:nvPr/>
        </p:nvCxnSpPr>
        <p:spPr>
          <a:xfrm>
            <a:off x="6849231" y="2688195"/>
            <a:ext cx="240783" cy="443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65" idx="0"/>
            <a:endCxn id="117" idx="1"/>
          </p:cNvCxnSpPr>
          <p:nvPr/>
        </p:nvCxnSpPr>
        <p:spPr>
          <a:xfrm rot="5400000" flipH="1" flipV="1">
            <a:off x="5326402" y="3301175"/>
            <a:ext cx="1749516" cy="523557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9227256" y="2923076"/>
            <a:ext cx="437328" cy="46967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225513" y="3678172"/>
            <a:ext cx="437328" cy="45464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BottleneckCSP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7" name="肘形连接符 136"/>
          <p:cNvCxnSpPr>
            <a:stCxn id="111" idx="3"/>
            <a:endCxn id="134" idx="1"/>
          </p:cNvCxnSpPr>
          <p:nvPr/>
        </p:nvCxnSpPr>
        <p:spPr>
          <a:xfrm>
            <a:off x="8958400" y="2706083"/>
            <a:ext cx="268856" cy="45183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34" idx="3"/>
            <a:endCxn id="136" idx="1"/>
          </p:cNvCxnSpPr>
          <p:nvPr/>
        </p:nvCxnSpPr>
        <p:spPr>
          <a:xfrm flipH="1">
            <a:off x="9225513" y="3157913"/>
            <a:ext cx="439071" cy="747584"/>
          </a:xfrm>
          <a:prstGeom prst="bentConnector5">
            <a:avLst>
              <a:gd name="adj1" fmla="val -52064"/>
              <a:gd name="adj2" fmla="val 50502"/>
              <a:gd name="adj3" fmla="val 15206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0" idx="2"/>
            <a:endCxn id="110" idx="0"/>
          </p:cNvCxnSpPr>
          <p:nvPr/>
        </p:nvCxnSpPr>
        <p:spPr>
          <a:xfrm rot="16200000" flipH="1">
            <a:off x="5766877" y="898888"/>
            <a:ext cx="311247" cy="28026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63" idx="0"/>
            <a:endCxn id="110" idx="0"/>
          </p:cNvCxnSpPr>
          <p:nvPr/>
        </p:nvCxnSpPr>
        <p:spPr>
          <a:xfrm rot="5400000" flipH="1" flipV="1">
            <a:off x="4934868" y="2048732"/>
            <a:ext cx="1981851" cy="2796109"/>
          </a:xfrm>
          <a:prstGeom prst="bentConnector3">
            <a:avLst>
              <a:gd name="adj1" fmla="val 106854"/>
            </a:avLst>
          </a:prstGeom>
          <a:ln w="38100">
            <a:solidFill>
              <a:schemeClr val="accent6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9" idx="2"/>
            <a:endCxn id="134" idx="1"/>
          </p:cNvCxnSpPr>
          <p:nvPr/>
        </p:nvCxnSpPr>
        <p:spPr>
          <a:xfrm rot="16200000" flipH="1">
            <a:off x="6042005" y="-27339"/>
            <a:ext cx="1001053" cy="536945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57" idx="0"/>
            <a:endCxn id="134" idx="1"/>
          </p:cNvCxnSpPr>
          <p:nvPr/>
        </p:nvCxnSpPr>
        <p:spPr>
          <a:xfrm rot="5400000" flipH="1" flipV="1">
            <a:off x="5913212" y="1123294"/>
            <a:ext cx="1279424" cy="5348663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65" idx="3"/>
            <a:endCxn id="136" idx="1"/>
          </p:cNvCxnSpPr>
          <p:nvPr/>
        </p:nvCxnSpPr>
        <p:spPr>
          <a:xfrm flipV="1">
            <a:off x="6150077" y="3905497"/>
            <a:ext cx="3075436" cy="767051"/>
          </a:xfrm>
          <a:prstGeom prst="bentConnector3">
            <a:avLst>
              <a:gd name="adj1" fmla="val 3893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2" idx="3"/>
            <a:endCxn id="136" idx="1"/>
          </p:cNvCxnSpPr>
          <p:nvPr/>
        </p:nvCxnSpPr>
        <p:spPr>
          <a:xfrm>
            <a:off x="6143491" y="1909776"/>
            <a:ext cx="3082022" cy="1995721"/>
          </a:xfrm>
          <a:prstGeom prst="bentConnector3">
            <a:avLst>
              <a:gd name="adj1" fmla="val 399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0.7393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0.6521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0226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0.6867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0.6965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0226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0.9881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0.8851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0305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0.9847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0.8986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0305</a:t>
                      </a:r>
                      <a:endParaRPr lang="zh-CN" alt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0.9949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0.8919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0312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0.9949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0.9054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0312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0.9932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0.8581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0312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0.9898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0.8783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0312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Dataset_737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0.9791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0.8722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0325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Dataset_897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0.9497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0.8722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0325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Dataset_897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0.9958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0.8777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0331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Dataset_897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0.9902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0.8833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0331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Dataset_897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0.9832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0.9222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0331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Dataset_897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</a:rPr>
                        <a:t>LFusion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0.9079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0.8167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0409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Dataset_897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FFC000"/>
                          </a:solidFill>
                        </a:rPr>
                        <a:t>LFusion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0.9261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0.8389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0412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Dataset_897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0.9967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0.8902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0416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Dataset_774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0.9557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0.8109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0416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Dataset_774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Lfusion_Pretrain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1.0000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0.8902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0416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Dataset_774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SLfusion_Pretrain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0.9852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0.8902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0423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Dataset_774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</a:rPr>
                        <a:t>SLfusion_Pretrain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0.9951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0.8963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0428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Dataset_774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一、数据说明</a:t>
            </a:r>
            <a:endParaRPr lang="en-US" altLang="zh-CN" dirty="0" smtClean="0"/>
          </a:p>
          <a:p>
            <a:r>
              <a:rPr lang="zh-CN" altLang="en-US" dirty="0" smtClean="0"/>
              <a:t>二、网络结构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zh-CN" altLang="en-US" dirty="0"/>
              <a:t>训练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zh-CN" altLang="en-US" dirty="0"/>
              <a:t>结果分析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91"/>
                <a:gridCol w="1653209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0.9910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0.8989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0.9272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0.8404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yolov5_L_3Label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SLFusion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Pretrain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0.9727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0.9362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0.8670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0.8829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0.9987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0.8882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0430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Dataset_958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0346" y="846425"/>
          <a:ext cx="10818092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84"/>
                <a:gridCol w="1457798"/>
                <a:gridCol w="1545442"/>
                <a:gridCol w="1545442"/>
                <a:gridCol w="1545442"/>
                <a:gridCol w="1545442"/>
                <a:gridCol w="15454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C00"/>
                          </a:solidFill>
                        </a:rPr>
                        <a:t>Dataset774</a:t>
                      </a:r>
                      <a:endParaRPr lang="en-US" altLang="zh-CN" dirty="0" smtClean="0">
                        <a:solidFill>
                          <a:srgbClr val="FFCC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C00"/>
                          </a:solidFill>
                        </a:rPr>
                        <a:t>Train</a:t>
                      </a:r>
                      <a:endParaRPr lang="zh-CN" altLang="en-US" dirty="0">
                        <a:solidFill>
                          <a:srgbClr val="FF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C00"/>
                          </a:solidFill>
                        </a:rPr>
                        <a:t>Dataset774</a:t>
                      </a:r>
                      <a:endParaRPr lang="en-US" altLang="zh-CN" dirty="0" smtClean="0">
                        <a:solidFill>
                          <a:srgbClr val="FFCC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C00"/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rgbClr val="FF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Dataset958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Dataset958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0.9967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0.8902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0.8324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强光深度数据质量差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0.9557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0.8109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0.9027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0.9951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0.8963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0.8486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0.9958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0.8777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0.8864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0.9902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0.8833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0.8541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0.9832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0.9222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0.8811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0.9327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0.8162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强光深度数据质量差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0.9470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0.8486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b="1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b="1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0.9844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0.8991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0.8648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0.9974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0.8972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0.9948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0.8919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测试结果对比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20210514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sz="1600" dirty="0" smtClean="0"/>
              <a:t>注：修改原</a:t>
            </a:r>
            <a:r>
              <a:rPr lang="en-US" altLang="zh-CN" sz="1600" dirty="0" smtClean="0"/>
              <a:t>Dataset958</a:t>
            </a:r>
            <a:r>
              <a:rPr lang="zh-CN" altLang="en-US" sz="1600" dirty="0" smtClean="0"/>
              <a:t>数据集，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新</a:t>
            </a:r>
            <a:r>
              <a:rPr lang="en-US" altLang="zh-CN" sz="1600" dirty="0" smtClean="0"/>
              <a:t>Dataset958</a:t>
            </a:r>
            <a:r>
              <a:rPr lang="zh-CN" altLang="en-US" sz="1600" dirty="0" smtClean="0"/>
              <a:t>数据集是在</a:t>
            </a:r>
            <a:r>
              <a:rPr lang="en-US" altLang="zh-CN" sz="1600" dirty="0" smtClean="0"/>
              <a:t>Dataset774</a:t>
            </a:r>
            <a:r>
              <a:rPr lang="zh-CN" altLang="en-US" sz="1600" dirty="0" smtClean="0"/>
              <a:t>数据集基础上添加</a:t>
            </a:r>
            <a:r>
              <a:rPr lang="en-US" altLang="zh-CN" sz="1600" dirty="0" smtClean="0"/>
              <a:t>train/</a:t>
            </a:r>
            <a:r>
              <a:rPr lang="en-US" altLang="zh-CN" sz="1600" dirty="0" err="1" smtClean="0"/>
              <a:t>val</a:t>
            </a:r>
            <a:r>
              <a:rPr lang="zh-CN" altLang="en-US" sz="1600" dirty="0" smtClean="0"/>
              <a:t>，便于验证添加数据后模型精度</a:t>
            </a:r>
            <a:r>
              <a:rPr lang="en-US" altLang="zh-CN" sz="1600" dirty="0" smtClean="0"/>
              <a:t>]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2886" y="2140653"/>
          <a:ext cx="11038852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FF00"/>
                          </a:solidFill>
                        </a:rPr>
                        <a:t>FrameTime</a:t>
                      </a: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(s) [GTX-1660]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0.9062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0.8060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0.9062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0.7904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0.9094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0.8440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0.0253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0.9683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0.8258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0.9874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0.7670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0.9870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0.8307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0.0254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0.9901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0.8856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0.9967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0.8445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0.9962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0.8951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0.0616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0.9934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0.9054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0.8617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0.8969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0.0299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0.9934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0.8756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0.8595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0.9146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0.0341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0.9054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0.8724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0.9179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0.0437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Dataset958-C3</a:t>
            </a:r>
            <a:r>
              <a:rPr lang="zh-CN" altLang="en-US" dirty="0" smtClean="0"/>
              <a:t>（三类：</a:t>
            </a:r>
            <a:r>
              <a:rPr lang="en-US" altLang="zh-CN" dirty="0" smtClean="0"/>
              <a:t>lie/sit/stand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[20210527]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2888" y="64497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2136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2886" y="2140653"/>
          <a:ext cx="988232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0.9305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0.8199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0.9548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0.8387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0.9556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0.8873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0.9418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0.8181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0.9838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0.8114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0.9832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0.8688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0.9902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0.8672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0.9966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0.8867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0.9966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0.9284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0.9939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0.8767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0.8588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0.8976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0.9926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0.8815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0.8789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0.9271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0.9829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0.8862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0.9866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0.8643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0.9925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0.9104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Dataset1100-C3</a:t>
            </a:r>
            <a:r>
              <a:rPr lang="zh-CN" altLang="en-US" dirty="0" smtClean="0"/>
              <a:t>（三类：</a:t>
            </a:r>
            <a:r>
              <a:rPr lang="en-US" altLang="zh-CN" dirty="0" smtClean="0"/>
              <a:t>lie/sit/stand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[20210616]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2888" y="64497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2672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2886" y="2140653"/>
          <a:ext cx="988232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0.8092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0.8598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0.8265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0.8258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0.8627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0.9942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0.8728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0.9240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0.9363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0.8612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0.9991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0.8829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0.9991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0.8934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0.9956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0.8959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0.9991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0.9037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0.9226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0.9942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0.8843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0.9152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0.9242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Dataset863-C3</a:t>
            </a:r>
            <a:r>
              <a:rPr lang="zh-CN" altLang="en-US" dirty="0" smtClean="0"/>
              <a:t>（三类：</a:t>
            </a:r>
            <a:r>
              <a:rPr lang="en-US" altLang="zh-CN" dirty="0" smtClean="0"/>
              <a:t>lie/sit/stand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[20210624]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2888" y="64497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2886" y="2140653"/>
          <a:ext cx="7569256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0.9797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0.8554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0.9943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0.9246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0.9898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0.8554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0.9044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0.9913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0.8959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0.9378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0.9017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0.9995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0.9163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Dataset863-C1</a:t>
            </a:r>
            <a:r>
              <a:rPr lang="zh-CN" altLang="en-US" dirty="0" smtClean="0"/>
              <a:t>（单类：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[20210625]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2888" y="644977"/>
          <a:ext cx="325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2886" y="2140653"/>
          <a:ext cx="988232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0.9843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0.8750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0.9957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0.9466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0.9858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0.8750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0.9961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0.8928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0.9905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0.9062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0.9974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0.9261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0.9952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0.9000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0.9410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Dataset863_exclude_bbox-C3</a:t>
            </a:r>
            <a:r>
              <a:rPr lang="zh-CN" altLang="en-US" dirty="0" smtClean="0"/>
              <a:t>（</a:t>
            </a:r>
            <a:r>
              <a:rPr lang="zh-CN" altLang="en-US" dirty="0"/>
              <a:t>两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lie/</a:t>
            </a:r>
            <a:r>
              <a:rPr lang="en-US" altLang="zh-CN" dirty="0" err="1" smtClean="0"/>
              <a:t>nolie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[20210630]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2888" y="644977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2886" y="2140653"/>
          <a:ext cx="988232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55"/>
                <a:gridCol w="991623"/>
                <a:gridCol w="1136306"/>
                <a:gridCol w="1156532"/>
                <a:gridCol w="1156532"/>
                <a:gridCol w="1156532"/>
                <a:gridCol w="1156532"/>
                <a:gridCol w="1156532"/>
                <a:gridCol w="860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Frame</a:t>
                      </a:r>
                      <a:endParaRPr lang="zh-CN" alt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Obj-C3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Train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Val</a:t>
                      </a:r>
                      <a:endParaRPr lang="en-US" altLang="zh-CN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Obj-C2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yolov5_L_3Label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SLFusion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</a:rPr>
                        <a:t>Pretrain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Yolov5_S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Yolov5_M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0.9313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Yolov5_L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rgbClr val="C89838"/>
                          </a:solidFill>
                        </a:rPr>
                        <a:t>RGBD</a:t>
                      </a:r>
                      <a:endParaRPr lang="zh-CN" altLang="en-US" dirty="0" smtClean="0">
                        <a:solidFill>
                          <a:srgbClr val="C8983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0.9 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132" y="92765"/>
            <a:ext cx="115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添加数据，训练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测试结果，数据集</a:t>
            </a:r>
            <a:r>
              <a:rPr lang="en-US" altLang="zh-CN" b="1" dirty="0" smtClean="0">
                <a:solidFill>
                  <a:srgbClr val="0070C0"/>
                </a:solidFill>
              </a:rPr>
              <a:t>Dataset863_exclude_bbox-C3</a:t>
            </a:r>
            <a:r>
              <a:rPr lang="zh-CN" altLang="en-US" dirty="0" smtClean="0"/>
              <a:t>（</a:t>
            </a:r>
            <a:r>
              <a:rPr lang="zh-CN" altLang="en-US" dirty="0"/>
              <a:t>三</a:t>
            </a:r>
            <a:r>
              <a:rPr lang="zh-CN" altLang="en-US" dirty="0" smtClean="0"/>
              <a:t>类：</a:t>
            </a:r>
            <a:r>
              <a:rPr lang="en-US" altLang="zh-CN" dirty="0"/>
              <a:t> lie/sit/stand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</a:t>
            </a:r>
            <a:r>
              <a:rPr lang="en-US" altLang="zh-CN" dirty="0" smtClean="0"/>
              <a:t>20210705]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2888" y="64497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标注训练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验证数据</a:t>
            </a:r>
            <a:endParaRPr lang="en-US" altLang="zh-CN" dirty="0" smtClean="0"/>
          </a:p>
          <a:p>
            <a:r>
              <a:rPr lang="zh-CN" altLang="en-US" dirty="0" smtClean="0"/>
              <a:t>未标注测试数据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监仓硬件环境下选择模型，观察检测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r>
              <a:rPr lang="zh-CN" altLang="zh-CN" dirty="0" smtClean="0"/>
              <a:t>其他</a:t>
            </a:r>
            <a:r>
              <a:rPr lang="zh-CN" altLang="zh-CN" dirty="0"/>
              <a:t>网络结果训练</a:t>
            </a:r>
            <a:r>
              <a:rPr lang="en-US" altLang="zh-CN" dirty="0"/>
              <a:t>/</a:t>
            </a:r>
            <a:r>
              <a:rPr lang="zh-CN" altLang="zh-CN" dirty="0"/>
              <a:t>测试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，数据集</a:t>
            </a:r>
            <a:endParaRPr lang="en-US" altLang="zh-CN" dirty="0" smtClean="0"/>
          </a:p>
          <a:p>
            <a:pPr lvl="1"/>
            <a:r>
              <a:rPr lang="en-US" altLang="zh-CN" dirty="0"/>
              <a:t>Dataset-737</a:t>
            </a:r>
            <a:r>
              <a:rPr lang="zh-CN" altLang="zh-CN" dirty="0"/>
              <a:t>：</a:t>
            </a:r>
            <a:r>
              <a:rPr lang="en-US" altLang="zh-CN" dirty="0"/>
              <a:t>train-589,val-148</a:t>
            </a:r>
            <a:endParaRPr lang="zh-CN" altLang="zh-CN" dirty="0"/>
          </a:p>
          <a:p>
            <a:pPr lvl="1"/>
            <a:r>
              <a:rPr lang="en-US" altLang="zh-CN" dirty="0"/>
              <a:t>Dataset-897</a:t>
            </a:r>
            <a:r>
              <a:rPr lang="zh-CN" altLang="zh-CN" dirty="0"/>
              <a:t>：</a:t>
            </a:r>
            <a:r>
              <a:rPr lang="en-US" altLang="zh-CN" dirty="0"/>
              <a:t>train-717,val-180</a:t>
            </a:r>
            <a:endParaRPr lang="zh-CN" altLang="zh-CN" dirty="0"/>
          </a:p>
          <a:p>
            <a:pPr lvl="1"/>
            <a:r>
              <a:rPr lang="en-US" altLang="zh-CN" dirty="0"/>
              <a:t>Dataset-958</a:t>
            </a:r>
            <a:r>
              <a:rPr lang="zh-CN" altLang="zh-CN" dirty="0"/>
              <a:t>：</a:t>
            </a:r>
            <a:r>
              <a:rPr lang="en-US" altLang="zh-CN" dirty="0" smtClean="0"/>
              <a:t>train-773,val-185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Dataset-1100</a:t>
            </a:r>
            <a:r>
              <a:rPr lang="zh-CN" altLang="zh-CN" dirty="0" smtClean="0"/>
              <a:t>：</a:t>
            </a:r>
            <a:r>
              <a:rPr lang="en-US" altLang="zh-CN" dirty="0" smtClean="0"/>
              <a:t>train-821,val-211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Dataset-863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train-690,val-173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，数据尺寸</a:t>
            </a:r>
            <a:endParaRPr lang="en-US" altLang="zh-CN" dirty="0" smtClean="0"/>
          </a:p>
          <a:p>
            <a:pPr lvl="1"/>
            <a:r>
              <a:rPr lang="en-US" altLang="zh-CN" dirty="0"/>
              <a:t>Depth</a:t>
            </a:r>
            <a:r>
              <a:rPr lang="zh-CN" altLang="zh-CN" dirty="0"/>
              <a:t>：</a:t>
            </a:r>
            <a:r>
              <a:rPr lang="en-US" altLang="zh-CN" dirty="0"/>
              <a:t>512x424x3 (</a:t>
            </a:r>
            <a:r>
              <a:rPr lang="en-US" altLang="zh-CN" dirty="0" err="1"/>
              <a:t>Colormap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Color</a:t>
            </a:r>
            <a:r>
              <a:rPr lang="zh-CN" altLang="zh-CN" dirty="0"/>
              <a:t>：</a:t>
            </a:r>
            <a:r>
              <a:rPr lang="en-US" altLang="zh-CN" dirty="0"/>
              <a:t>960x480x3 (RGB)</a:t>
            </a:r>
            <a:endParaRPr lang="zh-CN" altLang="zh-CN" dirty="0"/>
          </a:p>
          <a:p>
            <a:pPr lvl="1"/>
            <a:r>
              <a:rPr lang="en-US" altLang="zh-CN" dirty="0"/>
              <a:t>Label</a:t>
            </a:r>
            <a:r>
              <a:rPr lang="zh-CN" altLang="zh-CN" dirty="0"/>
              <a:t>：单类</a:t>
            </a:r>
            <a:r>
              <a:rPr lang="en-US" altLang="zh-CN" dirty="0"/>
              <a:t>(person)</a:t>
            </a:r>
            <a:r>
              <a:rPr lang="zh-CN" altLang="zh-CN" dirty="0"/>
              <a:t>，三类</a:t>
            </a:r>
            <a:r>
              <a:rPr lang="en-US" altLang="zh-CN" dirty="0"/>
              <a:t>(</a:t>
            </a:r>
            <a:r>
              <a:rPr lang="en-US" altLang="zh-CN" dirty="0" err="1"/>
              <a:t>sit,stand,lie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，数据来源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现场</a:t>
            </a:r>
            <a:r>
              <a:rPr lang="zh-CN" altLang="zh-CN" dirty="0"/>
              <a:t>模拟数据</a:t>
            </a:r>
            <a:endParaRPr lang="en-US" altLang="zh-CN" dirty="0"/>
          </a:p>
          <a:p>
            <a:pPr lvl="1"/>
            <a:r>
              <a:rPr lang="zh-CN" altLang="en-US" dirty="0" smtClean="0"/>
              <a:t>监仓</a:t>
            </a:r>
            <a:r>
              <a:rPr lang="zh-CN" altLang="zh-CN" dirty="0" smtClean="0"/>
              <a:t>实际</a:t>
            </a:r>
            <a:r>
              <a:rPr lang="zh-CN" altLang="zh-CN" dirty="0"/>
              <a:t>人员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938" y="2144359"/>
          <a:ext cx="8128000" cy="311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23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trainval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dataset_1100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dataset_863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b-a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trainval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train2val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Dataset-958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模拟数据：</a:t>
            </a:r>
            <a:r>
              <a:rPr lang="en-US" altLang="zh-CN" dirty="0" smtClean="0"/>
              <a:t>576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监仓实际人员数据：</a:t>
            </a:r>
            <a:r>
              <a:rPr lang="en-US" altLang="zh-CN" dirty="0" smtClean="0"/>
              <a:t>382</a:t>
            </a:r>
            <a:r>
              <a:rPr lang="zh-CN" altLang="en-US" dirty="0" smtClean="0"/>
              <a:t>张</a:t>
            </a:r>
            <a:endParaRPr lang="en-US" altLang="zh-CN" dirty="0"/>
          </a:p>
          <a:p>
            <a:pPr lvl="2"/>
            <a:r>
              <a:rPr lang="zh-CN" altLang="en-US" dirty="0" smtClean="0"/>
              <a:t>强光数据：</a:t>
            </a:r>
            <a:r>
              <a:rPr lang="en-US" altLang="zh-CN" dirty="0" smtClean="0"/>
              <a:t>164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，数据标注说明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如果深度数据质量差，则以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标注信息为最终标注信息；如：强光；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深度</a:t>
            </a:r>
            <a:r>
              <a:rPr lang="zh-CN" altLang="en-US" dirty="0" smtClean="0"/>
              <a:t>数据质量好</a:t>
            </a:r>
            <a:r>
              <a:rPr lang="en-US" altLang="zh-CN" dirty="0" smtClean="0"/>
              <a:t>/Color</a:t>
            </a:r>
            <a:r>
              <a:rPr lang="zh-CN" altLang="en-US" dirty="0" smtClean="0"/>
              <a:t>数据质量差，</a:t>
            </a:r>
            <a:r>
              <a:rPr lang="zh-CN" altLang="en-US" dirty="0"/>
              <a:t>则</a:t>
            </a:r>
            <a:r>
              <a:rPr lang="zh-CN" altLang="en-US" dirty="0" smtClean="0"/>
              <a:t>以</a:t>
            </a:r>
            <a:r>
              <a:rPr lang="zh-CN" altLang="en-US" dirty="0"/>
              <a:t>深度</a:t>
            </a:r>
            <a:r>
              <a:rPr lang="zh-CN" altLang="en-US" dirty="0" smtClean="0"/>
              <a:t>标注信息为</a:t>
            </a:r>
            <a:r>
              <a:rPr lang="zh-CN" altLang="en-US" dirty="0"/>
              <a:t>最终标注</a:t>
            </a:r>
            <a:r>
              <a:rPr lang="zh-CN" altLang="en-US" dirty="0" smtClean="0"/>
              <a:t>信息；如：正常深度数据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很暗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lvl="1"/>
            <a:r>
              <a:rPr lang="en-US" altLang="zh-CN" dirty="0" smtClean="0"/>
              <a:t>RGB</a:t>
            </a:r>
            <a:r>
              <a:rPr lang="zh-CN" altLang="en-US" dirty="0" smtClean="0"/>
              <a:t>数据标注：只标注能看到的身体部分，不包括盖身上的被子；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6" y="2080591"/>
            <a:ext cx="2416397" cy="20010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2268638"/>
            <a:ext cx="3180521" cy="17890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37" y="2268640"/>
            <a:ext cx="3180521" cy="1789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8" y="2162621"/>
            <a:ext cx="2416397" cy="20010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45704" y="3187148"/>
            <a:ext cx="371061" cy="47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12692" y="3313044"/>
            <a:ext cx="371061" cy="47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97612" y="3067872"/>
            <a:ext cx="371061" cy="47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50893" y="3313044"/>
            <a:ext cx="371061" cy="47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35813" y="3067872"/>
            <a:ext cx="371061" cy="47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45704" y="4416801"/>
            <a:ext cx="204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Depth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414" y="4450967"/>
            <a:ext cx="721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RGBD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097612" y="4398064"/>
            <a:ext cx="57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23" y="2186609"/>
            <a:ext cx="3482377" cy="1958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608"/>
            <a:ext cx="2209800" cy="1829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5704" y="4416801"/>
            <a:ext cx="204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Depth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3414" y="4450967"/>
            <a:ext cx="721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RGBD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97612" y="4398064"/>
            <a:ext cx="57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84" y="2122185"/>
            <a:ext cx="3482377" cy="19588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4" y="2163855"/>
            <a:ext cx="2209800" cy="18299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34524" y="2608398"/>
            <a:ext cx="328016" cy="62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17269" y="2685738"/>
            <a:ext cx="371061" cy="640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12611" y="2721043"/>
            <a:ext cx="406032" cy="724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28720" y="2763078"/>
            <a:ext cx="367072" cy="56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61145" y="2715660"/>
            <a:ext cx="348515" cy="411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42085" y="2685738"/>
            <a:ext cx="264459" cy="312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48729" y="2594814"/>
            <a:ext cx="328016" cy="62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31474" y="2672154"/>
            <a:ext cx="371061" cy="640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Yolov3</a:t>
            </a:r>
            <a:endParaRPr lang="en-US" altLang="zh-CN" dirty="0" smtClean="0"/>
          </a:p>
          <a:p>
            <a:r>
              <a:rPr lang="en-US" altLang="zh-CN" dirty="0" smtClean="0"/>
              <a:t>Yolov5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Yolov5_L_3Label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Yolov5_L_3Label_Lfusion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Yolov5_L_3Label_SLfusion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Yolov3 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1624" y="2106090"/>
            <a:ext cx="1319515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416x416x3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28733" y="2106090"/>
            <a:ext cx="68265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581883" y="2092334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367827" y="2106090"/>
            <a:ext cx="563631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276418" y="2106090"/>
            <a:ext cx="80081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1" idx="3"/>
            <a:endCxn id="92" idx="1"/>
          </p:cNvCxnSpPr>
          <p:nvPr/>
        </p:nvCxnSpPr>
        <p:spPr>
          <a:xfrm>
            <a:off x="1391139" y="2580652"/>
            <a:ext cx="33759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2" idx="3"/>
            <a:endCxn id="93" idx="1"/>
          </p:cNvCxnSpPr>
          <p:nvPr/>
        </p:nvCxnSpPr>
        <p:spPr>
          <a:xfrm flipV="1">
            <a:off x="2411389" y="2566896"/>
            <a:ext cx="170494" cy="13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3" idx="3"/>
            <a:endCxn id="126" idx="1"/>
          </p:cNvCxnSpPr>
          <p:nvPr/>
        </p:nvCxnSpPr>
        <p:spPr>
          <a:xfrm>
            <a:off x="3375713" y="2566896"/>
            <a:ext cx="170494" cy="188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3" idx="3"/>
            <a:endCxn id="108" idx="1"/>
          </p:cNvCxnSpPr>
          <p:nvPr/>
        </p:nvCxnSpPr>
        <p:spPr>
          <a:xfrm flipV="1">
            <a:off x="7229848" y="3708390"/>
            <a:ext cx="172865" cy="129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7402713" y="3233828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Upsample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肘形连接符 124"/>
          <p:cNvCxnSpPr>
            <a:stCxn id="96" idx="3"/>
            <a:endCxn id="143" idx="1"/>
          </p:cNvCxnSpPr>
          <p:nvPr/>
        </p:nvCxnSpPr>
        <p:spPr>
          <a:xfrm flipH="1">
            <a:off x="6547192" y="2580652"/>
            <a:ext cx="2384266" cy="1140689"/>
          </a:xfrm>
          <a:prstGeom prst="bentConnector5">
            <a:avLst>
              <a:gd name="adj1" fmla="val -9588"/>
              <a:gd name="adj2" fmla="val 50000"/>
              <a:gd name="adj3" fmla="val 10958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546207" y="2111207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403503" y="210609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39179" y="210609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474855" y="2092334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510531" y="210609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445372" y="2111710"/>
            <a:ext cx="68265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547192" y="3246779"/>
            <a:ext cx="68265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445372" y="3798803"/>
            <a:ext cx="68265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9548603" y="382493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614618" y="382971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9548602" y="5586817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614618" y="5586817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1276417" y="5589296"/>
            <a:ext cx="80081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1276417" y="3798614"/>
            <a:ext cx="800817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36018" y="4986060"/>
            <a:ext cx="793830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Upsample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586029" y="4982875"/>
            <a:ext cx="682656" cy="9491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26" idx="3"/>
            <a:endCxn id="130" idx="1"/>
          </p:cNvCxnSpPr>
          <p:nvPr/>
        </p:nvCxnSpPr>
        <p:spPr>
          <a:xfrm flipV="1">
            <a:off x="4340037" y="2580652"/>
            <a:ext cx="170494" cy="51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30" idx="3"/>
            <a:endCxn id="129" idx="1"/>
          </p:cNvCxnSpPr>
          <p:nvPr/>
        </p:nvCxnSpPr>
        <p:spPr>
          <a:xfrm flipV="1">
            <a:off x="5304361" y="2566896"/>
            <a:ext cx="170494" cy="13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28" idx="1"/>
          </p:cNvCxnSpPr>
          <p:nvPr/>
        </p:nvCxnSpPr>
        <p:spPr>
          <a:xfrm>
            <a:off x="6268685" y="2566896"/>
            <a:ext cx="170494" cy="137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8" idx="3"/>
            <a:endCxn id="127" idx="1"/>
          </p:cNvCxnSpPr>
          <p:nvPr/>
        </p:nvCxnSpPr>
        <p:spPr>
          <a:xfrm>
            <a:off x="7233009" y="2580652"/>
            <a:ext cx="17049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27" idx="3"/>
            <a:endCxn id="96" idx="1"/>
          </p:cNvCxnSpPr>
          <p:nvPr/>
        </p:nvCxnSpPr>
        <p:spPr>
          <a:xfrm>
            <a:off x="8197333" y="2580652"/>
            <a:ext cx="17049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96" idx="3"/>
            <a:endCxn id="134" idx="1"/>
          </p:cNvCxnSpPr>
          <p:nvPr/>
        </p:nvCxnSpPr>
        <p:spPr>
          <a:xfrm>
            <a:off x="8931458" y="2580652"/>
            <a:ext cx="1513914" cy="56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34" idx="3"/>
            <a:endCxn id="99" idx="1"/>
          </p:cNvCxnSpPr>
          <p:nvPr/>
        </p:nvCxnSpPr>
        <p:spPr>
          <a:xfrm flipV="1">
            <a:off x="11128028" y="2580652"/>
            <a:ext cx="148390" cy="56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6" idx="3"/>
            <a:endCxn id="145" idx="1"/>
          </p:cNvCxnSpPr>
          <p:nvPr/>
        </p:nvCxnSpPr>
        <p:spPr>
          <a:xfrm flipV="1">
            <a:off x="9408448" y="4299492"/>
            <a:ext cx="140155" cy="47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45" idx="3"/>
            <a:endCxn id="144" idx="1"/>
          </p:cNvCxnSpPr>
          <p:nvPr/>
        </p:nvCxnSpPr>
        <p:spPr>
          <a:xfrm flipV="1">
            <a:off x="10342433" y="4273365"/>
            <a:ext cx="102939" cy="261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44" idx="3"/>
            <a:endCxn id="152" idx="1"/>
          </p:cNvCxnSpPr>
          <p:nvPr/>
        </p:nvCxnSpPr>
        <p:spPr>
          <a:xfrm flipV="1">
            <a:off x="11128028" y="4273176"/>
            <a:ext cx="148389" cy="1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50" idx="3"/>
            <a:endCxn id="149" idx="1"/>
          </p:cNvCxnSpPr>
          <p:nvPr/>
        </p:nvCxnSpPr>
        <p:spPr>
          <a:xfrm>
            <a:off x="9408448" y="6061379"/>
            <a:ext cx="14015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49" idx="3"/>
            <a:endCxn id="151" idx="1"/>
          </p:cNvCxnSpPr>
          <p:nvPr/>
        </p:nvCxnSpPr>
        <p:spPr>
          <a:xfrm>
            <a:off x="10342432" y="6061379"/>
            <a:ext cx="933985" cy="24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>
            <a:stCxn id="129" idx="2"/>
            <a:endCxn id="146" idx="1"/>
          </p:cNvCxnSpPr>
          <p:nvPr/>
        </p:nvCxnSpPr>
        <p:spPr>
          <a:xfrm rot="16200000" flipH="1">
            <a:off x="6611787" y="2301441"/>
            <a:ext cx="1262814" cy="274284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>
            <a:stCxn id="130" idx="2"/>
            <a:endCxn id="150" idx="1"/>
          </p:cNvCxnSpPr>
          <p:nvPr/>
        </p:nvCxnSpPr>
        <p:spPr>
          <a:xfrm rot="16200000" flipH="1">
            <a:off x="5257950" y="2704710"/>
            <a:ext cx="3006165" cy="370717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108" idx="3"/>
            <a:endCxn id="146" idx="1"/>
          </p:cNvCxnSpPr>
          <p:nvPr/>
        </p:nvCxnSpPr>
        <p:spPr>
          <a:xfrm>
            <a:off x="8196543" y="3708390"/>
            <a:ext cx="418075" cy="59588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144" idx="2"/>
            <a:endCxn id="154" idx="1"/>
          </p:cNvCxnSpPr>
          <p:nvPr/>
        </p:nvCxnSpPr>
        <p:spPr>
          <a:xfrm rot="5400000">
            <a:off x="7831610" y="2502347"/>
            <a:ext cx="709510" cy="5200671"/>
          </a:xfrm>
          <a:prstGeom prst="bentConnector4">
            <a:avLst>
              <a:gd name="adj1" fmla="val 16557"/>
              <a:gd name="adj2" fmla="val 10439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3" idx="3"/>
            <a:endCxn id="150" idx="1"/>
          </p:cNvCxnSpPr>
          <p:nvPr/>
        </p:nvCxnSpPr>
        <p:spPr>
          <a:xfrm>
            <a:off x="7229848" y="5460622"/>
            <a:ext cx="1384770" cy="60075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154" idx="3"/>
            <a:endCxn id="153" idx="1"/>
          </p:cNvCxnSpPr>
          <p:nvPr/>
        </p:nvCxnSpPr>
        <p:spPr>
          <a:xfrm>
            <a:off x="6268685" y="5457437"/>
            <a:ext cx="167333" cy="31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35565" y="5415048"/>
            <a:ext cx="40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  <a:r>
              <a:rPr lang="zh-CN" altLang="en-US" dirty="0"/>
              <a:t>标准</a:t>
            </a:r>
            <a:r>
              <a:rPr lang="zh-CN" altLang="en-US" dirty="0" smtClean="0"/>
              <a:t>网络结构：</a:t>
            </a:r>
            <a:endParaRPr lang="en-US" altLang="zh-CN" dirty="0" smtClean="0"/>
          </a:p>
          <a:p>
            <a:r>
              <a:rPr lang="en-US" altLang="zh-CN" dirty="0"/>
              <a:t>https://github.com/ultralytics/yolov3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d06d4ba-be7d-4aa5-b823-a09aef3e472b}"/>
</p:tagLst>
</file>

<file path=ppt/tags/tag2.xml><?xml version="1.0" encoding="utf-8"?>
<p:tagLst xmlns:p="http://schemas.openxmlformats.org/presentationml/2006/main">
  <p:tag name="KSO_WM_UNIT_TABLE_BEAUTIFY" val="smartTable{b91bccde-9556-46b9-aa99-aa594cc9485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C000"/>
          </a:solidFill>
          <a:prstDash val="dash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8352</Words>
  <Application>WPS 演示</Application>
  <PresentationFormat>宽屏</PresentationFormat>
  <Paragraphs>1983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RGBD图像目标检测</vt:lpstr>
      <vt:lpstr>PowerPoint 演示文稿</vt:lpstr>
      <vt:lpstr>数据说明</vt:lpstr>
      <vt:lpstr>PowerPoint 演示文稿</vt:lpstr>
      <vt:lpstr>PowerPoint 演示文稿</vt:lpstr>
      <vt:lpstr>PowerPoint 演示文稿</vt:lpstr>
      <vt:lpstr>PowerPoint 演示文稿</vt:lpstr>
      <vt:lpstr>网络结构</vt:lpstr>
      <vt:lpstr>Yolov3 </vt:lpstr>
      <vt:lpstr>Yolov5 </vt:lpstr>
      <vt:lpstr>Yolov5_S </vt:lpstr>
      <vt:lpstr>Yolov5_M </vt:lpstr>
      <vt:lpstr>Yolov5_L </vt:lpstr>
      <vt:lpstr>Yolov5_L_3Label </vt:lpstr>
      <vt:lpstr>Yolov5_L_3Label_LFusion</vt:lpstr>
      <vt:lpstr>Yolov5_L_3Label_SLFusion</vt:lpstr>
      <vt:lpstr>训练/测试结果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结果分析</vt:lpstr>
      <vt:lpstr>后续计划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RGBD图像目标检测</dc:title>
  <dc:creator>Windows 用户</dc:creator>
  <cp:lastModifiedBy>Bill</cp:lastModifiedBy>
  <cp:revision>563</cp:revision>
  <dcterms:created xsi:type="dcterms:W3CDTF">2021-03-11T12:07:00Z</dcterms:created>
  <dcterms:modified xsi:type="dcterms:W3CDTF">2022-02-11T07:55:34Z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AAC74A88AA9B49BE93A83E8B03AE132C</vt:lpwstr>
  </property>
  <property fmtid="{D5CDD505-2E9C-101B-9397-08002B2CF9AE}" pid="3" name="KSOProductBuildVer">
    <vt:lpwstr>2052-11.1.0.11294</vt:lpwstr>
  </property>
</Properties>
</file>