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022" r:id="rId2"/>
    <p:sldId id="1023" r:id="rId3"/>
    <p:sldId id="1024" r:id="rId4"/>
    <p:sldId id="1025" r:id="rId5"/>
    <p:sldId id="1026" r:id="rId6"/>
    <p:sldId id="1197" r:id="rId7"/>
    <p:sldId id="1027" r:id="rId8"/>
    <p:sldId id="1029" r:id="rId9"/>
    <p:sldId id="1028" r:id="rId10"/>
    <p:sldId id="1030" r:id="rId11"/>
    <p:sldId id="1198" r:id="rId12"/>
    <p:sldId id="1199" r:id="rId13"/>
    <p:sldId id="1200" r:id="rId14"/>
    <p:sldId id="1201" r:id="rId15"/>
    <p:sldId id="11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4660"/>
  </p:normalViewPr>
  <p:slideViewPr>
    <p:cSldViewPr snapToGrid="0">
      <p:cViewPr>
        <p:scale>
          <a:sx n="84" d="100"/>
          <a:sy n="84" d="100"/>
        </p:scale>
        <p:origin x="345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85D5-CF86-2A46-B3AA-F6853965C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DE1F7-B218-8686-9AC1-A0D723B1F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71599-DCFD-6B4C-8DC1-D64E2019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D7BF-2D39-4630-B031-B13BB0653DF6}" type="datetimeFigureOut">
              <a:rPr lang="en-HK" smtClean="0"/>
              <a:t>27/2/2025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E298A-4019-394C-49FA-D789D4FA6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85F44-E892-B074-F882-4124E794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73BB-C243-4849-9BC9-3B66C5B0540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8718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E27C-6BDC-81A9-D860-078F2F33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EC968-F0B1-E01D-55E7-611DEDB26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64CA4-030B-86D4-27DE-9AFFD0EE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D7BF-2D39-4630-B031-B13BB0653DF6}" type="datetimeFigureOut">
              <a:rPr lang="en-HK" smtClean="0"/>
              <a:t>27/2/2025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4C45D-5417-BB32-A3FC-503F34FB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24562-6391-03D8-02CA-29F39EECF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73BB-C243-4849-9BC9-3B66C5B0540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0401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D92AE-B269-968D-7EA6-66884860E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4A767-1E41-10CD-B48B-A5F141373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C55A1-4CBD-166E-A0C6-7A7C63E2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D7BF-2D39-4630-B031-B13BB0653DF6}" type="datetimeFigureOut">
              <a:rPr lang="en-HK" smtClean="0"/>
              <a:t>27/2/2025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8C4B1-239C-2BC4-3606-12BC5A91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1190C-7678-8B5B-1663-8EB389AE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73BB-C243-4849-9BC9-3B66C5B0540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5677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5749-7485-CC36-E1D8-A352D59F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72334-FC54-5F35-8D9F-C78F87DDD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CC2FB-83CB-F73B-6EE8-165C3CF0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D7BF-2D39-4630-B031-B13BB0653DF6}" type="datetimeFigureOut">
              <a:rPr lang="en-HK" smtClean="0"/>
              <a:t>27/2/2025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EDF4B-7B7D-1CC3-4434-F24A4E871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DAB3E-7B29-67F5-F9C1-1809A928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73BB-C243-4849-9BC9-3B66C5B0540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5144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D746-7FC5-9510-5463-CF919A851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2688F-A81F-E667-3B15-808512DC5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0B0D2-33BF-0E5F-31F7-AFD24EA47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D7BF-2D39-4630-B031-B13BB0653DF6}" type="datetimeFigureOut">
              <a:rPr lang="en-HK" smtClean="0"/>
              <a:t>27/2/2025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2CB86-C88D-784D-D63D-E669C5ED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FB315-66B8-A162-00DC-72AD707D0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73BB-C243-4849-9BC9-3B66C5B0540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13597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FC3F-468D-9856-9074-83EA3E68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5B9FE-3271-6DB5-0B0F-35F149049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186BC-5A85-85DA-A619-8C66F986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04945-EAB7-B7B1-F54D-11576F89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D7BF-2D39-4630-B031-B13BB0653DF6}" type="datetimeFigureOut">
              <a:rPr lang="en-HK" smtClean="0"/>
              <a:t>27/2/2025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C0C76-D8FD-1A5E-8218-41AC9CEB4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40CBD-37B0-D2CE-8B3F-649BDE97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73BB-C243-4849-9BC9-3B66C5B0540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6229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3224D-C1AB-5AAF-F4FF-AC95363A8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DACF3-F7BF-404A-7617-3DABD6E62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575A2-5277-2795-6BD3-CB520D5A1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39BA6-BDB4-B2A0-F559-26D961196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0E56DC-C7D1-1D52-A6ED-0CE9C7610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E0D81-19FB-E27A-63D7-DE6A1BEA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D7BF-2D39-4630-B031-B13BB0653DF6}" type="datetimeFigureOut">
              <a:rPr lang="en-HK" smtClean="0"/>
              <a:t>27/2/2025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5C01A5-3358-733C-512F-CBB13C68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C0D52-F132-5B6F-B530-4784F365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73BB-C243-4849-9BC9-3B66C5B0540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3284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D752-4EAC-1ED9-5161-0456F6B73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CA76E9-AA97-260F-71AD-D59A28F3F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D7BF-2D39-4630-B031-B13BB0653DF6}" type="datetimeFigureOut">
              <a:rPr lang="en-HK" smtClean="0"/>
              <a:t>27/2/2025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5819A-DD47-D1F8-ECC8-4549D094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0B5C2-3532-043F-C64C-BBBCEEC3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73BB-C243-4849-9BC9-3B66C5B0540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0614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8AC69-C337-3589-3477-90D56719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D7BF-2D39-4630-B031-B13BB0653DF6}" type="datetimeFigureOut">
              <a:rPr lang="en-HK" smtClean="0"/>
              <a:t>27/2/2025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B8CB5-5CC0-4BE7-CFC0-6399C5BE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934B7-D46B-E4BF-BDE2-6358F16D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73BB-C243-4849-9BC9-3B66C5B0540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6206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5C72-9F0A-D131-D236-606EA240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A558-2B95-97B6-DDB7-E68CDC1DD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C94C5-33B7-CC9E-11CC-3343AF582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33654-91DE-3FC3-1FA1-4E048714A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D7BF-2D39-4630-B031-B13BB0653DF6}" type="datetimeFigureOut">
              <a:rPr lang="en-HK" smtClean="0"/>
              <a:t>27/2/2025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7F7B1-C7F3-66C7-8776-848ED22F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9FA37-1AC9-48A4-D64C-A042F7D0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73BB-C243-4849-9BC9-3B66C5B0540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54552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3425-B950-9505-6715-B3AEEE770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46ECE0-6044-5955-782B-D85B83B7E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BC084-E7B7-2F58-5A4D-E0503FB5A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5942A-19C9-F164-F0A7-EEFD2C92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D7BF-2D39-4630-B031-B13BB0653DF6}" type="datetimeFigureOut">
              <a:rPr lang="en-HK" smtClean="0"/>
              <a:t>27/2/2025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328D6-4F1B-BD12-65A4-9EEAD277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CF4E4-EC33-8FD5-2697-83CB09D4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673BB-C243-4849-9BC9-3B66C5B0540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495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9052F2-4DB2-E0AC-4AE3-FD29372A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A0207-CF09-548D-FD99-D0CAC80A5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6510-85AE-B4C9-58AD-8E95D0855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6D7BF-2D39-4630-B031-B13BB0653DF6}" type="datetimeFigureOut">
              <a:rPr lang="en-HK" smtClean="0"/>
              <a:t>27/2/2025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4C8B5-76CC-15A0-8444-CCC8EC1D3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E9DBF-E32E-DB34-09E7-3D35856E2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673BB-C243-4849-9BC9-3B66C5B0540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0694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jGZnMf3rPo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6.w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4F03C3F-78B9-F483-3059-7EB0FB135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Kinematic Equations for Two-Dimensional Motion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4C8D35E-1D01-96FC-19DB-28ACD9AE1C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719264"/>
            <a:ext cx="8229600" cy="4605337"/>
          </a:xfrm>
        </p:spPr>
        <p:txBody>
          <a:bodyPr/>
          <a:lstStyle/>
          <a:p>
            <a:pPr marL="0" indent="0"/>
            <a:r>
              <a:rPr lang="en-US" altLang="en-US"/>
              <a:t>When the two-dimensional motion has a </a:t>
            </a:r>
            <a:r>
              <a:rPr lang="en-US" altLang="en-US">
                <a:solidFill>
                  <a:srgbClr val="0000FF"/>
                </a:solidFill>
              </a:rPr>
              <a:t>constant acceleration</a:t>
            </a:r>
            <a:r>
              <a:rPr lang="en-US" altLang="en-US"/>
              <a:t>, a series of equations can be developed that describe the motion.</a:t>
            </a:r>
          </a:p>
          <a:p>
            <a:pPr marL="0" indent="0"/>
            <a:r>
              <a:rPr lang="en-US" altLang="en-US"/>
              <a:t>These equations will be similar to those of one-dimensional kinematics.</a:t>
            </a:r>
          </a:p>
          <a:p>
            <a:pPr marL="0" indent="0"/>
            <a:r>
              <a:rPr lang="en-US" altLang="en-US" b="1"/>
              <a:t>Motion in two dimensions can be modeled as two </a:t>
            </a:r>
            <a:r>
              <a:rPr lang="en-US" altLang="en-US" b="1" i="1">
                <a:solidFill>
                  <a:srgbClr val="7030A0"/>
                </a:solidFill>
              </a:rPr>
              <a:t>independent</a:t>
            </a:r>
            <a:r>
              <a:rPr lang="en-US" altLang="en-US" b="1"/>
              <a:t> motions in each of the two perpendicular directions associated with the x and y axes.</a:t>
            </a:r>
          </a:p>
          <a:p>
            <a:pPr lvl="1" eaLnBrk="1" hangingPunct="1"/>
            <a:r>
              <a:rPr lang="en-US" altLang="en-US"/>
              <a:t>Any influence in the y direction does not affect the motion in the x direction and vice versa.</a:t>
            </a:r>
          </a:p>
        </p:txBody>
      </p:sp>
      <p:sp>
        <p:nvSpPr>
          <p:cNvPr id="33797" name="Slide Number Placeholder 1">
            <a:extLst>
              <a:ext uri="{FF2B5EF4-FFF2-40B4-BE49-F238E27FC236}">
                <a16:creationId xmlns:a16="http://schemas.microsoft.com/office/drawing/2014/main" id="{BB3AF43F-3C96-D9FB-75D8-D080189E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EC582FFE-6827-452A-906C-56308FCB5EBA}" type="slidenum">
              <a:rPr lang="en-US" altLang="en-US"/>
              <a:pPr>
                <a:lnSpc>
                  <a:spcPct val="100000"/>
                </a:lnSpc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1">
            <a:extLst>
              <a:ext uri="{FF2B5EF4-FFF2-40B4-BE49-F238E27FC236}">
                <a16:creationId xmlns:a16="http://schemas.microsoft.com/office/drawing/2014/main" id="{6C81738C-E56B-8F9C-5D61-5059ACE9B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1C288BDD-4773-435A-8E73-754DCA7D83CC}" type="slidenum">
              <a:rPr lang="en-US" altLang="en-US"/>
              <a:pPr>
                <a:lnSpc>
                  <a:spcPct val="100000"/>
                </a:lnSpc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pic>
        <p:nvPicPr>
          <p:cNvPr id="33796" name="Picture 2">
            <a:extLst>
              <a:ext uri="{FF2B5EF4-FFF2-40B4-BE49-F238E27FC236}">
                <a16:creationId xmlns:a16="http://schemas.microsoft.com/office/drawing/2014/main" id="{D7976156-8991-3083-3FDD-BB1772340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4825" y="404813"/>
            <a:ext cx="53911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3797" name="Picture 3">
            <a:extLst>
              <a:ext uri="{FF2B5EF4-FFF2-40B4-BE49-F238E27FC236}">
                <a16:creationId xmlns:a16="http://schemas.microsoft.com/office/drawing/2014/main" id="{8F7EDFC3-8CFA-86D2-B7E3-E09A8754A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4826" y="908051"/>
            <a:ext cx="8748713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3798" name="Picture 4">
            <a:extLst>
              <a:ext uri="{FF2B5EF4-FFF2-40B4-BE49-F238E27FC236}">
                <a16:creationId xmlns:a16="http://schemas.microsoft.com/office/drawing/2014/main" id="{F12B4E2A-9C8B-4A02-1851-8C94C6929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6725" y="1484313"/>
            <a:ext cx="3702050" cy="304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3799" name="Picture 5">
            <a:extLst>
              <a:ext uri="{FF2B5EF4-FFF2-40B4-BE49-F238E27FC236}">
                <a16:creationId xmlns:a16="http://schemas.microsoft.com/office/drawing/2014/main" id="{BB0B83EB-2F44-A5ED-CF78-FFEF10F00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74825" y="1628775"/>
            <a:ext cx="25527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3800" name="Picture 6">
            <a:extLst>
              <a:ext uri="{FF2B5EF4-FFF2-40B4-BE49-F238E27FC236}">
                <a16:creationId xmlns:a16="http://schemas.microsoft.com/office/drawing/2014/main" id="{23A4C968-76D3-FFE1-AD67-9B32E2A1F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43464" y="1628775"/>
            <a:ext cx="1971675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3801" name="Picture 7">
            <a:extLst>
              <a:ext uri="{FF2B5EF4-FFF2-40B4-BE49-F238E27FC236}">
                <a16:creationId xmlns:a16="http://schemas.microsoft.com/office/drawing/2014/main" id="{C1B86B66-E263-2BFA-215B-A98090536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89300" y="2565400"/>
            <a:ext cx="23622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3802" name="Picture 8">
            <a:extLst>
              <a:ext uri="{FF2B5EF4-FFF2-40B4-BE49-F238E27FC236}">
                <a16:creationId xmlns:a16="http://schemas.microsoft.com/office/drawing/2014/main" id="{2AAF2AF2-7C63-D34F-EB4C-5D6259E80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132014" y="3284539"/>
            <a:ext cx="43910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3803" name="Right Arrow 1">
            <a:extLst>
              <a:ext uri="{FF2B5EF4-FFF2-40B4-BE49-F238E27FC236}">
                <a16:creationId xmlns:a16="http://schemas.microsoft.com/office/drawing/2014/main" id="{A6FDDC9B-58C0-23EB-EDC0-94C59BE67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4" y="1738314"/>
            <a:ext cx="490537" cy="485775"/>
          </a:xfrm>
          <a:prstGeom prst="rightArrow">
            <a:avLst>
              <a:gd name="adj1" fmla="val 50000"/>
              <a:gd name="adj2" fmla="val 50018"/>
            </a:avLst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en-US"/>
          </a:p>
        </p:txBody>
      </p:sp>
      <p:pic>
        <p:nvPicPr>
          <p:cNvPr id="33804" name="Picture 9">
            <a:extLst>
              <a:ext uri="{FF2B5EF4-FFF2-40B4-BE49-F238E27FC236}">
                <a16:creationId xmlns:a16="http://schemas.microsoft.com/office/drawing/2014/main" id="{2E3758AC-5448-86CE-3E51-BD0CBF55D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32013" y="4076701"/>
            <a:ext cx="43053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4B31-A637-912A-F934-E8E0BD7F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B2872-DCCE-BFFF-B7AB-0550781373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F1FBFB-F743-A8DA-E170-0C8C0662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819" y="0"/>
            <a:ext cx="8563089" cy="61053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043654-4EE2-7506-E690-CC635EFAE53D}"/>
              </a:ext>
            </a:extLst>
          </p:cNvPr>
          <p:cNvSpPr txBox="1"/>
          <p:nvPr/>
        </p:nvSpPr>
        <p:spPr>
          <a:xfrm>
            <a:off x="1507002" y="6311900"/>
            <a:ext cx="6094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dirty="0">
                <a:hlinkClick r:id="rId3"/>
              </a:rPr>
              <a:t>Shoot the Monkey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021043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8AC32-1D6A-E908-1124-7029EBA3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0222F-85B3-649A-9825-6C6BCE15F0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5645E-79D1-AC80-5BF5-3BAC97015C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F05519-7414-C544-040E-F73A588C5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710" y="0"/>
            <a:ext cx="9998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33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7090B-8AF0-59C2-A589-4676CE7B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A77A0-DB10-31D3-F68C-8414429271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09B68-1235-DBFB-97AD-1E2D597217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DE6F1-E648-31EA-9544-9B74FE49C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57" y="0"/>
            <a:ext cx="10144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93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6013-B78B-0763-D5D2-F8851764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813CA-A74A-E848-6F41-2CDEA346C1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8637D-8B63-1B53-045B-F5A69F3AC4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AD708-C63D-AFFC-34FD-FB3C57C8F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404" y="0"/>
            <a:ext cx="8697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75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>
            <a:extLst>
              <a:ext uri="{FF2B5EF4-FFF2-40B4-BE49-F238E27FC236}">
                <a16:creationId xmlns:a16="http://schemas.microsoft.com/office/drawing/2014/main" id="{3DB30632-3D23-C35F-42C3-2DA6DA4B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B3230148-4905-4614-905A-37A040E97261}" type="slidenum">
              <a:rPr lang="en-US" altLang="en-US"/>
              <a:pPr>
                <a:lnSpc>
                  <a:spcPct val="100000"/>
                </a:lnSpc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pic>
        <p:nvPicPr>
          <p:cNvPr id="65539" name="Picture 3">
            <a:extLst>
              <a:ext uri="{FF2B5EF4-FFF2-40B4-BE49-F238E27FC236}">
                <a16:creationId xmlns:a16="http://schemas.microsoft.com/office/drawing/2014/main" id="{FDDF85B8-E735-B333-8F28-A7D3B9DAA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1950" y="260351"/>
            <a:ext cx="19431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5540" name="Picture 4">
            <a:extLst>
              <a:ext uri="{FF2B5EF4-FFF2-40B4-BE49-F238E27FC236}">
                <a16:creationId xmlns:a16="http://schemas.microsoft.com/office/drawing/2014/main" id="{71A8AA11-DB68-5FCE-9ED5-D1128A023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1326" y="1196975"/>
            <a:ext cx="498157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5541" name="Picture 5">
            <a:extLst>
              <a:ext uri="{FF2B5EF4-FFF2-40B4-BE49-F238E27FC236}">
                <a16:creationId xmlns:a16="http://schemas.microsoft.com/office/drawing/2014/main" id="{A5C500B7-96EC-74DB-FB18-0A589E479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8476" y="2392364"/>
            <a:ext cx="49244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5542" name="Picture 6">
            <a:extLst>
              <a:ext uri="{FF2B5EF4-FFF2-40B4-BE49-F238E27FC236}">
                <a16:creationId xmlns:a16="http://schemas.microsoft.com/office/drawing/2014/main" id="{9B59292E-FA32-99BE-B6DD-48D487D0F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35139" y="4594225"/>
            <a:ext cx="87153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3015" name="TextBox 5">
            <a:extLst>
              <a:ext uri="{FF2B5EF4-FFF2-40B4-BE49-F238E27FC236}">
                <a16:creationId xmlns:a16="http://schemas.microsoft.com/office/drawing/2014/main" id="{1163FD8A-F304-5EEE-7D45-DC9D8851B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1" y="852488"/>
            <a:ext cx="187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u="sng">
                <a:solidFill>
                  <a:srgbClr val="0070C0"/>
                </a:solidFill>
              </a:rPr>
              <a:t>Motion in 1-D </a:t>
            </a:r>
          </a:p>
        </p:txBody>
      </p:sp>
      <p:sp>
        <p:nvSpPr>
          <p:cNvPr id="43016" name="TextBox 12">
            <a:extLst>
              <a:ext uri="{FF2B5EF4-FFF2-40B4-BE49-F238E27FC236}">
                <a16:creationId xmlns:a16="http://schemas.microsoft.com/office/drawing/2014/main" id="{315413EC-DA22-E9E5-5D9E-C9AF0D8E9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5139" y="4181475"/>
            <a:ext cx="1876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000" b="1" u="sng">
                <a:solidFill>
                  <a:srgbClr val="0070C0"/>
                </a:solidFill>
              </a:rPr>
              <a:t>Motion in 2-D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C278B87-B7EB-BE22-1B12-4E146A97A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Projectile Motion</a:t>
            </a:r>
          </a:p>
        </p:txBody>
      </p:sp>
      <p:sp>
        <p:nvSpPr>
          <p:cNvPr id="34819" name="TextBox 5">
            <a:extLst>
              <a:ext uri="{FF2B5EF4-FFF2-40B4-BE49-F238E27FC236}">
                <a16:creationId xmlns:a16="http://schemas.microsoft.com/office/drawing/2014/main" id="{FB38E657-38C4-BBF0-63CB-C0ADBB5A5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200"/>
              <a:t>Section 4.3</a:t>
            </a:r>
          </a:p>
        </p:txBody>
      </p:sp>
      <p:sp>
        <p:nvSpPr>
          <p:cNvPr id="34820" name="Slide Number Placeholder 1">
            <a:extLst>
              <a:ext uri="{FF2B5EF4-FFF2-40B4-BE49-F238E27FC236}">
                <a16:creationId xmlns:a16="http://schemas.microsoft.com/office/drawing/2014/main" id="{37B4106E-2FF6-AAA3-BE03-40F2BB32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798C913F-5D72-4431-9B1E-1A11FFEE5B8F}" type="slidenum">
              <a:rPr lang="en-US" altLang="en-US"/>
              <a:pPr>
                <a:lnSpc>
                  <a:spcPct val="100000"/>
                </a:lnSpc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pic>
        <p:nvPicPr>
          <p:cNvPr id="26629" name="Picture 13">
            <a:extLst>
              <a:ext uri="{FF2B5EF4-FFF2-40B4-BE49-F238E27FC236}">
                <a16:creationId xmlns:a16="http://schemas.microsoft.com/office/drawing/2014/main" id="{12F17F74-856B-D39D-17C9-14E06B7D0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3564" y="1484314"/>
            <a:ext cx="298132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4822" name="Picture 15" descr="http://www.colorado.edu/physics/phys1110/phys1110_fa07/images/weekr3.jpg">
            <a:extLst>
              <a:ext uri="{FF2B5EF4-FFF2-40B4-BE49-F238E27FC236}">
                <a16:creationId xmlns:a16="http://schemas.microsoft.com/office/drawing/2014/main" id="{204CC7D4-73E3-53AF-6924-9B0EF6C38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6" y="908050"/>
            <a:ext cx="3311525" cy="248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7" descr="http://quantumprogress.files.wordpress.com/2011/02/screen-shot-2011-02-13-at-12-38-17-am.png">
            <a:extLst>
              <a:ext uri="{FF2B5EF4-FFF2-40B4-BE49-F238E27FC236}">
                <a16:creationId xmlns:a16="http://schemas.microsoft.com/office/drawing/2014/main" id="{3990A6B4-A98C-C704-E25F-2915E3685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014" y="3422650"/>
            <a:ext cx="3767137" cy="243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Rectangle 1">
            <a:extLst>
              <a:ext uri="{FF2B5EF4-FFF2-40B4-BE49-F238E27FC236}">
                <a16:creationId xmlns:a16="http://schemas.microsoft.com/office/drawing/2014/main" id="{2040C862-40E7-7A7B-AB56-446434DAE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800" y="4102101"/>
            <a:ext cx="45720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000"/>
              <a:t>Projectile motion is the trajectory obtained when an object is thrown with some initial velocity at some angle and then moves under the influence of  gravity alone.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177FFC0-03BA-E19E-07DD-177E65A756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Projectile Motion</a:t>
            </a:r>
          </a:p>
        </p:txBody>
      </p:sp>
      <p:pic>
        <p:nvPicPr>
          <p:cNvPr id="35844" name="Picture 5" descr="0407">
            <a:extLst>
              <a:ext uri="{FF2B5EF4-FFF2-40B4-BE49-F238E27FC236}">
                <a16:creationId xmlns:a16="http://schemas.microsoft.com/office/drawing/2014/main" id="{60F0AF4A-D354-C6E4-542D-D445436DA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1497014"/>
            <a:ext cx="7004050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Slide Number Placeholder 1">
            <a:extLst>
              <a:ext uri="{FF2B5EF4-FFF2-40B4-BE49-F238E27FC236}">
                <a16:creationId xmlns:a16="http://schemas.microsoft.com/office/drawing/2014/main" id="{C4D1A63C-5098-BB5E-E08B-CC6FCA8F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A182250B-17B8-4E8F-94CC-FBA7DE9D4117}" type="slidenum">
              <a:rPr lang="en-US" altLang="en-US"/>
              <a:pPr>
                <a:lnSpc>
                  <a:spcPct val="100000"/>
                </a:lnSpc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grpSp>
        <p:nvGrpSpPr>
          <p:cNvPr id="35846" name="Group 6">
            <a:extLst>
              <a:ext uri="{FF2B5EF4-FFF2-40B4-BE49-F238E27FC236}">
                <a16:creationId xmlns:a16="http://schemas.microsoft.com/office/drawing/2014/main" id="{57F3F15D-F598-CB0E-C5C5-683BE7E7CE2C}"/>
              </a:ext>
            </a:extLst>
          </p:cNvPr>
          <p:cNvGrpSpPr>
            <a:grpSpLocks/>
          </p:cNvGrpSpPr>
          <p:nvPr/>
        </p:nvGrpSpPr>
        <p:grpSpPr bwMode="auto">
          <a:xfrm>
            <a:off x="3927475" y="3244851"/>
            <a:ext cx="1881188" cy="1584325"/>
            <a:chOff x="2403546" y="3501008"/>
            <a:chExt cx="1880422" cy="1584176"/>
          </a:xfrm>
        </p:grpSpPr>
        <p:cxnSp>
          <p:nvCxnSpPr>
            <p:cNvPr id="35854" name="Straight Arrow Connector 2">
              <a:extLst>
                <a:ext uri="{FF2B5EF4-FFF2-40B4-BE49-F238E27FC236}">
                  <a16:creationId xmlns:a16="http://schemas.microsoft.com/office/drawing/2014/main" id="{37691AD3-5284-E2B1-1943-A2D83336F88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30930" y="3501008"/>
              <a:ext cx="0" cy="1584176"/>
            </a:xfrm>
            <a:prstGeom prst="straightConnector1">
              <a:avLst/>
            </a:prstGeom>
            <a:noFill/>
            <a:ln w="28575">
              <a:solidFill>
                <a:srgbClr val="0070C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55" name="TextBox 5">
              <a:extLst>
                <a:ext uri="{FF2B5EF4-FFF2-40B4-BE49-F238E27FC236}">
                  <a16:creationId xmlns:a16="http://schemas.microsoft.com/office/drawing/2014/main" id="{DEEF62D9-B2B0-BCB7-B0CB-250916ECF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3546" y="4233282"/>
              <a:ext cx="1880422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ts val="2200"/>
                </a:lnSpc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5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000">
                  <a:solidFill>
                    <a:srgbClr val="0070C0"/>
                  </a:solidFill>
                </a:rPr>
                <a:t>Maximum height, h</a:t>
              </a:r>
            </a:p>
          </p:txBody>
        </p:sp>
      </p:grpSp>
      <p:grpSp>
        <p:nvGrpSpPr>
          <p:cNvPr id="35847" name="Group 8">
            <a:extLst>
              <a:ext uri="{FF2B5EF4-FFF2-40B4-BE49-F238E27FC236}">
                <a16:creationId xmlns:a16="http://schemas.microsoft.com/office/drawing/2014/main" id="{2F56147A-79DD-7482-DF3D-493016C28023}"/>
              </a:ext>
            </a:extLst>
          </p:cNvPr>
          <p:cNvGrpSpPr>
            <a:grpSpLocks/>
          </p:cNvGrpSpPr>
          <p:nvPr/>
        </p:nvGrpSpPr>
        <p:grpSpPr bwMode="auto">
          <a:xfrm>
            <a:off x="2855913" y="5118100"/>
            <a:ext cx="4608512" cy="400050"/>
            <a:chOff x="1331640" y="5373216"/>
            <a:chExt cx="4608512" cy="400110"/>
          </a:xfrm>
        </p:grpSpPr>
        <p:cxnSp>
          <p:nvCxnSpPr>
            <p:cNvPr id="35852" name="Straight Arrow Connector 7">
              <a:extLst>
                <a:ext uri="{FF2B5EF4-FFF2-40B4-BE49-F238E27FC236}">
                  <a16:creationId xmlns:a16="http://schemas.microsoft.com/office/drawing/2014/main" id="{108A019E-D726-D75F-71BB-E16405978D1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31640" y="5373216"/>
              <a:ext cx="4608512" cy="0"/>
            </a:xfrm>
            <a:prstGeom prst="straightConnector1">
              <a:avLst/>
            </a:prstGeom>
            <a:noFill/>
            <a:ln w="28575">
              <a:solidFill>
                <a:srgbClr val="0070C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53" name="TextBox 11">
              <a:extLst>
                <a:ext uri="{FF2B5EF4-FFF2-40B4-BE49-F238E27FC236}">
                  <a16:creationId xmlns:a16="http://schemas.microsoft.com/office/drawing/2014/main" id="{6A50F622-FC63-C9E4-69E8-BDDACA7BB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4546" y="5373216"/>
              <a:ext cx="12682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2200"/>
                </a:lnSpc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5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 sz="2000">
                  <a:solidFill>
                    <a:srgbClr val="0070C0"/>
                  </a:solidFill>
                </a:rPr>
                <a:t>Range, R</a:t>
              </a:r>
            </a:p>
          </p:txBody>
        </p:sp>
      </p:grpSp>
      <p:sp>
        <p:nvSpPr>
          <p:cNvPr id="35848" name="TextBox 9">
            <a:extLst>
              <a:ext uri="{FF2B5EF4-FFF2-40B4-BE49-F238E27FC236}">
                <a16:creationId xmlns:a16="http://schemas.microsoft.com/office/drawing/2014/main" id="{5194E1DC-E1BC-1FBD-E238-8A8416513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5" y="5862638"/>
            <a:ext cx="5164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000"/>
              <a:t>We are most interested in calculating h &amp; R.</a:t>
            </a:r>
          </a:p>
        </p:txBody>
      </p:sp>
      <p:grpSp>
        <p:nvGrpSpPr>
          <p:cNvPr id="35849" name="Group 4">
            <a:extLst>
              <a:ext uri="{FF2B5EF4-FFF2-40B4-BE49-F238E27FC236}">
                <a16:creationId xmlns:a16="http://schemas.microsoft.com/office/drawing/2014/main" id="{F45811B5-37A0-C4A8-E2CD-CCC2E59E2574}"/>
              </a:ext>
            </a:extLst>
          </p:cNvPr>
          <p:cNvGrpSpPr>
            <a:grpSpLocks/>
          </p:cNvGrpSpPr>
          <p:nvPr/>
        </p:nvGrpSpPr>
        <p:grpSpPr bwMode="auto">
          <a:xfrm>
            <a:off x="5253039" y="1127126"/>
            <a:ext cx="3074987" cy="1941513"/>
            <a:chOff x="3728967" y="1126485"/>
            <a:chExt cx="3075281" cy="1942475"/>
          </a:xfrm>
        </p:grpSpPr>
        <p:sp>
          <p:nvSpPr>
            <p:cNvPr id="35850" name="TextBox 1">
              <a:extLst>
                <a:ext uri="{FF2B5EF4-FFF2-40B4-BE49-F238E27FC236}">
                  <a16:creationId xmlns:a16="http://schemas.microsoft.com/office/drawing/2014/main" id="{F2C08694-D6C9-5800-E238-28B7FA6F4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5936" y="1126485"/>
              <a:ext cx="2808312" cy="646331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ts val="2200"/>
                </a:lnSpc>
                <a:spcBef>
                  <a:spcPct val="5000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5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3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3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3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en-US"/>
                <a:t>What is the acceleration at the highest point? </a:t>
              </a:r>
            </a:p>
          </p:txBody>
        </p:sp>
        <p:cxnSp>
          <p:nvCxnSpPr>
            <p:cNvPr id="35851" name="Straight Arrow Connector 3">
              <a:extLst>
                <a:ext uri="{FF2B5EF4-FFF2-40B4-BE49-F238E27FC236}">
                  <a16:creationId xmlns:a16="http://schemas.microsoft.com/office/drawing/2014/main" id="{3CCA3FEE-4FEB-C955-98DF-A7E8F471CA5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728967" y="1772816"/>
              <a:ext cx="1131065" cy="1296144"/>
            </a:xfrm>
            <a:prstGeom prst="straightConnector1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AE114D3-6A36-C23F-DBDB-73A061E1F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8075" y="-15319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Projectile Motion Diagram</a:t>
            </a:r>
          </a:p>
        </p:txBody>
      </p:sp>
      <p:pic>
        <p:nvPicPr>
          <p:cNvPr id="36868" name="Picture 5" descr="0407">
            <a:extLst>
              <a:ext uri="{FF2B5EF4-FFF2-40B4-BE49-F238E27FC236}">
                <a16:creationId xmlns:a16="http://schemas.microsoft.com/office/drawing/2014/main" id="{3456AD45-8EF5-D165-4E92-A0A333A6E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450" y="1060451"/>
            <a:ext cx="4078287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Slide Number Placeholder 1">
            <a:extLst>
              <a:ext uri="{FF2B5EF4-FFF2-40B4-BE49-F238E27FC236}">
                <a16:creationId xmlns:a16="http://schemas.microsoft.com/office/drawing/2014/main" id="{BFC0CC83-F149-E937-83F8-A2D7415C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2A011AD7-DF07-4669-8554-853DD9BFDE91}" type="slidenum">
              <a:rPr lang="en-US" altLang="en-US"/>
              <a:pPr>
                <a:lnSpc>
                  <a:spcPct val="100000"/>
                </a:lnSpc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36870" name="Rectangle 1">
            <a:extLst>
              <a:ext uri="{FF2B5EF4-FFF2-40B4-BE49-F238E27FC236}">
                <a16:creationId xmlns:a16="http://schemas.microsoft.com/office/drawing/2014/main" id="{5A9BE4B4-E307-1541-D380-BA81E7425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1484314"/>
            <a:ext cx="4824413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000"/>
              <a:t>As mentioned before, motion in two dimensions can be modeled as two </a:t>
            </a:r>
            <a:r>
              <a:rPr lang="en-US" altLang="en-US" sz="2000" i="1">
                <a:solidFill>
                  <a:srgbClr val="7030A0"/>
                </a:solidFill>
              </a:rPr>
              <a:t>independent</a:t>
            </a:r>
            <a:r>
              <a:rPr lang="en-US" altLang="en-US" sz="2000"/>
              <a:t> motions in each of the two perpendicular directions associated with the x and y axes, but the total times for the two motions are the same.</a:t>
            </a:r>
          </a:p>
        </p:txBody>
      </p:sp>
      <p:graphicFrame>
        <p:nvGraphicFramePr>
          <p:cNvPr id="36871" name="Object 3">
            <a:extLst>
              <a:ext uri="{FF2B5EF4-FFF2-40B4-BE49-F238E27FC236}">
                <a16:creationId xmlns:a16="http://schemas.microsoft.com/office/drawing/2014/main" id="{9B976281-B92D-20C2-08DC-06158BEDD8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9300" y="3900489"/>
          <a:ext cx="10731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533169" imgH="241195" progId="Equation.3">
                  <p:embed/>
                </p:oleObj>
              </mc:Choice>
              <mc:Fallback>
                <p:oleObj name="方程式" r:id="rId3" imgW="533169" imgH="241195" progId="Equation.3">
                  <p:embed/>
                  <p:pic>
                    <p:nvPicPr>
                      <p:cNvPr id="36871" name="Object 3">
                        <a:extLst>
                          <a:ext uri="{FF2B5EF4-FFF2-40B4-BE49-F238E27FC236}">
                            <a16:creationId xmlns:a16="http://schemas.microsoft.com/office/drawing/2014/main" id="{9B976281-B92D-20C2-08DC-06158BEDD8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3900489"/>
                        <a:ext cx="10731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TextBox 4">
            <a:extLst>
              <a:ext uri="{FF2B5EF4-FFF2-40B4-BE49-F238E27FC236}">
                <a16:creationId xmlns:a16="http://schemas.microsoft.com/office/drawing/2014/main" id="{72895FEC-B5BA-7F78-0B7E-5BF9A565E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3500438"/>
            <a:ext cx="8640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000"/>
              <a:t>Consider the motion in y-direction from point A to point C:</a:t>
            </a:r>
          </a:p>
        </p:txBody>
      </p:sp>
      <p:graphicFrame>
        <p:nvGraphicFramePr>
          <p:cNvPr id="36873" name="Object 5">
            <a:extLst>
              <a:ext uri="{FF2B5EF4-FFF2-40B4-BE49-F238E27FC236}">
                <a16:creationId xmlns:a16="http://schemas.microsoft.com/office/drawing/2014/main" id="{6E0FCA75-85E2-42E5-3869-B4BB6AA579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1513" y="3929064"/>
          <a:ext cx="15875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787400" imgH="241300" progId="Equation.3">
                  <p:embed/>
                </p:oleObj>
              </mc:Choice>
              <mc:Fallback>
                <p:oleObj name="方程式" r:id="rId5" imgW="787400" imgH="241300" progId="Equation.3">
                  <p:embed/>
                  <p:pic>
                    <p:nvPicPr>
                      <p:cNvPr id="36873" name="Object 5">
                        <a:extLst>
                          <a:ext uri="{FF2B5EF4-FFF2-40B4-BE49-F238E27FC236}">
                            <a16:creationId xmlns:a16="http://schemas.microsoft.com/office/drawing/2014/main" id="{6E0FCA75-85E2-42E5-3869-B4BB6AA579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3929064"/>
                        <a:ext cx="15875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6">
            <a:extLst>
              <a:ext uri="{FF2B5EF4-FFF2-40B4-BE49-F238E27FC236}">
                <a16:creationId xmlns:a16="http://schemas.microsoft.com/office/drawing/2014/main" id="{30461897-9375-5F57-53B7-43AE074318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0050" y="3900489"/>
          <a:ext cx="8953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444307" imgH="241195" progId="Equation.3">
                  <p:embed/>
                </p:oleObj>
              </mc:Choice>
              <mc:Fallback>
                <p:oleObj name="方程式" r:id="rId7" imgW="444307" imgH="241195" progId="Equation.3">
                  <p:embed/>
                  <p:pic>
                    <p:nvPicPr>
                      <p:cNvPr id="36874" name="Object 6">
                        <a:extLst>
                          <a:ext uri="{FF2B5EF4-FFF2-40B4-BE49-F238E27FC236}">
                            <a16:creationId xmlns:a16="http://schemas.microsoft.com/office/drawing/2014/main" id="{30461897-9375-5F57-53B7-43AE074318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3900489"/>
                        <a:ext cx="8953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7">
            <a:extLst>
              <a:ext uri="{FF2B5EF4-FFF2-40B4-BE49-F238E27FC236}">
                <a16:creationId xmlns:a16="http://schemas.microsoft.com/office/drawing/2014/main" id="{D343A35D-CF63-2C4A-924C-5D750C047C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42226" y="3887789"/>
          <a:ext cx="8159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9" imgW="406224" imgH="241195" progId="Equation.3">
                  <p:embed/>
                </p:oleObj>
              </mc:Choice>
              <mc:Fallback>
                <p:oleObj name="方程式" r:id="rId9" imgW="406224" imgH="241195" progId="Equation.3">
                  <p:embed/>
                  <p:pic>
                    <p:nvPicPr>
                      <p:cNvPr id="36875" name="Object 7">
                        <a:extLst>
                          <a:ext uri="{FF2B5EF4-FFF2-40B4-BE49-F238E27FC236}">
                            <a16:creationId xmlns:a16="http://schemas.microsoft.com/office/drawing/2014/main" id="{D343A35D-CF63-2C4A-924C-5D750C047C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2226" y="3887789"/>
                        <a:ext cx="81597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8">
            <a:extLst>
              <a:ext uri="{FF2B5EF4-FFF2-40B4-BE49-F238E27FC236}">
                <a16:creationId xmlns:a16="http://schemas.microsoft.com/office/drawing/2014/main" id="{F219E673-DA4A-0103-6BC5-37D7B6CAEF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4975" y="4483100"/>
          <a:ext cx="80581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1" imgW="4000500" imgH="482600" progId="Equation.3">
                  <p:embed/>
                </p:oleObj>
              </mc:Choice>
              <mc:Fallback>
                <p:oleObj name="方程式" r:id="rId11" imgW="4000500" imgH="482600" progId="Equation.3">
                  <p:embed/>
                  <p:pic>
                    <p:nvPicPr>
                      <p:cNvPr id="36876" name="Object 8">
                        <a:extLst>
                          <a:ext uri="{FF2B5EF4-FFF2-40B4-BE49-F238E27FC236}">
                            <a16:creationId xmlns:a16="http://schemas.microsoft.com/office/drawing/2014/main" id="{F219E673-DA4A-0103-6BC5-37D7B6CAEF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4483100"/>
                        <a:ext cx="80581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Object 10">
            <a:extLst>
              <a:ext uri="{FF2B5EF4-FFF2-40B4-BE49-F238E27FC236}">
                <a16:creationId xmlns:a16="http://schemas.microsoft.com/office/drawing/2014/main" id="{64276608-DCF1-A4F1-771C-C9C90FD2FA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4675" y="5408614"/>
          <a:ext cx="444658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3" imgW="2260600" imgH="469900" progId="Equation.3">
                  <p:embed/>
                </p:oleObj>
              </mc:Choice>
              <mc:Fallback>
                <p:oleObj name="方程式" r:id="rId13" imgW="2260600" imgH="469900" progId="Equation.3">
                  <p:embed/>
                  <p:pic>
                    <p:nvPicPr>
                      <p:cNvPr id="36877" name="Object 10">
                        <a:extLst>
                          <a:ext uri="{FF2B5EF4-FFF2-40B4-BE49-F238E27FC236}">
                            <a16:creationId xmlns:a16="http://schemas.microsoft.com/office/drawing/2014/main" id="{64276608-DCF1-A4F1-771C-C9C90FD2FA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5408614"/>
                        <a:ext cx="4446588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7F46F96-E8FA-46AA-C853-04C6AD1AEB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4589" y="13202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Projectile Motion Diagram</a:t>
            </a:r>
          </a:p>
        </p:txBody>
      </p:sp>
      <p:pic>
        <p:nvPicPr>
          <p:cNvPr id="37892" name="Picture 5" descr="0407">
            <a:extLst>
              <a:ext uri="{FF2B5EF4-FFF2-40B4-BE49-F238E27FC236}">
                <a16:creationId xmlns:a16="http://schemas.microsoft.com/office/drawing/2014/main" id="{AEE99B62-AFAC-4FCE-16D7-8F86C04E6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89" y="981075"/>
            <a:ext cx="4078287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Slide Number Placeholder 1">
            <a:extLst>
              <a:ext uri="{FF2B5EF4-FFF2-40B4-BE49-F238E27FC236}">
                <a16:creationId xmlns:a16="http://schemas.microsoft.com/office/drawing/2014/main" id="{31434FCF-5690-60BB-AC99-E0E85C80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2CCFE291-A130-43CF-8DDC-3C16DDF95582}" type="slidenum">
              <a:rPr lang="en-US" altLang="en-US"/>
              <a:pPr>
                <a:lnSpc>
                  <a:spcPct val="100000"/>
                </a:lnSpc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37894" name="TextBox 4">
            <a:extLst>
              <a:ext uri="{FF2B5EF4-FFF2-40B4-BE49-F238E27FC236}">
                <a16:creationId xmlns:a16="http://schemas.microsoft.com/office/drawing/2014/main" id="{BA99857E-D904-B865-6FE1-85B84A468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2614" y="1557339"/>
            <a:ext cx="44592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2000"/>
              <a:t>Consider the motion in x-direction from point a to point E:</a:t>
            </a:r>
          </a:p>
        </p:txBody>
      </p:sp>
      <p:graphicFrame>
        <p:nvGraphicFramePr>
          <p:cNvPr id="37895" name="Object 7">
            <a:extLst>
              <a:ext uri="{FF2B5EF4-FFF2-40B4-BE49-F238E27FC236}">
                <a16:creationId xmlns:a16="http://schemas.microsoft.com/office/drawing/2014/main" id="{3D997A61-6314-0F54-B18E-5AAFD4AF44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1" y="2370139"/>
          <a:ext cx="86836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431613" imgH="228501" progId="Equation.3">
                  <p:embed/>
                </p:oleObj>
              </mc:Choice>
              <mc:Fallback>
                <p:oleObj name="方程式" r:id="rId3" imgW="431613" imgH="228501" progId="Equation.3">
                  <p:embed/>
                  <p:pic>
                    <p:nvPicPr>
                      <p:cNvPr id="37895" name="Object 7">
                        <a:extLst>
                          <a:ext uri="{FF2B5EF4-FFF2-40B4-BE49-F238E27FC236}">
                            <a16:creationId xmlns:a16="http://schemas.microsoft.com/office/drawing/2014/main" id="{3D997A61-6314-0F54-B18E-5AAFD4AF44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1" y="2370139"/>
                        <a:ext cx="868363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>
            <a:extLst>
              <a:ext uri="{FF2B5EF4-FFF2-40B4-BE49-F238E27FC236}">
                <a16:creationId xmlns:a16="http://schemas.microsoft.com/office/drawing/2014/main" id="{5B1F2F06-03A3-2FEF-194B-78810169F8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8151" y="3933825"/>
          <a:ext cx="6346825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3149600" imgH="863600" progId="Equation.3">
                  <p:embed/>
                </p:oleObj>
              </mc:Choice>
              <mc:Fallback>
                <p:oleObj name="方程式" r:id="rId5" imgW="3149600" imgH="863600" progId="Equation.3">
                  <p:embed/>
                  <p:pic>
                    <p:nvPicPr>
                      <p:cNvPr id="37896" name="Object 8">
                        <a:extLst>
                          <a:ext uri="{FF2B5EF4-FFF2-40B4-BE49-F238E27FC236}">
                            <a16:creationId xmlns:a16="http://schemas.microsoft.com/office/drawing/2014/main" id="{5B1F2F06-03A3-2FEF-194B-78810169F8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1" y="3933825"/>
                        <a:ext cx="6346825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10">
            <a:extLst>
              <a:ext uri="{FF2B5EF4-FFF2-40B4-BE49-F238E27FC236}">
                <a16:creationId xmlns:a16="http://schemas.microsoft.com/office/drawing/2014/main" id="{6E8B0697-1979-ED89-57D8-939CDB5449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6913" y="2924175"/>
          <a:ext cx="24574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1219200" imgH="419100" progId="Equation.3">
                  <p:embed/>
                </p:oleObj>
              </mc:Choice>
              <mc:Fallback>
                <p:oleObj name="方程式" r:id="rId7" imgW="1219200" imgH="419100" progId="Equation.3">
                  <p:embed/>
                  <p:pic>
                    <p:nvPicPr>
                      <p:cNvPr id="37897" name="Object 10">
                        <a:extLst>
                          <a:ext uri="{FF2B5EF4-FFF2-40B4-BE49-F238E27FC236}">
                            <a16:creationId xmlns:a16="http://schemas.microsoft.com/office/drawing/2014/main" id="{6E8B0697-1979-ED89-57D8-939CDB5449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2924175"/>
                        <a:ext cx="24574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2">
            <a:extLst>
              <a:ext uri="{FF2B5EF4-FFF2-40B4-BE49-F238E27FC236}">
                <a16:creationId xmlns:a16="http://schemas.microsoft.com/office/drawing/2014/main" id="{9ED2EDFE-F54E-7373-D382-F7557C4F1B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1513" y="2352676"/>
          <a:ext cx="16113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9" imgW="800100" imgH="228600" progId="Equation.3">
                  <p:embed/>
                </p:oleObj>
              </mc:Choice>
              <mc:Fallback>
                <p:oleObj name="方程式" r:id="rId9" imgW="800100" imgH="228600" progId="Equation.3">
                  <p:embed/>
                  <p:pic>
                    <p:nvPicPr>
                      <p:cNvPr id="37898" name="Object 2">
                        <a:extLst>
                          <a:ext uri="{FF2B5EF4-FFF2-40B4-BE49-F238E27FC236}">
                            <a16:creationId xmlns:a16="http://schemas.microsoft.com/office/drawing/2014/main" id="{9ED2EDFE-F54E-7373-D382-F7557C4F1B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2352676"/>
                        <a:ext cx="161131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9">
            <a:extLst>
              <a:ext uri="{FF2B5EF4-FFF2-40B4-BE49-F238E27FC236}">
                <a16:creationId xmlns:a16="http://schemas.microsoft.com/office/drawing/2014/main" id="{A5ACE9F6-80AE-8790-2EAB-5E42085413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63976" y="2349501"/>
          <a:ext cx="8429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1" imgW="419100" imgH="228600" progId="Equation.3">
                  <p:embed/>
                </p:oleObj>
              </mc:Choice>
              <mc:Fallback>
                <p:oleObj name="方程式" r:id="rId11" imgW="419100" imgH="228600" progId="Equation.3">
                  <p:embed/>
                  <p:pic>
                    <p:nvPicPr>
                      <p:cNvPr id="37899" name="Object 9">
                        <a:extLst>
                          <a:ext uri="{FF2B5EF4-FFF2-40B4-BE49-F238E27FC236}">
                            <a16:creationId xmlns:a16="http://schemas.microsoft.com/office/drawing/2014/main" id="{A5ACE9F6-80AE-8790-2EAB-5E42085413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6" y="2349501"/>
                        <a:ext cx="84296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5A76-8D21-6F00-63E1-91926B2C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Projectile Motion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59AB-929C-BBC6-4A75-9CB8CCFEF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F5209-A39F-1FA0-E7B3-8ECA9655B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16" y="1372447"/>
            <a:ext cx="9029022" cy="512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36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1CB168C-71EC-BE51-DEAE-9D80D4D956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About the Range of a Projectile</a:t>
            </a:r>
          </a:p>
        </p:txBody>
      </p:sp>
      <p:pic>
        <p:nvPicPr>
          <p:cNvPr id="38916" name="Picture 5" descr="0410">
            <a:extLst>
              <a:ext uri="{FF2B5EF4-FFF2-40B4-BE49-F238E27FC236}">
                <a16:creationId xmlns:a16="http://schemas.microsoft.com/office/drawing/2014/main" id="{84A53C86-A18E-DD91-5DDC-2C529AB5F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6" y="2133601"/>
            <a:ext cx="6683375" cy="364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Slide Number Placeholder 1">
            <a:extLst>
              <a:ext uri="{FF2B5EF4-FFF2-40B4-BE49-F238E27FC236}">
                <a16:creationId xmlns:a16="http://schemas.microsoft.com/office/drawing/2014/main" id="{6681146E-8C1B-2917-26CD-DD62B74A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91226155-F1B4-4E8F-8EC5-FE64287F2983}" type="slidenum">
              <a:rPr lang="en-US" altLang="en-US"/>
              <a:pPr>
                <a:lnSpc>
                  <a:spcPct val="100000"/>
                </a:lnSpc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38918" name="Rectangle 10">
            <a:extLst>
              <a:ext uri="{FF2B5EF4-FFF2-40B4-BE49-F238E27FC236}">
                <a16:creationId xmlns:a16="http://schemas.microsoft.com/office/drawing/2014/main" id="{1B191161-A4E7-C202-C243-3D478B284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613" y="3070225"/>
            <a:ext cx="1789112" cy="935038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en-US"/>
          </a:p>
        </p:txBody>
      </p:sp>
      <p:sp>
        <p:nvSpPr>
          <p:cNvPr id="38919" name="Rectangle 11">
            <a:extLst>
              <a:ext uri="{FF2B5EF4-FFF2-40B4-BE49-F238E27FC236}">
                <a16:creationId xmlns:a16="http://schemas.microsoft.com/office/drawing/2014/main" id="{5B8AF984-AF88-4CA1-F905-1240C8319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1760538"/>
            <a:ext cx="1660525" cy="87630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en-US"/>
          </a:p>
        </p:txBody>
      </p:sp>
      <p:graphicFrame>
        <p:nvGraphicFramePr>
          <p:cNvPr id="38920" name="Object 8">
            <a:extLst>
              <a:ext uri="{FF2B5EF4-FFF2-40B4-BE49-F238E27FC236}">
                <a16:creationId xmlns:a16="http://schemas.microsoft.com/office/drawing/2014/main" id="{E5AB1A4E-3A80-1E4E-90C7-55162F527D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8963" y="1763713"/>
          <a:ext cx="168751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837836" imgH="444307" progId="Equation.3">
                  <p:embed/>
                </p:oleObj>
              </mc:Choice>
              <mc:Fallback>
                <p:oleObj name="方程式" r:id="rId3" imgW="837836" imgH="444307" progId="Equation.3">
                  <p:embed/>
                  <p:pic>
                    <p:nvPicPr>
                      <p:cNvPr id="38920" name="Object 8">
                        <a:extLst>
                          <a:ext uri="{FF2B5EF4-FFF2-40B4-BE49-F238E27FC236}">
                            <a16:creationId xmlns:a16="http://schemas.microsoft.com/office/drawing/2014/main" id="{E5AB1A4E-3A80-1E4E-90C7-55162F527D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3" y="1763713"/>
                        <a:ext cx="1687512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>
            <a:extLst>
              <a:ext uri="{FF2B5EF4-FFF2-40B4-BE49-F238E27FC236}">
                <a16:creationId xmlns:a16="http://schemas.microsoft.com/office/drawing/2014/main" id="{1FEC94F1-EB0D-BCD8-3C2B-FDBA69E8A5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8325" y="3086101"/>
          <a:ext cx="176688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875920" imgH="444307" progId="Equation.3">
                  <p:embed/>
                </p:oleObj>
              </mc:Choice>
              <mc:Fallback>
                <p:oleObj name="方程式" r:id="rId5" imgW="875920" imgH="444307" progId="Equation.3">
                  <p:embed/>
                  <p:pic>
                    <p:nvPicPr>
                      <p:cNvPr id="38921" name="Object 9">
                        <a:extLst>
                          <a:ext uri="{FF2B5EF4-FFF2-40B4-BE49-F238E27FC236}">
                            <a16:creationId xmlns:a16="http://schemas.microsoft.com/office/drawing/2014/main" id="{1FEC94F1-EB0D-BCD8-3C2B-FDBA69E8A5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3086101"/>
                        <a:ext cx="1766888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2" name="TextBox 2">
            <a:extLst>
              <a:ext uri="{FF2B5EF4-FFF2-40B4-BE49-F238E27FC236}">
                <a16:creationId xmlns:a16="http://schemas.microsoft.com/office/drawing/2014/main" id="{50C5DCB0-A915-9378-B02C-C85D4E764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4292600"/>
            <a:ext cx="22320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/>
              <a:t>These two equations are valid only for symmetric motion. Use kinematic equations for other cases.</a:t>
            </a:r>
          </a:p>
        </p:txBody>
      </p:sp>
      <p:graphicFrame>
        <p:nvGraphicFramePr>
          <p:cNvPr id="38923" name="Object 2">
            <a:extLst>
              <a:ext uri="{FF2B5EF4-FFF2-40B4-BE49-F238E27FC236}">
                <a16:creationId xmlns:a16="http://schemas.microsoft.com/office/drawing/2014/main" id="{B3A975F2-ACAE-2FCB-AEE0-E92E055D58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8164" y="1484314"/>
          <a:ext cx="29940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1485255" imgH="444307" progId="Equation.3">
                  <p:embed/>
                </p:oleObj>
              </mc:Choice>
              <mc:Fallback>
                <p:oleObj name="方程式" r:id="rId7" imgW="1485255" imgH="444307" progId="Equation.3">
                  <p:embed/>
                  <p:pic>
                    <p:nvPicPr>
                      <p:cNvPr id="38923" name="Object 2">
                        <a:extLst>
                          <a:ext uri="{FF2B5EF4-FFF2-40B4-BE49-F238E27FC236}">
                            <a16:creationId xmlns:a16="http://schemas.microsoft.com/office/drawing/2014/main" id="{B3A975F2-ACAE-2FCB-AEE0-E92E055D58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4" y="1484314"/>
                        <a:ext cx="299402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6" descr="0413">
            <a:extLst>
              <a:ext uri="{FF2B5EF4-FFF2-40B4-BE49-F238E27FC236}">
                <a16:creationId xmlns:a16="http://schemas.microsoft.com/office/drawing/2014/main" id="{B3043CBB-4559-5B00-3A17-F796F6994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6" y="1773239"/>
            <a:ext cx="3490913" cy="419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Slide Number Placeholder 1">
            <a:extLst>
              <a:ext uri="{FF2B5EF4-FFF2-40B4-BE49-F238E27FC236}">
                <a16:creationId xmlns:a16="http://schemas.microsoft.com/office/drawing/2014/main" id="{430A3CF6-CCAE-B805-B391-00C372E9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620E59B2-4F3F-4B73-8C69-0CDC07EB0D28}" type="slidenum">
              <a:rPr lang="en-US" altLang="en-US"/>
              <a:pPr>
                <a:lnSpc>
                  <a:spcPct val="100000"/>
                </a:lnSpc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pic>
        <p:nvPicPr>
          <p:cNvPr id="39941" name="Picture 2">
            <a:extLst>
              <a:ext uri="{FF2B5EF4-FFF2-40B4-BE49-F238E27FC236}">
                <a16:creationId xmlns:a16="http://schemas.microsoft.com/office/drawing/2014/main" id="{5FC938BD-50DC-513E-742E-3741D1533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404814"/>
            <a:ext cx="378936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4">
            <a:extLst>
              <a:ext uri="{FF2B5EF4-FFF2-40B4-BE49-F238E27FC236}">
                <a16:creationId xmlns:a16="http://schemas.microsoft.com/office/drawing/2014/main" id="{013064B6-7DFA-7614-C20D-3009E6D9AA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908050"/>
            <a:ext cx="85328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5">
            <a:extLst>
              <a:ext uri="{FF2B5EF4-FFF2-40B4-BE49-F238E27FC236}">
                <a16:creationId xmlns:a16="http://schemas.microsoft.com/office/drawing/2014/main" id="{2B85044B-797C-7EE1-A507-65E34D3118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341439"/>
            <a:ext cx="53530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6">
            <a:extLst>
              <a:ext uri="{FF2B5EF4-FFF2-40B4-BE49-F238E27FC236}">
                <a16:creationId xmlns:a16="http://schemas.microsoft.com/office/drawing/2014/main" id="{B2284C8E-84EE-3778-269A-675F37B7D4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1700214"/>
            <a:ext cx="3875088" cy="184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5" name="Picture 7">
            <a:extLst>
              <a:ext uri="{FF2B5EF4-FFF2-40B4-BE49-F238E27FC236}">
                <a16:creationId xmlns:a16="http://schemas.microsoft.com/office/drawing/2014/main" id="{542AA8FB-C03A-EAFC-180A-CE948D0AB2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3644901"/>
            <a:ext cx="6300788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8" name="Picture 8">
            <a:extLst>
              <a:ext uri="{FF2B5EF4-FFF2-40B4-BE49-F238E27FC236}">
                <a16:creationId xmlns:a16="http://schemas.microsoft.com/office/drawing/2014/main" id="{BAEDD4F9-6145-E2D2-01A6-0A928DC56D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4005263"/>
            <a:ext cx="518477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Slide Number Placeholder 1">
            <a:extLst>
              <a:ext uri="{FF2B5EF4-FFF2-40B4-BE49-F238E27FC236}">
                <a16:creationId xmlns:a16="http://schemas.microsoft.com/office/drawing/2014/main" id="{40921D43-3B25-6B8C-91C3-41FE7B607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ts val="2200"/>
              </a:lnSpc>
              <a:spcBef>
                <a:spcPct val="5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fld id="{F2AB7E08-D0E4-48D0-95D2-2D3AE932A407}" type="slidenum">
              <a:rPr lang="en-US" altLang="en-US"/>
              <a:pPr>
                <a:lnSpc>
                  <a:spcPct val="100000"/>
                </a:lnSpc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pic>
        <p:nvPicPr>
          <p:cNvPr id="32772" name="Picture 11">
            <a:extLst>
              <a:ext uri="{FF2B5EF4-FFF2-40B4-BE49-F238E27FC236}">
                <a16:creationId xmlns:a16="http://schemas.microsoft.com/office/drawing/2014/main" id="{08EFDB21-CE6E-B416-98FA-15B6706B1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4026" y="260350"/>
            <a:ext cx="437197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2773" name="Picture 12">
            <a:extLst>
              <a:ext uri="{FF2B5EF4-FFF2-40B4-BE49-F238E27FC236}">
                <a16:creationId xmlns:a16="http://schemas.microsoft.com/office/drawing/2014/main" id="{52EC4124-1BCD-326C-5C38-C7D1B48BF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8150" y="908050"/>
            <a:ext cx="68961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2774" name="Picture 13">
            <a:extLst>
              <a:ext uri="{FF2B5EF4-FFF2-40B4-BE49-F238E27FC236}">
                <a16:creationId xmlns:a16="http://schemas.microsoft.com/office/drawing/2014/main" id="{0FA1367F-3338-E9EA-0401-E89C373DD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46250" y="1557339"/>
            <a:ext cx="48006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2775" name="Picture 14">
            <a:extLst>
              <a:ext uri="{FF2B5EF4-FFF2-40B4-BE49-F238E27FC236}">
                <a16:creationId xmlns:a16="http://schemas.microsoft.com/office/drawing/2014/main" id="{1DD3E822-6C7E-40D7-5F35-D2F38D768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91400" y="1557339"/>
            <a:ext cx="2808288" cy="290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1752" name="Picture 15">
            <a:extLst>
              <a:ext uri="{FF2B5EF4-FFF2-40B4-BE49-F238E27FC236}">
                <a16:creationId xmlns:a16="http://schemas.microsoft.com/office/drawing/2014/main" id="{0F23BEB6-7CF9-B3CA-6374-491A229C2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24025" y="2060576"/>
            <a:ext cx="47244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2777" name="Picture 16">
            <a:extLst>
              <a:ext uri="{FF2B5EF4-FFF2-40B4-BE49-F238E27FC236}">
                <a16:creationId xmlns:a16="http://schemas.microsoft.com/office/drawing/2014/main" id="{E3B74CE9-CCD9-0B2D-ECB8-20D4659BA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46251" y="2852739"/>
            <a:ext cx="37814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1754" name="Picture 17">
            <a:extLst>
              <a:ext uri="{FF2B5EF4-FFF2-40B4-BE49-F238E27FC236}">
                <a16:creationId xmlns:a16="http://schemas.microsoft.com/office/drawing/2014/main" id="{5276D099-F349-D8DD-FC89-E6F29290E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746250" y="3371850"/>
            <a:ext cx="45529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3037</TotalTime>
  <Words>259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Microsoft 方程式編輯器 3.0</vt:lpstr>
      <vt:lpstr>Kinematic Equations for Two-Dimensional Motion</vt:lpstr>
      <vt:lpstr>Projectile Motion</vt:lpstr>
      <vt:lpstr>Projectile Motion</vt:lpstr>
      <vt:lpstr>Projectile Motion Diagram</vt:lpstr>
      <vt:lpstr>Projectile Motion Diagram</vt:lpstr>
      <vt:lpstr>Projectile Motion </vt:lpstr>
      <vt:lpstr>More About the Range of a Projectile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yip cho tung</dc:creator>
  <cp:lastModifiedBy>yip cho tung</cp:lastModifiedBy>
  <cp:revision>1</cp:revision>
  <dcterms:created xsi:type="dcterms:W3CDTF">2025-02-26T16:15:35Z</dcterms:created>
  <dcterms:modified xsi:type="dcterms:W3CDTF">2025-02-28T18:53:11Z</dcterms:modified>
</cp:coreProperties>
</file>