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4"/>
  </p:notesMasterIdLst>
  <p:sldIdLst>
    <p:sldId id="450" r:id="rId2"/>
    <p:sldId id="424" r:id="rId3"/>
    <p:sldId id="362" r:id="rId4"/>
    <p:sldId id="425" r:id="rId5"/>
    <p:sldId id="427" r:id="rId6"/>
    <p:sldId id="428" r:id="rId7"/>
    <p:sldId id="429" r:id="rId8"/>
    <p:sldId id="431" r:id="rId9"/>
    <p:sldId id="433" r:id="rId10"/>
    <p:sldId id="436" r:id="rId11"/>
    <p:sldId id="435" r:id="rId12"/>
    <p:sldId id="437" r:id="rId13"/>
    <p:sldId id="439" r:id="rId14"/>
    <p:sldId id="440" r:id="rId15"/>
    <p:sldId id="442" r:id="rId16"/>
    <p:sldId id="443" r:id="rId17"/>
    <p:sldId id="444" r:id="rId18"/>
    <p:sldId id="445" r:id="rId19"/>
    <p:sldId id="446" r:id="rId20"/>
    <p:sldId id="447" r:id="rId21"/>
    <p:sldId id="448" r:id="rId22"/>
    <p:sldId id="449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288">
          <p15:clr>
            <a:srgbClr val="A4A3A4"/>
          </p15:clr>
        </p15:guide>
        <p15:guide id="4" pos="5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791B"/>
    <a:srgbClr val="4C7816"/>
    <a:srgbClr val="528218"/>
    <a:srgbClr val="B6CEAA"/>
    <a:srgbClr val="ADC8A0"/>
    <a:srgbClr val="077C97"/>
    <a:srgbClr val="CD8019"/>
    <a:srgbClr val="CC73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7" autoAdjust="0"/>
    <p:restoredTop sz="98720" autoAdjust="0"/>
  </p:normalViewPr>
  <p:slideViewPr>
    <p:cSldViewPr snapToGrid="0">
      <p:cViewPr varScale="1">
        <p:scale>
          <a:sx n="75" d="100"/>
          <a:sy n="75" d="100"/>
        </p:scale>
        <p:origin x="1140" y="66"/>
      </p:cViewPr>
      <p:guideLst>
        <p:guide orient="horz" pos="1296"/>
        <p:guide orient="horz" pos="388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25CD2F8-1715-46D8-856C-C4020230C3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8424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fld id="{17C9317C-5A9F-434D-A9BB-451CA2BFD8A1}" type="slidenum">
              <a:rPr lang="en-US" altLang="en-US" sz="1200" smtClean="0">
                <a:latin typeface="Arial" panose="020B0604020202020204" pitchFamily="34" charset="0"/>
              </a:rPr>
              <a:pPr/>
              <a:t>2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96124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fld id="{B3D03D32-1C03-45CB-AE66-C61BB69601C2}" type="slidenum">
              <a:rPr lang="en-US" altLang="en-US" sz="1200" smtClean="0">
                <a:latin typeface="Arial" panose="020B0604020202020204" pitchFamily="34" charset="0"/>
              </a:rPr>
              <a:pPr/>
              <a:t>3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94058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fld id="{2115EEE1-C313-462C-A146-7DD654EDAFCA}" type="slidenum">
              <a:rPr lang="en-US" altLang="en-US" sz="1200" smtClean="0">
                <a:latin typeface="Arial" panose="020B0604020202020204" pitchFamily="34" charset="0"/>
              </a:rPr>
              <a:pPr/>
              <a:t>4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12749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fld id="{D4F6B98A-4A17-4F22-A856-A3AB93FABFAA}" type="slidenum">
              <a:rPr lang="en-US" altLang="en-US" sz="1200" smtClean="0">
                <a:latin typeface="Arial" panose="020B0604020202020204" pitchFamily="34" charset="0"/>
              </a:rPr>
              <a:pPr/>
              <a:t>5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05013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fld id="{4F29396D-55D6-4583-A8BB-B94136E9A5E6}" type="slidenum">
              <a:rPr lang="en-US" altLang="en-US" sz="1200" smtClean="0">
                <a:latin typeface="Arial" panose="020B0604020202020204" pitchFamily="34" charset="0"/>
              </a:rPr>
              <a:pPr/>
              <a:t>6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62100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fld id="{01B1B221-6EF6-43AF-9C74-258822AAEA79}" type="slidenum">
              <a:rPr lang="en-US" altLang="en-US" sz="1200" smtClean="0">
                <a:latin typeface="Arial" panose="020B0604020202020204" pitchFamily="34" charset="0"/>
              </a:rPr>
              <a:pPr/>
              <a:t>7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67021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fld id="{6B5E5B8F-900A-44EF-B439-AD708B048C89}" type="slidenum">
              <a:rPr lang="en-US" altLang="en-US" sz="1200" smtClean="0">
                <a:latin typeface="Arial" panose="020B0604020202020204" pitchFamily="34" charset="0"/>
              </a:rPr>
              <a:pPr/>
              <a:t>8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73513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fld id="{FC551EBD-205F-44EE-9019-17A261D5A576}" type="slidenum">
              <a:rPr lang="en-US" altLang="en-US" sz="1200" smtClean="0">
                <a:latin typeface="Arial" panose="020B0604020202020204" pitchFamily="34" charset="0"/>
              </a:rPr>
              <a:pPr/>
              <a:t>9</a:t>
            </a:fld>
            <a:endParaRPr lang="en-US" altLang="en-US" sz="1200" smtClean="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40550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pearson_ppt_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92850"/>
            <a:ext cx="1295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12"/>
          <p:cNvSpPr>
            <a:spLocks noChangeShapeType="1"/>
          </p:cNvSpPr>
          <p:nvPr userDrawn="1"/>
        </p:nvSpPr>
        <p:spPr bwMode="auto">
          <a:xfrm>
            <a:off x="0" y="2667000"/>
            <a:ext cx="4953000" cy="0"/>
          </a:xfrm>
          <a:prstGeom prst="line">
            <a:avLst/>
          </a:prstGeom>
          <a:noFill/>
          <a:ln w="127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14" descr="Pink tissue paper"/>
          <p:cNvSpPr txBox="1">
            <a:spLocks noChangeArrowheads="1"/>
          </p:cNvSpPr>
          <p:nvPr userDrawn="1"/>
        </p:nvSpPr>
        <p:spPr bwMode="auto">
          <a:xfrm>
            <a:off x="533400" y="304800"/>
            <a:ext cx="5334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en-US" sz="4200" b="1" smtClean="0">
                <a:solidFill>
                  <a:srgbClr val="4C7816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7" name="Text Box 15" descr="Pink tissue paper"/>
          <p:cNvSpPr txBox="1">
            <a:spLocks noChangeArrowheads="1"/>
          </p:cNvSpPr>
          <p:nvPr userDrawn="1"/>
        </p:nvSpPr>
        <p:spPr bwMode="auto">
          <a:xfrm>
            <a:off x="304800" y="20574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en-US" sz="3200" b="1" smtClean="0">
                <a:solidFill>
                  <a:srgbClr val="CD8019"/>
                </a:solidFill>
                <a:latin typeface="Arial" panose="020B0604020202020204" pitchFamily="34" charset="0"/>
              </a:rPr>
              <a:t>1.1</a:t>
            </a:r>
          </a:p>
        </p:txBody>
      </p:sp>
      <p:sp>
        <p:nvSpPr>
          <p:cNvPr id="8" name="Line 21"/>
          <p:cNvSpPr>
            <a:spLocks noChangeShapeType="1"/>
          </p:cNvSpPr>
          <p:nvPr userDrawn="1"/>
        </p:nvSpPr>
        <p:spPr bwMode="auto">
          <a:xfrm rot="5400000" flipH="1">
            <a:off x="4572000" y="-43434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23"/>
          <p:cNvSpPr>
            <a:spLocks noChangeShapeType="1"/>
          </p:cNvSpPr>
          <p:nvPr userDrawn="1"/>
        </p:nvSpPr>
        <p:spPr bwMode="auto">
          <a:xfrm rot="5400000" flipH="1">
            <a:off x="762000" y="701675"/>
            <a:ext cx="0" cy="60960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24"/>
          <p:cNvSpPr>
            <a:spLocks noChangeShapeType="1"/>
          </p:cNvSpPr>
          <p:nvPr userDrawn="1"/>
        </p:nvSpPr>
        <p:spPr bwMode="auto">
          <a:xfrm rot="16200000" flipH="1" flipV="1">
            <a:off x="-19050" y="495300"/>
            <a:ext cx="990600" cy="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31"/>
          <p:cNvSpPr>
            <a:spLocks/>
          </p:cNvSpPr>
          <p:nvPr userDrawn="1"/>
        </p:nvSpPr>
        <p:spPr bwMode="auto">
          <a:xfrm>
            <a:off x="0" y="2057400"/>
            <a:ext cx="1143000" cy="609600"/>
          </a:xfrm>
          <a:custGeom>
            <a:avLst/>
            <a:gdLst>
              <a:gd name="T0" fmla="*/ 0 w 96"/>
              <a:gd name="T1" fmla="*/ 0 h 192"/>
              <a:gd name="T2" fmla="*/ 2147483646 w 96"/>
              <a:gd name="T3" fmla="*/ 0 h 192"/>
              <a:gd name="T4" fmla="*/ 2147483646 w 96"/>
              <a:gd name="T5" fmla="*/ 1935480000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" h="192">
                <a:moveTo>
                  <a:pt x="0" y="0"/>
                </a:moveTo>
                <a:lnTo>
                  <a:pt x="96" y="0"/>
                </a:lnTo>
                <a:lnTo>
                  <a:pt x="96" y="192"/>
                </a:lnTo>
              </a:path>
            </a:pathLst>
          </a:custGeom>
          <a:noFill/>
          <a:ln w="12700" cap="flat" cmpd="sng">
            <a:solidFill>
              <a:srgbClr val="077C97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00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609600"/>
            <a:ext cx="5943600" cy="1295400"/>
          </a:xfrm>
        </p:spPr>
        <p:txBody>
          <a:bodyPr anchor="t"/>
          <a:lstStyle>
            <a:lvl1pPr>
              <a:defRPr sz="36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05201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2819400"/>
            <a:ext cx="4495800" cy="33528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solidFill>
                  <a:srgbClr val="077C97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16766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1.1- </a:t>
            </a:r>
            <a:fld id="{A62CB687-8F01-4CA2-B5C5-402799EF6903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71237135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1.1- </a:t>
            </a:r>
            <a:fld id="{386F77F4-BC12-49A3-8A53-5539EB09165A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3185014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40386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1.1- </a:t>
            </a:r>
            <a:fld id="{26047BC9-DFA0-4CCA-AFFD-EE8EA8EB6335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54021421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1.1- </a:t>
            </a:r>
            <a:fld id="{01299E09-BCAA-4A24-91F9-4A15A7156681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7973445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62400"/>
            <a:ext cx="82296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1.1- </a:t>
            </a:r>
            <a:fld id="{05E3596C-5E37-471B-B961-B18D6A654023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34821672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1.1- </a:t>
            </a:r>
            <a:fld id="{B500D69E-9D93-4174-B37E-8DD723B97D22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20506662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1.1- </a:t>
            </a:r>
            <a:fld id="{90E5EA2B-5103-4D1B-8DCA-2D1962D7D2DB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9091208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1.1- </a:t>
            </a:r>
            <a:fld id="{6C88EBA0-D1AD-499D-BF46-650604713700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23723677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1.1- </a:t>
            </a:r>
            <a:fld id="{36551927-3B43-482C-8165-C464919E805A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20240024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1.1- </a:t>
            </a:r>
            <a:fld id="{76C569B3-1268-4013-9F27-E1BEEE993D69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1362072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1.1- </a:t>
            </a:r>
            <a:fld id="{9FB86D84-B48B-472D-974F-2BF475A27140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67165048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1.1- </a:t>
            </a:r>
            <a:fld id="{02D1DC49-0903-4854-91A2-0C974F525BED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9179877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1.1- </a:t>
            </a:r>
            <a:fld id="{2C5EB232-4D14-4C9C-BF3B-13769CC9F206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91892462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07138"/>
            <a:ext cx="1905000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Slide 1.1- </a:t>
            </a:r>
            <a:fld id="{67C2411A-6324-4CF0-8E24-F86F2DE58F66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Line 13"/>
          <p:cNvSpPr>
            <a:spLocks noChangeShapeType="1"/>
          </p:cNvSpPr>
          <p:nvPr userDrawn="1"/>
        </p:nvSpPr>
        <p:spPr bwMode="auto">
          <a:xfrm rot="5400000" flipH="1">
            <a:off x="4572000" y="-35052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77C9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3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3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4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5.bin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7.wmf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6.wmf"/><Relationship Id="rId4" Type="http://schemas.openxmlformats.org/officeDocument/2006/relationships/notesSlide" Target="../notesSlides/notesSlide2.xml"/><Relationship Id="rId9" Type="http://schemas.openxmlformats.org/officeDocument/2006/relationships/oleObject" Target="../embeddings/oleObject3.bin"/><Relationship Id="rId1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1.1- </a:t>
            </a:r>
            <a:fld id="{9FB86D84-B48B-472D-974F-2BF475A27140}" type="slidenum">
              <a:rPr lang="en-US" altLang="en-US" smtClean="0"/>
              <a:pPr>
                <a:defRPr/>
              </a:pPr>
              <a:t>1</a:t>
            </a:fld>
            <a:endParaRPr lang="en-CA" altLang="en-US"/>
          </a:p>
        </p:txBody>
      </p:sp>
      <p:pic>
        <p:nvPicPr>
          <p:cNvPr id="3" name="图片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433" y="1598163"/>
            <a:ext cx="1996334" cy="1749312"/>
          </a:xfrm>
          <a:prstGeom prst="rect">
            <a:avLst/>
          </a:prstGeom>
        </p:spPr>
      </p:pic>
      <p:grpSp>
        <p:nvGrpSpPr>
          <p:cNvPr id="4" name="组合 5"/>
          <p:cNvGrpSpPr/>
          <p:nvPr/>
        </p:nvGrpSpPr>
        <p:grpSpPr>
          <a:xfrm>
            <a:off x="-584225" y="3770347"/>
            <a:ext cx="10236247" cy="2355222"/>
            <a:chOff x="4700478" y="3239635"/>
            <a:chExt cx="10236247" cy="1685607"/>
          </a:xfrm>
        </p:grpSpPr>
        <p:sp>
          <p:nvSpPr>
            <p:cNvPr id="5" name="矩形 6"/>
            <p:cNvSpPr/>
            <p:nvPr/>
          </p:nvSpPr>
          <p:spPr>
            <a:xfrm>
              <a:off x="4700478" y="3239635"/>
              <a:ext cx="10236247" cy="506624"/>
            </a:xfrm>
            <a:prstGeom prst="rect">
              <a:avLst/>
            </a:prstGeom>
          </p:spPr>
          <p:txBody>
            <a:bodyPr wrap="square" lIns="91436" tIns="45718" rIns="91436" bIns="45718">
              <a:spAutoFit/>
            </a:bodyPr>
            <a:lstStyle/>
            <a:p>
              <a:pPr algn="ctr"/>
              <a:r>
                <a:rPr lang="en-US" altLang="zh-CN" sz="4000" b="1" dirty="0" smtClean="0">
                  <a:gradFill flip="none" rotWithShape="1">
                    <a:gsLst>
                      <a:gs pos="0">
                        <a:srgbClr val="0A5374">
                          <a:shade val="30000"/>
                          <a:satMod val="115000"/>
                        </a:srgbClr>
                      </a:gs>
                      <a:gs pos="50000">
                        <a:srgbClr val="0A5374">
                          <a:shade val="67500"/>
                          <a:satMod val="115000"/>
                        </a:srgbClr>
                      </a:gs>
                      <a:gs pos="100000">
                        <a:srgbClr val="0A5374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LINEAR ALGEBRA </a:t>
              </a:r>
              <a:endParaRPr lang="en-US" altLang="zh-CN" sz="4000" b="1" dirty="0">
                <a:gradFill flip="none" rotWithShape="1">
                  <a:gsLst>
                    <a:gs pos="0">
                      <a:srgbClr val="0A5374">
                        <a:shade val="30000"/>
                        <a:satMod val="115000"/>
                      </a:srgbClr>
                    </a:gs>
                    <a:gs pos="50000">
                      <a:srgbClr val="0A5374">
                        <a:shade val="67500"/>
                        <a:satMod val="115000"/>
                      </a:srgbClr>
                    </a:gs>
                    <a:gs pos="100000">
                      <a:srgbClr val="0A5374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" name="矩形 9"/>
            <p:cNvSpPr/>
            <p:nvPr/>
          </p:nvSpPr>
          <p:spPr>
            <a:xfrm>
              <a:off x="4700479" y="4332168"/>
              <a:ext cx="10236246" cy="593074"/>
            </a:xfrm>
            <a:prstGeom prst="rect">
              <a:avLst/>
            </a:prstGeom>
          </p:spPr>
          <p:txBody>
            <a:bodyPr wrap="square" lIns="91436" tIns="45718" rIns="91436" bIns="45718">
              <a:spAutoFit/>
            </a:bodyPr>
            <a:lstStyle/>
            <a:p>
              <a:pPr algn="ctr"/>
              <a:r>
                <a:rPr lang="en-US" altLang="zh-CN" sz="2400" b="1" dirty="0">
                  <a:gradFill flip="none" rotWithShape="1">
                    <a:gsLst>
                      <a:gs pos="0">
                        <a:srgbClr val="0A5374">
                          <a:shade val="30000"/>
                          <a:satMod val="115000"/>
                        </a:srgbClr>
                      </a:gs>
                      <a:gs pos="50000">
                        <a:srgbClr val="0A5374">
                          <a:shade val="67500"/>
                          <a:satMod val="115000"/>
                        </a:srgbClr>
                      </a:gs>
                      <a:gs pos="100000">
                        <a:srgbClr val="0A5374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Department of Computer Science and Technology</a:t>
              </a:r>
            </a:p>
            <a:p>
              <a:pPr algn="ctr"/>
              <a:r>
                <a:rPr lang="en-US" sz="2400" b="1" dirty="0" smtClean="0">
                  <a:gradFill flip="none" rotWithShape="1">
                    <a:gsLst>
                      <a:gs pos="0">
                        <a:srgbClr val="0A5374">
                          <a:shade val="30000"/>
                          <a:satMod val="115000"/>
                        </a:srgbClr>
                      </a:gs>
                      <a:gs pos="50000">
                        <a:srgbClr val="0A5374">
                          <a:shade val="67500"/>
                          <a:satMod val="115000"/>
                        </a:srgbClr>
                      </a:gs>
                      <a:gs pos="100000">
                        <a:srgbClr val="0A5374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2024</a:t>
              </a:r>
              <a:endParaRPr lang="en-US" sz="2400" b="1" dirty="0">
                <a:gradFill flip="none" rotWithShape="1">
                  <a:gsLst>
                    <a:gs pos="0">
                      <a:srgbClr val="0A5374">
                        <a:shade val="30000"/>
                        <a:satMod val="115000"/>
                      </a:srgbClr>
                    </a:gs>
                    <a:gs pos="50000">
                      <a:srgbClr val="0A5374">
                        <a:shade val="67500"/>
                        <a:satMod val="115000"/>
                      </a:srgbClr>
                    </a:gs>
                    <a:gs pos="100000">
                      <a:srgbClr val="0A5374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71737" y="6125569"/>
            <a:ext cx="6489725" cy="307773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DONE BY SAMI CS 1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603550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Slide 1.1- </a:t>
            </a:r>
            <a:fld id="{EFC96374-8681-4048-B5C9-8AFE54CCC0CC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CA" altLang="en-US" sz="1200" smtClean="0">
              <a:latin typeface="Arial" panose="020B0604020202020204" pitchFamily="34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SOLVING SYSTEM OF EQUATIONS</a:t>
            </a:r>
          </a:p>
        </p:txBody>
      </p:sp>
      <p:sp>
        <p:nvSpPr>
          <p:cNvPr id="68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4572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Keep </a:t>
            </a:r>
            <a:r>
              <a:rPr lang="en-US" altLang="en-US" sz="2800" i="1" smtClean="0"/>
              <a:t>x</a:t>
            </a:r>
            <a:r>
              <a:rPr lang="en-US" altLang="en-US" sz="2800" baseline="-25000" smtClean="0"/>
              <a:t>1</a:t>
            </a:r>
            <a:r>
              <a:rPr lang="en-US" altLang="en-US" sz="2800" smtClean="0"/>
              <a:t> in the first equation and eliminate it from the other equations. To do so, add 4 times equation 1 to equation 3. 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</p:txBody>
      </p:sp>
      <p:graphicFrame>
        <p:nvGraphicFramePr>
          <p:cNvPr id="68096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990600" y="1524000"/>
          <a:ext cx="33782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Equation" r:id="rId3" imgW="3378200" imgH="1727200" progId="Equation.DSMT4">
                  <p:embed/>
                </p:oleObj>
              </mc:Choice>
              <mc:Fallback>
                <p:oleObj name="Equation" r:id="rId3" imgW="3378200" imgH="172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0"/>
                        <a:ext cx="3378200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66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105400" y="1447800"/>
          <a:ext cx="32385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name="Equation" r:id="rId5" imgW="3238500" imgH="1778000" progId="Equation.DSMT4">
                  <p:embed/>
                </p:oleObj>
              </mc:Choice>
              <mc:Fallback>
                <p:oleObj name="Equation" r:id="rId5" imgW="3238500" imgH="1778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447800"/>
                        <a:ext cx="32385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68" name="Object 8"/>
          <p:cNvGraphicFramePr>
            <a:graphicFrameLocks noChangeAspect="1"/>
          </p:cNvGraphicFramePr>
          <p:nvPr/>
        </p:nvGraphicFramePr>
        <p:xfrm>
          <a:off x="2743200" y="4648200"/>
          <a:ext cx="33782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" name="Equation" r:id="rId7" imgW="3378200" imgH="1803400" progId="Equation.DSMT4">
                  <p:embed/>
                </p:oleObj>
              </mc:Choice>
              <mc:Fallback>
                <p:oleObj name="Equation" r:id="rId7" imgW="3378200" imgH="1803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648200"/>
                        <a:ext cx="3378200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Slide 1.1- </a:t>
            </a:r>
            <a:fld id="{C23B9999-D32C-4EA0-8063-8786280A8237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CA" altLang="en-US" sz="1200" smtClean="0">
              <a:latin typeface="Arial" panose="020B0604020202020204" pitchFamily="34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SOLVING SYSTEM OF EQUATIONS</a:t>
            </a:r>
          </a:p>
        </p:txBody>
      </p:sp>
      <p:sp>
        <p:nvSpPr>
          <p:cNvPr id="67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458200" cy="3756025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The result of this calculation is written in place of the original third equation: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Now, multiply equation 2 by         in order to obtain 1 as the coefficient for </a:t>
            </a:r>
            <a:r>
              <a:rPr lang="en-US" altLang="en-US" sz="2800" i="1" smtClean="0"/>
              <a:t>x</a:t>
            </a:r>
            <a:r>
              <a:rPr lang="en-US" altLang="en-US" sz="2800" baseline="-25000" smtClean="0"/>
              <a:t>2</a:t>
            </a:r>
            <a:r>
              <a:rPr lang="en-US" altLang="en-US" sz="2800" smtClean="0"/>
              <a:t>. </a:t>
            </a:r>
          </a:p>
          <a:p>
            <a:pPr eaLnBrk="1" hangingPunct="1"/>
            <a:endParaRPr lang="en-US" altLang="en-US" sz="2800" smtClean="0"/>
          </a:p>
        </p:txBody>
      </p:sp>
      <p:graphicFrame>
        <p:nvGraphicFramePr>
          <p:cNvPr id="679941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600200" y="2667000"/>
          <a:ext cx="27559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Equation" r:id="rId3" imgW="2755900" imgH="1727200" progId="Equation.DSMT4">
                  <p:embed/>
                </p:oleObj>
              </mc:Choice>
              <mc:Fallback>
                <p:oleObj name="Equation" r:id="rId3" imgW="2755900" imgH="172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667000"/>
                        <a:ext cx="2755900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9945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953000" y="2514600"/>
          <a:ext cx="30099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Equation" r:id="rId5" imgW="3009900" imgH="1778000" progId="Equation.DSMT4">
                  <p:embed/>
                </p:oleObj>
              </mc:Choice>
              <mc:Fallback>
                <p:oleObj name="Equation" r:id="rId5" imgW="3009900" imgH="1778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514600"/>
                        <a:ext cx="30099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9947" name="Object 11"/>
          <p:cNvGraphicFramePr>
            <a:graphicFrameLocks noChangeAspect="1"/>
          </p:cNvGraphicFramePr>
          <p:nvPr/>
        </p:nvGraphicFramePr>
        <p:xfrm>
          <a:off x="5105400" y="5219700"/>
          <a:ext cx="53340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7" name="Equation" r:id="rId7" imgW="634725" imgH="355446" progId="Equation.DSMT4">
                  <p:embed/>
                </p:oleObj>
              </mc:Choice>
              <mc:Fallback>
                <p:oleObj name="Equation" r:id="rId7" imgW="634725" imgH="355446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219700"/>
                        <a:ext cx="533400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Slide 1.1- </a:t>
            </a:r>
            <a:fld id="{C2A7D75C-F66E-46AA-8167-3988D250F394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CA" altLang="en-US" sz="1200" smtClean="0">
              <a:latin typeface="Arial" panose="020B0604020202020204" pitchFamily="34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SOLVING SYSTEM OF EQUATIONS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8458200" cy="5086350"/>
          </a:xfrm>
        </p:spPr>
        <p:txBody>
          <a:bodyPr/>
          <a:lstStyle/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Use the </a:t>
            </a:r>
            <a:r>
              <a:rPr lang="en-US" altLang="en-US" sz="2800" i="1" smtClean="0"/>
              <a:t>x</a:t>
            </a:r>
            <a:r>
              <a:rPr lang="en-US" altLang="en-US" sz="2800" baseline="-25000" smtClean="0"/>
              <a:t>2</a:t>
            </a:r>
            <a:r>
              <a:rPr lang="en-US" altLang="en-US" sz="2800" smtClean="0"/>
              <a:t> in equation 2 to eliminate the         in equation 3.</a:t>
            </a:r>
          </a:p>
        </p:txBody>
      </p:sp>
      <p:graphicFrame>
        <p:nvGraphicFramePr>
          <p:cNvPr id="68710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196975" y="1676400"/>
          <a:ext cx="27559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4" name="Equation" r:id="rId3" imgW="2755900" imgH="1727200" progId="Equation.DSMT4">
                  <p:embed/>
                </p:oleObj>
              </mc:Choice>
              <mc:Fallback>
                <p:oleObj name="Equation" r:id="rId3" imgW="2755900" imgH="172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975" y="1676400"/>
                        <a:ext cx="2755900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110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929188" y="1676400"/>
          <a:ext cx="30099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5" name="Equation" r:id="rId5" imgW="3009900" imgH="1778000" progId="Equation.DSMT4">
                  <p:embed/>
                </p:oleObj>
              </mc:Choice>
              <mc:Fallback>
                <p:oleObj name="Equation" r:id="rId5" imgW="3009900" imgH="1778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1676400"/>
                        <a:ext cx="30099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112" name="Object 8"/>
          <p:cNvGraphicFramePr>
            <a:graphicFrameLocks noChangeAspect="1"/>
          </p:cNvGraphicFramePr>
          <p:nvPr/>
        </p:nvGraphicFramePr>
        <p:xfrm>
          <a:off x="6629400" y="3860800"/>
          <a:ext cx="6858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6" name="Equation" r:id="rId7" imgW="761669" imgH="482391" progId="Equation.DSMT4">
                  <p:embed/>
                </p:oleObj>
              </mc:Choice>
              <mc:Fallback>
                <p:oleObj name="Equation" r:id="rId7" imgW="761669" imgH="482391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860800"/>
                        <a:ext cx="6858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113" name="Object 9"/>
          <p:cNvGraphicFramePr>
            <a:graphicFrameLocks noChangeAspect="1"/>
          </p:cNvGraphicFramePr>
          <p:nvPr/>
        </p:nvGraphicFramePr>
        <p:xfrm>
          <a:off x="2971800" y="4419600"/>
          <a:ext cx="26670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7" name="Equation" r:id="rId9" imgW="2667000" imgH="1803400" progId="Equation.DSMT4">
                  <p:embed/>
                </p:oleObj>
              </mc:Choice>
              <mc:Fallback>
                <p:oleObj name="Equation" r:id="rId9" imgW="2667000" imgH="1803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419600"/>
                        <a:ext cx="2667000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Slide 1.1- </a:t>
            </a:r>
            <a:fld id="{F59155AB-3476-4515-BD3D-4FD6E700EF8C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CA" altLang="en-US" sz="1200" smtClean="0">
              <a:latin typeface="Arial" panose="020B0604020202020204" pitchFamily="34" charset="0"/>
            </a:endParaRPr>
          </a:p>
        </p:txBody>
      </p:sp>
      <p:sp>
        <p:nvSpPr>
          <p:cNvPr id="23555" name="Footer Placeholder 5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6305550"/>
            <a:ext cx="6324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 © 2016 Pearson Education, Inc.</a:t>
            </a: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SOLVING SYSTEM OF EQUATIONS</a:t>
            </a:r>
          </a:p>
        </p:txBody>
      </p:sp>
      <p:sp>
        <p:nvSpPr>
          <p:cNvPr id="69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534400" cy="43973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The new system has a </a:t>
            </a:r>
            <a:r>
              <a:rPr lang="en-US" altLang="en-US" sz="2800" i="1" dirty="0" smtClean="0"/>
              <a:t>triangular</a:t>
            </a:r>
            <a:r>
              <a:rPr lang="en-US" altLang="en-US" sz="2800" dirty="0" smtClean="0"/>
              <a:t> form.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Eventually, you want to eliminate the          term from equation 1, but it is more efficient to use the x</a:t>
            </a:r>
            <a:r>
              <a:rPr lang="en-US" altLang="en-US" sz="2800" baseline="-25000" dirty="0" smtClean="0"/>
              <a:t>3</a:t>
            </a:r>
            <a:r>
              <a:rPr lang="en-US" altLang="en-US" sz="2800" dirty="0" smtClean="0"/>
              <a:t> term in equation 3 first to eliminate the         and </a:t>
            </a:r>
            <a:r>
              <a:rPr lang="en-US" altLang="en-US" sz="2800" i="1" dirty="0" smtClean="0"/>
              <a:t>x</a:t>
            </a:r>
            <a:r>
              <a:rPr lang="en-US" altLang="en-US" sz="2800" baseline="-25000" dirty="0" smtClean="0"/>
              <a:t>3</a:t>
            </a:r>
            <a:r>
              <a:rPr lang="en-US" altLang="en-US" sz="2800" dirty="0" smtClean="0"/>
              <a:t> terms in equations 2 and 1.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 smtClean="0"/>
          </a:p>
        </p:txBody>
      </p:sp>
      <p:graphicFrame>
        <p:nvGraphicFramePr>
          <p:cNvPr id="691205" name="Object 5"/>
          <p:cNvGraphicFramePr>
            <a:graphicFrameLocks noChangeAspect="1"/>
          </p:cNvGraphicFramePr>
          <p:nvPr/>
        </p:nvGraphicFramePr>
        <p:xfrm>
          <a:off x="914400" y="2438400"/>
          <a:ext cx="25400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" name="Equation" r:id="rId3" imgW="2540000" imgH="1803400" progId="Equation.DSMT4">
                  <p:embed/>
                </p:oleObj>
              </mc:Choice>
              <mc:Fallback>
                <p:oleObj name="Equation" r:id="rId3" imgW="2540000" imgH="1803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438400"/>
                        <a:ext cx="2540000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1206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4908550" y="2438400"/>
          <a:ext cx="27940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9" name="Equation" r:id="rId5" imgW="2794000" imgH="1778000" progId="Equation.DSMT4">
                  <p:embed/>
                </p:oleObj>
              </mc:Choice>
              <mc:Fallback>
                <p:oleObj name="Equation" r:id="rId5" imgW="2794000" imgH="1778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8550" y="2438400"/>
                        <a:ext cx="27940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1209" name="Object 9"/>
          <p:cNvGraphicFramePr>
            <a:graphicFrameLocks noChangeAspect="1"/>
          </p:cNvGraphicFramePr>
          <p:nvPr/>
        </p:nvGraphicFramePr>
        <p:xfrm>
          <a:off x="6229350" y="4411663"/>
          <a:ext cx="7620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0" name="Equation" r:id="rId7" imgW="774364" imgH="482391" progId="Equation.DSMT4">
                  <p:embed/>
                </p:oleObj>
              </mc:Choice>
              <mc:Fallback>
                <p:oleObj name="Equation" r:id="rId7" imgW="774364" imgH="482391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9350" y="4411663"/>
                        <a:ext cx="76200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1210" name="Object 10"/>
          <p:cNvGraphicFramePr>
            <a:graphicFrameLocks noChangeAspect="1"/>
          </p:cNvGraphicFramePr>
          <p:nvPr/>
        </p:nvGraphicFramePr>
        <p:xfrm>
          <a:off x="5410200" y="5232400"/>
          <a:ext cx="6858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1" name="Equation" r:id="rId9" imgW="761669" imgH="482391" progId="Equation.DSMT4">
                  <p:embed/>
                </p:oleObj>
              </mc:Choice>
              <mc:Fallback>
                <p:oleObj name="Equation" r:id="rId9" imgW="761669" imgH="482391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232400"/>
                        <a:ext cx="6858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457200" y="6305550"/>
            <a:ext cx="2654300" cy="2984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SA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shelf Symbol 2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Slide 1.1- </a:t>
            </a:r>
            <a:fld id="{6871DA58-E198-406C-A604-B24299A0C316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CA" altLang="en-US" sz="1200" smtClean="0">
              <a:latin typeface="Arial" panose="020B0604020202020204" pitchFamily="34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SOLVING SYSTEM OF EQUATIONS</a:t>
            </a:r>
          </a:p>
        </p:txBody>
      </p:sp>
      <p:graphicFrame>
        <p:nvGraphicFramePr>
          <p:cNvPr id="693252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447800" y="1447800"/>
          <a:ext cx="20320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2" name="Equation" r:id="rId3" imgW="2032000" imgH="1803400" progId="Equation.DSMT4">
                  <p:embed/>
                </p:oleObj>
              </mc:Choice>
              <mc:Fallback>
                <p:oleObj name="Equation" r:id="rId3" imgW="2032000" imgH="1803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447800"/>
                        <a:ext cx="2032000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3256" name="Rectangle 8"/>
          <p:cNvSpPr>
            <a:spLocks noGrp="1" noChangeArrowheads="1"/>
          </p:cNvSpPr>
          <p:nvPr>
            <p:ph type="body" sz="half" idx="3"/>
          </p:nvPr>
        </p:nvSpPr>
        <p:spPr>
          <a:xfrm>
            <a:off x="457200" y="3429000"/>
            <a:ext cx="8229600" cy="27432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Now, combine the results of these two operations.</a:t>
            </a:r>
          </a:p>
        </p:txBody>
      </p:sp>
      <p:graphicFrame>
        <p:nvGraphicFramePr>
          <p:cNvPr id="693253" name="Object 5"/>
          <p:cNvGraphicFramePr>
            <a:graphicFrameLocks noChangeAspect="1"/>
          </p:cNvGraphicFramePr>
          <p:nvPr/>
        </p:nvGraphicFramePr>
        <p:xfrm>
          <a:off x="4343400" y="1447800"/>
          <a:ext cx="27432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3" name="Equation" r:id="rId5" imgW="2743200" imgH="1803400" progId="Equation.DSMT4">
                  <p:embed/>
                </p:oleObj>
              </mc:Choice>
              <mc:Fallback>
                <p:oleObj name="Equation" r:id="rId5" imgW="2743200" imgH="1803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447800"/>
                        <a:ext cx="2743200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3257" name="Object 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447800" y="4114800"/>
          <a:ext cx="20574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4" name="Equation" r:id="rId7" imgW="2057400" imgH="1727200" progId="Equation.DSMT4">
                  <p:embed/>
                </p:oleObj>
              </mc:Choice>
              <mc:Fallback>
                <p:oleObj name="Equation" r:id="rId7" imgW="2057400" imgH="172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114800"/>
                        <a:ext cx="2057400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3259" name="Object 11"/>
          <p:cNvGraphicFramePr>
            <a:graphicFrameLocks noChangeAspect="1"/>
          </p:cNvGraphicFramePr>
          <p:nvPr/>
        </p:nvGraphicFramePr>
        <p:xfrm>
          <a:off x="4495800" y="4038600"/>
          <a:ext cx="27686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5" name="Equation" r:id="rId9" imgW="2768600" imgH="1778000" progId="Equation.DSMT4">
                  <p:embed/>
                </p:oleObj>
              </mc:Choice>
              <mc:Fallback>
                <p:oleObj name="Equation" r:id="rId9" imgW="2768600" imgH="1778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038600"/>
                        <a:ext cx="27686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Slide 1.1- </a:t>
            </a:r>
            <a:fld id="{2E9886A5-E28F-4B49-9017-BA01CE1E50B9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CA" altLang="en-US" sz="1200" smtClean="0">
              <a:latin typeface="Arial" panose="020B0604020202020204" pitchFamily="34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SOLVING SYSTEM OF EQUATIONS</a:t>
            </a:r>
          </a:p>
        </p:txBody>
      </p:sp>
      <p:sp>
        <p:nvSpPr>
          <p:cNvPr id="696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534400" cy="45720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Move back to the </a:t>
            </a:r>
            <a:r>
              <a:rPr lang="en-US" altLang="en-US" sz="2800" i="1" smtClean="0"/>
              <a:t>x</a:t>
            </a:r>
            <a:r>
              <a:rPr lang="en-US" altLang="en-US" sz="2800" baseline="-25000" smtClean="0"/>
              <a:t>2</a:t>
            </a:r>
            <a:r>
              <a:rPr lang="en-US" altLang="en-US" sz="2800" smtClean="0"/>
              <a:t> in equation 2, and use it to eliminate the          above it. Because of the previous work with </a:t>
            </a:r>
            <a:r>
              <a:rPr lang="en-US" altLang="en-US" sz="2800" i="1" smtClean="0"/>
              <a:t>x</a:t>
            </a:r>
            <a:r>
              <a:rPr lang="en-US" altLang="en-US" sz="2800" baseline="-25000" smtClean="0"/>
              <a:t>3</a:t>
            </a:r>
            <a:r>
              <a:rPr lang="en-US" altLang="en-US" sz="2800" smtClean="0"/>
              <a:t>, there is now no arithmetic involving </a:t>
            </a:r>
            <a:r>
              <a:rPr lang="en-US" altLang="en-US" sz="2800" i="1" smtClean="0"/>
              <a:t>x</a:t>
            </a:r>
            <a:r>
              <a:rPr lang="en-US" altLang="en-US" sz="2800" baseline="-25000" smtClean="0"/>
              <a:t>3</a:t>
            </a:r>
            <a:r>
              <a:rPr lang="en-US" altLang="en-US" sz="2800" smtClean="0"/>
              <a:t> terms. Add 2 times equation 2 to equation 1 and obtain the system:</a:t>
            </a:r>
          </a:p>
        </p:txBody>
      </p:sp>
      <p:graphicFrame>
        <p:nvGraphicFramePr>
          <p:cNvPr id="696324" name="Object 4"/>
          <p:cNvGraphicFramePr>
            <a:graphicFrameLocks noChangeAspect="1"/>
          </p:cNvGraphicFramePr>
          <p:nvPr/>
        </p:nvGraphicFramePr>
        <p:xfrm>
          <a:off x="2743200" y="3657600"/>
          <a:ext cx="11430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name="Equation" r:id="rId3" imgW="1143000" imgH="1727200" progId="Equation.DSMT4">
                  <p:embed/>
                </p:oleObj>
              </mc:Choice>
              <mc:Fallback>
                <p:oleObj name="Equation" r:id="rId3" imgW="1143000" imgH="172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657600"/>
                        <a:ext cx="1143000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25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4648200" y="3657600"/>
          <a:ext cx="25400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2" name="Equation" r:id="rId5" imgW="2540000" imgH="1778000" progId="Equation.DSMT4">
                  <p:embed/>
                </p:oleObj>
              </mc:Choice>
              <mc:Fallback>
                <p:oleObj name="Equation" r:id="rId5" imgW="2540000" imgH="1778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657600"/>
                        <a:ext cx="25400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27" name="Object 7"/>
          <p:cNvGraphicFramePr>
            <a:graphicFrameLocks noChangeAspect="1"/>
          </p:cNvGraphicFramePr>
          <p:nvPr/>
        </p:nvGraphicFramePr>
        <p:xfrm>
          <a:off x="2819400" y="2082800"/>
          <a:ext cx="7620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3" name="Equation" r:id="rId7" imgW="774364" imgH="482391" progId="Equation.DSMT4">
                  <p:embed/>
                </p:oleObj>
              </mc:Choice>
              <mc:Fallback>
                <p:oleObj name="Equation" r:id="rId7" imgW="774364" imgH="482391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082800"/>
                        <a:ext cx="7620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Slide 1.1- </a:t>
            </a:r>
            <a:fld id="{15511BD5-9077-4B23-9C4D-A54E7A6BEA73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CA" altLang="en-US" sz="1200" smtClean="0">
              <a:latin typeface="Arial" panose="020B0604020202020204" pitchFamily="34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SOLVING SYSTEM OF EQUATIONS</a:t>
            </a:r>
          </a:p>
        </p:txBody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Thus, the only solution of the original system is (29,16,3). To verify that (29,16,3) is a solution, substitute these values into the left side of the original system, and compute.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smtClean="0"/>
          </a:p>
          <a:p>
            <a:pPr eaLnBrk="1" hangingPunct="1">
              <a:lnSpc>
                <a:spcPct val="80000"/>
              </a:lnSpc>
            </a:pPr>
            <a:endParaRPr lang="en-US" altLang="en-US" sz="2800" smtClean="0"/>
          </a:p>
          <a:p>
            <a:pPr eaLnBrk="1" hangingPunct="1">
              <a:lnSpc>
                <a:spcPct val="80000"/>
              </a:lnSpc>
            </a:pPr>
            <a:endParaRPr lang="en-US" altLang="en-US" sz="2800" smtClean="0"/>
          </a:p>
          <a:p>
            <a:pPr eaLnBrk="1" hangingPunct="1">
              <a:lnSpc>
                <a:spcPct val="80000"/>
              </a:lnSpc>
            </a:pPr>
            <a:endParaRPr lang="en-US" altLang="en-US" sz="2800" smtClean="0"/>
          </a:p>
          <a:p>
            <a:pPr eaLnBrk="1" hangingPunct="1">
              <a:lnSpc>
                <a:spcPct val="80000"/>
              </a:lnSpc>
            </a:pPr>
            <a:endParaRPr lang="en-US" altLang="en-US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The results agree with the right side of the original system, so (29,16,3) is a solution of the system.</a:t>
            </a:r>
          </a:p>
        </p:txBody>
      </p:sp>
      <p:graphicFrame>
        <p:nvGraphicFramePr>
          <p:cNvPr id="698372" name="Object 4"/>
          <p:cNvGraphicFramePr>
            <a:graphicFrameLocks noChangeAspect="1"/>
          </p:cNvGraphicFramePr>
          <p:nvPr/>
        </p:nvGraphicFramePr>
        <p:xfrm>
          <a:off x="1219200" y="3352800"/>
          <a:ext cx="6934200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Equation" r:id="rId3" imgW="6946900" imgH="1651000" progId="Equation.DSMT4">
                  <p:embed/>
                </p:oleObj>
              </mc:Choice>
              <mc:Fallback>
                <p:oleObj name="Equation" r:id="rId3" imgW="6946900" imgH="165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352800"/>
                        <a:ext cx="6934200" cy="164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Slide 1.1- </a:t>
            </a:r>
            <a:fld id="{8CF6A09B-6049-4A0E-BC09-BC6DA6CD90C5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CA" altLang="en-US" sz="1200" smtClean="0">
              <a:latin typeface="Arial" panose="020B0604020202020204" pitchFamily="34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ELEMENTARY ROW OPERATIONS</a:t>
            </a:r>
          </a:p>
        </p:txBody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800" smtClean="0"/>
              <a:t>Elementary row operations include the following:</a:t>
            </a:r>
          </a:p>
          <a:p>
            <a:pPr marL="1371600" lvl="2" indent="-4572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800" smtClean="0"/>
              <a:t>(Replacement) Replace one row by the sum of itself and a multiple of another row.</a:t>
            </a:r>
          </a:p>
          <a:p>
            <a:pPr marL="1371600" lvl="2" indent="-4572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800" smtClean="0"/>
              <a:t>(Interchange) Interchange two rows.</a:t>
            </a:r>
          </a:p>
          <a:p>
            <a:pPr marL="1371600" lvl="2" indent="-4572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800" smtClean="0"/>
              <a:t>(Scaling) Multiply all entries in a row by a nonzero constant.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smtClean="0"/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800" smtClean="0"/>
              <a:t>Two matrices are called </a:t>
            </a:r>
            <a:r>
              <a:rPr lang="en-US" altLang="en-US" sz="2800" b="1" smtClean="0"/>
              <a:t>row equivalent</a:t>
            </a:r>
            <a:r>
              <a:rPr lang="en-US" altLang="en-US" sz="2800" smtClean="0"/>
              <a:t> if there is a sequence of elementary row operations that transforms one matrix into the other.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Slide 1.1- </a:t>
            </a:r>
            <a:fld id="{9001528F-8703-45AF-915A-A6361A05527D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CA" altLang="en-US" sz="1200" smtClean="0">
              <a:latin typeface="Arial" panose="020B0604020202020204" pitchFamily="34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ELEMENTARY ROW OPERATIONS</a:t>
            </a:r>
          </a:p>
        </p:txBody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marL="609600" indent="-609600" eaLnBrk="1" hangingPunct="1"/>
            <a:r>
              <a:rPr lang="en-US" altLang="en-US" sz="2800" smtClean="0"/>
              <a:t>It is important to note that row operations are </a:t>
            </a:r>
            <a:r>
              <a:rPr lang="en-US" altLang="en-US" sz="2800" i="1" smtClean="0"/>
              <a:t>reversible</a:t>
            </a:r>
            <a:r>
              <a:rPr lang="en-US" altLang="en-US" sz="2800" smtClean="0"/>
              <a:t>.</a:t>
            </a:r>
          </a:p>
          <a:p>
            <a:pPr marL="609600" indent="-609600" eaLnBrk="1" hangingPunct="1"/>
            <a:r>
              <a:rPr lang="en-US" altLang="en-US" sz="2800" smtClean="0"/>
              <a:t>If the augmented matrices of two linear systems are row equivalent, then the two systems have the same solution set.</a:t>
            </a:r>
          </a:p>
          <a:p>
            <a:pPr marL="609600" indent="-609600" eaLnBrk="1" hangingPunct="1"/>
            <a:r>
              <a:rPr lang="en-US" altLang="en-US" sz="2800" smtClean="0"/>
              <a:t>Two fundamental questions about a linear system are as follows:</a:t>
            </a:r>
          </a:p>
          <a:p>
            <a:pPr marL="1371600" lvl="2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800" smtClean="0"/>
              <a:t>Is the system consistent; that is, does at least one solution </a:t>
            </a:r>
            <a:r>
              <a:rPr lang="en-US" altLang="en-US" sz="2800" i="1" smtClean="0"/>
              <a:t>exist</a:t>
            </a:r>
            <a:r>
              <a:rPr lang="en-US" altLang="en-US" sz="2800" smtClean="0"/>
              <a:t>?</a:t>
            </a:r>
          </a:p>
          <a:p>
            <a:pPr marL="1371600" lvl="2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800" smtClean="0"/>
              <a:t>If a solution exists, is it the </a:t>
            </a:r>
            <a:r>
              <a:rPr lang="en-US" altLang="en-US" sz="2800" i="1" smtClean="0"/>
              <a:t>only</a:t>
            </a:r>
            <a:r>
              <a:rPr lang="en-US" altLang="en-US" sz="2800" smtClean="0"/>
              <a:t> one; that is, is the solution </a:t>
            </a:r>
            <a:r>
              <a:rPr lang="en-US" altLang="en-US" sz="2800" i="1" smtClean="0"/>
              <a:t>unique</a:t>
            </a:r>
            <a:r>
              <a:rPr lang="en-US" altLang="en-US" sz="2800" smtClean="0"/>
              <a:t>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Slide 1.1- </a:t>
            </a:r>
            <a:fld id="{2D68C0D8-7FEB-495F-B0B7-0D4A7F3E2B2B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CA" altLang="en-US" sz="1200" smtClean="0">
              <a:latin typeface="Arial" panose="020B0604020202020204" pitchFamily="34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EXISTENCE AND UNIQUENESS OF SYSTEM OF EQUATIONS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smtClean="0"/>
              <a:t>Example 3:</a:t>
            </a:r>
            <a:r>
              <a:rPr lang="en-US" altLang="en-US" sz="2800" smtClean="0"/>
              <a:t> Determine if the following system is consistent:</a:t>
            </a:r>
          </a:p>
          <a:p>
            <a:pPr eaLnBrk="1" hangingPunct="1"/>
            <a:endParaRPr lang="en-US" altLang="en-US" sz="2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smtClean="0"/>
              <a:t>                                                                             (5)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b="1" smtClean="0"/>
              <a:t>Solution:</a:t>
            </a:r>
            <a:r>
              <a:rPr lang="en-US" altLang="en-US" sz="2800" smtClean="0"/>
              <a:t> The augmented matrix is</a:t>
            </a:r>
          </a:p>
        </p:txBody>
      </p:sp>
      <p:graphicFrame>
        <p:nvGraphicFramePr>
          <p:cNvPr id="705540" name="Object 4"/>
          <p:cNvGraphicFramePr>
            <a:graphicFrameLocks noChangeAspect="1"/>
          </p:cNvGraphicFramePr>
          <p:nvPr/>
        </p:nvGraphicFramePr>
        <p:xfrm>
          <a:off x="2819400" y="2286000"/>
          <a:ext cx="29083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2" name="Equation" r:id="rId3" imgW="2908300" imgH="1727200" progId="Equation.DSMT4">
                  <p:embed/>
                </p:oleObj>
              </mc:Choice>
              <mc:Fallback>
                <p:oleObj name="Equation" r:id="rId3" imgW="2908300" imgH="172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286000"/>
                        <a:ext cx="2908300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5541" name="Object 5"/>
          <p:cNvGraphicFramePr>
            <a:graphicFrameLocks noChangeAspect="1"/>
          </p:cNvGraphicFramePr>
          <p:nvPr/>
        </p:nvGraphicFramePr>
        <p:xfrm>
          <a:off x="3124200" y="4648200"/>
          <a:ext cx="27686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3" name="Equation" r:id="rId5" imgW="2768600" imgH="1778000" progId="Equation.DSMT4">
                  <p:embed/>
                </p:oleObj>
              </mc:Choice>
              <mc:Fallback>
                <p:oleObj name="Equation" r:id="rId5" imgW="2768600" imgH="1778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648200"/>
                        <a:ext cx="27686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Linear Equations</a:t>
            </a:r>
            <a:br>
              <a:rPr lang="en-US" altLang="en-US" dirty="0" smtClean="0"/>
            </a:br>
            <a:r>
              <a:rPr lang="en-US" altLang="en-US" dirty="0" smtClean="0"/>
              <a:t>in Linear Algebra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14400" y="2946400"/>
            <a:ext cx="5638800" cy="11557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SYSTEMS OF</a:t>
            </a:r>
            <a:br>
              <a:rPr lang="en-US" altLang="en-US" dirty="0" smtClean="0"/>
            </a:br>
            <a:r>
              <a:rPr lang="en-US" altLang="en-US" dirty="0" smtClean="0"/>
              <a:t>LINEAR </a:t>
            </a:r>
            <a:r>
              <a:rPr lang="en-US" altLang="en-US" dirty="0" smtClean="0"/>
              <a:t>EQUATIONS</a:t>
            </a:r>
          </a:p>
          <a:p>
            <a:pPr eaLnBrk="1" hangingPunct="1"/>
            <a:r>
              <a:rPr lang="en-US" altLang="en-US" b="1" dirty="0"/>
              <a:t>(</a:t>
            </a:r>
            <a:r>
              <a:rPr lang="en-US" altLang="en-US" b="1" dirty="0" smtClean="0"/>
              <a:t>FIRST SLIDE) 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Rectangle 1"/>
          <p:cNvSpPr/>
          <p:nvPr/>
        </p:nvSpPr>
        <p:spPr bwMode="auto">
          <a:xfrm>
            <a:off x="0" y="6096000"/>
            <a:ext cx="9144000" cy="762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SA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shelf Symbol 2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Slide 1.1- </a:t>
            </a:r>
            <a:fld id="{2121DAD5-EE12-4F49-B6CF-F93F934CF7BB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CA" altLang="en-US" sz="1200" smtClean="0">
              <a:latin typeface="Arial" panose="020B0604020202020204" pitchFamily="34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EXISTENCE AND UNIQUENESS OF SYSTEM OF EQUATIONS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8686800" cy="51054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To obtain an </a:t>
            </a:r>
            <a:r>
              <a:rPr lang="en-US" altLang="en-US" sz="2800" i="1" smtClean="0"/>
              <a:t>x</a:t>
            </a:r>
            <a:r>
              <a:rPr lang="en-US" altLang="en-US" sz="2800" baseline="-25000" smtClean="0"/>
              <a:t>1</a:t>
            </a:r>
            <a:r>
              <a:rPr lang="en-US" altLang="en-US" sz="2800" smtClean="0"/>
              <a:t> in in the first equation, interchange rows 1 and 2: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To eliminate the 5</a:t>
            </a:r>
            <a:r>
              <a:rPr lang="en-US" altLang="en-US" sz="2800" i="1" smtClean="0"/>
              <a:t>x</a:t>
            </a:r>
            <a:r>
              <a:rPr lang="en-US" altLang="en-US" sz="2800" baseline="-25000" smtClean="0"/>
              <a:t>1</a:t>
            </a:r>
            <a:r>
              <a:rPr lang="en-US" altLang="en-US" sz="2800" smtClean="0"/>
              <a:t> term in the third equation, add             times row 1 to row 3.</a:t>
            </a:r>
          </a:p>
          <a:p>
            <a:pPr eaLnBrk="1" hangingPunct="1"/>
            <a:endParaRPr lang="en-US" altLang="en-US" sz="2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smtClean="0"/>
              <a:t>                                                                                (6)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smtClean="0"/>
          </a:p>
        </p:txBody>
      </p:sp>
      <p:graphicFrame>
        <p:nvGraphicFramePr>
          <p:cNvPr id="70656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505200" y="1905000"/>
          <a:ext cx="27686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1" name="Equation" r:id="rId3" imgW="2768600" imgH="1778000" progId="Equation.DSMT4">
                  <p:embed/>
                </p:oleObj>
              </mc:Choice>
              <mc:Fallback>
                <p:oleObj name="Equation" r:id="rId3" imgW="2768600" imgH="1778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905000"/>
                        <a:ext cx="27686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66" name="Object 6"/>
          <p:cNvGraphicFramePr>
            <a:graphicFrameLocks noChangeAspect="1"/>
          </p:cNvGraphicFramePr>
          <p:nvPr/>
        </p:nvGraphicFramePr>
        <p:xfrm>
          <a:off x="8229600" y="3873500"/>
          <a:ext cx="774700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2" name="Equation" r:id="rId5" imgW="926698" imgH="355446" progId="Equation.DSMT4">
                  <p:embed/>
                </p:oleObj>
              </mc:Choice>
              <mc:Fallback>
                <p:oleObj name="Equation" r:id="rId5" imgW="926698" imgH="35544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3873500"/>
                        <a:ext cx="774700" cy="29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70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505200" y="4833938"/>
          <a:ext cx="3248025" cy="147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3" name="Equation" r:id="rId7" imgW="3924300" imgH="1778000" progId="Equation.DSMT4">
                  <p:embed/>
                </p:oleObj>
              </mc:Choice>
              <mc:Fallback>
                <p:oleObj name="Equation" r:id="rId7" imgW="3924300" imgH="1778000" progId="Equation.DSMT4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33938"/>
                        <a:ext cx="3248025" cy="147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Slide 1.1- </a:t>
            </a:r>
            <a:fld id="{98BDB215-F858-4B89-B9FF-68DD53433AD9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CA" altLang="en-US" sz="1200" smtClean="0">
              <a:latin typeface="Arial" panose="020B0604020202020204" pitchFamily="34" charset="0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EXISTENCE AND UNIQUENESS OF SYSTEM OF EQUATIONS</a:t>
            </a:r>
          </a:p>
        </p:txBody>
      </p:sp>
      <p:sp>
        <p:nvSpPr>
          <p:cNvPr id="710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2900" y="1196975"/>
            <a:ext cx="8458200" cy="42179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Next, use the </a:t>
            </a:r>
            <a:r>
              <a:rPr lang="en-US" altLang="en-US" sz="2800" i="1" smtClean="0"/>
              <a:t>x</a:t>
            </a:r>
            <a:r>
              <a:rPr lang="en-US" altLang="en-US" sz="2800" baseline="-25000" smtClean="0"/>
              <a:t>2</a:t>
            </a:r>
            <a:r>
              <a:rPr lang="en-US" altLang="en-US" sz="2800" smtClean="0"/>
              <a:t> term in the second equation to eliminate the                term from the third equation. Add        times row 2 to row 3.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                                                                                            </a:t>
            </a:r>
            <a:r>
              <a:rPr lang="en-US" altLang="en-US" sz="2800" smtClean="0"/>
              <a:t>(7)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endParaRPr lang="en-US" alt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The augmented matrix is now in triangular form. To interpret it correctly, go back to equation notation.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                                                                               (8)</a:t>
            </a:r>
          </a:p>
        </p:txBody>
      </p:sp>
      <p:graphicFrame>
        <p:nvGraphicFramePr>
          <p:cNvPr id="710660" name="Object 4"/>
          <p:cNvGraphicFramePr>
            <a:graphicFrameLocks noChangeAspect="1"/>
          </p:cNvGraphicFramePr>
          <p:nvPr/>
        </p:nvGraphicFramePr>
        <p:xfrm>
          <a:off x="2655888" y="1612900"/>
          <a:ext cx="12954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0" name="Equation" r:id="rId3" imgW="1459866" imgH="482391" progId="Equation.DSMT4">
                  <p:embed/>
                </p:oleObj>
              </mc:Choice>
              <mc:Fallback>
                <p:oleObj name="Equation" r:id="rId3" imgW="1459866" imgH="48239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888" y="1612900"/>
                        <a:ext cx="12954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0661" name="Object 5"/>
          <p:cNvGraphicFramePr>
            <a:graphicFrameLocks noChangeAspect="1"/>
          </p:cNvGraphicFramePr>
          <p:nvPr/>
        </p:nvGraphicFramePr>
        <p:xfrm>
          <a:off x="1600200" y="2146300"/>
          <a:ext cx="53340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1" name="Equation" r:id="rId5" imgW="634725" imgH="355446" progId="Equation.DSMT4">
                  <p:embed/>
                </p:oleObj>
              </mc:Choice>
              <mc:Fallback>
                <p:oleObj name="Equation" r:id="rId5" imgW="634725" imgH="355446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146300"/>
                        <a:ext cx="533400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0664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3124200" y="2546350"/>
          <a:ext cx="2768600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2" name="Equation" r:id="rId7" imgW="3238500" imgH="1778000" progId="Equation.DSMT4">
                  <p:embed/>
                </p:oleObj>
              </mc:Choice>
              <mc:Fallback>
                <p:oleObj name="Equation" r:id="rId7" imgW="3238500" imgH="1778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546350"/>
                        <a:ext cx="2768600" cy="151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0666" name="Object 10"/>
          <p:cNvGraphicFramePr>
            <a:graphicFrameLocks noChangeAspect="1"/>
          </p:cNvGraphicFramePr>
          <p:nvPr/>
        </p:nvGraphicFramePr>
        <p:xfrm>
          <a:off x="3219450" y="5026025"/>
          <a:ext cx="3295650" cy="157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3" name="Equation" r:id="rId9" imgW="3390900" imgH="1625600" progId="Equation.DSMT4">
                  <p:embed/>
                </p:oleObj>
              </mc:Choice>
              <mc:Fallback>
                <p:oleObj name="Equation" r:id="rId9" imgW="3390900" imgH="1625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5026025"/>
                        <a:ext cx="3295650" cy="157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Slide 1.1- </a:t>
            </a:r>
            <a:fld id="{A0AC22B2-B283-4995-9CE3-9AE440BD87C2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CA" altLang="en-US" sz="1200" smtClean="0">
              <a:latin typeface="Arial" panose="020B0604020202020204" pitchFamily="34" charset="0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EXISTENCE AND UNIQUENESS OF SYSTEM OF EQUATIONS</a:t>
            </a:r>
          </a:p>
        </p:txBody>
      </p:sp>
      <p:sp>
        <p:nvSpPr>
          <p:cNvPr id="713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41325" y="1608138"/>
            <a:ext cx="8572500" cy="45720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The equation                is a short form of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There are no values of </a:t>
            </a:r>
            <a:r>
              <a:rPr lang="en-US" altLang="en-US" sz="2800" i="1" smtClean="0"/>
              <a:t>x</a:t>
            </a:r>
            <a:r>
              <a:rPr lang="en-US" altLang="en-US" sz="2800" baseline="-25000" smtClean="0"/>
              <a:t>1</a:t>
            </a:r>
            <a:r>
              <a:rPr lang="en-US" altLang="en-US" sz="2800" smtClean="0"/>
              <a:t>, </a:t>
            </a:r>
            <a:r>
              <a:rPr lang="en-US" altLang="en-US" sz="2800" i="1" smtClean="0"/>
              <a:t>x</a:t>
            </a:r>
            <a:r>
              <a:rPr lang="en-US" altLang="en-US" sz="2800" baseline="-25000" smtClean="0"/>
              <a:t>2</a:t>
            </a:r>
            <a:r>
              <a:rPr lang="en-US" altLang="en-US" sz="2800" smtClean="0"/>
              <a:t>, </a:t>
            </a:r>
            <a:r>
              <a:rPr lang="en-US" altLang="en-US" sz="2800" i="1" smtClean="0"/>
              <a:t>x</a:t>
            </a:r>
            <a:r>
              <a:rPr lang="en-US" altLang="en-US" sz="2800" baseline="-25000" smtClean="0"/>
              <a:t>3</a:t>
            </a:r>
            <a:r>
              <a:rPr lang="en-US" altLang="en-US" sz="2800" smtClean="0"/>
              <a:t> that satisfy (8) because the equation               is never true.  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Since (8) and (5) have the same solution set, the original system is inconsistent (</a:t>
            </a:r>
            <a:r>
              <a:rPr lang="en-US" altLang="en-US" sz="2800" i="1" smtClean="0"/>
              <a:t>i.e.</a:t>
            </a:r>
            <a:r>
              <a:rPr lang="en-US" altLang="en-US" sz="2800" smtClean="0"/>
              <a:t>, has no solution).</a:t>
            </a:r>
            <a:r>
              <a:rPr lang="en-US" altLang="en-US" sz="2400" smtClean="0"/>
              <a:t>                                                                                                     </a:t>
            </a:r>
            <a:r>
              <a:rPr lang="en-US" altLang="en-US" sz="2800" smtClean="0"/>
              <a:t> </a:t>
            </a:r>
          </a:p>
        </p:txBody>
      </p:sp>
      <p:graphicFrame>
        <p:nvGraphicFramePr>
          <p:cNvPr id="713732" name="Object 4"/>
          <p:cNvGraphicFramePr>
            <a:graphicFrameLocks noChangeAspect="1"/>
          </p:cNvGraphicFramePr>
          <p:nvPr/>
        </p:nvGraphicFramePr>
        <p:xfrm>
          <a:off x="2895600" y="1701800"/>
          <a:ext cx="1143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9" name="Equation" r:id="rId3" imgW="1282700" imgH="355600" progId="Equation.DSMT4">
                  <p:embed/>
                </p:oleObj>
              </mc:Choice>
              <mc:Fallback>
                <p:oleObj name="Equation" r:id="rId3" imgW="1282700" imgH="355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701800"/>
                        <a:ext cx="1143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3733" name="Object 5"/>
          <p:cNvGraphicFramePr>
            <a:graphicFrameLocks noChangeAspect="1"/>
          </p:cNvGraphicFramePr>
          <p:nvPr/>
        </p:nvGraphicFramePr>
        <p:xfrm>
          <a:off x="838200" y="2133600"/>
          <a:ext cx="32766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0" name="Equation" r:id="rId5" imgW="3479800" imgH="482600" progId="Equation.DSMT4">
                  <p:embed/>
                </p:oleObj>
              </mc:Choice>
              <mc:Fallback>
                <p:oleObj name="Equation" r:id="rId5" imgW="3479800" imgH="482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33600"/>
                        <a:ext cx="32766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3734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2743200" y="3670300"/>
          <a:ext cx="1143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1" name="Equation" r:id="rId7" imgW="1282700" imgH="355600" progId="Equation.DSMT4">
                  <p:embed/>
                </p:oleObj>
              </mc:Choice>
              <mc:Fallback>
                <p:oleObj name="Equation" r:id="rId7" imgW="1282700" imgH="355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670300"/>
                        <a:ext cx="1143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LINEAR EQUATION</a:t>
            </a:r>
          </a:p>
        </p:txBody>
      </p:sp>
      <p:sp>
        <p:nvSpPr>
          <p:cNvPr id="316424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A </a:t>
            </a:r>
            <a:r>
              <a:rPr lang="en-US" altLang="en-US" sz="2800" b="1" smtClean="0"/>
              <a:t>linear equation</a:t>
            </a:r>
            <a:r>
              <a:rPr lang="en-US" altLang="en-US" sz="2800" smtClean="0"/>
              <a:t> in the variables                is an equation that can be written in the form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smtClean="0"/>
              <a:t>                                                          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smtClean="0"/>
              <a:t>	where </a:t>
            </a:r>
            <a:r>
              <a:rPr lang="en-US" altLang="en-US" sz="2800" i="1" smtClean="0"/>
              <a:t>b</a:t>
            </a:r>
            <a:r>
              <a:rPr lang="en-US" altLang="en-US" sz="2800" smtClean="0"/>
              <a:t> and the coefficients                are real or complex numbers, usually known in advance.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smtClean="0"/>
          </a:p>
          <a:p>
            <a:pPr eaLnBrk="1" hangingPunct="1"/>
            <a:r>
              <a:rPr lang="en-US" altLang="en-US" sz="2800" smtClean="0"/>
              <a:t>A </a:t>
            </a:r>
            <a:r>
              <a:rPr lang="en-US" altLang="en-US" sz="2800" b="1" smtClean="0"/>
              <a:t>system of linear equations</a:t>
            </a:r>
            <a:r>
              <a:rPr lang="en-US" altLang="en-US" sz="2800" smtClean="0"/>
              <a:t> (or a </a:t>
            </a:r>
            <a:r>
              <a:rPr lang="en-US" altLang="en-US" sz="2800" b="1" smtClean="0"/>
              <a:t>linear system</a:t>
            </a:r>
            <a:r>
              <a:rPr lang="en-US" altLang="en-US" sz="2800" smtClean="0"/>
              <a:t>) is a collection of one or more linear equations involving the same variables </a:t>
            </a:r>
            <a:r>
              <a:rPr lang="en-US" altLang="en-US" sz="2800" smtClean="0">
                <a:cs typeface="Times New Roman" panose="02020603050405020304" pitchFamily="18" charset="0"/>
              </a:rPr>
              <a:t>—</a:t>
            </a:r>
            <a:r>
              <a:rPr lang="en-US" altLang="en-US" sz="2800" smtClean="0"/>
              <a:t> say, </a:t>
            </a:r>
            <a:r>
              <a:rPr lang="en-US" altLang="en-US" sz="2800" i="1" smtClean="0"/>
              <a:t>x</a:t>
            </a:r>
            <a:r>
              <a:rPr lang="en-US" altLang="en-US" sz="2800" baseline="-25000" smtClean="0"/>
              <a:t>1</a:t>
            </a:r>
            <a:r>
              <a:rPr lang="en-US" altLang="en-US" sz="2800" smtClean="0"/>
              <a:t>,…., </a:t>
            </a:r>
            <a:r>
              <a:rPr lang="en-US" altLang="en-US" sz="2800" i="1" smtClean="0"/>
              <a:t>x</a:t>
            </a:r>
            <a:r>
              <a:rPr lang="en-US" altLang="en-US" sz="2800" i="1" baseline="-25000" smtClean="0"/>
              <a:t>n</a:t>
            </a:r>
            <a:r>
              <a:rPr lang="en-US" altLang="en-US" sz="2800" smtClean="0"/>
              <a:t>.</a:t>
            </a:r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Slide 1.1- </a:t>
            </a:r>
            <a:fld id="{FB2B4970-6CDF-4631-9CBF-9C955502E3F9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CA" altLang="en-US" sz="1200" smtClean="0">
              <a:latin typeface="Arial" panose="020B0604020202020204" pitchFamily="34" charset="0"/>
            </a:endParaRPr>
          </a:p>
        </p:txBody>
      </p:sp>
      <p:graphicFrame>
        <p:nvGraphicFramePr>
          <p:cNvPr id="316425" name="Object 9"/>
          <p:cNvGraphicFramePr>
            <a:graphicFrameLocks noChangeAspect="1"/>
          </p:cNvGraphicFramePr>
          <p:nvPr/>
        </p:nvGraphicFramePr>
        <p:xfrm>
          <a:off x="5867400" y="1638300"/>
          <a:ext cx="1295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Equation" r:id="rId5" imgW="1295400" imgH="482600" progId="Equation.DSMT4">
                  <p:embed/>
                </p:oleObj>
              </mc:Choice>
              <mc:Fallback>
                <p:oleObj name="Equation" r:id="rId5" imgW="1295400" imgH="482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638300"/>
                        <a:ext cx="1295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30" name="Object 14"/>
          <p:cNvGraphicFramePr>
            <a:graphicFrameLocks noChangeAspect="1"/>
          </p:cNvGraphicFramePr>
          <p:nvPr/>
        </p:nvGraphicFramePr>
        <p:xfrm>
          <a:off x="2667000" y="2590800"/>
          <a:ext cx="3975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Equation" r:id="rId7" imgW="3975100" imgH="482600" progId="Equation.DSMT4">
                  <p:embed/>
                </p:oleObj>
              </mc:Choice>
              <mc:Fallback>
                <p:oleObj name="Equation" r:id="rId7" imgW="3975100" imgH="482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590800"/>
                        <a:ext cx="3975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31" name="Object 15"/>
          <p:cNvGraphicFramePr>
            <a:graphicFrameLocks noChangeAspect="1"/>
          </p:cNvGraphicFramePr>
          <p:nvPr/>
        </p:nvGraphicFramePr>
        <p:xfrm>
          <a:off x="4953000" y="3098800"/>
          <a:ext cx="1308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Equation" r:id="rId9" imgW="1307532" imgH="482391" progId="Equation.DSMT4">
                  <p:embed/>
                </p:oleObj>
              </mc:Choice>
              <mc:Fallback>
                <p:oleObj name="Equation" r:id="rId9" imgW="1307532" imgH="482391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098800"/>
                        <a:ext cx="1308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16"/>
          <p:cNvGraphicFramePr>
            <a:graphicFrameLocks noChangeAspect="1"/>
          </p:cNvGraphicFramePr>
          <p:nvPr/>
        </p:nvGraphicFramePr>
        <p:xfrm>
          <a:off x="2565400" y="20447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Equation" r:id="rId11" imgW="475104" imgH="810471" progId="Equation.DSMT4">
                  <p:embed/>
                </p:oleObj>
              </mc:Choice>
              <mc:Fallback>
                <p:oleObj name="Equation" r:id="rId11" imgW="475104" imgH="810471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20447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7"/>
          <p:cNvGraphicFramePr>
            <a:graphicFrameLocks noChangeAspect="1"/>
          </p:cNvGraphicFramePr>
          <p:nvPr/>
        </p:nvGraphicFramePr>
        <p:xfrm>
          <a:off x="2565400" y="20447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Equation" r:id="rId13" imgW="475104" imgH="810471" progId="Equation.DSMT4">
                  <p:embed/>
                </p:oleObj>
              </mc:Choice>
              <mc:Fallback>
                <p:oleObj name="Equation" r:id="rId13" imgW="475104" imgH="810471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20447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18"/>
          <p:cNvGraphicFramePr>
            <a:graphicFrameLocks noChangeAspect="1"/>
          </p:cNvGraphicFramePr>
          <p:nvPr/>
        </p:nvGraphicFramePr>
        <p:xfrm>
          <a:off x="2514600" y="20447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name="Equation" r:id="rId14" imgW="475104" imgH="810471" progId="Equation.DSMT4">
                  <p:embed/>
                </p:oleObj>
              </mc:Choice>
              <mc:Fallback>
                <p:oleObj name="Equation" r:id="rId14" imgW="475104" imgH="810471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0447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Slide 1.1- </a:t>
            </a:r>
            <a:fld id="{00C7677A-6A59-4A84-B215-8C2152F20778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CA" altLang="en-US" sz="1200" smtClean="0">
              <a:latin typeface="Arial" panose="020B0604020202020204" pitchFamily="34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LINEAR EQUATION</a:t>
            </a:r>
          </a:p>
        </p:txBody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A </a:t>
            </a:r>
            <a:r>
              <a:rPr lang="en-US" altLang="en-US" sz="2800" b="1" smtClean="0"/>
              <a:t>solution</a:t>
            </a:r>
            <a:r>
              <a:rPr lang="en-US" altLang="en-US" sz="2800" smtClean="0"/>
              <a:t> of the system is a list (</a:t>
            </a:r>
            <a:r>
              <a:rPr lang="en-US" altLang="en-US" sz="2800" i="1" smtClean="0"/>
              <a:t>s</a:t>
            </a:r>
            <a:r>
              <a:rPr lang="en-US" altLang="en-US" sz="2800" baseline="-25000" smtClean="0"/>
              <a:t>1</a:t>
            </a:r>
            <a:r>
              <a:rPr lang="en-US" altLang="en-US" sz="2800" smtClean="0"/>
              <a:t>, </a:t>
            </a:r>
            <a:r>
              <a:rPr lang="en-US" altLang="en-US" sz="2800" i="1" smtClean="0"/>
              <a:t>s</a:t>
            </a:r>
            <a:r>
              <a:rPr lang="en-US" altLang="en-US" sz="2800" baseline="-25000" smtClean="0"/>
              <a:t>2</a:t>
            </a:r>
            <a:r>
              <a:rPr lang="en-US" altLang="en-US" sz="2800" smtClean="0"/>
              <a:t>,…, </a:t>
            </a:r>
            <a:r>
              <a:rPr lang="en-US" altLang="en-US" sz="2800" i="1" smtClean="0"/>
              <a:t>s</a:t>
            </a:r>
            <a:r>
              <a:rPr lang="en-US" altLang="en-US" sz="2800" i="1" baseline="-25000" smtClean="0"/>
              <a:t>n</a:t>
            </a:r>
            <a:r>
              <a:rPr lang="en-US" altLang="en-US" sz="2800" smtClean="0"/>
              <a:t>) of numbers that makes each equation a true statement when the values </a:t>
            </a:r>
            <a:r>
              <a:rPr lang="en-US" altLang="en-US" sz="2800" i="1" smtClean="0"/>
              <a:t>s</a:t>
            </a:r>
            <a:r>
              <a:rPr lang="en-US" altLang="en-US" sz="2800" baseline="-25000" smtClean="0"/>
              <a:t>1</a:t>
            </a:r>
            <a:r>
              <a:rPr lang="en-US" altLang="en-US" sz="2800" smtClean="0"/>
              <a:t>,…, </a:t>
            </a:r>
            <a:r>
              <a:rPr lang="en-US" altLang="en-US" sz="2800" i="1" smtClean="0"/>
              <a:t>s</a:t>
            </a:r>
            <a:r>
              <a:rPr lang="en-US" altLang="en-US" sz="2800" i="1" baseline="-25000" smtClean="0"/>
              <a:t>n</a:t>
            </a:r>
            <a:r>
              <a:rPr lang="en-US" altLang="en-US" sz="2800" smtClean="0"/>
              <a:t> are substituted for </a:t>
            </a:r>
            <a:r>
              <a:rPr lang="en-US" altLang="en-US" sz="2800" i="1" smtClean="0"/>
              <a:t>x</a:t>
            </a:r>
            <a:r>
              <a:rPr lang="en-US" altLang="en-US" sz="2800" baseline="-25000" smtClean="0"/>
              <a:t>1</a:t>
            </a:r>
            <a:r>
              <a:rPr lang="en-US" altLang="en-US" sz="2800" smtClean="0"/>
              <a:t>,…, </a:t>
            </a:r>
            <a:r>
              <a:rPr lang="en-US" altLang="en-US" sz="2800" i="1" smtClean="0"/>
              <a:t>x</a:t>
            </a:r>
            <a:r>
              <a:rPr lang="en-US" altLang="en-US" sz="2800" i="1" baseline="-25000" smtClean="0"/>
              <a:t>n</a:t>
            </a:r>
            <a:r>
              <a:rPr lang="en-US" altLang="en-US" sz="2800" smtClean="0"/>
              <a:t>, respectively.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The set of all possible solutions is called the </a:t>
            </a:r>
            <a:r>
              <a:rPr lang="en-US" altLang="en-US" sz="2800" b="1" smtClean="0"/>
              <a:t>solution set</a:t>
            </a:r>
            <a:r>
              <a:rPr lang="en-US" altLang="en-US" sz="2800" smtClean="0"/>
              <a:t> of the linear system. 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Two linear systems are called </a:t>
            </a:r>
            <a:r>
              <a:rPr lang="en-US" altLang="en-US" sz="2800" b="1" smtClean="0"/>
              <a:t>equivalent</a:t>
            </a:r>
            <a:r>
              <a:rPr lang="en-US" altLang="en-US" sz="2800" smtClean="0"/>
              <a:t> if they have the same solution set.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Slide 1.1- </a:t>
            </a:r>
            <a:fld id="{B5269C97-642C-4783-AE4E-1354296D6407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CA" altLang="en-US" sz="1200" smtClean="0">
              <a:latin typeface="Arial" panose="020B0604020202020204" pitchFamily="34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LINEAR EQUATION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609600" indent="-609600" eaLnBrk="1" hangingPunct="1"/>
            <a:r>
              <a:rPr lang="en-US" altLang="en-US" sz="2800" smtClean="0"/>
              <a:t>A system of linear equations has</a:t>
            </a:r>
          </a:p>
          <a:p>
            <a:pPr marL="1371600" lvl="2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800" smtClean="0"/>
              <a:t>no solution, or</a:t>
            </a:r>
          </a:p>
          <a:p>
            <a:pPr marL="1371600" lvl="2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800" smtClean="0"/>
              <a:t>exactly one solution, or</a:t>
            </a:r>
          </a:p>
          <a:p>
            <a:pPr marL="1371600" lvl="2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800" smtClean="0"/>
              <a:t>infinitely many solutions.</a:t>
            </a:r>
          </a:p>
          <a:p>
            <a:pPr marL="609600" indent="-609600" eaLnBrk="1" hangingPunct="1"/>
            <a:r>
              <a:rPr lang="en-US" altLang="en-US" sz="2800" smtClean="0"/>
              <a:t>A system of linear equations is said to be </a:t>
            </a:r>
            <a:r>
              <a:rPr lang="en-US" altLang="en-US" sz="2800" b="1" smtClean="0"/>
              <a:t>consistent</a:t>
            </a:r>
            <a:r>
              <a:rPr lang="en-US" altLang="en-US" sz="2800" smtClean="0"/>
              <a:t> if it has either one solution or infinitely many solutions.</a:t>
            </a:r>
          </a:p>
          <a:p>
            <a:pPr marL="609600" indent="-609600" eaLnBrk="1" hangingPunct="1"/>
            <a:r>
              <a:rPr lang="en-US" altLang="en-US" sz="2800" smtClean="0"/>
              <a:t>A system is </a:t>
            </a:r>
            <a:r>
              <a:rPr lang="en-US" altLang="en-US" sz="2800" b="1" smtClean="0"/>
              <a:t>inconsistent</a:t>
            </a:r>
            <a:r>
              <a:rPr lang="en-US" altLang="en-US" sz="2800" smtClean="0"/>
              <a:t> if it has no solution.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Slide 1.1- </a:t>
            </a:r>
            <a:fld id="{186A3184-225D-4DB9-9791-AA727137D61B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CA" altLang="en-US" sz="1200" smtClean="0">
              <a:latin typeface="Arial" panose="020B0604020202020204" pitchFamily="34" charset="0"/>
            </a:endParaRPr>
          </a:p>
        </p:txBody>
      </p:sp>
      <p:sp>
        <p:nvSpPr>
          <p:cNvPr id="12291" name="Footer Placeholder 6"/>
          <p:cNvSpPr>
            <a:spLocks noGrp="1"/>
          </p:cNvSpPr>
          <p:nvPr>
            <p:ph type="ftr" sz="quarter" idx="4294967295"/>
          </p:nvPr>
        </p:nvSpPr>
        <p:spPr bwMode="auto">
          <a:xfrm>
            <a:off x="431800" y="6556375"/>
            <a:ext cx="6324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 © 2016 Pearson Education, Inc.</a:t>
            </a: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MATRIX NOTATION</a:t>
            </a:r>
          </a:p>
        </p:txBody>
      </p:sp>
      <p:sp>
        <p:nvSpPr>
          <p:cNvPr id="65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800" y="1143000"/>
            <a:ext cx="8559800" cy="4978400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en-US" altLang="en-US" sz="2750" dirty="0" smtClean="0"/>
              <a:t>The essential information of a linear system can be recorded compactly in a rectangular array called a </a:t>
            </a:r>
            <a:r>
              <a:rPr lang="en-US" altLang="en-US" sz="2750" b="1" dirty="0" smtClean="0"/>
              <a:t>matrix</a:t>
            </a:r>
            <a:r>
              <a:rPr lang="en-US" altLang="en-US" sz="2750" dirty="0" smtClean="0"/>
              <a:t>. Given the system, </a:t>
            </a:r>
          </a:p>
          <a:p>
            <a:pPr marL="609600" indent="-609600" eaLnBrk="1" hangingPunct="1">
              <a:defRPr/>
            </a:pPr>
            <a:endParaRPr lang="en-US" altLang="en-US" sz="2800" dirty="0" smtClean="0"/>
          </a:p>
          <a:p>
            <a:pPr marL="609600" indent="-609600" eaLnBrk="1" hangingPunct="1">
              <a:defRPr/>
            </a:pPr>
            <a:endParaRPr lang="en-US" altLang="en-US" sz="2800" dirty="0"/>
          </a:p>
          <a:p>
            <a:pPr marL="609600" indent="-609600" eaLnBrk="1" hangingPunct="1">
              <a:defRPr/>
            </a:pPr>
            <a:endParaRPr lang="en-US" altLang="en-US" sz="28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dirty="0" smtClean="0"/>
              <a:t>with the coefficients of each variable aligned in columns, the matrix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en-US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en-US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en-US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dirty="0" smtClean="0"/>
              <a:t>Is called the </a:t>
            </a:r>
            <a:r>
              <a:rPr lang="en-US" altLang="en-US" sz="2400" b="1" dirty="0" smtClean="0"/>
              <a:t>coefficient matrix </a:t>
            </a:r>
            <a:r>
              <a:rPr lang="en-US" altLang="en-US" sz="2400" dirty="0" smtClean="0"/>
              <a:t>(or matrix of </a:t>
            </a:r>
            <a:r>
              <a:rPr lang="en-US" altLang="en-US" sz="2400" b="1" dirty="0" smtClean="0"/>
              <a:t>coefficients</a:t>
            </a:r>
            <a:r>
              <a:rPr lang="en-US" altLang="en-US" sz="2400" dirty="0" smtClean="0"/>
              <a:t>) of the system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  <a:defRPr/>
            </a:pPr>
            <a:endParaRPr lang="en-US" altLang="en-US" sz="2800" dirty="0" smtClean="0"/>
          </a:p>
          <a:p>
            <a:pPr marL="609600" indent="-609600" eaLnBrk="1" hangingPunct="1">
              <a:buFont typeface="Wingdings" panose="05000000000000000000" pitchFamily="2" charset="2"/>
              <a:buNone/>
              <a:defRPr/>
            </a:pPr>
            <a:endParaRPr lang="en-US" altLang="en-US" sz="2800" dirty="0" smtClean="0"/>
          </a:p>
          <a:p>
            <a:pPr marL="609600" indent="-60960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800" dirty="0" smtClean="0"/>
              <a:t>	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  <a:defRPr/>
            </a:pPr>
            <a:endParaRPr lang="en-US" altLang="en-US" sz="2800" dirty="0" smtClean="0"/>
          </a:p>
          <a:p>
            <a:pPr marL="609600" indent="-60960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800" dirty="0" smtClean="0"/>
              <a:t>	is called the </a:t>
            </a:r>
            <a:r>
              <a:rPr lang="en-US" altLang="en-US" sz="2800" b="1" dirty="0" smtClean="0"/>
              <a:t>coefficient matrix</a:t>
            </a:r>
            <a:r>
              <a:rPr lang="en-US" altLang="en-US" sz="2800" dirty="0" smtClean="0"/>
              <a:t> of the system.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  <a:defRPr/>
            </a:pPr>
            <a:endParaRPr lang="en-US" altLang="en-US" sz="2800" dirty="0" smtClean="0"/>
          </a:p>
          <a:p>
            <a:pPr marL="609600" indent="-609600" eaLnBrk="1" hangingPunct="1">
              <a:buFont typeface="Wingdings" panose="05000000000000000000" pitchFamily="2" charset="2"/>
              <a:buNone/>
              <a:defRPr/>
            </a:pPr>
            <a:endParaRPr lang="en-US" altLang="en-US" sz="2400" dirty="0" smtClean="0"/>
          </a:p>
        </p:txBody>
      </p:sp>
      <p:graphicFrame>
        <p:nvGraphicFramePr>
          <p:cNvPr id="659464" name="Object 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724275" y="4498975"/>
          <a:ext cx="1820863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Equation" r:id="rId4" imgW="2425700" imgH="1778000" progId="Equation.DSMT4">
                  <p:embed/>
                </p:oleObj>
              </mc:Choice>
              <mc:Fallback>
                <p:oleObj name="Equation" r:id="rId4" imgW="2425700" imgH="1778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4275" y="4498975"/>
                        <a:ext cx="1820863" cy="1335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9466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167063" y="2600325"/>
          <a:ext cx="2776537" cy="138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Equation" r:id="rId6" imgW="3467100" imgH="1727200" progId="Equation.DSMT4">
                  <p:embed/>
                </p:oleObj>
              </mc:Choice>
              <mc:Fallback>
                <p:oleObj name="Equation" r:id="rId6" imgW="3467100" imgH="1727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63" y="2600325"/>
                        <a:ext cx="2776537" cy="138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304800" y="6556375"/>
            <a:ext cx="2667000" cy="2254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SA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shelf Symbol 2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Slide 1.1- </a:t>
            </a:r>
            <a:fld id="{AF43601B-6653-4AA5-BCE7-F9DF6614BA77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CA" altLang="en-US" sz="1200" smtClean="0">
              <a:latin typeface="Arial" panose="020B0604020202020204" pitchFamily="34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MATRIX NOTATION</a:t>
            </a:r>
          </a:p>
        </p:txBody>
      </p:sp>
      <p:sp>
        <p:nvSpPr>
          <p:cNvPr id="66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19213"/>
            <a:ext cx="8534400" cy="2011362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800" smtClean="0"/>
              <a:t>An </a:t>
            </a:r>
            <a:r>
              <a:rPr lang="en-US" altLang="en-US" sz="2800" b="1" smtClean="0"/>
              <a:t>augmented matrix</a:t>
            </a:r>
            <a:r>
              <a:rPr lang="en-US" altLang="en-US" sz="2800" smtClean="0"/>
              <a:t> of a system consists of the coefficient matrix with an added column containing the constants from the right sides of the equations.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altLang="en-US" sz="2800" smtClean="0"/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800" smtClean="0"/>
              <a:t>For the given system of equations,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altLang="en-US" sz="2800" smtClean="0"/>
          </a:p>
          <a:p>
            <a:pPr marL="609600" indent="-609600" eaLnBrk="1" hangingPunct="1">
              <a:lnSpc>
                <a:spcPct val="90000"/>
              </a:lnSpc>
            </a:pPr>
            <a:endParaRPr lang="en-US" altLang="en-US" sz="2800" smtClean="0"/>
          </a:p>
          <a:p>
            <a:pPr marL="609600" indent="-609600" eaLnBrk="1" hangingPunct="1">
              <a:lnSpc>
                <a:spcPct val="90000"/>
              </a:lnSpc>
            </a:pPr>
            <a:endParaRPr lang="en-US" altLang="en-US" sz="2800" smtClean="0"/>
          </a:p>
          <a:p>
            <a:pPr marL="609600" indent="-609600" eaLnBrk="1" hangingPunct="1">
              <a:lnSpc>
                <a:spcPct val="90000"/>
              </a:lnSpc>
            </a:pPr>
            <a:endParaRPr lang="en-US" altLang="en-US" sz="2800" smtClean="0"/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	is called the </a:t>
            </a:r>
            <a:r>
              <a:rPr lang="en-US" altLang="en-US" sz="2800" b="1" smtClean="0"/>
              <a:t>augmented matrix</a:t>
            </a:r>
            <a:r>
              <a:rPr lang="en-US" altLang="en-US" sz="2800" smtClean="0"/>
              <a:t> of the system.</a:t>
            </a:r>
            <a:endParaRPr lang="en-US" altLang="en-US" sz="2400" smtClean="0"/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smtClean="0"/>
          </a:p>
        </p:txBody>
      </p:sp>
      <p:graphicFrame>
        <p:nvGraphicFramePr>
          <p:cNvPr id="14342" name="Object 5"/>
          <p:cNvGraphicFramePr>
            <a:graphicFrameLocks noChangeAspect="1"/>
          </p:cNvGraphicFramePr>
          <p:nvPr/>
        </p:nvGraphicFramePr>
        <p:xfrm>
          <a:off x="2667000" y="17272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Equation" r:id="rId4" imgW="475104" imgH="810471" progId="Equation.DSMT4">
                  <p:embed/>
                </p:oleObj>
              </mc:Choice>
              <mc:Fallback>
                <p:oleObj name="Equation" r:id="rId4" imgW="475104" imgH="81047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7272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39" name="Object 11"/>
          <p:cNvGraphicFramePr>
            <a:graphicFrameLocks noGrp="1" noChangeAspect="1"/>
          </p:cNvGraphicFramePr>
          <p:nvPr>
            <p:ph sz="half" idx="2"/>
          </p:nvPr>
        </p:nvGraphicFramePr>
        <p:xfrm>
          <a:off x="2819400" y="3629025"/>
          <a:ext cx="32385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Equation" r:id="rId6" imgW="3238500" imgH="1778000" progId="Equation.DSMT4">
                  <p:embed/>
                </p:oleObj>
              </mc:Choice>
              <mc:Fallback>
                <p:oleObj name="Equation" r:id="rId6" imgW="3238500" imgH="1778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29025"/>
                        <a:ext cx="32385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Slide 1.1- </a:t>
            </a:r>
            <a:fld id="{4FBBDEB3-4E76-4F4A-9F89-8BB0B0413F04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CA" altLang="en-US" sz="1200" smtClean="0">
              <a:latin typeface="Arial" panose="020B0604020202020204" pitchFamily="34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MATRIX SIZE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sz="2800" dirty="0" smtClean="0"/>
              <a:t>The size of a matrix tells how many rows and columns it has. If </a:t>
            </a:r>
            <a:r>
              <a:rPr lang="en-US" altLang="en-US" sz="2800" i="1" dirty="0" smtClean="0"/>
              <a:t>m</a:t>
            </a:r>
            <a:r>
              <a:rPr lang="en-US" altLang="en-US" sz="2800" dirty="0" smtClean="0"/>
              <a:t> and </a:t>
            </a:r>
            <a:r>
              <a:rPr lang="en-US" altLang="en-US" sz="2800" i="1" dirty="0" smtClean="0"/>
              <a:t>n</a:t>
            </a:r>
            <a:r>
              <a:rPr lang="en-US" altLang="en-US" sz="2800" dirty="0" smtClean="0"/>
              <a:t> are positive integers, an           </a:t>
            </a:r>
            <a:r>
              <a:rPr lang="en-US" altLang="en-US" sz="2800" b="1" i="1" dirty="0" smtClean="0"/>
              <a:t>m   n </a:t>
            </a:r>
            <a:r>
              <a:rPr lang="en-US" altLang="en-US" sz="2800" b="1" dirty="0" smtClean="0"/>
              <a:t>matrix</a:t>
            </a:r>
            <a:r>
              <a:rPr lang="en-US" altLang="en-US" sz="2800" dirty="0" smtClean="0"/>
              <a:t> is a rectangular array of numbers with </a:t>
            </a:r>
            <a:r>
              <a:rPr lang="en-US" altLang="en-US" sz="2800" i="1" dirty="0" smtClean="0"/>
              <a:t>m</a:t>
            </a:r>
            <a:r>
              <a:rPr lang="en-US" altLang="en-US" sz="2800" dirty="0" smtClean="0"/>
              <a:t> rows and </a:t>
            </a:r>
            <a:r>
              <a:rPr lang="en-US" altLang="en-US" sz="2800" i="1" dirty="0" smtClean="0"/>
              <a:t>n</a:t>
            </a:r>
            <a:r>
              <a:rPr lang="en-US" altLang="en-US" sz="2800" dirty="0" smtClean="0"/>
              <a:t> columns. (The number of rows always comes first.)</a:t>
            </a:r>
          </a:p>
          <a:p>
            <a:pPr marL="609600" indent="-609600" eaLnBrk="1" hangingPunct="1"/>
            <a:endParaRPr lang="en-US" altLang="en-US" sz="2800" dirty="0" smtClean="0"/>
          </a:p>
          <a:p>
            <a:pPr marL="609600" indent="-609600" eaLnBrk="1" hangingPunct="1"/>
            <a:r>
              <a:rPr lang="en-US" altLang="en-US" sz="2800" dirty="0" smtClean="0"/>
              <a:t>The basic strategy for solving a linear system is to </a:t>
            </a:r>
            <a:r>
              <a:rPr lang="en-US" altLang="en-US" sz="2800" i="1" dirty="0" smtClean="0"/>
              <a:t>replace one system with an equivalent system (i.e., one with the same solution set) that is easier to solve</a:t>
            </a:r>
            <a:r>
              <a:rPr lang="en-US" altLang="en-US" sz="2800" dirty="0" smtClean="0"/>
              <a:t>.</a:t>
            </a:r>
            <a:endParaRPr lang="en-US" altLang="en-US" sz="2800" i="1" dirty="0" smtClean="0"/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en-US" altLang="en-US" sz="2800" dirty="0" smtClean="0"/>
          </a:p>
        </p:txBody>
      </p:sp>
      <p:graphicFrame>
        <p:nvGraphicFramePr>
          <p:cNvPr id="16390" name="Object 4"/>
          <p:cNvGraphicFramePr>
            <a:graphicFrameLocks noChangeAspect="1"/>
          </p:cNvGraphicFramePr>
          <p:nvPr/>
        </p:nvGraphicFramePr>
        <p:xfrm>
          <a:off x="2667000" y="17272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Equation" r:id="rId4" imgW="475104" imgH="810471" progId="Equation.DSMT4">
                  <p:embed/>
                </p:oleObj>
              </mc:Choice>
              <mc:Fallback>
                <p:oleObj name="Equation" r:id="rId4" imgW="475104" imgH="81047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7272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5"/>
          <p:cNvGraphicFramePr>
            <a:graphicFrameLocks noChangeAspect="1"/>
          </p:cNvGraphicFramePr>
          <p:nvPr/>
        </p:nvGraphicFramePr>
        <p:xfrm>
          <a:off x="2667000" y="17272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name="Equation" r:id="rId6" imgW="475104" imgH="810471" progId="Equation.DSMT4">
                  <p:embed/>
                </p:oleObj>
              </mc:Choice>
              <mc:Fallback>
                <p:oleObj name="Equation" r:id="rId6" imgW="475104" imgH="81047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7272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35" name="Object 11"/>
          <p:cNvGraphicFramePr>
            <a:graphicFrameLocks noChangeAspect="1"/>
          </p:cNvGraphicFramePr>
          <p:nvPr/>
        </p:nvGraphicFramePr>
        <p:xfrm>
          <a:off x="1447800" y="2667000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name="Equation" r:id="rId7" imgW="215713" imgH="241091" progId="Equation.DSMT4">
                  <p:embed/>
                </p:oleObj>
              </mc:Choice>
              <mc:Fallback>
                <p:oleObj name="Equation" r:id="rId7" imgW="215713" imgH="241091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667000"/>
                        <a:ext cx="2159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smtClean="0">
                <a:latin typeface="Arial" panose="020B0604020202020204" pitchFamily="34" charset="0"/>
              </a:rPr>
              <a:t>Slide 1.1- </a:t>
            </a:r>
            <a:fld id="{4A9ADE98-DDB7-41FC-85CF-0964C4ABC05E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CA" altLang="en-US" sz="1200" smtClean="0">
              <a:latin typeface="Arial" panose="020B0604020202020204" pitchFamily="34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SOLVING SYSTEM OF EQUATIONS</a:t>
            </a:r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686800" cy="4572000"/>
          </a:xfrm>
        </p:spPr>
        <p:txBody>
          <a:bodyPr/>
          <a:lstStyle/>
          <a:p>
            <a:pPr marL="609600" indent="-609600" eaLnBrk="1" hangingPunct="1"/>
            <a:r>
              <a:rPr lang="en-US" altLang="en-US" sz="2800" b="1" smtClean="0"/>
              <a:t>Example 1:</a:t>
            </a:r>
            <a:r>
              <a:rPr lang="en-US" altLang="en-US" sz="2800" smtClean="0"/>
              <a:t> Solve the given system of equations.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en-US" sz="2800" smtClean="0"/>
              <a:t>                                                               ----(1)                                                     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en-US" sz="2800" smtClean="0"/>
              <a:t>                                                               ----(2)  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en-US" sz="2800" smtClean="0"/>
              <a:t>                                                               ----(3)</a:t>
            </a:r>
          </a:p>
          <a:p>
            <a:pPr marL="609600" indent="-609600" eaLnBrk="1" hangingPunct="1"/>
            <a:endParaRPr lang="en-US" altLang="en-US" sz="2800" smtClean="0"/>
          </a:p>
          <a:p>
            <a:pPr marL="609600" indent="-609600" eaLnBrk="1" hangingPunct="1"/>
            <a:r>
              <a:rPr lang="en-US" altLang="en-US" sz="2800" b="1" smtClean="0"/>
              <a:t>Solution:</a:t>
            </a:r>
            <a:r>
              <a:rPr lang="en-US" altLang="en-US" sz="2800" smtClean="0"/>
              <a:t> The elimination procedure is shown here with and without matrix notation, and the results are placed side by side for comparison.</a:t>
            </a:r>
          </a:p>
        </p:txBody>
      </p:sp>
      <p:graphicFrame>
        <p:nvGraphicFramePr>
          <p:cNvPr id="670726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2438400" y="2057400"/>
          <a:ext cx="33782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Equation" r:id="rId4" imgW="3378200" imgH="1727200" progId="Equation.DSMT4">
                  <p:embed/>
                </p:oleObj>
              </mc:Choice>
              <mc:Fallback>
                <p:oleObj name="Equation" r:id="rId4" imgW="3378200" imgH="172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057400"/>
                        <a:ext cx="3378200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 Narrow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ends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16326</TotalTime>
  <Words>1082</Words>
  <Application>Microsoft Office PowerPoint</Application>
  <PresentationFormat>On-screen Show (4:3)</PresentationFormat>
  <Paragraphs>177</Paragraphs>
  <Slides>22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Bookshelf Symbol 2</vt:lpstr>
      <vt:lpstr>微软雅黑</vt:lpstr>
      <vt:lpstr>Arial</vt:lpstr>
      <vt:lpstr>Arial Narrow</vt:lpstr>
      <vt:lpstr>Times New Roman</vt:lpstr>
      <vt:lpstr>Wingdings</vt:lpstr>
      <vt:lpstr>Blends</vt:lpstr>
      <vt:lpstr>Equation</vt:lpstr>
      <vt:lpstr>PowerPoint Presentation</vt:lpstr>
      <vt:lpstr>Linear Equations in Linear Algebra</vt:lpstr>
      <vt:lpstr>LINEAR EQUATION</vt:lpstr>
      <vt:lpstr>LINEAR EQUATION</vt:lpstr>
      <vt:lpstr>LINEAR EQUATION</vt:lpstr>
      <vt:lpstr>MATRIX NOTATION</vt:lpstr>
      <vt:lpstr>MATRIX NOTATION</vt:lpstr>
      <vt:lpstr>MATRIX SIZE</vt:lpstr>
      <vt:lpstr>SOLVING SYSTEM OF EQUATIONS</vt:lpstr>
      <vt:lpstr>SOLVING SYSTEM OF EQUATIONS</vt:lpstr>
      <vt:lpstr>SOLVING SYSTEM OF EQUATIONS</vt:lpstr>
      <vt:lpstr>SOLVING SYSTEM OF EQUATIONS</vt:lpstr>
      <vt:lpstr>SOLVING SYSTEM OF EQUATIONS</vt:lpstr>
      <vt:lpstr>SOLVING SYSTEM OF EQUATIONS</vt:lpstr>
      <vt:lpstr>SOLVING SYSTEM OF EQUATIONS</vt:lpstr>
      <vt:lpstr>SOLVING SYSTEM OF EQUATIONS</vt:lpstr>
      <vt:lpstr>ELEMENTARY ROW OPERATIONS</vt:lpstr>
      <vt:lpstr>ELEMENTARY ROW OPERATIONS</vt:lpstr>
      <vt:lpstr>EXISTENCE AND UNIQUENESS OF SYSTEM OF EQUATIONS</vt:lpstr>
      <vt:lpstr>EXISTENCE AND UNIQUENESS OF SYSTEM OF EQUATIONS</vt:lpstr>
      <vt:lpstr>EXISTENCE AND UNIQUENESS OF SYSTEM OF EQUATIONS</vt:lpstr>
      <vt:lpstr>EXISTENCE AND UNIQUENESS OF SYSTEM OF EQUATIONS</vt:lpstr>
    </vt:vector>
  </TitlesOfParts>
  <Company>© 2012 Pearson Education, Inc. All rights reserved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Linear Algebra and Its Applications</dc:subject>
  <dc:creator>David C. Lay</dc:creator>
  <cp:lastModifiedBy>Master Sami</cp:lastModifiedBy>
  <cp:revision>976</cp:revision>
  <dcterms:created xsi:type="dcterms:W3CDTF">2005-10-22T18:34:54Z</dcterms:created>
  <dcterms:modified xsi:type="dcterms:W3CDTF">2024-11-10T12:26:10Z</dcterms:modified>
</cp:coreProperties>
</file>