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868" r:id="rId2"/>
    <p:sldId id="370" r:id="rId3"/>
    <p:sldId id="892" r:id="rId4"/>
    <p:sldId id="371" r:id="rId5"/>
    <p:sldId id="373" r:id="rId6"/>
    <p:sldId id="379" r:id="rId7"/>
    <p:sldId id="380" r:id="rId8"/>
    <p:sldId id="881" r:id="rId9"/>
    <p:sldId id="885" r:id="rId10"/>
    <p:sldId id="882" r:id="rId11"/>
    <p:sldId id="387" r:id="rId12"/>
    <p:sldId id="886" r:id="rId13"/>
    <p:sldId id="887" r:id="rId14"/>
    <p:sldId id="390" r:id="rId15"/>
    <p:sldId id="870" r:id="rId16"/>
    <p:sldId id="406" r:id="rId17"/>
    <p:sldId id="893" r:id="rId18"/>
    <p:sldId id="895" r:id="rId19"/>
    <p:sldId id="407" r:id="rId20"/>
    <p:sldId id="410" r:id="rId21"/>
    <p:sldId id="896" r:id="rId22"/>
    <p:sldId id="897" r:id="rId23"/>
    <p:sldId id="898" r:id="rId24"/>
    <p:sldId id="899" r:id="rId25"/>
    <p:sldId id="88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205"/>
    <a:srgbClr val="0000FF"/>
    <a:srgbClr val="9900FF"/>
    <a:srgbClr val="FF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194" autoAdjust="0"/>
  </p:normalViewPr>
  <p:slideViewPr>
    <p:cSldViewPr>
      <p:cViewPr>
        <p:scale>
          <a:sx n="72" d="100"/>
          <a:sy n="72" d="100"/>
        </p:scale>
        <p:origin x="1518" y="4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37F89A-70EC-4695-BDBB-9C7484235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860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F89A-70EC-4695-BDBB-9C7484235B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F89A-70EC-4695-BDBB-9C7484235B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5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4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95D45-694B-4C67-99A0-9AE18E818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4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9B257-C09D-46E2-8BBE-5327502E6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51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08858D-5030-410C-B184-3BBFE7689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4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565802A-5F95-4FB9-84D5-F4244B711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30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55B8-55E9-4D87-9B86-ECB4C816B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4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29A1-D666-4A62-8EC9-FEFB5CD5E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29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EA014-FC88-4506-9FF6-72B9469AB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4EDE3-402C-450C-827F-6DF569F6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91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68650-2EB3-48E8-8EE0-6BC6A0D33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2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C4CD-EE59-49A7-B9F5-7120ADA16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1A8E1-875B-494E-A16B-F6A626579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0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5A0C8-8E89-46CF-9462-B6B23B1E4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4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321162EC-08E1-4C0C-BF1E-49AE1F1B3BA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2" r:id="rId12"/>
    <p:sldLayoutId id="214748414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ＭＳ Ｐゴシック"/>
        </a:defRPr>
      </a:lvl1pPr>
      <a:lvl2pPr marL="452438" indent="-2238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741363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28700" indent="-173038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oleObject" Target="../embeddings/oleObject12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wmf"/><Relationship Id="rId7" Type="http://schemas.openxmlformats.org/officeDocument/2006/relationships/image" Target="../media/image50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hys.libretexts.org/Bookshelves/University_Physics/Book:_Introductory_Physics_-_Building_Models_to_Describe_Our_World_(Martin_Neary_Rinaldo_and_Woodman)/18:_Electric_potential/18.04:_Electric_field_and_potential_at_the_surface_of_a_conductor" TargetMode="Externa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1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hyperlink" Target="http://www.google.com.hk/url?sa=i&amp;rct=j&amp;q=&amp;esrc=s&amp;source=images&amp;cd=&amp;cad=rja&amp;uact=8&amp;docid=Hcz2U3hUx0hVgM&amp;tbnid=3O3JxC79BiY88M:&amp;ved=0CAcQjRw&amp;url=http://sdsu-physics.org/physics180/physics180B/Chapters/electric_potential.htm&amp;ei=4DM6VKPALNfU8gWuxoDIAg&amp;psig=AFQjCNG5bLROh3ZQx-3L-90j-NTPI7MnWw&amp;ust=1413186859976382" TargetMode="External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google.com.hk/url?sa=i&amp;rct=j&amp;q=&amp;esrc=s&amp;source=images&amp;cd=&amp;cad=rja&amp;uact=8&amp;docid=JXxltPUAnF0olM&amp;tbnid=5mafknCgYJ1oyM:&amp;ved=0CAcQjRw&amp;url=https://services.online.missouri.edu/exec/data/courses/2366/public/lesson01/lesson01-2.aspx&amp;ei=Gzc6VJuwJoWE8gWIn4G4Dw&amp;psig=AFQjCNG7Xs2n_N_UJSdg7A07v4sKgg8-jg&amp;ust=141318757354857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Electric Potential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Definition of electric potential and potential difference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Electric potential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potential energy</a:t>
            </a:r>
            <a:r>
              <a:rPr lang="en-US" altLang="en-US" dirty="0"/>
              <a:t> due to charges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Relation between electric field and electric potential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Electric potential due to a charged conductor</a:t>
            </a:r>
          </a:p>
        </p:txBody>
      </p:sp>
      <p:sp>
        <p:nvSpPr>
          <p:cNvPr id="18435" name="TextBox 10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 dirty="0"/>
              <a:t>Introduction</a:t>
            </a:r>
          </a:p>
        </p:txBody>
      </p:sp>
      <p:sp>
        <p:nvSpPr>
          <p:cNvPr id="18436" name="AutoShape 5" descr="data:image/jpeg;base64,/9j/4AAQSkZJRgABAQAAAQABAAD/2wBDAAkGBwgHBgkIBwgKCgkLDRYPDQwMDRsUFRAWIB0iIiAdHx8kKDQsJCYxJx8fLT0tMTU3Ojo6Iys/RD84QzQ5Ojf/2wBDAQoKCg0MDRoPDxo3JR8lNzc3Nzc3Nzc3Nzc3Nzc3Nzc3Nzc3Nzc3Nzc3Nzc3Nzc3Nzc3Nzc3Nzc3Nzc3Nzc3Nzf/wAARCAB5ANYDASIAAhEBAxEB/8QAGwAAAgMBAQEAAAAAAAAAAAAAAAYBBAUDAgf/xABFEAACAQQABAIHBAcFBQkAAAABAgMABAURBhIhMRNBBxQiUWFxgTJCkaEWI1JiorHBFTNykpMkJTaCwiYnNERUVXOys//EABQBAQAAAAAAAAAAAAAAAAAAAAD/xAAUEQEAAAAAAAAAAAAAAAAAAAAA/9oADAMBAAIRAxEAPwD7jRRRQFc7ieK2gknuJUihjUs8jsAqgdySewrpS/6QRvgbPg/+3XH/AObUG+rB1DKQQeoI86iSRI0LyMqKo2WY6AqvimD4uzYdmgQjpr7orI9Ial+Bc+qgsTj5tAefsmgYNiuLXlqs4ga4iEx6iMuAx+nel7PZmbDcEev24Vrr1eKOAMNjxX5VTfw5mFGE4MxVhjnhyFvDf3l0Oa9ublA73DnuTvyG9ADoBQM/MPfQWAGydD30pekaEW3o8yyQM6+r2oaMlizDkII6nZJ6dzumC6YHFTcx1uBu/wDhoLYljZQyupVhsEHoRUGaMd3UfM0o8GYfG5j0d8PQZWxtryJbOJ1S4iDgNy62Aex6ms284Q4bj47xNmmCxotpMddO8XqycrMrw6JGupGz1+JoPoasrfZIPyqao4rD43DwvDirG3s4nbnZLeIIC3beh59BV6ggkAbNHMNbFcL8bs7ga3uNv5Vhejlt8A4A99WEQ/hoGA3MAmEBmjExGxHzDmI+XeutIvCGGx9/d5y6zFlDc5RMxMGe4jVnjVSDCF32ATlI+e6eR2oJoory7BFLMdKBsmghZY3ZlV1ZlOmAPY99H6GvdfN+BpGts/6/K5ZeJVuLpWMhKkxynwwN+fhONa8kPur6RQFFFFBBqaKKAooooCiiigKwePW5eCM+2gdY6c6I6H9W1b1Z3EWOOXwORxquIzd20kAc/d5lI3+dB7wW/wCxcfvv6tHv/KK5cTf8O5Tt/wCEl7/4TWNZS8YWdnBbLh8PIsMaxhzk5F5gBrevB6du1arR5C/wNzBf29vb3k0MkZjhmMkY2CF9oqp93l0oFfiZWk9F9pKp6QJZ3Dsx7IjxsxP0BptymJscxHD66sjrG3PGYpniPUa7oQSOvb4D3VXxOJZuE7XE5iKOQ+prb3MYO1b2eVgD5jvWYn6UYTHiwtrCDMeEBHbXb3QhYr2BlUjyGtlSebXYUC3kYxb8KekTHxPNJa2rOIBLK8nIDbxsygsSejEnW+5rej4NwjYJZHiu52NtzgzX077PLvsXqH4Tu04Dy+JFxHPlcnHNJPOw5VeeTv7zyjoo+AFNAgdcZ6uNc4g8Pv03y6oMb0bdeAsB1/8AIxf/AFrhlm5PSTw+B9/H3g/iiP8AStDgnH3OJ4TxOPvUCXFvapHKoYHTAdeorxkcTcz8X4jLRmP1e0triKUMTzbfk5ddP3aDfFFQO1TQcbzrazf/ABn+VLvox/4AwO//AEaUyyrzxsv7Q1WBw5jMhjeELfGxtDb3sETRxs6+IikE8uwCNjt5igqccNHg7b9KrX9XcWRQXPKdC4tywDIw8yAxZT3BGuxILYO1JuTxWf4mltbHNWdhZ4uKdZ7jwLtpmuOQ7VNFF5VLAE9T218ach2oJrA46vZ7DhXIyWe/XJIjBagEbMr+wmt9O7DvW/WNn7C5yF1ikjVDawXi3FzzHrpFYpoeZ5+Q/IGgT7ye9xeN4fLcNX1pb4i5gUTSXMLiOMjwWLcrk/Zc71vXc9t19IU7FUs5j48phr7HyglLq3eFtHXRgR/WuXDVxc3WBsJr+JortoE8eNu6uBpvzBoNOiiigKKKKAooooCiioJA70E0UbooI1RqpooDtUaFTRQRqjVTUboADVBG6N9dUE6oJoqAQe1TQFRqpooI1U0UUBUEbqaKAI2KKKKAooooKOaylthcbPf3rFYIV2eVeZmPYKAO5J0AKsWs/rFvFN4bx+IgbkkGmXY3ojyNUeJbAZLD3FvzIkgAlid15lSRCGRiPMBgK98PZIZjB4/JiPwvW7aOfk/Z5lB1+dBo0UUUBVe+tVvbZ4HeVAw+3E5RlPkQR51YooEfHtxJi8xLiZMrHfvyGe19fUKLmIdCA6AFXUsu9q4IKkaJOmTE5hL6ae1mge1vrfRltpGDHlO+V1IPVDo6Pw0QD0qhxr/stnaZdWVGxt3HM7s2gIieSTfw5GJ+YB8q5wR3V9x014sE0VjYWTW3iOpAuJJGV9r7woUde22I8jQM9FAqlkLi7t0Q2dibpmJ2DMIwvzJoLtFZ+HykWUhlZFeKaCQxTwSa54XGjynRI7EHv1BFaFBi5riWyw19Y2d1HcPJePyhoY+ZIRsKGkP3VLEAHzJqll8rkb3NDCcPmKKSJBJfXsqc626nfKqrvTOdE6PQDr13qvPpJuYbHhC9u5h7MTwudaBIWVDob8+h7114Ds2jwQv7hCtzlJXv5eZdMPFPMqt8VUqvw5deVAcD3t9e2eQ9euDdJb5Ca3t7lkVWljTSkkKAPthx0HYD50wyOI0ZmOgASSfKiKGKFeWGNI12TpV0Nk7J/Gsbja6Npwrk3TXivA0UQJ1zO/sKN+8swFBS4JyKnhvDyX1wxucoHuYxIxJ25MvICfJQ2h8FpppX4otvUcNjLiJRzYu7tpAQPspzCOQ/6bv+NM60E0UUtZi7yd7nosJibtbJVtxc3d0I1eRVLFUVFYFdkq2yQdAdutAybqT2rJsMZfWs6STZu+u0VSGimjhAc/tbVAQR8Dr4Vq+XWgS+LuNxaWtza8NRpkskkfM7xsGhtd6AaRge5JGlHU0423ieBH4xBk5RzkDQ350t8YxRw4+xsbSKJGvMnbR+GoChh4gd/wCBHP0pnXtQTRXG8uYLO1mubqVYoYUMkkjnQVQNkn6UqWsmf4qCXkNzLg8O3tQokam6uV8mYsCI1PcAAtrXUdqBw3U1lWGLksrpXXKX08fKQ0NxIsgY9NNsjYI0ex11PTtrVoFr0gRS3HDzW4laK1nniivXXutszgS/IcpOz5DZres7eG0tYba1RY4IY1jjRBoKoGgB8NarK4wysOKw0rSQrcTXJFtbWpI/2iV+ip8j137gCfKrXDllc47A46yvpzcXNvbRxSyn77BQCevf50GlRRRQFFFFBQzljHksNf2M2/DubaSJte5lI/rVbg+8lyHC+Ku7n+/ltIjN017fKA3T/Futc9qWeAnaKzyeOctzY/J3EIDeSM/iR/wOtAz1B7VNLfH99c2fDMyWMoivLyWKzgkJ+w8rhOYfEBifpQcMXdW8XHmUtraaF0vbOO65Y3DHxI28OTm129kxfgaa6THxWN4czfDEWOto7eMieyUxprm2nP113JMZOz505eXSgS/Szbrf8N22MZSwvsjbQkA62DICfyBpzjUJGqKAAo0AKVeK2E/FPCVkV5l9cnum+AjhYA/LmdfyprHagN0ucY7uJMHjwpZbrKRGQDuFiDTb+XNGg+taWRwePyUqy3sLu6rygiZ16fIEClG64bxk3HNjj41uRBBYS3Uyi7l6MzKife6bHif5aB0yVlBk8fcWNzzeFPGUYqdMAfMHyNWYlKoqli2gBs9zWZ+j9kMS2MRruO2Zi36u8lVwSd6DhuYD4A6rO4ST+zsnm8N4szpbTRz24lleQrDKnQczE/fSXp7gKBnpbsh/3gZQk7P9m2wHfoOeb+tMlLaBIPSFIW6Nd4lOX97wpW3+Hir+NAyUUUUC7mwtzxRw/asf7pp7zQ77VPDH0/WtTCKWrV/WfSDfAspFjjIVUDuplkcn8ol/GmagWOOFW9t8dhWcquTvUik/ejQGV1PwKxkH4HXnWtlcrY4Sxa6yE6QQL0HmWPkqqOrE9gB1NYecs7rKcY2UdnkHs2srGSQukaudyuqjo3ToEb8T9bmN4Utba9XIZC6usrkE6x3F6wbwuhHsIAFTuewBoOPDUOQyGTuc/lbeWzMiCCzs5G9qOEHZZwOgdm6/AADp1pnqNCpoF3jgLbYgZnoZMO/ryg9mCqwdfmUZwD5Eg1vxOJI1dezAEb+NLXGMJvL/AAlhdNy4u4uW9aGjqZlXmjiYjsrMCT7+UL96mcAAaA0PdQTRRRQFFFFAUrWPLYekLJQ8wUZKxiuVQA7LxMyOx+jRj6CmmlbidWteJeGMinN0uZbOXXnHLGSN/wDOkdA00qcXK11n+FrJACPX2uZF6dFjifR6/FhTWO1KfW99JoGlMeLxJ676+JPJ/RYT/moPXpBj5cbjb8Drj8pbXHyTn5H/AIHamnyrF41tZL3hLMW0BImezk8Mj9oKSPzAq9h7pL/EWV5GwZJ7dJFYeYKg7oMS9SSb0i4s6BjtsZcMfepeSMD8kNNApVxrtc+kXNMG3FaWFtDrXZ3aRj+QX8qaqCD0G6WcDyXXF3Ed4CxaEwWWj2AVPE0PrKaZj2pX9HTG6wlxkzv/AHlf3FypPmhcqh/yItA0+VLh5Lfj4e1pr3GHY/a8KTp+Hin8aY6WOKwLXMcO5Q9BFem1lb9ydSoH+oIqBnpa4nHqmXwGU5lRYrs20zHzjmUqF/1BGfmBTIvasrinFtmOH76xifkmkj3A+t8kqkMjfRgD9KDVFSazuHsmmYw1pfopUzRguh7o46Mp9xDAj6VduJFhgklc6VFLE+4AboFzhBfHynEmR2rLcZHw0IP3Yo0j1+Kt+NM9LPo3jZeDMZNIQZLuNruQgfemYyn8OfX0pmoF3GKZONc1KX2I7S1iVenTrKxP5imKl/BnXEvEK6A/WQN8dGPX4dP50wUBRRRQK3GPPkrvGYO0U+PJcxXksvlBFDIrlj8SQFA+JPYGmmlvMMLbi3CPa8huboSw3CebW6oW5v8Alk8Mb/fP0ZKAooooCiiigKV/SSrrwlc3kKsz4+WG90p0SsUiu38IamiuF7bx3lpNazKGjmRo3UjYII0aDpC6yRK6kFWGxqlfg9/XM5xPf8wdDkBaxsP2Yo0BH0YsPmDXv0f5COXh20sJrgNe2Aa0mjdx4m4mKcxG96PKDv41m8GZeyxfAtxnb5xFBLcXd6xJG2V5nZde8kcoFA7zIskTo3VWUgj4Glz0cs36F42B2Ja0V7QkjWzFI0f/AEUwwS+PBHMFZOdQwVxojY3o/Glvg/w7CxzNuZCy2uTuWJb7oZvE/D2qCOCF8a84kyBKsLnKyKjD9mJViA/FDTVS16OU/wCx9hcFCjXge7YH3yu0n8mFMtBj8XZAYrhjK3xP9xayONHueU6/Ou/D1imKwOPsEBVba2jj0T20oFYvpAC3WPx+LLIBkMjBGyuftIr+I4+oQj61tZXM47EWzXORvIYIx25mG3PuUdyfcB1NB2sr6K8luY05hJbTGGRTrYOgQfkQwP1rH9IKgcI5C4MfObNVu1HxiYSf9NRwRDcvY3WVvreS2uMrcm6MEm+aJNBUVh5HlVSR5E1qZa4x5tZrS+ubaNZoyjJNKq7DAjsTQXIHEkKOOzKCPrXs9qV+A8raPwri4JchbyXEEIt5P1yks8fsE999eXf1pp70Cvif9zcU3+KIZbXI7v7Uk+yJO0yD3deV/jzsfI124/uWt+DsqUkEck0Bgjb9+T2F/NqscU424v8AHCTHMkeTtG8eykf7IkAPst+6wJU/A++qlxlMDmOHoL/LyJBaJLHK0dy5iMUyMCEYdDzBgBynufI0G/ZwC2tYYF1yxIEGvgNV2rB4ZvMnlJrvI3cZt8dNyiwtpIuWUKN7kffUFj2XyAHmTW9QL1hzRccZZGHszWVtIp/wtKp/mKYaXMs5x/FWKvW2La6jkspm10Vj7cRJ8hsOvxLqKYtigmoNcba8troyi2njmMMhjk8Nw3I4AJU67HRB0feK6udLugwILeSDja7uJo5ZI7qxjS3lClki5GbnQnXsk86Hv7Wv3erDXyrhj0qT5njFcRNjlitbmd4bd9sJEK82ucH38p2OmidV9VoCiiigKKKKAqCN1NFBzEEQcuI1Dnu2uprLh4WwEMqSxYawR4250K26jkbr1Ua6HqeorYooIA1VWPG2UZuyltGPXGLXHT+9PKF2foAKt0UHG0toLK1itbWNYoIUEccajQVQNAD6V2oooKWTxOPysSxZKzhuURudBKgPK3vHuPU9RVKw4U4fx9z61Z4eyiufKYRAuPL7R61tUUEaFUrrD4y8ulurvH2k9wq8iyywqzBfcCRvVXqKDKl4awUwIlw2PcE7Ia1Q9ff2rUA0NCpooCs1sDiXyQyT462a9HUTmMFt6A3v36AG++unatKiggDRqaKKDjc20N1A8FzEk0Mg5XjkUMrD3EHvWRLwtZOGSO6ykETDXhQ5CZVA+A5un0rdooKmMxtnirNLSwgWGBNkKvmSdkk9ySdkk9TVojY0amigwIeDsBBnznYMdGmQPMTIpOuZhoty9uYjz1vqffW/RRQFFFFB/9k="/>
          <p:cNvSpPr>
            <a:spLocks noChangeAspect="1" noChangeArrowheads="1"/>
          </p:cNvSpPr>
          <p:nvPr/>
        </p:nvSpPr>
        <p:spPr bwMode="auto">
          <a:xfrm>
            <a:off x="84138" y="-444500"/>
            <a:ext cx="1590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437" name="AutoShape 7" descr="data:image/jpeg;base64,/9j/4AAQSkZJRgABAQAAAQABAAD/2wBDAAkGBwgHBgkIBwgKCgkLDRYPDQwMDRsUFRAWIB0iIiAdHx8kKDQsJCYxJx8fLT0tMTU3Ojo6Iys/RD84QzQ5Ojf/2wBDAQoKCg0MDRoPDxo3JR8lNzc3Nzc3Nzc3Nzc3Nzc3Nzc3Nzc3Nzc3Nzc3Nzc3Nzc3Nzc3Nzc3Nzc3Nzc3Nzc3Nzf/wAARCAB5ANYDASIAAhEBAxEB/8QAGwAAAgMBAQEAAAAAAAAAAAAAAAYBBAUDAgf/xABFEAACAQQABAIHBAcFBQkAAAABAgMABAURBhIhMRNBBxQiUWFxgTJCkaEWI1JiorHBFTNykpMkJTaCwiYnNERUVXOys//EABQBAQAAAAAAAAAAAAAAAAAAAAD/xAAUEQEAAAAAAAAAAAAAAAAAAAAA/9oADAMBAAIRAxEAPwD7jRRRQFc7ieK2gknuJUihjUs8jsAqgdySewrpS/6QRvgbPg/+3XH/AObUG+rB1DKQQeoI86iSRI0LyMqKo2WY6AqvimD4uzYdmgQjpr7orI9Ial+Bc+qgsTj5tAefsmgYNiuLXlqs4ga4iEx6iMuAx+nel7PZmbDcEev24Vrr1eKOAMNjxX5VTfw5mFGE4MxVhjnhyFvDf3l0Oa9ublA73DnuTvyG9ADoBQM/MPfQWAGydD30pekaEW3o8yyQM6+r2oaMlizDkII6nZJ6dzumC6YHFTcx1uBu/wDhoLYljZQyupVhsEHoRUGaMd3UfM0o8GYfG5j0d8PQZWxtryJbOJ1S4iDgNy62Aex6ms284Q4bj47xNmmCxotpMddO8XqycrMrw6JGupGz1+JoPoasrfZIPyqao4rD43DwvDirG3s4nbnZLeIIC3beh59BV6ggkAbNHMNbFcL8bs7ga3uNv5Vhejlt8A4A99WEQ/hoGA3MAmEBmjExGxHzDmI+XeutIvCGGx9/d5y6zFlDc5RMxMGe4jVnjVSDCF32ATlI+e6eR2oJoory7BFLMdKBsmghZY3ZlV1ZlOmAPY99H6GvdfN+BpGts/6/K5ZeJVuLpWMhKkxynwwN+fhONa8kPur6RQFFFFBBqaKKAooooCiiigKwePW5eCM+2gdY6c6I6H9W1b1Z3EWOOXwORxquIzd20kAc/d5lI3+dB7wW/wCxcfvv6tHv/KK5cTf8O5Tt/wCEl7/4TWNZS8YWdnBbLh8PIsMaxhzk5F5gBrevB6du1arR5C/wNzBf29vb3k0MkZjhmMkY2CF9oqp93l0oFfiZWk9F9pKp6QJZ3Dsx7IjxsxP0BptymJscxHD66sjrG3PGYpniPUa7oQSOvb4D3VXxOJZuE7XE5iKOQ+prb3MYO1b2eVgD5jvWYn6UYTHiwtrCDMeEBHbXb3QhYr2BlUjyGtlSebXYUC3kYxb8KekTHxPNJa2rOIBLK8nIDbxsygsSejEnW+5rej4NwjYJZHiu52NtzgzX077PLvsXqH4Tu04Dy+JFxHPlcnHNJPOw5VeeTv7zyjoo+AFNAgdcZ6uNc4g8Pv03y6oMb0bdeAsB1/8AIxf/AFrhlm5PSTw+B9/H3g/iiP8AStDgnH3OJ4TxOPvUCXFvapHKoYHTAdeorxkcTcz8X4jLRmP1e0triKUMTzbfk5ddP3aDfFFQO1TQcbzrazf/ABn+VLvox/4AwO//AEaUyyrzxsv7Q1WBw5jMhjeELfGxtDb3sETRxs6+IikE8uwCNjt5igqccNHg7b9KrX9XcWRQXPKdC4tywDIw8yAxZT3BGuxILYO1JuTxWf4mltbHNWdhZ4uKdZ7jwLtpmuOQ7VNFF5VLAE9T218ach2oJrA46vZ7DhXIyWe/XJIjBagEbMr+wmt9O7DvW/WNn7C5yF1ikjVDawXi3FzzHrpFYpoeZ5+Q/IGgT7ye9xeN4fLcNX1pb4i5gUTSXMLiOMjwWLcrk/Zc71vXc9t19IU7FUs5j48phr7HyglLq3eFtHXRgR/WuXDVxc3WBsJr+JortoE8eNu6uBpvzBoNOiiigKKKKAooooCiioJA70E0UbooI1RqpooDtUaFTRQRqjVTUboADVBG6N9dUE6oJoqAQe1TQFRqpooI1U0UUBUEbqaKAI2KKKKAooooKOaylthcbPf3rFYIV2eVeZmPYKAO5J0AKsWs/rFvFN4bx+IgbkkGmXY3ojyNUeJbAZLD3FvzIkgAlid15lSRCGRiPMBgK98PZIZjB4/JiPwvW7aOfk/Z5lB1+dBo0UUUBVe+tVvbZ4HeVAw+3E5RlPkQR51YooEfHtxJi8xLiZMrHfvyGe19fUKLmIdCA6AFXUsu9q4IKkaJOmTE5hL6ae1mge1vrfRltpGDHlO+V1IPVDo6Pw0QD0qhxr/stnaZdWVGxt3HM7s2gIieSTfw5GJ+YB8q5wR3V9x014sE0VjYWTW3iOpAuJJGV9r7woUde22I8jQM9FAqlkLi7t0Q2dibpmJ2DMIwvzJoLtFZ+HykWUhlZFeKaCQxTwSa54XGjynRI7EHv1BFaFBi5riWyw19Y2d1HcPJePyhoY+ZIRsKGkP3VLEAHzJqll8rkb3NDCcPmKKSJBJfXsqc626nfKqrvTOdE6PQDr13qvPpJuYbHhC9u5h7MTwudaBIWVDob8+h7114Ds2jwQv7hCtzlJXv5eZdMPFPMqt8VUqvw5deVAcD3t9e2eQ9euDdJb5Ca3t7lkVWljTSkkKAPthx0HYD50wyOI0ZmOgASSfKiKGKFeWGNI12TpV0Nk7J/Gsbja6Npwrk3TXivA0UQJ1zO/sKN+8swFBS4JyKnhvDyX1wxucoHuYxIxJ25MvICfJQ2h8FpppX4otvUcNjLiJRzYu7tpAQPspzCOQ/6bv+NM60E0UUtZi7yd7nosJibtbJVtxc3d0I1eRVLFUVFYFdkq2yQdAdutAybqT2rJsMZfWs6STZu+u0VSGimjhAc/tbVAQR8Dr4Vq+XWgS+LuNxaWtza8NRpkskkfM7xsGhtd6AaRge5JGlHU0423ieBH4xBk5RzkDQ350t8YxRw4+xsbSKJGvMnbR+GoChh4gd/wCBHP0pnXtQTRXG8uYLO1mubqVYoYUMkkjnQVQNkn6UqWsmf4qCXkNzLg8O3tQokam6uV8mYsCI1PcAAtrXUdqBw3U1lWGLksrpXXKX08fKQ0NxIsgY9NNsjYI0ex11PTtrVoFr0gRS3HDzW4laK1nniivXXutszgS/IcpOz5DZres7eG0tYba1RY4IY1jjRBoKoGgB8NarK4wysOKw0rSQrcTXJFtbWpI/2iV+ip8j137gCfKrXDllc47A46yvpzcXNvbRxSyn77BQCevf50GlRRRQFFFFBQzljHksNf2M2/DubaSJte5lI/rVbg+8lyHC+Ku7n+/ltIjN017fKA3T/Futc9qWeAnaKzyeOctzY/J3EIDeSM/iR/wOtAz1B7VNLfH99c2fDMyWMoivLyWKzgkJ+w8rhOYfEBifpQcMXdW8XHmUtraaF0vbOO65Y3DHxI28OTm129kxfgaa6THxWN4czfDEWOto7eMieyUxprm2nP113JMZOz505eXSgS/Szbrf8N22MZSwvsjbQkA62DICfyBpzjUJGqKAAo0AKVeK2E/FPCVkV5l9cnum+AjhYA/LmdfyprHagN0ucY7uJMHjwpZbrKRGQDuFiDTb+XNGg+taWRwePyUqy3sLu6rygiZ16fIEClG64bxk3HNjj41uRBBYS3Uyi7l6MzKife6bHif5aB0yVlBk8fcWNzzeFPGUYqdMAfMHyNWYlKoqli2gBs9zWZ+j9kMS2MRruO2Zi36u8lVwSd6DhuYD4A6rO4ST+zsnm8N4szpbTRz24lleQrDKnQczE/fSXp7gKBnpbsh/3gZQk7P9m2wHfoOeb+tMlLaBIPSFIW6Nd4lOX97wpW3+Hir+NAyUUUUC7mwtzxRw/asf7pp7zQ77VPDH0/WtTCKWrV/WfSDfAspFjjIVUDuplkcn8ol/GmagWOOFW9t8dhWcquTvUik/ejQGV1PwKxkH4HXnWtlcrY4Sxa6yE6QQL0HmWPkqqOrE9gB1NYecs7rKcY2UdnkHs2srGSQukaudyuqjo3ToEb8T9bmN4Utba9XIZC6usrkE6x3F6wbwuhHsIAFTuewBoOPDUOQyGTuc/lbeWzMiCCzs5G9qOEHZZwOgdm6/AADp1pnqNCpoF3jgLbYgZnoZMO/ryg9mCqwdfmUZwD5Eg1vxOJI1dezAEb+NLXGMJvL/AAlhdNy4u4uW9aGjqZlXmjiYjsrMCT7+UL96mcAAaA0PdQTRRRQFFFFAUrWPLYekLJQ8wUZKxiuVQA7LxMyOx+jRj6CmmlbidWteJeGMinN0uZbOXXnHLGSN/wDOkdA00qcXK11n+FrJACPX2uZF6dFjifR6/FhTWO1KfW99JoGlMeLxJ676+JPJ/RYT/moPXpBj5cbjb8Drj8pbXHyTn5H/AIHamnyrF41tZL3hLMW0BImezk8Mj9oKSPzAq9h7pL/EWV5GwZJ7dJFYeYKg7oMS9SSb0i4s6BjtsZcMfepeSMD8kNNApVxrtc+kXNMG3FaWFtDrXZ3aRj+QX8qaqCD0G6WcDyXXF3Ed4CxaEwWWj2AVPE0PrKaZj2pX9HTG6wlxkzv/AHlf3FypPmhcqh/yItA0+VLh5Lfj4e1pr3GHY/a8KTp+Hin8aY6WOKwLXMcO5Q9BFem1lb9ydSoH+oIqBnpa4nHqmXwGU5lRYrs20zHzjmUqF/1BGfmBTIvasrinFtmOH76xifkmkj3A+t8kqkMjfRgD9KDVFSazuHsmmYw1pfopUzRguh7o46Mp9xDAj6VduJFhgklc6VFLE+4AboFzhBfHynEmR2rLcZHw0IP3Yo0j1+Kt+NM9LPo3jZeDMZNIQZLuNruQgfemYyn8OfX0pmoF3GKZONc1KX2I7S1iVenTrKxP5imKl/BnXEvEK6A/WQN8dGPX4dP50wUBRRRQK3GPPkrvGYO0U+PJcxXksvlBFDIrlj8SQFA+JPYGmmlvMMLbi3CPa8huboSw3CebW6oW5v8Alk8Mb/fP0ZKAooooCiiigKV/SSrrwlc3kKsz4+WG90p0SsUiu38IamiuF7bx3lpNazKGjmRo3UjYII0aDpC6yRK6kFWGxqlfg9/XM5xPf8wdDkBaxsP2Yo0BH0YsPmDXv0f5COXh20sJrgNe2Aa0mjdx4m4mKcxG96PKDv41m8GZeyxfAtxnb5xFBLcXd6xJG2V5nZde8kcoFA7zIskTo3VWUgj4Glz0cs36F42B2Ja0V7QkjWzFI0f/AEUwwS+PBHMFZOdQwVxojY3o/Glvg/w7CxzNuZCy2uTuWJb7oZvE/D2qCOCF8a84kyBKsLnKyKjD9mJViA/FDTVS16OU/wCx9hcFCjXge7YH3yu0n8mFMtBj8XZAYrhjK3xP9xayONHueU6/Ou/D1imKwOPsEBVba2jj0T20oFYvpAC3WPx+LLIBkMjBGyuftIr+I4+oQj61tZXM47EWzXORvIYIx25mG3PuUdyfcB1NB2sr6K8luY05hJbTGGRTrYOgQfkQwP1rH9IKgcI5C4MfObNVu1HxiYSf9NRwRDcvY3WVvreS2uMrcm6MEm+aJNBUVh5HlVSR5E1qZa4x5tZrS+ubaNZoyjJNKq7DAjsTQXIHEkKOOzKCPrXs9qV+A8raPwri4JchbyXEEIt5P1yks8fsE999eXf1pp70Cvif9zcU3+KIZbXI7v7Uk+yJO0yD3deV/jzsfI124/uWt+DsqUkEck0Bgjb9+T2F/NqscU424v8AHCTHMkeTtG8eykf7IkAPst+6wJU/A++qlxlMDmOHoL/LyJBaJLHK0dy5iMUyMCEYdDzBgBynufI0G/ZwC2tYYF1yxIEGvgNV2rB4ZvMnlJrvI3cZt8dNyiwtpIuWUKN7kffUFj2XyAHmTW9QL1hzRccZZGHszWVtIp/wtKp/mKYaXMs5x/FWKvW2La6jkspm10Vj7cRJ8hsOvxLqKYtigmoNcba8troyi2njmMMhjk8Nw3I4AJU67HRB0feK6udLugwILeSDja7uJo5ZI7qxjS3lClki5GbnQnXsk86Hv7Wv3erDXyrhj0qT5njFcRNjlitbmd4bd9sJEK82ucH38p2OmidV9VoCiiigKKKKAqCN1NFBzEEQcuI1Dnu2uprLh4WwEMqSxYawR4250K26jkbr1Ua6HqeorYooIA1VWPG2UZuyltGPXGLXHT+9PKF2foAKt0UHG0toLK1itbWNYoIUEccajQVQNAD6V2oooKWTxOPysSxZKzhuURudBKgPK3vHuPU9RVKw4U4fx9z61Z4eyiufKYRAuPL7R61tUUEaFUrrD4y8ulurvH2k9wq8iyywqzBfcCRvVXqKDKl4awUwIlw2PcE7Ia1Q9ff2rUA0NCpooCs1sDiXyQyT462a9HUTmMFt6A3v36AG++unatKiggDRqaKKDjc20N1A8FzEk0Mg5XjkUMrD3EHvWRLwtZOGSO6ykETDXhQ5CZVA+A5un0rdooKmMxtnirNLSwgWGBNkKvmSdkk9ySdkk9TVojY0amigwIeDsBBnznYMdGmQPMTIpOuZhoty9uYjz1vqffW/RRQFFFFB/9k="/>
          <p:cNvSpPr>
            <a:spLocks noChangeAspect="1" noChangeArrowheads="1"/>
          </p:cNvSpPr>
          <p:nvPr/>
        </p:nvSpPr>
        <p:spPr bwMode="auto">
          <a:xfrm>
            <a:off x="236538" y="-292100"/>
            <a:ext cx="1590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84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A61497-5D67-4D87-9928-6F3E674E08DB}" type="slidenum">
              <a:rPr lang="en-US" altLang="en-US" sz="1600"/>
              <a:pPr eaLnBrk="1" hangingPunct="1"/>
              <a:t>1</a:t>
            </a:fld>
            <a:endParaRPr lang="en-US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DF76E7D-045F-4476-B0EF-448DA7EEA4B5}" type="slidenum">
              <a:rPr lang="en-US" altLang="en-US" sz="1600"/>
              <a:pPr eaLnBrk="1" hangingPunct="1"/>
              <a:t>10</a:t>
            </a:fld>
            <a:endParaRPr lang="en-US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512" y="2492896"/>
                <a:ext cx="4156907" cy="78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00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</m:nary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i="1" baseline="30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𝐬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92896"/>
                <a:ext cx="4156907" cy="782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568" y="3212976"/>
                <a:ext cx="4572000" cy="8077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000" i="1" baseline="3000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𝑑𝑟</m:t>
                          </m:r>
                        </m:e>
                      </m:nary>
                      <m:r>
                        <a:rPr lang="en-US" sz="20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572000" cy="8077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4" y="1107976"/>
            <a:ext cx="3505782" cy="5026672"/>
          </a:xfrm>
          <a:prstGeom prst="rect">
            <a:avLst/>
          </a:prstGeom>
        </p:spPr>
      </p:pic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323528" y="803176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  <a:cs typeface="ＭＳ Ｐゴシック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  <a:ea typeface="ＭＳ Ｐゴシック" pitchFamily="112" charset="-128"/>
              </a:defRPr>
            </a:lvl9pPr>
          </a:lstStyle>
          <a:p>
            <a:pPr eaLnBrk="1" hangingPunct="1"/>
            <a:r>
              <a:rPr lang="en-US" sz="2400" dirty="0"/>
              <a:t>Electric Potential of a Point Charge</a:t>
            </a:r>
            <a:endParaRPr lang="en-US" altLang="en-US" kern="0" dirty="0"/>
          </a:p>
        </p:txBody>
      </p:sp>
      <p:sp>
        <p:nvSpPr>
          <p:cNvPr id="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1062" y="1412777"/>
            <a:ext cx="5135034" cy="1440160"/>
          </a:xfrm>
        </p:spPr>
        <p:txBody>
          <a:bodyPr/>
          <a:lstStyle/>
          <a:p>
            <a:pPr marL="0" indent="0" eaLnBrk="1" hangingPunct="1"/>
            <a:r>
              <a:rPr lang="en-US" sz="1800" dirty="0"/>
              <a:t>An isolated positive point charge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/>
              <a:t>) produces a field directed radially outward.</a:t>
            </a:r>
          </a:p>
          <a:p>
            <a:pPr marL="0" indent="0" eaLnBrk="1" hangingPunct="1"/>
            <a:r>
              <a:rPr lang="en-US" sz="1800" dirty="0"/>
              <a:t>The potential difference between points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/>
              <a:t> will be</a:t>
            </a:r>
          </a:p>
          <a:p>
            <a:pPr marL="0" indent="0" eaLnBrk="1" hangingPunct="1"/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4128931"/>
                <a:ext cx="522007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800" dirty="0"/>
                  <a:t>It is customary to choose a reference potential of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en-US" altLang="en-US" sz="1800" dirty="0">
                    <a:solidFill>
                      <a:srgbClr val="FF00FF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FF"/>
                        </a:solidFill>
                        <a:latin typeface="Cambria Math"/>
                      </a:rPr>
                      <m:t>𝑟</m:t>
                    </m:r>
                    <m:r>
                      <a:rPr lang="en-US" altLang="en-US" sz="1800" i="1" baseline="-25000" dirty="0" err="1">
                        <a:solidFill>
                          <a:srgbClr val="FF00FF"/>
                        </a:solidFill>
                        <a:latin typeface="Cambria Math"/>
                      </a:rPr>
                      <m:t>𝐴</m:t>
                    </m:r>
                    <m:r>
                      <a:rPr lang="en-US" altLang="en-US" sz="1800" i="1" dirty="0">
                        <a:solidFill>
                          <a:srgbClr val="FF00FF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1800" i="1" dirty="0">
                        <a:solidFill>
                          <a:srgbClr val="FF00FF"/>
                        </a:solidFill>
                        <a:latin typeface="Cambria Math"/>
                        <a:cs typeface="Arial" pitchFamily="34" charset="0"/>
                      </a:rPr>
                      <m:t>∞</m:t>
                    </m:r>
                  </m:oMath>
                </a14:m>
                <a:r>
                  <a:rPr lang="en-US" altLang="en-US" sz="1800" dirty="0">
                    <a:cs typeface="Arial" pitchFamily="34" charset="0"/>
                  </a:rPr>
                  <a:t>, and t</a:t>
                </a:r>
                <a:r>
                  <a:rPr lang="en-US" altLang="en-US" sz="1800" dirty="0"/>
                  <a:t>hen the potential due to a point charge at some point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en-US" sz="1800" dirty="0"/>
                  <a:t> is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28931"/>
                <a:ext cx="5220072" cy="923330"/>
              </a:xfrm>
              <a:prstGeom prst="rect">
                <a:avLst/>
              </a:prstGeom>
              <a:blipFill>
                <a:blip r:embed="rId5"/>
                <a:stretch>
                  <a:fillRect l="-935" t="-3289" r="-23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13886" y="5102810"/>
                <a:ext cx="1818255" cy="9325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𝑉</m:t>
                      </m:r>
                      <m:r>
                        <a:rPr lang="en-US" sz="32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886" y="5102810"/>
                <a:ext cx="1818255" cy="932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Electric Potential of a Point Charge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4259263" cy="1247775"/>
          </a:xfrm>
        </p:spPr>
        <p:txBody>
          <a:bodyPr/>
          <a:lstStyle/>
          <a:p>
            <a:pPr marL="0" indent="0" eaLnBrk="1" hangingPunct="1"/>
            <a:r>
              <a:rPr lang="en-US" altLang="en-US" sz="1800"/>
              <a:t>The electric potential in the plane around a single point charge is shown.</a:t>
            </a:r>
          </a:p>
          <a:p>
            <a:pPr marL="0" indent="0" eaLnBrk="1" hangingPunct="1"/>
            <a:r>
              <a:rPr lang="en-US" altLang="en-US" sz="1800"/>
              <a:t>The red-brown line shows the 1/</a:t>
            </a:r>
            <a:r>
              <a:rPr lang="en-US" altLang="en-US" sz="1800" i="1"/>
              <a:t>r</a:t>
            </a:r>
            <a:r>
              <a:rPr lang="en-US" altLang="en-US" sz="1800"/>
              <a:t> nature of the potential.</a:t>
            </a:r>
          </a:p>
        </p:txBody>
      </p:sp>
      <p:pic>
        <p:nvPicPr>
          <p:cNvPr id="29700" name="Picture 6" descr="2508a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2"/>
          <a:stretch/>
        </p:blipFill>
        <p:spPr>
          <a:xfrm>
            <a:off x="5363963" y="946745"/>
            <a:ext cx="3672533" cy="3274343"/>
          </a:xfrm>
        </p:spPr>
      </p:pic>
      <p:sp>
        <p:nvSpPr>
          <p:cNvPr id="29701" name="Rectangle 2"/>
          <p:cNvSpPr txBox="1">
            <a:spLocks noChangeArrowheads="1"/>
          </p:cNvSpPr>
          <p:nvPr/>
        </p:nvSpPr>
        <p:spPr bwMode="auto">
          <a:xfrm>
            <a:off x="457200" y="357346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200">
                <a:solidFill>
                  <a:schemeClr val="accent1"/>
                </a:solidFill>
              </a:rPr>
              <a:t>Electric Potential with Multiple Charges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4314825"/>
                <a:ext cx="8229600" cy="1635125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 electric potential due to several point charges is the sum of the potentials due to each individual charge.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This is another example of the superposition principle.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 sum is the algebraic sum</a:t>
                </a:r>
              </a:p>
              <a:p>
                <a:pPr lvl="2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𝑉</m:t>
                    </m:r>
                    <m:r>
                      <a:rPr lang="en-US" altLang="en-US" sz="18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1800" i="1" dirty="0" smtClean="0">
                        <a:latin typeface="Cambria Math"/>
                      </a:rPr>
                      <m:t>0 </m:t>
                    </m:r>
                  </m:oMath>
                </a14:m>
                <a:r>
                  <a:rPr lang="en-US" altLang="en-US" sz="1800" dirty="0"/>
                  <a:t>at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𝑟</m:t>
                    </m:r>
                    <m:r>
                      <a:rPr lang="en-US" altLang="en-US" sz="1800" i="1" dirty="0" smtClean="0">
                        <a:latin typeface="Cambria Math"/>
                      </a:rPr>
                      <m:t>=∞</m:t>
                    </m:r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297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14825"/>
                <a:ext cx="8229600" cy="1635125"/>
              </a:xfrm>
              <a:blipFill rotWithShape="1">
                <a:blip r:embed="rId4"/>
                <a:stretch>
                  <a:fillRect l="-1704" t="-634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5BF4616-8AF5-4B0E-9777-ABFEE3B0CD96}" type="slidenum">
              <a:rPr lang="en-US" altLang="en-US" sz="1600"/>
              <a:pPr eaLnBrk="1" hangingPunct="1"/>
              <a:t>11</a:t>
            </a:fld>
            <a:endParaRPr lang="en-US" altLang="en-US" sz="1600"/>
          </a:p>
        </p:txBody>
      </p:sp>
      <p:graphicFrame>
        <p:nvGraphicFramePr>
          <p:cNvPr id="29704" name="Object 91"/>
          <p:cNvGraphicFramePr>
            <a:graphicFrameLocks noChangeAspect="1"/>
          </p:cNvGraphicFramePr>
          <p:nvPr/>
        </p:nvGraphicFramePr>
        <p:xfrm>
          <a:off x="3943350" y="5153025"/>
          <a:ext cx="12128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431613" progId="Equation.3">
                  <p:embed/>
                </p:oleObj>
              </mc:Choice>
              <mc:Fallback>
                <p:oleObj name="Equation" r:id="rId5" imgW="774364" imgH="431613" progId="Equation.3">
                  <p:embed/>
                  <p:pic>
                    <p:nvPicPr>
                      <p:cNvPr id="29704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153025"/>
                        <a:ext cx="12128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7543800" cy="57943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 and </a:t>
            </a:r>
            <a:r>
              <a:rPr lang="en-US" i="1" dirty="0"/>
              <a:t>V</a:t>
            </a:r>
            <a:r>
              <a:rPr lang="en-US" dirty="0"/>
              <a:t> for a Point Charge</a:t>
            </a:r>
          </a:p>
        </p:txBody>
      </p:sp>
      <p:pic>
        <p:nvPicPr>
          <p:cNvPr id="40966" name="Picture 6" descr="2512b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6"/>
          <a:stretch/>
        </p:blipFill>
        <p:spPr>
          <a:xfrm>
            <a:off x="5940152" y="2636912"/>
            <a:ext cx="2975802" cy="405977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023" y="1448942"/>
                <a:ext cx="8229600" cy="4438650"/>
              </a:xfrm>
            </p:spPr>
            <p:txBody>
              <a:bodyPr/>
              <a:lstStyle/>
              <a:p>
                <a:pPr marL="457200" indent="-457200"/>
                <a:r>
                  <a:rPr lang="en-US" sz="2000" dirty="0"/>
                  <a:t>The equipotential lines are the dashed blue lines.</a:t>
                </a:r>
              </a:p>
              <a:p>
                <a:pPr marL="457200" indent="-457200"/>
                <a:r>
                  <a:rPr lang="en-US" sz="2000" dirty="0"/>
                  <a:t>The electric field lines are the brown lines.</a:t>
                </a:r>
              </a:p>
              <a:p>
                <a:pPr marL="457200" indent="-457200"/>
                <a:r>
                  <a:rPr lang="en-US" sz="2000" dirty="0"/>
                  <a:t>The equipotential lines are everywhere perpendicular to the field lines.</a:t>
                </a:r>
              </a:p>
              <a:p>
                <a:pPr marL="457200" indent="-457200"/>
                <a:endParaRPr lang="en-US" sz="1100" dirty="0"/>
              </a:p>
              <a:p>
                <a:pPr marL="457200" indent="-457200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/>
                  <a:t> , we may check that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indent="-457200"/>
                <a:r>
                  <a:rPr lang="en-US" dirty="0"/>
                  <a:t>Notes: This relation holds when the </a:t>
                </a:r>
              </a:p>
              <a:p>
                <a:pPr marL="457200" indent="-457200"/>
                <a:r>
                  <a:rPr lang="en-US" dirty="0"/>
                  <a:t>electric field is only in radial directions.</a:t>
                </a:r>
              </a:p>
              <a:p>
                <a:pPr marL="457200" indent="-457200"/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023" y="1448942"/>
                <a:ext cx="8229600" cy="4438650"/>
              </a:xfrm>
              <a:blipFill>
                <a:blip r:embed="rId3"/>
                <a:stretch>
                  <a:fillRect l="-1926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3429000"/>
                <a:ext cx="2940357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en-US" i="1" baseline="-25000" dirty="0" err="1">
                          <a:latin typeface="Cambria Math"/>
                          <a:cs typeface="Times New Roman" pitchFamily="18" charset="0"/>
                        </a:rPr>
                        <m:t>𝑟</m:t>
                      </m:r>
                      <m:r>
                        <a:rPr lang="en-US" i="1" baseline="-25000" dirty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  <a:cs typeface="Times New Roman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i="1" dirty="0">
                          <a:latin typeface="Cambria Math"/>
                          <a:cs typeface="Times New Roman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/>
                              <a:cs typeface="Times New Roman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  <a:cs typeface="Times New Roman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29000"/>
                <a:ext cx="294035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748539-3AD7-4527-9DD7-FC4729F5BDB8}" type="slidenum">
              <a:rPr lang="en-US" altLang="en-US" sz="1600"/>
              <a:pPr eaLnBrk="1" hangingPunct="1"/>
              <a:t>12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8520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Finding E From </a:t>
            </a:r>
            <a:r>
              <a:rPr lang="en-US" altLang="en-US" sz="2400" i="1" dirty="0"/>
              <a:t>V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2112963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dirty="0"/>
              <a:t>If the electric field has only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component, we have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Similar statements would apply to the </a:t>
            </a:r>
            <a:r>
              <a:rPr lang="en-US" altLang="en-US" i="1" dirty="0"/>
              <a:t>y</a:t>
            </a:r>
            <a:r>
              <a:rPr lang="en-US" altLang="en-US" dirty="0"/>
              <a:t> and </a:t>
            </a:r>
            <a:r>
              <a:rPr lang="en-US" altLang="en-US" i="1" dirty="0"/>
              <a:t>z</a:t>
            </a:r>
            <a:r>
              <a:rPr lang="en-US" altLang="en-US" dirty="0"/>
              <a:t> components.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Equipotential surfaces must always be perpendicular to the electric field lines passing through them.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600" dirty="0"/>
          </a:p>
        </p:txBody>
      </p:sp>
      <p:graphicFrame>
        <p:nvGraphicFramePr>
          <p:cNvPr id="33795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84594"/>
              </p:ext>
            </p:extLst>
          </p:nvPr>
        </p:nvGraphicFramePr>
        <p:xfrm>
          <a:off x="706438" y="1772816"/>
          <a:ext cx="1192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3">
                  <p:embed/>
                </p:oleObj>
              </mc:Choice>
              <mc:Fallback>
                <p:oleObj name="Equation" r:id="rId2" imgW="685800" imgH="393700" progId="Equation.3">
                  <p:embed/>
                  <p:pic>
                    <p:nvPicPr>
                      <p:cNvPr id="33795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772816"/>
                        <a:ext cx="1192212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2"/>
          <p:cNvSpPr txBox="1">
            <a:spLocks noChangeArrowheads="1"/>
          </p:cNvSpPr>
          <p:nvPr/>
        </p:nvSpPr>
        <p:spPr bwMode="auto">
          <a:xfrm>
            <a:off x="457200" y="3551148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chemeClr val="accent1"/>
                </a:solidFill>
              </a:rPr>
              <a:t>Electric Field from Potential, General</a:t>
            </a:r>
          </a:p>
        </p:txBody>
      </p:sp>
      <p:sp>
        <p:nvSpPr>
          <p:cNvPr id="33798" name="Rectangle 3"/>
          <p:cNvSpPr txBox="1">
            <a:spLocks noChangeArrowheads="1"/>
          </p:cNvSpPr>
          <p:nvPr/>
        </p:nvSpPr>
        <p:spPr bwMode="auto">
          <a:xfrm>
            <a:off x="457200" y="4088740"/>
            <a:ext cx="8229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en-US" altLang="en-US" sz="1800" dirty="0"/>
              <a:t>In general, the electric potential is a function of all three dimensions.</a:t>
            </a:r>
            <a:br>
              <a:rPr lang="en-US" altLang="en-US" sz="1800" dirty="0"/>
            </a:br>
            <a:r>
              <a:rPr lang="en-US" altLang="en-US" sz="1800" dirty="0"/>
              <a:t>Given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/>
              <a:t> </a:t>
            </a:r>
            <a:r>
              <a:rPr lang="en-US" altLang="en-US" sz="1800" dirty="0"/>
              <a:t>you can find the  electric field components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dirty="0"/>
              <a:t>,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dirty="0"/>
              <a:t> and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by doing partial differentiations:</a:t>
            </a:r>
          </a:p>
        </p:txBody>
      </p:sp>
      <p:sp>
        <p:nvSpPr>
          <p:cNvPr id="3379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748539-3AD7-4527-9DD7-FC4729F5BDB8}" type="slidenum">
              <a:rPr lang="en-US" altLang="en-US" sz="1600"/>
              <a:pPr eaLnBrk="1" hangingPunct="1"/>
              <a:t>13</a:t>
            </a:fld>
            <a:endParaRPr lang="en-US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9552" y="4952836"/>
                <a:ext cx="5815887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b="0" i="1" smtClean="0">
                          <a:latin typeface="Cambria Math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en-US" sz="2000" i="1"/>
                        <m:t>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i="1"/>
                        <m:t> </m:t>
                      </m:r>
                      <m:r>
                        <m:rPr>
                          <m:nor/>
                        </m:rPr>
                        <a:rPr lang="en-US" sz="2000" b="0" i="1" smtClean="0"/>
                        <m:t>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2000">
                              <a:latin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952836"/>
                <a:ext cx="5815887" cy="730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7544" y="5610726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(treat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as constants)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6647" y="5610726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(treat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as constants)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4048" y="5600908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(treat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as constants)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0040" y="5949280"/>
                <a:ext cx="89644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The symbol “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𝜕</m:t>
                    </m:r>
                  </m:oMath>
                </a14:m>
                <a:r>
                  <a:rPr lang="en-US" sz="1600" dirty="0"/>
                  <a:t>” has a meaning similar to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600" dirty="0"/>
                  <a:t>” in calculus. It is used when more variables is used.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5949280"/>
                <a:ext cx="8964488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3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05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Potential Energy of Multiple Charges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3521146"/>
            <a:ext cx="4186238" cy="21351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600" dirty="0"/>
              <a:t>The potential energy of the system is</a:t>
            </a:r>
          </a:p>
          <a:p>
            <a:pPr marL="0" indent="0" eaLnBrk="1" hangingPunct="1"/>
            <a:endParaRPr lang="en-US" altLang="en-US" sz="1600" dirty="0"/>
          </a:p>
          <a:p>
            <a:pPr marL="0" indent="0" eaLnBrk="1" hangingPunct="1"/>
            <a:r>
              <a:rPr lang="en-US" altLang="en-US" sz="1600" dirty="0"/>
              <a:t>If the two charges are the same sign,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600" dirty="0"/>
              <a:t> is positive and work must be done to bring the charges together.</a:t>
            </a:r>
          </a:p>
          <a:p>
            <a:pPr marL="0" indent="0" eaLnBrk="1" hangingPunct="1"/>
            <a:r>
              <a:rPr lang="en-US" altLang="en-US" sz="1600" dirty="0"/>
              <a:t>If the two charges have opposite signs,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600" dirty="0"/>
              <a:t> is negative and negative work is done to bring the charges together. Energy is needed to keep the charges apart.</a:t>
            </a:r>
          </a:p>
        </p:txBody>
      </p:sp>
      <p:graphicFrame>
        <p:nvGraphicFramePr>
          <p:cNvPr id="30723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12410"/>
              </p:ext>
            </p:extLst>
          </p:nvPr>
        </p:nvGraphicFramePr>
        <p:xfrm>
          <a:off x="882728" y="3705225"/>
          <a:ext cx="2832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431640" progId="Equation.3">
                  <p:embed/>
                </p:oleObj>
              </mc:Choice>
              <mc:Fallback>
                <p:oleObj name="Equation" r:id="rId2" imgW="1841400" imgH="431640" progId="Equation.3">
                  <p:embed/>
                  <p:pic>
                    <p:nvPicPr>
                      <p:cNvPr id="30723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28" y="3705225"/>
                        <a:ext cx="28321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7" descr="250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24000"/>
            <a:ext cx="3072946" cy="1905000"/>
          </a:xfrm>
        </p:spPr>
      </p:pic>
      <p:pic>
        <p:nvPicPr>
          <p:cNvPr id="30726" name="Picture 7" descr="25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8813" y="1524000"/>
            <a:ext cx="2433637" cy="3200400"/>
          </a:xfrm>
        </p:spPr>
      </p:pic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4932363" y="4778375"/>
            <a:ext cx="4038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If there are more than two charges, then find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600" dirty="0"/>
              <a:t> for each pair of charges and add them.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dirty="0"/>
              <a:t>For three charges:</a:t>
            </a:r>
          </a:p>
        </p:txBody>
      </p:sp>
      <p:graphicFrame>
        <p:nvGraphicFramePr>
          <p:cNvPr id="30728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82308"/>
              </p:ext>
            </p:extLst>
          </p:nvPr>
        </p:nvGraphicFramePr>
        <p:xfrm>
          <a:off x="5940152" y="5705822"/>
          <a:ext cx="2419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482600" progId="Equation.3">
                  <p:embed/>
                </p:oleObj>
              </mc:Choice>
              <mc:Fallback>
                <p:oleObj name="Equation" r:id="rId6" imgW="1701800" imgH="482600" progId="Equation.3">
                  <p:embed/>
                  <p:pic>
                    <p:nvPicPr>
                      <p:cNvPr id="30728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705822"/>
                        <a:ext cx="2419350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50183A4-3B39-4B64-A18F-B27C98CDF906}" type="slidenum">
              <a:rPr lang="en-US" altLang="en-US" sz="1600"/>
              <a:pPr eaLnBrk="1" hangingPunct="1"/>
              <a:t>14</a:t>
            </a:fld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8038"/>
            <a:ext cx="8291513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3: Electric Potential for a Continuous Charge Distribution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4313"/>
            <a:ext cx="5915025" cy="3097212"/>
          </a:xfrm>
        </p:spPr>
        <p:txBody>
          <a:bodyPr/>
          <a:lstStyle/>
          <a:p>
            <a:pPr marL="0" indent="0" eaLnBrk="1" hangingPunct="1"/>
            <a:r>
              <a:rPr lang="en-US" altLang="en-US" sz="1800" b="1">
                <a:solidFill>
                  <a:srgbClr val="0000FF"/>
                </a:solidFill>
              </a:rPr>
              <a:t>Method 1</a:t>
            </a:r>
            <a:r>
              <a:rPr lang="en-US" altLang="en-US" sz="1800"/>
              <a:t>: The charge distribution is known. Consider a small charge element </a:t>
            </a:r>
            <a:r>
              <a:rPr lang="en-US" altLang="en-US" sz="1800" i="1"/>
              <a:t>dq</a:t>
            </a:r>
          </a:p>
          <a:p>
            <a:pPr lvl="1" eaLnBrk="1" hangingPunct="1"/>
            <a:r>
              <a:rPr lang="en-US" altLang="en-US" sz="1800"/>
              <a:t>Treat it as a point charge.</a:t>
            </a:r>
          </a:p>
          <a:p>
            <a:pPr marL="0" indent="0" eaLnBrk="1" hangingPunct="1"/>
            <a:r>
              <a:rPr lang="en-US" altLang="en-US" sz="1800"/>
              <a:t>The potential at some point due to this charge element is</a:t>
            </a:r>
          </a:p>
          <a:p>
            <a:pPr marL="0" indent="0" eaLnBrk="1" hangingPunct="1"/>
            <a:endParaRPr lang="en-US" altLang="en-US" sz="1800"/>
          </a:p>
          <a:p>
            <a:pPr marL="0" indent="0" eaLnBrk="1" hangingPunct="1"/>
            <a:r>
              <a:rPr lang="en-US" altLang="en-US" sz="1800"/>
              <a:t>To find the total potential, you need to integrate to include the contributions from all the elements.</a:t>
            </a:r>
          </a:p>
          <a:p>
            <a:pPr marL="0" indent="0" eaLnBrk="1" hangingPunct="1"/>
            <a:endParaRPr lang="en-US" altLang="en-US" sz="1800"/>
          </a:p>
        </p:txBody>
      </p:sp>
      <p:graphicFrame>
        <p:nvGraphicFramePr>
          <p:cNvPr id="32771" name="Object 257"/>
          <p:cNvGraphicFramePr>
            <a:graphicFrameLocks noChangeAspect="1"/>
          </p:cNvGraphicFramePr>
          <p:nvPr/>
        </p:nvGraphicFramePr>
        <p:xfrm>
          <a:off x="1585913" y="2852738"/>
          <a:ext cx="1085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393529" progId="Equation.3">
                  <p:embed/>
                </p:oleObj>
              </mc:Choice>
              <mc:Fallback>
                <p:oleObj name="Equation" r:id="rId2" imgW="723586" imgH="393529" progId="Equation.3">
                  <p:embed/>
                  <p:pic>
                    <p:nvPicPr>
                      <p:cNvPr id="32771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852738"/>
                        <a:ext cx="1085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7" descr="25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1516063"/>
            <a:ext cx="2687638" cy="2971800"/>
          </a:xfrm>
        </p:spPr>
      </p:pic>
      <p:graphicFrame>
        <p:nvGraphicFramePr>
          <p:cNvPr id="32774" name="Object 258"/>
          <p:cNvGraphicFramePr>
            <a:graphicFrameLocks noChangeAspect="1"/>
          </p:cNvGraphicFramePr>
          <p:nvPr/>
        </p:nvGraphicFramePr>
        <p:xfrm>
          <a:off x="1649413" y="3979863"/>
          <a:ext cx="11572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0891" imgH="393529" progId="Equation.3">
                  <p:embed/>
                </p:oleObj>
              </mc:Choice>
              <mc:Fallback>
                <p:oleObj name="Equation" r:id="rId5" imgW="710891" imgH="393529" progId="Equation.3">
                  <p:embed/>
                  <p:pic>
                    <p:nvPicPr>
                      <p:cNvPr id="32774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979863"/>
                        <a:ext cx="11572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59"/>
          <p:cNvGraphicFramePr>
            <a:graphicFrameLocks noChangeAspect="1"/>
          </p:cNvGraphicFramePr>
          <p:nvPr/>
        </p:nvGraphicFramePr>
        <p:xfrm>
          <a:off x="6122988" y="4991100"/>
          <a:ext cx="17653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900" imgH="330200" progId="Equation.3">
                  <p:embed/>
                </p:oleObj>
              </mc:Choice>
              <mc:Fallback>
                <p:oleObj name="Equation" r:id="rId7" imgW="977900" imgH="330200" progId="Equation.3">
                  <p:embed/>
                  <p:pic>
                    <p:nvPicPr>
                      <p:cNvPr id="32775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991100"/>
                        <a:ext cx="17653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3"/>
          <p:cNvSpPr>
            <a:spLocks noChangeArrowheads="1"/>
          </p:cNvSpPr>
          <p:nvPr/>
        </p:nvSpPr>
        <p:spPr bwMode="auto">
          <a:xfrm>
            <a:off x="395288" y="4687888"/>
            <a:ext cx="86582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eaLnBrk="1" hangingPunct="1"/>
            <a:r>
              <a:rPr lang="en-US" altLang="en-US" sz="1800" b="1">
                <a:solidFill>
                  <a:srgbClr val="0000FF"/>
                </a:solidFill>
              </a:rPr>
              <a:t>Method 2</a:t>
            </a:r>
            <a:r>
              <a:rPr lang="en-US" altLang="en-US" sz="1800"/>
              <a:t>: If the electric field is already known from other considerations, the potential can be calculated using the original approach: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the charge distribution has sufficient symmetry, first find the field from Gauss</a:t>
            </a:r>
            <a:r>
              <a:rPr lang="en-US" altLang="en-GB" sz="1800"/>
              <a:t>’</a:t>
            </a:r>
            <a:r>
              <a:rPr lang="en-US" altLang="en-US" sz="1800"/>
              <a:t>s </a:t>
            </a:r>
            <a:r>
              <a:rPr lang="en-US" altLang="ja-JP" sz="1800"/>
              <a:t>Law and then find the potential difference between any two points.</a:t>
            </a:r>
            <a:endParaRPr lang="en-US" altLang="en-US" sz="1800"/>
          </a:p>
        </p:txBody>
      </p:sp>
      <p:sp>
        <p:nvSpPr>
          <p:cNvPr id="3277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FE58CE7-42E7-4CC5-AFC1-28BB52096098}" type="slidenum">
              <a:rPr lang="en-US" altLang="en-US" sz="1600"/>
              <a:pPr eaLnBrk="1" hangingPunct="1"/>
              <a:t>15</a:t>
            </a:fld>
            <a:endParaRPr lang="en-US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i="1" dirty="0"/>
              <a:t>V</a:t>
            </a:r>
            <a:r>
              <a:rPr lang="en-US" altLang="en-US" dirty="0"/>
              <a:t> for a Finite Line of Charge (Optional)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1277937"/>
          </a:xfrm>
        </p:spPr>
        <p:txBody>
          <a:bodyPr/>
          <a:lstStyle/>
          <a:p>
            <a:pPr marL="0" indent="0" eaLnBrk="1" hangingPunct="1"/>
            <a:r>
              <a:rPr lang="en-US" altLang="en-US"/>
              <a:t>A rod of line </a:t>
            </a:r>
            <a:r>
              <a:rPr lang="en-US" altLang="en-US" i="1">
                <a:ea typeface="ヒラギノ角ゴ Pro W3" pitchFamily="-84" charset="-128"/>
              </a:rPr>
              <a:t>ℓ</a:t>
            </a:r>
            <a:r>
              <a:rPr lang="en-US" altLang="en-US"/>
              <a:t> has a total charge of </a:t>
            </a:r>
            <a:r>
              <a:rPr lang="en-US" altLang="en-US" i="1"/>
              <a:t>Q</a:t>
            </a:r>
            <a:r>
              <a:rPr lang="en-US" altLang="en-US"/>
              <a:t> and a linear charge density of </a:t>
            </a:r>
            <a:r>
              <a:rPr lang="en-US" altLang="en-US" i="1">
                <a:latin typeface="Lucida Grande" pitchFamily="-84" charset="0"/>
                <a:cs typeface="Arial" pitchFamily="34" charset="0"/>
              </a:rPr>
              <a:t>λ.</a:t>
            </a:r>
            <a:endParaRPr lang="en-US" altLang="en-US" i="1"/>
          </a:p>
          <a:p>
            <a:pPr lvl="1" eaLnBrk="1" hangingPunct="1"/>
            <a:r>
              <a:rPr lang="en-US" altLang="en-US"/>
              <a:t>There is no symmetry to use, but the geometry is simple.</a:t>
            </a:r>
          </a:p>
        </p:txBody>
      </p:sp>
      <p:pic>
        <p:nvPicPr>
          <p:cNvPr id="38916" name="Picture 7" descr="251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2438" y="1125538"/>
            <a:ext cx="2968625" cy="3886200"/>
          </a:xfrm>
        </p:spPr>
      </p:pic>
      <p:graphicFrame>
        <p:nvGraphicFramePr>
          <p:cNvPr id="38917" name="Object 155"/>
          <p:cNvGraphicFramePr>
            <a:graphicFrameLocks noChangeAspect="1"/>
          </p:cNvGraphicFramePr>
          <p:nvPr/>
        </p:nvGraphicFramePr>
        <p:xfrm>
          <a:off x="482600" y="3160713"/>
          <a:ext cx="49530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" imgH="1828800" progId="Equation.3">
                  <p:embed/>
                </p:oleObj>
              </mc:Choice>
              <mc:Fallback>
                <p:oleObj name="Equation" r:id="rId3" imgW="3276600" imgH="1828800" progId="Equation.3">
                  <p:embed/>
                  <p:pic>
                    <p:nvPicPr>
                      <p:cNvPr id="38917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160713"/>
                        <a:ext cx="49530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3E5B550-E750-4E0E-8B94-41373C45593B}" type="slidenum">
              <a:rPr lang="en-US" altLang="en-US" sz="1600"/>
              <a:pPr eaLnBrk="1" hangingPunct="1"/>
              <a:t>16</a:t>
            </a:fld>
            <a:endParaRPr lang="en-US" altLang="en-US" sz="1600"/>
          </a:p>
        </p:txBody>
      </p:sp>
      <p:graphicFrame>
        <p:nvGraphicFramePr>
          <p:cNvPr id="38919" name="Object 156"/>
          <p:cNvGraphicFramePr>
            <a:graphicFrameLocks noChangeAspect="1"/>
          </p:cNvGraphicFramePr>
          <p:nvPr/>
        </p:nvGraphicFramePr>
        <p:xfrm>
          <a:off x="5684838" y="5445125"/>
          <a:ext cx="30146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900" imgH="431800" progId="Equation.3">
                  <p:embed/>
                </p:oleObj>
              </mc:Choice>
              <mc:Fallback>
                <p:oleObj name="Equation" r:id="rId5" imgW="1993900" imgH="431800" progId="Equation.3">
                  <p:embed/>
                  <p:pic>
                    <p:nvPicPr>
                      <p:cNvPr id="38919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5445125"/>
                        <a:ext cx="3014662" cy="65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832" y="762507"/>
            <a:ext cx="8229600" cy="609600"/>
          </a:xfrm>
        </p:spPr>
        <p:txBody>
          <a:bodyPr/>
          <a:lstStyle/>
          <a:p>
            <a:r>
              <a:rPr lang="en-HK" dirty="0"/>
              <a:t>Example: Calculate E first, then 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3697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dirty="0"/>
              <a:t>(a) For a conducting sphere with radius R and net charge Q, determine the E-field at the </a:t>
            </a:r>
            <a:r>
              <a:rPr lang="en-HK" sz="1800" dirty="0" err="1"/>
              <a:t>center</a:t>
            </a:r>
            <a:r>
              <a:rPr lang="en-HK" sz="1800" dirty="0"/>
              <a:t> of the sphere and right outside its surface.</a:t>
            </a:r>
            <a:endParaRPr lang="en-US" sz="1800" dirty="0"/>
          </a:p>
        </p:txBody>
      </p:sp>
      <p:pic>
        <p:nvPicPr>
          <p:cNvPr id="15" name="Picture 7" descr="2410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1" b="20187"/>
          <a:stretch/>
        </p:blipFill>
        <p:spPr bwMode="auto">
          <a:xfrm>
            <a:off x="2627784" y="2742403"/>
            <a:ext cx="243205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0832" y="2500261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800" dirty="0"/>
              <a:t>The charges reside on the surface of the conducting sphere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3528" y="3100626"/>
                <a:ext cx="2216568" cy="936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180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∮"/>
                              <m:grow m:val="on"/>
                              <m:subHide m:val="on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𝐄</m:t>
                                  </m:r>
                                </m:e>
                              </m:acc>
                              <m:r>
                                <a:rPr lang="en-US" sz="1800">
                                  <a:latin typeface="Cambria Math"/>
                                </a:rPr>
                                <m:t>⋅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𝐀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in</m:t>
                              </m:r>
                            </m:sub>
                          </m:s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a:rPr lang="en-US" sz="1800" i="1">
                              <a:latin typeface="Cambria Math"/>
                              <a:sym typeface="Symbol"/>
                            </a:rPr>
                            <m:t>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  <a:sym typeface="Symbol"/>
                            </a:rPr>
                            <m:t> 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  <a:sym typeface="Symbol"/>
                            </a:rPr>
                            <m:t>𝐸</m:t>
                          </m:r>
                          <m:r>
                            <a:rPr lang="en-HK" sz="1800" i="1">
                              <a:latin typeface="Cambria Math" panose="02040503050406030204" pitchFamily="18" charset="0"/>
                              <a:sym typeface="Symbol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100626"/>
                <a:ext cx="2216568" cy="936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28184" y="3534491"/>
                <a:ext cx="2442655" cy="3117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∮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𝐄</m:t>
                                        </m:r>
                                      </m:e>
                                    </m:acc>
                                    <m:r>
                                      <a:rPr lang="en-US" sz="1800">
                                        <a:latin typeface="Cambria Math"/>
                                      </a:rPr>
                                      <m:t>⋅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𝐀</m:t>
                                        </m:r>
                                      </m:e>
                                    </m:acc>
                                  </m:e>
                                </m:nary>
                                <m:r>
                                  <a:rPr lang="en-US" sz="180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𝑖𝑛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nary>
                                  <m:naryPr>
                                    <m:chr m:val="∮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𝐸𝑑𝐴</m:t>
                                    </m:r>
                                  </m:e>
                                </m:nary>
                                <m:r>
                                  <a:rPr lang="en-US" sz="180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𝐸</m:t>
                                </m:r>
                                <m:nary>
                                  <m:naryPr>
                                    <m:chr m:val="∮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𝑑𝐴</m:t>
                                    </m:r>
                                  </m:e>
                                </m:nary>
                                <m:r>
                                  <a:rPr lang="en-US" sz="180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(4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80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en-US" sz="1800" i="1" smtClean="0">
                                <a:latin typeface="Cambria Math"/>
                                <a:sym typeface="Symbol"/>
                              </a:rPr>
                              <m:t>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𝐸</m:t>
                            </m:r>
                            <m:r>
                              <a:rPr lang="en-US" sz="18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𝑄</m:t>
                                </m:r>
                              </m:num>
                              <m:den>
                                <m:r>
                                  <a:rPr lang="en-US" sz="180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80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𝑄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534491"/>
                <a:ext cx="2442655" cy="3117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97566" y="2081472"/>
            <a:ext cx="1776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u="sng" dirty="0"/>
              <a:t>At the </a:t>
            </a:r>
            <a:r>
              <a:rPr lang="en-HK" sz="2000" u="sng" dirty="0" err="1"/>
              <a:t>center</a:t>
            </a:r>
            <a:r>
              <a:rPr lang="en-HK" sz="2000" u="sng" dirty="0"/>
              <a:t>: </a:t>
            </a:r>
            <a:endParaRPr lang="en-US" sz="2000" u="sng" dirty="0"/>
          </a:p>
        </p:txBody>
      </p:sp>
      <p:sp>
        <p:nvSpPr>
          <p:cNvPr id="21" name="Rectangle 20"/>
          <p:cNvSpPr/>
          <p:nvPr/>
        </p:nvSpPr>
        <p:spPr>
          <a:xfrm>
            <a:off x="5940152" y="3100626"/>
            <a:ext cx="2919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u="sng" dirty="0"/>
              <a:t>Right outside its surface</a:t>
            </a:r>
            <a:endParaRPr lang="en-US" sz="2000" u="sng" dirty="0"/>
          </a:p>
        </p:txBody>
      </p:sp>
      <p:pic>
        <p:nvPicPr>
          <p:cNvPr id="14" name="Picture 7" descr="2410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32780" b="6189"/>
          <a:stretch/>
        </p:blipFill>
        <p:spPr bwMode="auto">
          <a:xfrm>
            <a:off x="3779912" y="4292097"/>
            <a:ext cx="24112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8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832" y="762507"/>
            <a:ext cx="8229600" cy="609600"/>
          </a:xfrm>
        </p:spPr>
        <p:txBody>
          <a:bodyPr/>
          <a:lstStyle/>
          <a:p>
            <a:r>
              <a:rPr lang="en-HK" dirty="0"/>
              <a:t>Example: Calculate E first, then 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182" y="1527112"/>
            <a:ext cx="868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800" dirty="0"/>
              <a:t>(b) Derive the electric potential V at the surface and at the </a:t>
            </a:r>
            <a:r>
              <a:rPr lang="en-HK" sz="1800" dirty="0" err="1"/>
              <a:t>center</a:t>
            </a:r>
            <a:r>
              <a:rPr lang="en-HK" sz="1800" dirty="0"/>
              <a:t> of the sphere, assuming V=0 at infinite distance.</a:t>
            </a:r>
            <a:endParaRPr lang="en-US" sz="1800" dirty="0"/>
          </a:p>
        </p:txBody>
      </p:sp>
      <p:graphicFrame>
        <p:nvGraphicFramePr>
          <p:cNvPr id="6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8858"/>
              </p:ext>
            </p:extLst>
          </p:nvPr>
        </p:nvGraphicFramePr>
        <p:xfrm>
          <a:off x="6732240" y="857298"/>
          <a:ext cx="2232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431800" progId="Equation.3">
                  <p:embed/>
                </p:oleObj>
              </mc:Choice>
              <mc:Fallback>
                <p:oleObj name="Equation" r:id="rId2" imgW="1384300" imgH="431800" progId="Equation.3">
                  <p:embed/>
                  <p:pic>
                    <p:nvPicPr>
                      <p:cNvPr id="6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857298"/>
                        <a:ext cx="2232025" cy="701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2942790"/>
                <a:ext cx="2353273" cy="82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𝐸𝑑𝑟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42790"/>
                <a:ext cx="2353273" cy="828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62302" y="4740179"/>
                <a:ext cx="1772408" cy="10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𝑄</m:t>
                      </m:r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brk m:alnAt="23"/>
                            </m:rPr>
                            <a:rPr lang="en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02" y="4740179"/>
                <a:ext cx="1772408" cy="1035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62302" y="5805264"/>
                <a:ext cx="1113061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02" y="5805264"/>
                <a:ext cx="1113061" cy="791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95536" y="2373206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u="sng" dirty="0"/>
              <a:t>At the surface</a:t>
            </a:r>
            <a:endParaRPr lang="en-US" sz="2000" u="sng" dirty="0"/>
          </a:p>
        </p:txBody>
      </p:sp>
      <p:sp>
        <p:nvSpPr>
          <p:cNvPr id="13" name="Rectangle 12"/>
          <p:cNvSpPr/>
          <p:nvPr/>
        </p:nvSpPr>
        <p:spPr>
          <a:xfrm>
            <a:off x="4346004" y="2373206"/>
            <a:ext cx="1776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u="sng" dirty="0"/>
              <a:t>At the </a:t>
            </a:r>
            <a:r>
              <a:rPr lang="en-HK" sz="2000" u="sng" dirty="0" err="1"/>
              <a:t>center</a:t>
            </a:r>
            <a:r>
              <a:rPr lang="en-HK" sz="2000" u="sng" dirty="0"/>
              <a:t>: </a:t>
            </a:r>
            <a:endParaRPr lang="en-US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27984" y="2973079"/>
                <a:ext cx="2294153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𝐸𝑑𝑟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973079"/>
                <a:ext cx="2294153" cy="828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45632" y="3918467"/>
                <a:ext cx="4170694" cy="920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32" y="3918467"/>
                <a:ext cx="4170694" cy="920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2250" y="4896524"/>
                <a:ext cx="1113061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50" y="4896524"/>
                <a:ext cx="1113061" cy="7911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92058" y="3861811"/>
                <a:ext cx="2366610" cy="920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58" y="3861811"/>
                <a:ext cx="2366610" cy="9206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13" grpId="0"/>
      <p:bldP spid="1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4863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Example: electric potential due to a charged conductor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457200" y="1458913"/>
                <a:ext cx="5194300" cy="384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Consider two points on the surface of the charged conductor as shown.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</m:e>
                    </m:acc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1800" dirty="0"/>
                  <a:t> is always perpendicular to the displacement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/>
                          </a:rPr>
                          <m:t>𝐬</m:t>
                        </m:r>
                      </m:e>
                    </m:acc>
                  </m:oMath>
                </a14:m>
                <a:r>
                  <a:rPr lang="en-US" altLang="en-US" sz="1800" dirty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⋅</m:t>
                    </m:r>
                    <m:r>
                      <a:rPr lang="en-US" sz="1800" i="1"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>
                            <a:latin typeface="Cambria Math"/>
                          </a:rPr>
                          <m:t>𝐬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=0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>
                    <a:sym typeface="Symbol"/>
                  </a:rPr>
                  <a:t></a:t>
                </a:r>
                <a:r>
                  <a:rPr lang="en-US" altLang="en-US" sz="1800" dirty="0"/>
                  <a:t> the potential difference between </a:t>
                </a:r>
                <a:r>
                  <a:rPr lang="en-US" altLang="en-US" sz="1800" i="1" dirty="0"/>
                  <a:t>A</a:t>
                </a:r>
                <a:r>
                  <a:rPr lang="en-US" altLang="en-US" sz="1800" dirty="0"/>
                  <a:t> and </a:t>
                </a:r>
                <a:r>
                  <a:rPr lang="en-US" altLang="en-US" sz="1800" i="1" dirty="0"/>
                  <a:t>B</a:t>
                </a:r>
                <a:r>
                  <a:rPr lang="en-US" altLang="en-US" sz="1800" dirty="0"/>
                  <a:t> is also zero.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1800" dirty="0"/>
                  <a:t> is constant everywhere on the surface of a charged conductor in equilibrium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i="0" dirty="0" smtClean="0">
                        <a:latin typeface="Cambria Math"/>
                        <a:cs typeface="Arial" pitchFamily="34" charset="0"/>
                      </a:rPr>
                      <m:t>Δ</m:t>
                    </m:r>
                    <m:r>
                      <a:rPr lang="en-US" altLang="en-US" sz="1800" i="1" dirty="0" err="1" smtClean="0">
                        <a:latin typeface="Cambria Math"/>
                      </a:rPr>
                      <m:t>𝑉</m:t>
                    </m:r>
                    <m:r>
                      <a:rPr lang="en-US" altLang="en-US" sz="18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sz="1800" dirty="0"/>
                  <a:t>).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 surface of any charged conductor in electrostatic equilibrium is an equipotential surface.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Because the electric field is zero inside the conductor, we conclude that the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 electric potential is constant everywhere inside the conductor</a:t>
                </a:r>
                <a:r>
                  <a:rPr lang="en-US" altLang="en-US" sz="1800" dirty="0"/>
                  <a:t> and equal to the value at the surface.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409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58913"/>
                <a:ext cx="5194300" cy="3841750"/>
              </a:xfrm>
              <a:blipFill rotWithShape="1">
                <a:blip r:embed="rId2"/>
                <a:stretch>
                  <a:fillRect l="-2700" t="-2536" r="-3169" b="-7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9" descr="251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493838"/>
            <a:ext cx="3182938" cy="4743450"/>
          </a:xfrm>
        </p:spPr>
      </p:pic>
      <p:sp>
        <p:nvSpPr>
          <p:cNvPr id="4096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A8DC11-804B-4E00-8169-478D5DBCC1E8}" type="slidenum">
              <a:rPr lang="en-US" altLang="en-US" sz="1600"/>
              <a:pPr eaLnBrk="1" hangingPunct="1"/>
              <a:t>19</a:t>
            </a:fld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Electric Potential, Introduction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2473325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We have discussed the electric </a:t>
            </a:r>
            <a:r>
              <a:rPr lang="en-US" altLang="en-US" dirty="0">
                <a:solidFill>
                  <a:srgbClr val="FF0000"/>
                </a:solidFill>
              </a:rPr>
              <a:t>forces</a:t>
            </a:r>
            <a:r>
              <a:rPr lang="en-US" altLang="en-US" dirty="0"/>
              <a:t> of electromagnetism in the previous chapters.</a:t>
            </a:r>
          </a:p>
          <a:p>
            <a:pPr marL="0" indent="0" eaLnBrk="1" hangingPunct="1"/>
            <a:r>
              <a:rPr lang="en-US" altLang="en-US" dirty="0"/>
              <a:t>In this chapter, electromagnetism will be linked to </a:t>
            </a:r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/>
              <a:t>.</a:t>
            </a:r>
          </a:p>
          <a:p>
            <a:pPr marL="0" indent="0" eaLnBrk="1" hangingPunct="1"/>
            <a:r>
              <a:rPr lang="en-US" altLang="en-US" dirty="0"/>
              <a:t>By using an energy approach, we can solve problems that were insoluble using forces.</a:t>
            </a:r>
          </a:p>
          <a:p>
            <a:pPr marL="0" indent="0" eaLnBrk="1" hangingPunct="1"/>
            <a:r>
              <a:rPr lang="en-US" altLang="en-US" dirty="0"/>
              <a:t>Because the electrostatic force is </a:t>
            </a:r>
            <a:r>
              <a:rPr lang="en-US" altLang="en-US" dirty="0">
                <a:solidFill>
                  <a:srgbClr val="FF0000"/>
                </a:solidFill>
              </a:rPr>
              <a:t>conservative</a:t>
            </a:r>
            <a:r>
              <a:rPr lang="en-US" altLang="en-US" dirty="0"/>
              <a:t>, electrostatic phenomena can be conveniently described in terms of an electric potential energy.</a:t>
            </a:r>
          </a:p>
          <a:p>
            <a:pPr marL="0" indent="0" eaLnBrk="1" hangingPunct="1"/>
            <a:r>
              <a:rPr lang="en-US" altLang="en-US" dirty="0"/>
              <a:t>This will enable the definition of </a:t>
            </a:r>
            <a:r>
              <a:rPr lang="en-US" altLang="en-US" i="1" dirty="0"/>
              <a:t>electric potential energy </a:t>
            </a:r>
            <a:r>
              <a:rPr lang="en-US" altLang="en-US" dirty="0"/>
              <a:t>and </a:t>
            </a:r>
            <a:r>
              <a:rPr lang="en-US" altLang="en-US" i="1" dirty="0"/>
              <a:t>electric potential.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/>
              <a:t>Introduction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AD8AC4A-2FAD-4913-8059-A0879C1D7863}" type="slidenum">
              <a:rPr lang="en-US" altLang="en-US" sz="1600"/>
              <a:pPr eaLnBrk="1" hangingPunct="1"/>
              <a:t>2</a:t>
            </a:fld>
            <a:endParaRPr lang="en-US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3275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Cavity in a Conductor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4313"/>
            <a:ext cx="4402138" cy="4608512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/>
              <a:t>Assume an irregularly shaped cavity is inside a conductor.</a:t>
            </a:r>
          </a:p>
          <a:p>
            <a:pPr marL="0" indent="0" eaLnBrk="1" hangingPunct="1"/>
            <a:r>
              <a:rPr lang="en-US" altLang="en-US" sz="1800" dirty="0"/>
              <a:t>Assume no charges are inside the cavity.</a:t>
            </a:r>
          </a:p>
          <a:p>
            <a:pPr marL="0" indent="0" eaLnBrk="1" hangingPunct="1"/>
            <a:r>
              <a:rPr lang="en-US" altLang="en-US" sz="1800" dirty="0"/>
              <a:t>The electric field inside the conductor must be zero.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dirty="0"/>
              <a:t>The electric field inside does not depend on the charge distribution on the outside surface of the conductor.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dirty="0"/>
              <a:t>For all paths between </a:t>
            </a:r>
            <a:r>
              <a:rPr lang="en-US" altLang="en-US" sz="1800" i="1" dirty="0"/>
              <a:t>A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B</a:t>
            </a:r>
            <a:r>
              <a:rPr lang="en-US" altLang="en-US" sz="1800" dirty="0"/>
              <a:t>,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dirty="0"/>
              <a:t>A cavity surrounded by conducting walls is a field-free region </a:t>
            </a:r>
            <a:r>
              <a:rPr lang="en-US" sz="1800" dirty="0"/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1800" dirty="0"/>
              <a:t>)  </a:t>
            </a:r>
            <a:r>
              <a:rPr lang="en-US" altLang="en-US" sz="1800" dirty="0"/>
              <a:t>as long as no charges are inside the cavity.</a:t>
            </a:r>
          </a:p>
        </p:txBody>
      </p:sp>
      <p:pic>
        <p:nvPicPr>
          <p:cNvPr id="41988" name="Picture 6" descr="252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0325" y="1787525"/>
            <a:ext cx="3608388" cy="3657600"/>
          </a:xfrm>
        </p:spPr>
      </p:pic>
      <p:graphicFrame>
        <p:nvGraphicFramePr>
          <p:cNvPr id="41989" name="Object 89"/>
          <p:cNvGraphicFramePr>
            <a:graphicFrameLocks noChangeAspect="1"/>
          </p:cNvGraphicFramePr>
          <p:nvPr/>
        </p:nvGraphicFramePr>
        <p:xfrm>
          <a:off x="611188" y="4541838"/>
          <a:ext cx="2736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330200" progId="Equation.3">
                  <p:embed/>
                </p:oleObj>
              </mc:Choice>
              <mc:Fallback>
                <p:oleObj name="Equation" r:id="rId3" imgW="1435100" imgH="330200" progId="Equation.3">
                  <p:embed/>
                  <p:pic>
                    <p:nvPicPr>
                      <p:cNvPr id="4198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41838"/>
                        <a:ext cx="2736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F1EC6D-9895-4D6E-ADBE-61DBB6A859FD}" type="slidenum">
              <a:rPr lang="en-US" altLang="en-US" sz="1600"/>
              <a:pPr eaLnBrk="1" hangingPunct="1"/>
              <a:t>20</a:t>
            </a:fld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140325" y="5952907"/>
            <a:ext cx="400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5"/>
              </a:rPr>
              <a:t>Article: Electric field and potential at the surface of a conductor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B1D-CB8A-035B-73E9-2AC211A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1D5-2980-5A11-9E60-5B1EA731D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F971-F397-07CA-000B-FE3067EA7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A73DE-6AA9-8BDF-CA7F-BCA72817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" y="914400"/>
            <a:ext cx="9144000" cy="34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ACD-5DC6-5EC0-F81C-1787837B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7822-AB5C-CB5B-A79C-296EF79A8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427A5-0AB5-972A-49B5-1975BB9866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B4179-AD17-4BF5-5423-096A5134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4"/>
            <a:ext cx="9144000" cy="64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88ED-6D47-B8C1-729F-F5D90499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8C8E-79FB-E3E9-4FB5-34450B2C1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B61CC-C35D-82B1-C7B5-CE2D0D3F1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0E26-2FD8-7CDA-1114-40C13F7E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892088"/>
            <a:ext cx="9144000" cy="907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881D9-94F8-3405-54A9-54737E13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95129"/>
            <a:ext cx="3064325" cy="35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456-ADBB-1894-F69A-33484AD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59F9-5E5C-7A60-AE4E-1650C101C2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791C-887A-8784-D70F-F1E40F4EB4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EDA00-873E-F516-F8C9-EF39D9F4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45" y="675877"/>
            <a:ext cx="7276210" cy="61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7498080" cy="1143000"/>
          </a:xfrm>
        </p:spPr>
        <p:txBody>
          <a:bodyPr/>
          <a:lstStyle/>
          <a:p>
            <a:pPr eaLnBrk="1" hangingPunct="1"/>
            <a:r>
              <a:rPr lang="en-US" dirty="0"/>
              <a:t>Corona Discharge (Optional)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484784"/>
            <a:ext cx="842493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452438" indent="-2238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741363" indent="-1746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1028700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1314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17716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11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11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6860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11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143250" indent="-1714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11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/>
            <a:r>
              <a:rPr lang="en-US" altLang="en-US" sz="1800" kern="0" dirty="0"/>
              <a:t>If the electric field near a conductor is sufficiently strong, electrons resulting from random ionizations of air molecules near the conductor accelerate away from their parent molecules.</a:t>
            </a:r>
          </a:p>
          <a:p>
            <a:pPr marL="0" indent="0" eaLnBrk="1" hangingPunct="1"/>
            <a:r>
              <a:rPr lang="en-US" altLang="en-US" sz="1800" kern="0" dirty="0"/>
              <a:t>These electrons can ionize additional molecules near the conductor. This creates more free electrons with higher energy. When the energy is released as light, a glow occurs.</a:t>
            </a:r>
          </a:p>
          <a:p>
            <a:pPr marL="0" indent="0" eaLnBrk="1" hangingPunct="1"/>
            <a:endParaRPr lang="en-US" altLang="en-US" sz="1800" kern="0" dirty="0"/>
          </a:p>
        </p:txBody>
      </p:sp>
      <p:sp>
        <p:nvSpPr>
          <p:cNvPr id="3" name="Rectangle 2"/>
          <p:cNvSpPr/>
          <p:nvPr/>
        </p:nvSpPr>
        <p:spPr>
          <a:xfrm>
            <a:off x="323528" y="3429000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/>
            <a:r>
              <a:rPr lang="en-US" altLang="en-US" sz="1800" kern="0" dirty="0"/>
              <a:t>The corona discharge is the glow that results from the recombination of these free electrons with the ionized air molecules.</a:t>
            </a:r>
          </a:p>
          <a:p>
            <a:pPr marL="0" indent="0" eaLnBrk="1" hangingPunct="1"/>
            <a:r>
              <a:rPr lang="en-US" altLang="en-US" sz="1800" kern="0" dirty="0"/>
              <a:t>The ionization and corona discharge are most likely to occur near very sharp points.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3724"/>
            <a:ext cx="4655547" cy="3093588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F1EC6D-9895-4D6E-ADBE-61DBB6A859FD}" type="slidenum">
              <a:rPr lang="en-US" altLang="en-US" sz="1600"/>
              <a:pPr eaLnBrk="1" hangingPunct="1"/>
              <a:t>25</a:t>
            </a:fld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44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review of the conservation of (mechanical) energy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26429" y="1484784"/>
            <a:ext cx="6691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Conservation of Mechanical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5999" y="2067677"/>
                <a:ext cx="4572000" cy="102310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HK" sz="28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HK" sz="2800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</m:oMath>
                  </m:oMathPara>
                </a14:m>
                <a:endParaRPr lang="en-HK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𝐾𝐸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𝑃𝐸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𝐾𝐸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HK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𝑃𝐸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2067677"/>
                <a:ext cx="4572000" cy="1023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 descr="afg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813920" cy="28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0112" y="335699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Gravitational Potential Energy transforms to </a:t>
            </a:r>
          </a:p>
          <a:p>
            <a:r>
              <a:rPr lang="en-US" dirty="0"/>
              <a:t>Kinetic Energy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12160" y="4823535"/>
            <a:ext cx="2592288" cy="1569660"/>
            <a:chOff x="7020273" y="4331712"/>
            <a:chExt cx="2592288" cy="1569660"/>
          </a:xfrm>
        </p:grpSpPr>
        <p:sp>
          <p:nvSpPr>
            <p:cNvPr id="7" name="Right Arrow 6"/>
            <p:cNvSpPr/>
            <p:nvPr/>
          </p:nvSpPr>
          <p:spPr bwMode="auto">
            <a:xfrm rot="5400000">
              <a:off x="7956814" y="4972088"/>
              <a:ext cx="576064" cy="288908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273" y="4331712"/>
              <a:ext cx="259228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Decrease in PE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Increase in 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8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3275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Electrical Potential Energy (EPE)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313"/>
                <a:ext cx="8229600" cy="4681537"/>
              </a:xfrm>
            </p:spPr>
            <p:txBody>
              <a:bodyPr/>
              <a:lstStyle/>
              <a:p>
                <a:pPr marL="457200" indent="-457200"/>
                <a:r>
                  <a:rPr lang="en-US" sz="1600" dirty="0"/>
                  <a:t>When a charge q is placed in an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>
                            <a:latin typeface="Cambria Math"/>
                          </a:rPr>
                          <m:t>𝐄</m:t>
                        </m:r>
                      </m:e>
                    </m:acc>
                  </m:oMath>
                </a14:m>
                <a:r>
                  <a:rPr lang="en-US" sz="1600" dirty="0"/>
                  <a:t>, </a:t>
                </a:r>
              </a:p>
              <a:p>
                <a:pPr marL="457200" indent="-457200"/>
                <a:r>
                  <a:rPr lang="en-US" sz="1600" dirty="0"/>
                  <a:t>it experiences an electric force 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>
                            <a:latin typeface="Cambria Math"/>
                          </a:rPr>
                          <m:t>𝐄</m:t>
                        </m:r>
                      </m:e>
                    </m:acc>
                  </m:oMath>
                </a14:m>
                <a:r>
                  <a:rPr lang="en-US" sz="1600" dirty="0"/>
                  <a:t>. </a:t>
                </a:r>
              </a:p>
              <a:p>
                <a:pPr marL="457200" indent="-457200"/>
                <a:r>
                  <a:rPr lang="en-US" sz="1600" dirty="0"/>
                  <a:t>In the following discussions, we assume </a:t>
                </a:r>
                <a:r>
                  <a:rPr lang="en-US" sz="1600" i="1" dirty="0"/>
                  <a:t>q</a:t>
                </a:r>
                <a:r>
                  <a:rPr lang="en-US" sz="1600" i="1" baseline="-25000" dirty="0"/>
                  <a:t>0</a:t>
                </a:r>
                <a:r>
                  <a:rPr lang="en-US" sz="1600" dirty="0"/>
                  <a:t> is positive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600" dirty="0"/>
                  <a:t> ) for simplicity.</a:t>
                </a:r>
              </a:p>
              <a:p>
                <a:pPr marL="0" indent="0" eaLnBrk="1" hangingPunct="1"/>
                <a:r>
                  <a:rPr lang="en-US" altLang="en-US" sz="1600" dirty="0"/>
                  <a:t>According to Newton’s second law, </a:t>
                </a:r>
                <a:r>
                  <a:rPr lang="en-US" altLang="en-US" sz="1600" i="1" dirty="0"/>
                  <a:t>q</a:t>
                </a:r>
                <a:r>
                  <a:rPr lang="en-US" altLang="en-US" sz="1600" i="1" baseline="-25000" dirty="0"/>
                  <a:t>0</a:t>
                </a:r>
                <a:r>
                  <a:rPr lang="en-US" altLang="en-US" sz="1600" dirty="0"/>
                  <a:t> will accelerate and move faster and faster, i.e. its kinetic energy is increasing. The increase in KE comes from the decrease in (electrical) PE.</a:t>
                </a:r>
              </a:p>
              <a:p>
                <a:pPr marL="0" indent="0" eaLnBrk="1" hangingPunct="1"/>
                <a:r>
                  <a:rPr lang="en-US" altLang="en-US" sz="1600" dirty="0"/>
                  <a:t>To determine the formula of electrical PE (EPE), we calculate the work done by the electric field on the charge:</a:t>
                </a:r>
              </a:p>
              <a:p>
                <a:pPr marL="0" indent="0" eaLnBrk="1" hangingPunct="1"/>
                <a:endParaRPr lang="en-US" altLang="en-US" sz="1600" dirty="0"/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600" dirty="0"/>
                  <a:t>     is an infinitesimal displacement vector that is oriented tangent to a path through space.</a:t>
                </a:r>
              </a:p>
              <a:p>
                <a:pPr marL="0" indent="0" eaLnBrk="1" hangingPunct="1"/>
                <a:r>
                  <a:rPr lang="en-US" altLang="en-US" sz="1600" dirty="0"/>
                  <a:t>For a finite displacement of the charge from A to B, EPE should decrease and the change in EPE of the system is given by:</a:t>
                </a:r>
              </a:p>
              <a:p>
                <a:pPr marL="0" indent="0" eaLnBrk="1" hangingPunct="1"/>
                <a:endParaRPr lang="en-US" altLang="en-US" sz="1600" dirty="0"/>
              </a:p>
              <a:p>
                <a:pPr marL="0" indent="0" eaLnBrk="1" hangingPunct="1"/>
                <a:endParaRPr lang="en-US" altLang="en-US" sz="1600" dirty="0"/>
              </a:p>
              <a:p>
                <a:pPr marL="0" indent="0" eaLnBrk="1" hangingPunct="1"/>
                <a:endParaRPr lang="en-US" altLang="en-US" sz="16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en-US" sz="1600" i="1" dirty="0"/>
              </a:p>
            </p:txBody>
          </p:sp>
        </mc:Choice>
        <mc:Fallback xmlns="">
          <p:sp>
            <p:nvSpPr>
              <p:cNvPr id="215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4681537"/>
              </a:xfrm>
              <a:blipFill>
                <a:blip r:embed="rId3"/>
                <a:stretch>
                  <a:fillRect l="-1481" t="-104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0" name="Object 4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11309"/>
              </p:ext>
            </p:extLst>
          </p:nvPr>
        </p:nvGraphicFramePr>
        <p:xfrm>
          <a:off x="3400425" y="3933825"/>
          <a:ext cx="204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253800" progId="Equation.3">
                  <p:embed/>
                </p:oleObj>
              </mc:Choice>
              <mc:Fallback>
                <p:oleObj name="Equation" r:id="rId4" imgW="1269720" imgH="253800" progId="Equation.3">
                  <p:embed/>
                  <p:pic>
                    <p:nvPicPr>
                      <p:cNvPr id="21510" name="Object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933825"/>
                        <a:ext cx="20478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4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17816"/>
              </p:ext>
            </p:extLst>
          </p:nvPr>
        </p:nvGraphicFramePr>
        <p:xfrm>
          <a:off x="421474" y="5449256"/>
          <a:ext cx="2886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330200" progId="Equation.3">
                  <p:embed/>
                </p:oleObj>
              </mc:Choice>
              <mc:Fallback>
                <p:oleObj name="Equation" r:id="rId6" imgW="1790700" imgH="330200" progId="Equation.3">
                  <p:embed/>
                  <p:pic>
                    <p:nvPicPr>
                      <p:cNvPr id="21512" name="Object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74" y="5449256"/>
                        <a:ext cx="2886075" cy="536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5536" y="6309320"/>
                <a:ext cx="5221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Note that the discussion above is also valid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309320"/>
                <a:ext cx="5221301" cy="338554"/>
              </a:xfrm>
              <a:prstGeom prst="rect">
                <a:avLst/>
              </a:prstGeom>
              <a:blipFill>
                <a:blip r:embed="rId8"/>
                <a:stretch>
                  <a:fillRect l="-70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4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1167"/>
              </p:ext>
            </p:extLst>
          </p:nvPr>
        </p:nvGraphicFramePr>
        <p:xfrm>
          <a:off x="395536" y="4407190"/>
          <a:ext cx="3444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2936" imgH="177569" progId="Equation.3">
                  <p:embed/>
                </p:oleObj>
              </mc:Choice>
              <mc:Fallback>
                <p:oleObj name="Equation" r:id="rId9" imgW="202936" imgH="177569" progId="Equation.3">
                  <p:embed/>
                  <p:pic>
                    <p:nvPicPr>
                      <p:cNvPr id="14" name="Object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07190"/>
                        <a:ext cx="34448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34519" y="5425154"/>
            <a:ext cx="5637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FF"/>
                </a:solidFill>
              </a:rPr>
              <a:t>The negative sign means that as a positive charge moves along the field lines, the potential energy decreases.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12842" y="5465130"/>
            <a:ext cx="180975" cy="504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950044" y="816844"/>
            <a:ext cx="2948808" cy="1368599"/>
            <a:chOff x="5737992" y="764257"/>
            <a:chExt cx="2948808" cy="1368599"/>
          </a:xfrm>
        </p:grpSpPr>
        <p:pic>
          <p:nvPicPr>
            <p:cNvPr id="21514" name="Picture 236" descr="https://encrypted-tbn1.gstatic.com/images?q=tbn:ANd9GcS97qNDBT9vL0HGvCMghBFVcOPYxdCMYc9GgZRVVq0AVGFe-fuU">
              <a:hlinkClick r:id="rId11"/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84"/>
            <a:stretch/>
          </p:blipFill>
          <p:spPr bwMode="auto">
            <a:xfrm>
              <a:off x="5737992" y="803275"/>
              <a:ext cx="2948808" cy="1329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872116" y="764257"/>
              <a:ext cx="57606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64288" y="770147"/>
              <a:ext cx="45594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803275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Electric Potential</a:t>
            </a:r>
          </a:p>
        </p:txBody>
      </p:sp>
      <p:graphicFrame>
        <p:nvGraphicFramePr>
          <p:cNvPr id="22532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80395"/>
              </p:ext>
            </p:extLst>
          </p:nvPr>
        </p:nvGraphicFramePr>
        <p:xfrm>
          <a:off x="3581400" y="4343209"/>
          <a:ext cx="2232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431800" progId="Equation.3">
                  <p:embed/>
                </p:oleObj>
              </mc:Choice>
              <mc:Fallback>
                <p:oleObj name="Equation" r:id="rId2" imgW="1384300" imgH="431800" progId="Equation.3">
                  <p:embed/>
                  <p:pic>
                    <p:nvPicPr>
                      <p:cNvPr id="22532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209"/>
                        <a:ext cx="2232025" cy="701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A1D2394-D7B6-4EC5-BFE5-F5A886C3A412}" type="slidenum">
              <a:rPr lang="en-US" altLang="en-US" sz="1600"/>
              <a:pPr eaLnBrk="1" hangingPunct="1"/>
              <a:t>5</a:t>
            </a:fld>
            <a:endParaRPr lang="en-US" altLang="en-US" sz="1600"/>
          </a:p>
        </p:txBody>
      </p:sp>
      <p:sp>
        <p:nvSpPr>
          <p:cNvPr id="2" name="Rectangle 1"/>
          <p:cNvSpPr/>
          <p:nvPr/>
        </p:nvSpPr>
        <p:spPr>
          <a:xfrm>
            <a:off x="300611" y="5192024"/>
            <a:ext cx="856895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dirty="0"/>
              <a:t>It is called the </a:t>
            </a:r>
            <a:r>
              <a:rPr lang="en-US" altLang="en-US" sz="1800" b="1" dirty="0">
                <a:solidFill>
                  <a:srgbClr val="FF00FF"/>
                </a:solidFill>
              </a:rPr>
              <a:t>electric potential</a:t>
            </a:r>
            <a:r>
              <a:rPr lang="en-US" altLang="en-US" sz="1800" dirty="0">
                <a:solidFill>
                  <a:srgbClr val="FF00FF"/>
                </a:solidFill>
              </a:rPr>
              <a:t> </a:t>
            </a:r>
            <a:r>
              <a:rPr lang="en-US" altLang="en-US" sz="1800" i="1" dirty="0">
                <a:solidFill>
                  <a:srgbClr val="FF00FF"/>
                </a:solidFill>
              </a:rPr>
              <a:t>V</a:t>
            </a:r>
            <a:r>
              <a:rPr lang="en-US" altLang="en-US" sz="1800" dirty="0"/>
              <a:t>. </a:t>
            </a:r>
          </a:p>
        </p:txBody>
      </p:sp>
      <p:graphicFrame>
        <p:nvGraphicFramePr>
          <p:cNvPr id="23" name="Object 4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88591"/>
              </p:ext>
            </p:extLst>
          </p:nvPr>
        </p:nvGraphicFramePr>
        <p:xfrm>
          <a:off x="2862262" y="1774081"/>
          <a:ext cx="2886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330200" progId="Equation.3">
                  <p:embed/>
                </p:oleObj>
              </mc:Choice>
              <mc:Fallback>
                <p:oleObj name="Equation" r:id="rId4" imgW="1790700" imgH="330200" progId="Equation.3">
                  <p:embed/>
                  <p:pic>
                    <p:nvPicPr>
                      <p:cNvPr id="23" name="Object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1774081"/>
                        <a:ext cx="2886075" cy="536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700" y="1352728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Noted that the electric potential energy depends on the charge </a:t>
            </a:r>
            <a:r>
              <a:rPr lang="en-US" sz="1800" i="1" dirty="0"/>
              <a:t>q</a:t>
            </a:r>
            <a:r>
              <a:rPr lang="en-US" sz="1800" baseline="-25000" dirty="0"/>
              <a:t>0</a:t>
            </a:r>
            <a:r>
              <a:rPr lang="en-US" sz="1800" dirty="0"/>
              <a:t>.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701" y="2390214"/>
            <a:ext cx="861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Similar to the derivation of the electric field which is just the electric force per unit charge,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97289" y="2928093"/>
                <a:ext cx="919611" cy="7293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</m:e>
                      </m:acc>
                      <m:r>
                        <a:rPr lang="en-US" sz="1800">
                          <a:latin typeface="Cambria Math"/>
                        </a:rPr>
                        <m:t>≡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89" y="2928093"/>
                <a:ext cx="919611" cy="729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8358" y="3733698"/>
                <a:ext cx="8614788" cy="796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we would like to define a physical quantity which is electrical potential energy per unit charge,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. </a:t>
                </a:r>
                <a:r>
                  <a:rPr lang="en-US" sz="1800" dirty="0"/>
                  <a:t>: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8" y="3733698"/>
                <a:ext cx="8614788" cy="796885"/>
              </a:xfrm>
              <a:prstGeom prst="rect">
                <a:avLst/>
              </a:prstGeom>
              <a:blipFill>
                <a:blip r:embed="rId8"/>
                <a:stretch>
                  <a:fillRect l="-566" t="-3817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8358" y="5634537"/>
            <a:ext cx="84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*Since V is just energy per unit charge, multiplying charge (q) and potential (V) will give you the energy (U), i.e. </a:t>
            </a:r>
            <a:r>
              <a:rPr lang="en-US" sz="1800" dirty="0">
                <a:solidFill>
                  <a:srgbClr val="9900FF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9900FF"/>
                </a:solidFill>
              </a:rPr>
              <a:t>U = </a:t>
            </a:r>
            <a:r>
              <a:rPr lang="en-US" sz="1800" dirty="0" err="1">
                <a:solidFill>
                  <a:srgbClr val="9900FF"/>
                </a:solidFill>
              </a:rPr>
              <a:t>q</a:t>
            </a:r>
            <a:r>
              <a:rPr lang="en-US" sz="1800" dirty="0" err="1">
                <a:solidFill>
                  <a:srgbClr val="9900FF"/>
                </a:solidFill>
                <a:latin typeface="Symbol" panose="05050102010706020507" pitchFamily="18" charset="2"/>
              </a:rPr>
              <a:t>D</a:t>
            </a:r>
            <a:r>
              <a:rPr lang="en-US" sz="1800" dirty="0" err="1">
                <a:solidFill>
                  <a:srgbClr val="9900FF"/>
                </a:solidFill>
              </a:rPr>
              <a:t>V</a:t>
            </a:r>
            <a:r>
              <a:rPr lang="en-US" sz="18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117" y="4707771"/>
            <a:ext cx="199926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dirty="0"/>
              <a:t>Units: </a:t>
            </a:r>
            <a:r>
              <a:rPr lang="en-US" altLang="en-US" sz="1800" b="1" dirty="0">
                <a:solidFill>
                  <a:srgbClr val="0000FF"/>
                </a:solidFill>
              </a:rPr>
              <a:t>1 J/C </a:t>
            </a:r>
            <a:r>
              <a:rPr lang="en-US" altLang="en-US" sz="1800" b="1" dirty="0">
                <a:solidFill>
                  <a:srgbClr val="0000FF"/>
                </a:solidFill>
                <a:ea typeface="ヒラギノ角ゴ Pro W3" pitchFamily="-84" charset="-128"/>
              </a:rPr>
              <a:t>≡</a:t>
            </a:r>
            <a:r>
              <a:rPr lang="en-US" altLang="en-US" sz="1800" b="1" dirty="0">
                <a:solidFill>
                  <a:srgbClr val="0000FF"/>
                </a:solidFill>
              </a:rPr>
              <a:t> 1 V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 animBg="1"/>
      <p:bldP spid="2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1: Potential Difference in a Uniform Field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832100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The equations for electric potential between two points A and B can be simplified if the electric field is uniform: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r>
              <a:rPr lang="en-US" altLang="en-US" dirty="0"/>
              <a:t>The displacement points from A to B is parallel to the field lines.</a:t>
            </a:r>
          </a:p>
          <a:p>
            <a:pPr marL="0" indent="0" eaLnBrk="1" hangingPunct="1"/>
            <a:r>
              <a:rPr lang="en-US" altLang="en-US" dirty="0"/>
              <a:t>The negative sign indicates that the electric potential 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en-US" dirty="0"/>
              <a:t>at point </a:t>
            </a:r>
            <a:r>
              <a:rPr lang="en-US" altLang="en-US" i="1" dirty="0"/>
              <a:t>B</a:t>
            </a:r>
            <a:r>
              <a:rPr lang="en-US" altLang="en-US" dirty="0"/>
              <a:t> is lower than that at point </a:t>
            </a:r>
            <a:r>
              <a:rPr lang="en-US" altLang="en-US" i="1" dirty="0"/>
              <a:t>A.</a:t>
            </a:r>
          </a:p>
        </p:txBody>
      </p:sp>
      <p:graphicFrame>
        <p:nvGraphicFramePr>
          <p:cNvPr id="24580" name="Object 89"/>
          <p:cNvGraphicFramePr>
            <a:graphicFrameLocks noChangeAspect="1"/>
          </p:cNvGraphicFramePr>
          <p:nvPr/>
        </p:nvGraphicFramePr>
        <p:xfrm>
          <a:off x="712788" y="2227263"/>
          <a:ext cx="4278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330200" progId="Equation.3">
                  <p:embed/>
                </p:oleObj>
              </mc:Choice>
              <mc:Fallback>
                <p:oleObj name="Equation" r:id="rId2" imgW="2654300" imgH="330200" progId="Equation.3">
                  <p:embed/>
                  <p:pic>
                    <p:nvPicPr>
                      <p:cNvPr id="2458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227263"/>
                        <a:ext cx="42783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4C33369-EE58-479E-B41C-81F30813CD94}" type="slidenum">
              <a:rPr lang="en-US" altLang="en-US" sz="1600"/>
              <a:pPr eaLnBrk="1" hangingPunct="1"/>
              <a:t>6</a:t>
            </a:fld>
            <a:endParaRPr lang="en-US" altLang="en-US" sz="1600"/>
          </a:p>
        </p:txBody>
      </p:sp>
      <p:pic>
        <p:nvPicPr>
          <p:cNvPr id="24582" name="Picture 250" descr="https://encrypted-tbn3.gstatic.com/images?q=tbn:ANd9GcQ5i7XZqIRWYr2Iy_ReumJ4H3SmDgH7dTlvaizr0sIxGFfZfcg0B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93269"/>
            <a:ext cx="28448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79925" y="2276475"/>
            <a:ext cx="182563" cy="504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2" name="Rectangle 1"/>
          <p:cNvSpPr/>
          <p:nvPr/>
        </p:nvSpPr>
        <p:spPr>
          <a:xfrm>
            <a:off x="-108520" y="4035512"/>
            <a:ext cx="5544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1800" dirty="0">
                <a:solidFill>
                  <a:srgbClr val="9900FF"/>
                </a:solidFill>
              </a:rPr>
              <a:t>A positive charge moving along the electric field lines will decrease its electrical potential energy and increase its kinetic energy.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5227927"/>
            <a:ext cx="5595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1800" dirty="0">
                <a:solidFill>
                  <a:srgbClr val="FF00FF"/>
                </a:solidFill>
              </a:rPr>
              <a:t>Electric field lines always point in the direction </a:t>
            </a:r>
          </a:p>
          <a:p>
            <a:pPr lvl="1"/>
            <a:r>
              <a:rPr lang="en-US" altLang="en-US" sz="1800" dirty="0">
                <a:solidFill>
                  <a:srgbClr val="FF00FF"/>
                </a:solidFill>
              </a:rPr>
              <a:t>of decreasing electric potential</a:t>
            </a:r>
            <a:r>
              <a:rPr lang="en-US" altLang="en-US" sz="1800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44208" y="5741278"/>
            <a:ext cx="601447" cy="833160"/>
            <a:chOff x="6444208" y="5741278"/>
            <a:chExt cx="601447" cy="833160"/>
          </a:xfrm>
        </p:grpSpPr>
        <p:sp>
          <p:nvSpPr>
            <p:cNvPr id="5" name="TextBox 4"/>
            <p:cNvSpPr txBox="1"/>
            <p:nvPr/>
          </p:nvSpPr>
          <p:spPr>
            <a:xfrm>
              <a:off x="6444208" y="620510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800" dirty="0">
                  <a:solidFill>
                    <a:srgbClr val="00B050"/>
                  </a:solidFill>
                </a:rPr>
                <a:t>V=3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6732240" y="574127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7079588" y="5741278"/>
            <a:ext cx="601447" cy="833160"/>
            <a:chOff x="7079588" y="5741278"/>
            <a:chExt cx="601447" cy="83316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7380312" y="574127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079588" y="620510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800" dirty="0">
                  <a:solidFill>
                    <a:srgbClr val="00B050"/>
                  </a:solidFill>
                </a:rPr>
                <a:t>V=2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5652" y="5741278"/>
            <a:ext cx="601447" cy="825138"/>
            <a:chOff x="7655652" y="5741278"/>
            <a:chExt cx="601447" cy="82513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7956376" y="574127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655652" y="619708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800" dirty="0">
                  <a:solidFill>
                    <a:srgbClr val="00B050"/>
                  </a:solidFill>
                </a:rPr>
                <a:t>V=1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7245" y="803275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Energy and the Direction of Electric Field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37245" y="1484313"/>
            <a:ext cx="3124200" cy="1224607"/>
          </a:xfrm>
        </p:spPr>
        <p:txBody>
          <a:bodyPr/>
          <a:lstStyle/>
          <a:p>
            <a:pPr marL="0" lvl="1" indent="0" eaLnBrk="1" hangingPunct="1">
              <a:lnSpc>
                <a:spcPts val="2200"/>
              </a:lnSpc>
              <a:buClrTx/>
              <a:buFont typeface="Wingdings" pitchFamily="2" charset="2"/>
              <a:buNone/>
            </a:pPr>
            <a:r>
              <a:rPr lang="en-US" altLang="en-US" sz="1800" dirty="0"/>
              <a:t>An electric field does work on a positive charge when the charge moves in the direction of the electric field.</a:t>
            </a:r>
          </a:p>
        </p:txBody>
      </p:sp>
      <p:pic>
        <p:nvPicPr>
          <p:cNvPr id="25604" name="Picture 6" descr="2502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017"/>
          <a:stretch/>
        </p:blipFill>
        <p:spPr>
          <a:xfrm>
            <a:off x="3514380" y="1412776"/>
            <a:ext cx="5629620" cy="3594307"/>
          </a:xfrm>
        </p:spPr>
      </p:pic>
      <p:sp>
        <p:nvSpPr>
          <p:cNvPr id="25605" name="Rectangle 1"/>
          <p:cNvSpPr>
            <a:spLocks noChangeArrowheads="1"/>
          </p:cNvSpPr>
          <p:nvPr/>
        </p:nvSpPr>
        <p:spPr bwMode="auto">
          <a:xfrm>
            <a:off x="251520" y="5085184"/>
            <a:ext cx="85565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altLang="en-US" sz="1800" dirty="0"/>
              <a:t>If </a:t>
            </a:r>
            <a:r>
              <a:rPr lang="en-US" altLang="en-US" sz="1800" i="1" dirty="0" err="1"/>
              <a:t>q</a:t>
            </a:r>
            <a:r>
              <a:rPr lang="en-US" altLang="en-US" sz="1800" baseline="-25000" dirty="0" err="1"/>
              <a:t>o</a:t>
            </a:r>
            <a:r>
              <a:rPr lang="en-US" altLang="en-US" sz="1800" dirty="0"/>
              <a:t> is negative, then </a:t>
            </a:r>
            <a:r>
              <a:rPr lang="en-US" altLang="en-US" sz="1800" dirty="0" err="1"/>
              <a:t>Δ</a:t>
            </a:r>
            <a:r>
              <a:rPr lang="en-US" altLang="en-US" sz="1800" i="1" dirty="0" err="1"/>
              <a:t>U</a:t>
            </a:r>
            <a:r>
              <a:rPr lang="en-US" altLang="en-US" sz="1800" dirty="0"/>
              <a:t> is positive. In other word, a system consisting of a negative charge and an electric field </a:t>
            </a:r>
            <a:r>
              <a:rPr lang="en-US" altLang="en-US" sz="1800" i="1" dirty="0"/>
              <a:t>gains</a:t>
            </a:r>
            <a:r>
              <a:rPr lang="en-US" altLang="en-US" sz="1800" dirty="0"/>
              <a:t> potential energy when the charge moves in the direction of the field. In order for a negative charge to move in the direction of the field, an external agent must do positive work on the charge.</a:t>
            </a: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325B2FC-CB07-4FCB-8659-79C290440429}" type="slidenum">
              <a:rPr lang="en-US" altLang="en-US" sz="1600"/>
              <a:pPr eaLnBrk="1" hangingPunct="1"/>
              <a:t>7</a:t>
            </a:fld>
            <a:endParaRPr lang="en-US" altLang="en-US" sz="1600"/>
          </a:p>
        </p:txBody>
      </p:sp>
      <p:sp>
        <p:nvSpPr>
          <p:cNvPr id="2" name="Rectangle 1"/>
          <p:cNvSpPr/>
          <p:nvPr/>
        </p:nvSpPr>
        <p:spPr>
          <a:xfrm>
            <a:off x="251520" y="2959726"/>
            <a:ext cx="37444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FF00FF"/>
                </a:solidFill>
              </a:rPr>
              <a:t>Conservation of Energy: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solidFill>
                <a:srgbClr val="FF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FF00FF"/>
                </a:solidFill>
              </a:rPr>
              <a:t>The charged particle gains kinetic energy and the potential energy of the charge-field system decreases by an equal amount of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Charged Particle in a Uniform Field,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538842" y="1637425"/>
                <a:ext cx="4897254" cy="26162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A positive charge is released from rest and moves in the direction of the electric field.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 change in both potential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HK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HK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HK" sz="1800" b="0" i="1" smtClean="0">
                        <a:latin typeface="Cambria Math" panose="02040503050406030204" pitchFamily="18" charset="0"/>
                      </a:rPr>
                      <m:t>𝐸𝑑</m:t>
                    </m:r>
                  </m:oMath>
                </a14:m>
                <a:r>
                  <a:rPr lang="en-US" altLang="en-US" sz="1800" dirty="0"/>
                  <a:t> and potential energy is negative.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The force and acceleration are in the direction of the field.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en-US" altLang="en-US" sz="1800" dirty="0"/>
                  <a:t>Conservation of Energy can be used to find its speed.</a:t>
                </a:r>
              </a:p>
            </p:txBody>
          </p:sp>
        </mc:Choice>
        <mc:Fallback xmlns="">
          <p:sp>
            <p:nvSpPr>
              <p:cNvPr id="2765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8842" y="1637425"/>
                <a:ext cx="4897254" cy="2616200"/>
              </a:xfrm>
              <a:blipFill>
                <a:blip r:embed="rId2"/>
                <a:stretch>
                  <a:fillRect l="-2861" t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6" descr="25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3329" y="1550775"/>
            <a:ext cx="3248067" cy="2927601"/>
          </a:xfrm>
        </p:spPr>
      </p:pic>
      <p:sp>
        <p:nvSpPr>
          <p:cNvPr id="2765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D33DB6E-DF24-4351-9E39-411E4128C9F1}" type="slidenum">
              <a:rPr lang="en-US" altLang="en-US" sz="1600"/>
              <a:pPr eaLnBrk="1" hangingPunct="1"/>
              <a:t>8</a:t>
            </a:fld>
            <a:endParaRPr lang="en-US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79291" y="4068959"/>
                <a:ext cx="2615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91" y="4068959"/>
                <a:ext cx="261533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8656" y="4401283"/>
                <a:ext cx="369908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" y="4401283"/>
                <a:ext cx="3699086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3446" y="4854409"/>
                <a:ext cx="296804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HK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HK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HK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46" y="4854409"/>
                <a:ext cx="2968046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19672" y="5472715"/>
                <a:ext cx="214496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HK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HK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HK" sz="1800" b="0" i="1" smtClean="0">
                          <a:latin typeface="Cambria Math" panose="02040503050406030204" pitchFamily="18" charset="0"/>
                        </a:rPr>
                        <m:t>𝐸𝑑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472715"/>
                <a:ext cx="214496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3176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Equipotentials</a:t>
            </a:r>
            <a:endParaRPr lang="en-US" alt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2776"/>
            <a:ext cx="4762500" cy="2905125"/>
          </a:xfrm>
        </p:spPr>
        <p:txBody>
          <a:bodyPr/>
          <a:lstStyle/>
          <a:p>
            <a:pPr marL="0" indent="0" eaLnBrk="1" hangingPunct="1"/>
            <a:r>
              <a:rPr lang="en-HK" altLang="en-US" sz="1800" dirty="0"/>
              <a:t>Consider the work done along AB &amp; AC.</a:t>
            </a:r>
          </a:p>
          <a:p>
            <a:pPr marL="0" indent="0" eaLnBrk="1" hangingPunct="1"/>
            <a:r>
              <a:rPr lang="en-HK" altLang="en-US" sz="1800" dirty="0"/>
              <a:t>Both work done are the same.</a:t>
            </a:r>
            <a:endParaRPr lang="en-US" altLang="en-US" sz="1800" dirty="0"/>
          </a:p>
          <a:p>
            <a:pPr marL="0" indent="0" eaLnBrk="1" hangingPunct="1"/>
            <a:r>
              <a:rPr lang="en-US" altLang="en-US" sz="1800" dirty="0"/>
              <a:t>Therefore, points </a:t>
            </a:r>
            <a:r>
              <a:rPr lang="en-US" altLang="en-US" sz="1800" i="1" dirty="0"/>
              <a:t>B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C</a:t>
            </a:r>
            <a:r>
              <a:rPr lang="en-US" altLang="en-US" sz="1800" dirty="0"/>
              <a:t> are at the same potential.</a:t>
            </a:r>
          </a:p>
          <a:p>
            <a:pPr lvl="1" eaLnBrk="1" hangingPunct="1"/>
            <a:r>
              <a:rPr lang="en-US" altLang="en-US" sz="1800" dirty="0"/>
              <a:t>In fact, all points (   ) in a plane perpendicular to a uniform electric field are at the same electric potential.</a:t>
            </a:r>
          </a:p>
          <a:p>
            <a:pPr marL="0" indent="0" eaLnBrk="1" hangingPunct="1"/>
            <a:r>
              <a:rPr lang="en-US" altLang="en-US" sz="1800" dirty="0"/>
              <a:t>The name </a:t>
            </a:r>
            <a:r>
              <a:rPr lang="en-US" altLang="en-US" sz="1800" b="1" dirty="0"/>
              <a:t>equipotential surface</a:t>
            </a:r>
            <a:r>
              <a:rPr lang="en-US" altLang="en-US" sz="1800" dirty="0"/>
              <a:t> is given to any surface consisting of a continuous distribution of points having the same electric potential.</a:t>
            </a:r>
          </a:p>
        </p:txBody>
      </p:sp>
      <p:pic>
        <p:nvPicPr>
          <p:cNvPr id="26628" name="Picture 6" descr="250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1419" y="1716320"/>
            <a:ext cx="2263972" cy="3289727"/>
          </a:xfrm>
        </p:spPr>
      </p:pic>
      <p:grpSp>
        <p:nvGrpSpPr>
          <p:cNvPr id="2" name="Group 1"/>
          <p:cNvGrpSpPr/>
          <p:nvPr/>
        </p:nvGrpSpPr>
        <p:grpSpPr>
          <a:xfrm>
            <a:off x="7560737" y="2708920"/>
            <a:ext cx="152400" cy="1451301"/>
            <a:chOff x="7956376" y="3645024"/>
            <a:chExt cx="152400" cy="1451301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56376" y="3645024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956376" y="3797424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956376" y="3935558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956376" y="4068688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956376" y="4221088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956376" y="435672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956376" y="4489665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7956376" y="4647509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7956376" y="4791525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956376" y="4943925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>
            <a:spLocks noChangeAspect="1"/>
          </p:cNvSpPr>
          <p:nvPr/>
        </p:nvSpPr>
        <p:spPr>
          <a:xfrm>
            <a:off x="2716121" y="3018724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50600" y="4755300"/>
            <a:ext cx="5649580" cy="1946075"/>
            <a:chOff x="1550600" y="4755300"/>
            <a:chExt cx="5649580" cy="1946075"/>
          </a:xfrm>
        </p:grpSpPr>
        <p:pic>
          <p:nvPicPr>
            <p:cNvPr id="18" name="Picture 4" descr="2512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33" b="7921"/>
            <a:stretch/>
          </p:blipFill>
          <p:spPr bwMode="auto">
            <a:xfrm>
              <a:off x="1550600" y="4755300"/>
              <a:ext cx="2530427" cy="19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432889" y="5124271"/>
              <a:ext cx="27672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800" b="1" dirty="0">
                  <a:solidFill>
                    <a:srgbClr val="FF00FF"/>
                  </a:solidFill>
                </a:rPr>
                <a:t>Equipotential surfaces are perpendicular to electric field lines</a:t>
              </a:r>
              <a:endParaRPr lang="en-US" sz="1800" dirty="0">
                <a:solidFill>
                  <a:srgbClr val="FF00FF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469703" y="5183683"/>
              <a:ext cx="1448937" cy="922218"/>
            </a:xfrm>
            <a:custGeom>
              <a:avLst/>
              <a:gdLst>
                <a:gd name="connsiteX0" fmla="*/ 887105 w 887105"/>
                <a:gd name="connsiteY0" fmla="*/ 724325 h 764499"/>
                <a:gd name="connsiteX1" fmla="*/ 559558 w 887105"/>
                <a:gd name="connsiteY1" fmla="*/ 697030 h 764499"/>
                <a:gd name="connsiteX2" fmla="*/ 668740 w 887105"/>
                <a:gd name="connsiteY2" fmla="*/ 96528 h 764499"/>
                <a:gd name="connsiteX3" fmla="*/ 477672 w 887105"/>
                <a:gd name="connsiteY3" fmla="*/ 994 h 764499"/>
                <a:gd name="connsiteX4" fmla="*/ 0 w 887105"/>
                <a:gd name="connsiteY4" fmla="*/ 28290 h 7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05" h="764499">
                  <a:moveTo>
                    <a:pt x="887105" y="724325"/>
                  </a:moveTo>
                  <a:cubicBezTo>
                    <a:pt x="741528" y="762994"/>
                    <a:pt x="595952" y="801663"/>
                    <a:pt x="559558" y="697030"/>
                  </a:cubicBezTo>
                  <a:cubicBezTo>
                    <a:pt x="523164" y="592397"/>
                    <a:pt x="682388" y="212534"/>
                    <a:pt x="668740" y="96528"/>
                  </a:cubicBezTo>
                  <a:cubicBezTo>
                    <a:pt x="655092" y="-19478"/>
                    <a:pt x="589129" y="12367"/>
                    <a:pt x="477672" y="994"/>
                  </a:cubicBezTo>
                  <a:cubicBezTo>
                    <a:pt x="366215" y="-10379"/>
                    <a:pt x="179695" y="80606"/>
                    <a:pt x="0" y="2829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007D4FC-DE42-468C-B517-F43EEF951F25}" type="slidenum">
              <a:rPr lang="en-US" altLang="en-US" sz="1600"/>
              <a:pPr eaLnBrk="1" hangingPunct="1"/>
              <a:t>9</a:t>
            </a:fld>
            <a:endParaRPr lang="en-US" altLang="en-US" sz="1600"/>
          </a:p>
        </p:txBody>
      </p:sp>
      <p:graphicFrame>
        <p:nvGraphicFramePr>
          <p:cNvPr id="2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36628"/>
              </p:ext>
            </p:extLst>
          </p:nvPr>
        </p:nvGraphicFramePr>
        <p:xfrm>
          <a:off x="5926495" y="925999"/>
          <a:ext cx="2232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431800" progId="Equation.3">
                  <p:embed/>
                </p:oleObj>
              </mc:Choice>
              <mc:Fallback>
                <p:oleObj name="Equation" r:id="rId4" imgW="1384300" imgH="431800" progId="Equation.3">
                  <p:embed/>
                  <p:pic>
                    <p:nvPicPr>
                      <p:cNvPr id="21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495" y="925999"/>
                        <a:ext cx="2232025" cy="701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5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 Template</Template>
  <TotalTime>7644</TotalTime>
  <Words>1929</Words>
  <Application>Microsoft Office PowerPoint</Application>
  <PresentationFormat>On-screen Show (4:3)</PresentationFormat>
  <Paragraphs>197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Lucida Grande</vt:lpstr>
      <vt:lpstr>ヒラギノ角ゴ Pro W3</vt:lpstr>
      <vt:lpstr>Arial</vt:lpstr>
      <vt:lpstr>Cambria Math</vt:lpstr>
      <vt:lpstr>Symbol</vt:lpstr>
      <vt:lpstr>Times New Roman</vt:lpstr>
      <vt:lpstr>Wingdings</vt:lpstr>
      <vt:lpstr>CL Template</vt:lpstr>
      <vt:lpstr>Equation</vt:lpstr>
      <vt:lpstr>Electric Potential</vt:lpstr>
      <vt:lpstr>Electric Potential, Introduction</vt:lpstr>
      <vt:lpstr>A brief review of the conservation of (mechanical) energy</vt:lpstr>
      <vt:lpstr>Electrical Potential Energy (EPE)</vt:lpstr>
      <vt:lpstr>Electric Potential</vt:lpstr>
      <vt:lpstr>Example 1: Potential Difference in a Uniform Field</vt:lpstr>
      <vt:lpstr>Energy and the Direction of Electric Field</vt:lpstr>
      <vt:lpstr>Charged Particle in a Uniform Field, Example</vt:lpstr>
      <vt:lpstr>Equipotentials</vt:lpstr>
      <vt:lpstr>PowerPoint Presentation</vt:lpstr>
      <vt:lpstr>Electric Potential of a Point Charge</vt:lpstr>
      <vt:lpstr>E and V for a Point Charge</vt:lpstr>
      <vt:lpstr>Finding E From V</vt:lpstr>
      <vt:lpstr>Potential Energy of Multiple Charges</vt:lpstr>
      <vt:lpstr>Example 3: Electric Potential for a Continuous Charge Distribution</vt:lpstr>
      <vt:lpstr>V for a Finite Line of Charge (Optional)</vt:lpstr>
      <vt:lpstr>Example: Calculate E first, then V</vt:lpstr>
      <vt:lpstr>Example: Calculate E first, then V</vt:lpstr>
      <vt:lpstr>Example: electric potential due to a charged conductor</vt:lpstr>
      <vt:lpstr>Cavity in a Conductor</vt:lpstr>
      <vt:lpstr>PowerPoint Presentation</vt:lpstr>
      <vt:lpstr>PowerPoint Presentation</vt:lpstr>
      <vt:lpstr>PowerPoint Presentation</vt:lpstr>
      <vt:lpstr>PowerPoint Presentation</vt:lpstr>
      <vt:lpstr>Corona Discharge (Optional)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</dc:title>
  <dc:creator>Marilyn Akins</dc:creator>
  <cp:lastModifiedBy>yip cho tung</cp:lastModifiedBy>
  <cp:revision>354</cp:revision>
  <dcterms:created xsi:type="dcterms:W3CDTF">2003-12-08T01:27:30Z</dcterms:created>
  <dcterms:modified xsi:type="dcterms:W3CDTF">2025-05-14T15:19:42Z</dcterms:modified>
</cp:coreProperties>
</file>