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4" r:id="rId1"/>
  </p:sldMasterIdLst>
  <p:notesMasterIdLst>
    <p:notesMasterId r:id="rId29"/>
  </p:notesMasterIdLst>
  <p:sldIdLst>
    <p:sldId id="891" r:id="rId2"/>
    <p:sldId id="892" r:id="rId3"/>
    <p:sldId id="893" r:id="rId4"/>
    <p:sldId id="894" r:id="rId5"/>
    <p:sldId id="895" r:id="rId6"/>
    <p:sldId id="896" r:id="rId7"/>
    <p:sldId id="897" r:id="rId8"/>
    <p:sldId id="898" r:id="rId9"/>
    <p:sldId id="899" r:id="rId10"/>
    <p:sldId id="900" r:id="rId11"/>
    <p:sldId id="901" r:id="rId12"/>
    <p:sldId id="902" r:id="rId13"/>
    <p:sldId id="903" r:id="rId14"/>
    <p:sldId id="904" r:id="rId15"/>
    <p:sldId id="905" r:id="rId16"/>
    <p:sldId id="906" r:id="rId17"/>
    <p:sldId id="907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CCFFFF"/>
    <a:srgbClr val="018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37F89A-70EC-4695-BDBB-9C7484235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860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37F89A-70EC-4695-BDBB-9C7484235B90}" type="slidenum">
              <a:rPr lang="en-US" altLang="en-US" smtClean="0">
                <a:solidFill>
                  <a:prstClr val="black"/>
                </a:solidFill>
              </a:rPr>
              <a:pPr/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004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095D45-694B-4C67-99A0-9AE18E81812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79B257-C09D-46E2-8BBE-5327502E68D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08858D-5030-410C-B184-3BBFE7689C8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4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565802A-5F95-4FB9-84D5-F4244B71165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31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39D853E-9987-45B3-ACA9-E5B71E9075A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7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CA55B8-55E9-4D87-9B86-ECB4C816BF2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9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229A1-D666-4A62-8EC9-FEFB5CD5E66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2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EEA014-FC88-4506-9FF6-72B9469ABDF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4EDE3-402C-450C-827F-6DF569F6C2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68650-2EB3-48E8-8EE0-6BC6A0D33DF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53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C4CD-EE59-49A7-B9F5-7120ADA168D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01A8E1-875B-494E-A16B-F6A626579E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5A0C8-8E89-46CF-9462-B6B23B1E44F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64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/>
            </a:lvl1pPr>
          </a:lstStyle>
          <a:p>
            <a:fld id="{321162EC-08E1-4C0C-BF1E-49AE1F1B3BA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11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ＭＳ Ｐゴシック"/>
        </a:defRPr>
      </a:lvl1pPr>
      <a:lvl2pPr marL="452438" indent="-2238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741363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28700" indent="-173038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8.jpeg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jpe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hyperlink" Target="http://www.google.com/url?sa=i&amp;rct=j&amp;q=&amp;esrc=s&amp;source=images&amp;cd=&amp;cad=rja&amp;uact=8&amp;docid=WnucjJXnKol4mM&amp;tbnid=cBbSXg-1T7jjRM:&amp;ved=0CAcQjRw&amp;url=http://www.electronics-tutorials.ws/capacitor/cap_1.html&amp;ei=9ow7VIvoB4yC8gWPs4KgCA&amp;bvm=bv.77161500,d.dGc&amp;psig=AFQjCNH_TY4altKiixec8yJb7-UMOZKIPA&amp;ust=14132752327637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hyperlink" Target="http://www.google.com/url?sa=i&amp;rct=j&amp;q=&amp;esrc=s&amp;source=images&amp;cd=&amp;cad=rja&amp;uact=8&amp;docid=nDtqJjPDPSD5_M&amp;tbnid=BTEmfINCtmQXaM:&amp;ved=0CAcQjRw&amp;url=http://hyperphysics.phy-astr.gsu.edu/hbase/electric/elesht.html&amp;ei=Zo47VNyTJs_n8AW6nILoDQ&amp;bvm=bv.77161500,d.dGc&amp;psig=AFQjCNFREC9YKnQIr8KFlG5C_cW9tdY7Dw&amp;ust=141327557870991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1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jpe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9" Type="http://schemas.openxmlformats.org/officeDocument/2006/relationships/image" Target="../media/image12.wmf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9.wmf"/><Relationship Id="rId5" Type="http://schemas.openxmlformats.org/officeDocument/2006/relationships/image" Target="../media/image16.jpeg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Capacitance &amp; Dielectrics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Definition of capacitance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Calculating capacitance of capacitors with simple geometries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Combination of capacitors</a:t>
            </a:r>
          </a:p>
          <a:p>
            <a:pPr marL="285750" indent="-285750" eaLnBrk="1" hangingPunct="1">
              <a:buFontTx/>
              <a:buChar char="•"/>
            </a:pPr>
            <a:r>
              <a:rPr lang="en-US" dirty="0"/>
              <a:t>Circuit symbols to represent capacitors connected to batteries</a:t>
            </a:r>
            <a:endParaRPr lang="en-US" altLang="en-US" dirty="0"/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Energy stored in a charged capacitor</a:t>
            </a:r>
          </a:p>
          <a:p>
            <a:pPr marL="285750" indent="-285750" eaLnBrk="1" hangingPunct="1">
              <a:buFontTx/>
              <a:buChar char="•"/>
            </a:pPr>
            <a:r>
              <a:rPr lang="en-US" altLang="en-US" dirty="0"/>
              <a:t>Capacitors with dielectrics</a:t>
            </a:r>
          </a:p>
        </p:txBody>
      </p:sp>
      <p:sp>
        <p:nvSpPr>
          <p:cNvPr id="44035" name="TextBox 10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4036" name="AutoShape 5" descr="data:image/jpeg;base64,/9j/4AAQSkZJRgABAQAAAQABAAD/2wBDAAkGBwgHBgkIBwgKCgkLDRYPDQwMDRsUFRAWIB0iIiAdHx8kKDQsJCYxJx8fLT0tMTU3Ojo6Iys/RD84QzQ5Ojf/2wBDAQoKCg0MDRoPDxo3JR8lNzc3Nzc3Nzc3Nzc3Nzc3Nzc3Nzc3Nzc3Nzc3Nzc3Nzc3Nzc3Nzc3Nzc3Nzc3Nzc3Nzf/wAARCAB5ANYDASIAAhEBAxEB/8QAGwAAAgMBAQEAAAAAAAAAAAAAAAYBBAUDAgf/xABFEAACAQQABAIHBAcFBQkAAAABAgMABAURBhIhMRNBBxQiUWFxgTJCkaEWI1JiorHBFTNykpMkJTaCwiYnNERUVXOys//EABQBAQAAAAAAAAAAAAAAAAAAAAD/xAAUEQEAAAAAAAAAAAAAAAAAAAAA/9oADAMBAAIRAxEAPwD7jRRRQFc7ieK2gknuJUihjUs8jsAqgdySewrpS/6QRvgbPg/+3XH/AObUG+rB1DKQQeoI86iSRI0LyMqKo2WY6AqvimD4uzYdmgQjpr7orI9Ial+Bc+qgsTj5tAefsmgYNiuLXlqs4ga4iEx6iMuAx+nel7PZmbDcEev24Vrr1eKOAMNjxX5VTfw5mFGE4MxVhjnhyFvDf3l0Oa9ublA73DnuTvyG9ADoBQM/MPfQWAGydD30pekaEW3o8yyQM6+r2oaMlizDkII6nZJ6dzumC6YHFTcx1uBu/wDhoLYljZQyupVhsEHoRUGaMd3UfM0o8GYfG5j0d8PQZWxtryJbOJ1S4iDgNy62Aex6ms284Q4bj47xNmmCxotpMddO8XqycrMrw6JGupGz1+JoPoasrfZIPyqao4rD43DwvDirG3s4nbnZLeIIC3beh59BV6ggkAbNHMNbFcL8bs7ga3uNv5Vhejlt8A4A99WEQ/hoGA3MAmEBmjExGxHzDmI+XeutIvCGGx9/d5y6zFlDc5RMxMGe4jVnjVSDCF32ATlI+e6eR2oJoory7BFLMdKBsmghZY3ZlV1ZlOmAPY99H6GvdfN+BpGts/6/K5ZeJVuLpWMhKkxynwwN+fhONa8kPur6RQFFFFBBqaKKAooooCiiigKwePW5eCM+2gdY6c6I6H9W1b1Z3EWOOXwORxquIzd20kAc/d5lI3+dB7wW/wCxcfvv6tHv/KK5cTf8O5Tt/wCEl7/4TWNZS8YWdnBbLh8PIsMaxhzk5F5gBrevB6du1arR5C/wNzBf29vb3k0MkZjhmMkY2CF9oqp93l0oFfiZWk9F9pKp6QJZ3Dsx7IjxsxP0BptymJscxHD66sjrG3PGYpniPUa7oQSOvb4D3VXxOJZuE7XE5iKOQ+prb3MYO1b2eVgD5jvWYn6UYTHiwtrCDMeEBHbXb3QhYr2BlUjyGtlSebXYUC3kYxb8KekTHxPNJa2rOIBLK8nIDbxsygsSejEnW+5rej4NwjYJZHiu52NtzgzX077PLvsXqH4Tu04Dy+JFxHPlcnHNJPOw5VeeTv7zyjoo+AFNAgdcZ6uNc4g8Pv03y6oMb0bdeAsB1/8AIxf/AFrhlm5PSTw+B9/H3g/iiP8AStDgnH3OJ4TxOPvUCXFvapHKoYHTAdeorxkcTcz8X4jLRmP1e0triKUMTzbfk5ddP3aDfFFQO1TQcbzrazf/ABn+VLvox/4AwO//AEaUyyrzxsv7Q1WBw5jMhjeELfGxtDb3sETRxs6+IikE8uwCNjt5igqccNHg7b9KrX9XcWRQXPKdC4tywDIw8yAxZT3BGuxILYO1JuTxWf4mltbHNWdhZ4uKdZ7jwLtpmuOQ7VNFF5VLAE9T218ach2oJrA46vZ7DhXIyWe/XJIjBagEbMr+wmt9O7DvW/WNn7C5yF1ikjVDawXi3FzzHrpFYpoeZ5+Q/IGgT7ye9xeN4fLcNX1pb4i5gUTSXMLiOMjwWLcrk/Zc71vXc9t19IU7FUs5j48phr7HyglLq3eFtHXRgR/WuXDVxc3WBsJr+JortoE8eNu6uBpvzBoNOiiigKKKKAooooCiioJA70E0UbooI1RqpooDtUaFTRQRqjVTUboADVBG6N9dUE6oJoqAQe1TQFRqpooI1U0UUBUEbqaKAI2KKKKAooooKOaylthcbPf3rFYIV2eVeZmPYKAO5J0AKsWs/rFvFN4bx+IgbkkGmXY3ojyNUeJbAZLD3FvzIkgAlid15lSRCGRiPMBgK98PZIZjB4/JiPwvW7aOfk/Z5lB1+dBo0UUUBVe+tVvbZ4HeVAw+3E5RlPkQR51YooEfHtxJi8xLiZMrHfvyGe19fUKLmIdCA6AFXUsu9q4IKkaJOmTE5hL6ae1mge1vrfRltpGDHlO+V1IPVDo6Pw0QD0qhxr/stnaZdWVGxt3HM7s2gIieSTfw5GJ+YB8q5wR3V9x014sE0VjYWTW3iOpAuJJGV9r7woUde22I8jQM9FAqlkLi7t0Q2dibpmJ2DMIwvzJoLtFZ+HykWUhlZFeKaCQxTwSa54XGjynRI7EHv1BFaFBi5riWyw19Y2d1HcPJePyhoY+ZIRsKGkP3VLEAHzJqll8rkb3NDCcPmKKSJBJfXsqc626nfKqrvTOdE6PQDr13qvPpJuYbHhC9u5h7MTwudaBIWVDob8+h7114Ds2jwQv7hCtzlJXv5eZdMPFPMqt8VUqvw5deVAcD3t9e2eQ9euDdJb5Ca3t7lkVWljTSkkKAPthx0HYD50wyOI0ZmOgASSfKiKGKFeWGNI12TpV0Nk7J/Gsbja6Npwrk3TXivA0UQJ1zO/sKN+8swFBS4JyKnhvDyX1wxucoHuYxIxJ25MvICfJQ2h8FpppX4otvUcNjLiJRzYu7tpAQPspzCOQ/6bv+NM60E0UUtZi7yd7nosJibtbJVtxc3d0I1eRVLFUVFYFdkq2yQdAdutAybqT2rJsMZfWs6STZu+u0VSGimjhAc/tbVAQR8Dr4Vq+XWgS+LuNxaWtza8NRpkskkfM7xsGhtd6AaRge5JGlHU0423ieBH4xBk5RzkDQ350t8YxRw4+xsbSKJGvMnbR+GoChh4gd/wCBHP0pnXtQTRXG8uYLO1mubqVYoYUMkkjnQVQNkn6UqWsmf4qCXkNzLg8O3tQokam6uV8mYsCI1PcAAtrXUdqBw3U1lWGLksrpXXKX08fKQ0NxIsgY9NNsjYI0ex11PTtrVoFr0gRS3HDzW4laK1nniivXXutszgS/IcpOz5DZres7eG0tYba1RY4IY1jjRBoKoGgB8NarK4wysOKw0rSQrcTXJFtbWpI/2iV+ip8j137gCfKrXDllc47A46yvpzcXNvbRxSyn77BQCevf50GlRRRQFFFFBQzljHksNf2M2/DubaSJte5lI/rVbg+8lyHC+Ku7n+/ltIjN017fKA3T/Futc9qWeAnaKzyeOctzY/J3EIDeSM/iR/wOtAz1B7VNLfH99c2fDMyWMoivLyWKzgkJ+w8rhOYfEBifpQcMXdW8XHmUtraaF0vbOO65Y3DHxI28OTm129kxfgaa6THxWN4czfDEWOto7eMieyUxprm2nP113JMZOz505eXSgS/Szbrf8N22MZSwvsjbQkA62DICfyBpzjUJGqKAAo0AKVeK2E/FPCVkV5l9cnum+AjhYA/LmdfyprHagN0ucY7uJMHjwpZbrKRGQDuFiDTb+XNGg+taWRwePyUqy3sLu6rygiZ16fIEClG64bxk3HNjj41uRBBYS3Uyi7l6MzKife6bHif5aB0yVlBk8fcWNzzeFPGUYqdMAfMHyNWYlKoqli2gBs9zWZ+j9kMS2MRruO2Zi36u8lVwSd6DhuYD4A6rO4ST+zsnm8N4szpbTRz24lleQrDKnQczE/fSXp7gKBnpbsh/3gZQk7P9m2wHfoOeb+tMlLaBIPSFIW6Nd4lOX97wpW3+Hir+NAyUUUUC7mwtzxRw/asf7pp7zQ77VPDH0/WtTCKWrV/WfSDfAspFjjIVUDuplkcn8ol/GmagWOOFW9t8dhWcquTvUik/ejQGV1PwKxkH4HXnWtlcrY4Sxa6yE6QQL0HmWPkqqOrE9gB1NYecs7rKcY2UdnkHs2srGSQukaudyuqjo3ToEb8T9bmN4Utba9XIZC6usrkE6x3F6wbwuhHsIAFTuewBoOPDUOQyGTuc/lbeWzMiCCzs5G9qOEHZZwOgdm6/AADp1pnqNCpoF3jgLbYgZnoZMO/ryg9mCqwdfmUZwD5Eg1vxOJI1dezAEb+NLXGMJvL/AAlhdNy4u4uW9aGjqZlXmjiYjsrMCT7+UL96mcAAaA0PdQTRRRQFFFFAUrWPLYekLJQ8wUZKxiuVQA7LxMyOx+jRj6CmmlbidWteJeGMinN0uZbOXXnHLGSN/wDOkdA00qcXK11n+FrJACPX2uZF6dFjifR6/FhTWO1KfW99JoGlMeLxJ676+JPJ/RYT/moPXpBj5cbjb8Drj8pbXHyTn5H/AIHamnyrF41tZL3hLMW0BImezk8Mj9oKSPzAq9h7pL/EWV5GwZJ7dJFYeYKg7oMS9SSb0i4s6BjtsZcMfepeSMD8kNNApVxrtc+kXNMG3FaWFtDrXZ3aRj+QX8qaqCD0G6WcDyXXF3Ed4CxaEwWWj2AVPE0PrKaZj2pX9HTG6wlxkzv/AHlf3FypPmhcqh/yItA0+VLh5Lfj4e1pr3GHY/a8KTp+Hin8aY6WOKwLXMcO5Q9BFem1lb9ydSoH+oIqBnpa4nHqmXwGU5lRYrs20zHzjmUqF/1BGfmBTIvasrinFtmOH76xifkmkj3A+t8kqkMjfRgD9KDVFSazuHsmmYw1pfopUzRguh7o46Mp9xDAj6VduJFhgklc6VFLE+4AboFzhBfHynEmR2rLcZHw0IP3Yo0j1+Kt+NM9LPo3jZeDMZNIQZLuNruQgfemYyn8OfX0pmoF3GKZONc1KX2I7S1iVenTrKxP5imKl/BnXEvEK6A/WQN8dGPX4dP50wUBRRRQK3GPPkrvGYO0U+PJcxXksvlBFDIrlj8SQFA+JPYGmmlvMMLbi3CPa8huboSw3CebW6oW5v8Alk8Mb/fP0ZKAooooCiiigKV/SSrrwlc3kKsz4+WG90p0SsUiu38IamiuF7bx3lpNazKGjmRo3UjYII0aDpC6yRK6kFWGxqlfg9/XM5xPf8wdDkBaxsP2Yo0BH0YsPmDXv0f5COXh20sJrgNe2Aa0mjdx4m4mKcxG96PKDv41m8GZeyxfAtxnb5xFBLcXd6xJG2V5nZde8kcoFA7zIskTo3VWUgj4Glz0cs36F42B2Ja0V7QkjWzFI0f/AEUwwS+PBHMFZOdQwVxojY3o/Glvg/w7CxzNuZCy2uTuWJb7oZvE/D2qCOCF8a84kyBKsLnKyKjD9mJViA/FDTVS16OU/wCx9hcFCjXge7YH3yu0n8mFMtBj8XZAYrhjK3xP9xayONHueU6/Ou/D1imKwOPsEBVba2jj0T20oFYvpAC3WPx+LLIBkMjBGyuftIr+I4+oQj61tZXM47EWzXORvIYIx25mG3PuUdyfcB1NB2sr6K8luY05hJbTGGRTrYOgQfkQwP1rH9IKgcI5C4MfObNVu1HxiYSf9NRwRDcvY3WVvreS2uMrcm6MEm+aJNBUVh5HlVSR5E1qZa4x5tZrS+ubaNZoyjJNKq7DAjsTQXIHEkKOOzKCPrXs9qV+A8raPwri4JchbyXEEIt5P1yks8fsE999eXf1pp70Cvif9zcU3+KIZbXI7v7Uk+yJO0yD3deV/jzsfI124/uWt+DsqUkEck0Bgjb9+T2F/NqscU424v8AHCTHMkeTtG8eykf7IkAPst+6wJU/A++qlxlMDmOHoL/LyJBaJLHK0dy5iMUyMCEYdDzBgBynufI0G/ZwC2tYYF1yxIEGvgNV2rB4ZvMnlJrvI3cZt8dNyiwtpIuWUKN7kffUFj2XyAHmTW9QL1hzRccZZGHszWVtIp/wtKp/mKYaXMs5x/FWKvW2La6jkspm10Vj7cRJ8hsOvxLqKYtigmoNcba8troyi2njmMMhjk8Nw3I4AJU67HRB0feK6udLugwILeSDja7uJo5ZI7qxjS3lClki5GbnQnXsk86Hv7Wv3erDXyrhj0qT5njFcRNjlitbmd4bd9sJEK82ucH38p2OmidV9VoCiiigKKKKAqCN1NFBzEEQcuI1Dnu2uprLh4WwEMqSxYawR4250K26jkbr1Ua6HqeorYooIA1VWPG2UZuyltGPXGLXHT+9PKF2foAKt0UHG0toLK1itbWNYoIUEccajQVQNAD6V2oooKWTxOPysSxZKzhuURudBKgPK3vHuPU9RVKw4U4fx9z61Z4eyiufKYRAuPL7R61tUUEaFUrrD4y8ulurvH2k9wq8iyywqzBfcCRvVXqKDKl4awUwIlw2PcE7Ia1Q9ff2rUA0NCpooCs1sDiXyQyT462a9HUTmMFt6A3v36AG++unatKiggDRqaKKDjc20N1A8FzEk0Mg5XjkUMrD3EHvWRLwtZOGSO6ykETDXhQ5CZVA+A5un0rdooKmMxtnirNLSwgWGBNkKvmSdkk9ySdkk9TVojY0amigwIeDsBBnznYMdGmQPMTIpOuZhoty9uYjz1vqffW/RRQFFFFB/9k="/>
          <p:cNvSpPr>
            <a:spLocks noChangeAspect="1" noChangeArrowheads="1"/>
          </p:cNvSpPr>
          <p:nvPr/>
        </p:nvSpPr>
        <p:spPr bwMode="auto">
          <a:xfrm>
            <a:off x="84138" y="-444500"/>
            <a:ext cx="1590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4037" name="AutoShape 7" descr="data:image/jpeg;base64,/9j/4AAQSkZJRgABAQAAAQABAAD/2wBDAAkGBwgHBgkIBwgKCgkLDRYPDQwMDRsUFRAWIB0iIiAdHx8kKDQsJCYxJx8fLT0tMTU3Ojo6Iys/RD84QzQ5Ojf/2wBDAQoKCg0MDRoPDxo3JR8lNzc3Nzc3Nzc3Nzc3Nzc3Nzc3Nzc3Nzc3Nzc3Nzc3Nzc3Nzc3Nzc3Nzc3Nzc3Nzc3Nzf/wAARCAB5ANYDASIAAhEBAxEB/8QAGwAAAgMBAQEAAAAAAAAAAAAAAAYBBAUDAgf/xABFEAACAQQABAIHBAcFBQkAAAABAgMABAURBhIhMRNBBxQiUWFxgTJCkaEWI1JiorHBFTNykpMkJTaCwiYnNERUVXOys//EABQBAQAAAAAAAAAAAAAAAAAAAAD/xAAUEQEAAAAAAAAAAAAAAAAAAAAA/9oADAMBAAIRAxEAPwD7jRRRQFc7ieK2gknuJUihjUs8jsAqgdySewrpS/6QRvgbPg/+3XH/AObUG+rB1DKQQeoI86iSRI0LyMqKo2WY6AqvimD4uzYdmgQjpr7orI9Ial+Bc+qgsTj5tAefsmgYNiuLXlqs4ga4iEx6iMuAx+nel7PZmbDcEev24Vrr1eKOAMNjxX5VTfw5mFGE4MxVhjnhyFvDf3l0Oa9ublA73DnuTvyG9ADoBQM/MPfQWAGydD30pekaEW3o8yyQM6+r2oaMlizDkII6nZJ6dzumC6YHFTcx1uBu/wDhoLYljZQyupVhsEHoRUGaMd3UfM0o8GYfG5j0d8PQZWxtryJbOJ1S4iDgNy62Aex6ms284Q4bj47xNmmCxotpMddO8XqycrMrw6JGupGz1+JoPoasrfZIPyqao4rD43DwvDirG3s4nbnZLeIIC3beh59BV6ggkAbNHMNbFcL8bs7ga3uNv5Vhejlt8A4A99WEQ/hoGA3MAmEBmjExGxHzDmI+XeutIvCGGx9/d5y6zFlDc5RMxMGe4jVnjVSDCF32ATlI+e6eR2oJoory7BFLMdKBsmghZY3ZlV1ZlOmAPY99H6GvdfN+BpGts/6/K5ZeJVuLpWMhKkxynwwN+fhONa8kPur6RQFFFFBBqaKKAooooCiiigKwePW5eCM+2gdY6c6I6H9W1b1Z3EWOOXwORxquIzd20kAc/d5lI3+dB7wW/wCxcfvv6tHv/KK5cTf8O5Tt/wCEl7/4TWNZS8YWdnBbLh8PIsMaxhzk5F5gBrevB6du1arR5C/wNzBf29vb3k0MkZjhmMkY2CF9oqp93l0oFfiZWk9F9pKp6QJZ3Dsx7IjxsxP0BptymJscxHD66sjrG3PGYpniPUa7oQSOvb4D3VXxOJZuE7XE5iKOQ+prb3MYO1b2eVgD5jvWYn6UYTHiwtrCDMeEBHbXb3QhYr2BlUjyGtlSebXYUC3kYxb8KekTHxPNJa2rOIBLK8nIDbxsygsSejEnW+5rej4NwjYJZHiu52NtzgzX077PLvsXqH4Tu04Dy+JFxHPlcnHNJPOw5VeeTv7zyjoo+AFNAgdcZ6uNc4g8Pv03y6oMb0bdeAsB1/8AIxf/AFrhlm5PSTw+B9/H3g/iiP8AStDgnH3OJ4TxOPvUCXFvapHKoYHTAdeorxkcTcz8X4jLRmP1e0triKUMTzbfk5ddP3aDfFFQO1TQcbzrazf/ABn+VLvox/4AwO//AEaUyyrzxsv7Q1WBw5jMhjeELfGxtDb3sETRxs6+IikE8uwCNjt5igqccNHg7b9KrX9XcWRQXPKdC4tywDIw8yAxZT3BGuxILYO1JuTxWf4mltbHNWdhZ4uKdZ7jwLtpmuOQ7VNFF5VLAE9T218ach2oJrA46vZ7DhXIyWe/XJIjBagEbMr+wmt9O7DvW/WNn7C5yF1ikjVDawXi3FzzHrpFYpoeZ5+Q/IGgT7ye9xeN4fLcNX1pb4i5gUTSXMLiOMjwWLcrk/Zc71vXc9t19IU7FUs5j48phr7HyglLq3eFtHXRgR/WuXDVxc3WBsJr+JortoE8eNu6uBpvzBoNOiiigKKKKAooooCiioJA70E0UbooI1RqpooDtUaFTRQRqjVTUboADVBG6N9dUE6oJoqAQe1TQFRqpooI1U0UUBUEbqaKAI2KKKKAooooKOaylthcbPf3rFYIV2eVeZmPYKAO5J0AKsWs/rFvFN4bx+IgbkkGmXY3ojyNUeJbAZLD3FvzIkgAlid15lSRCGRiPMBgK98PZIZjB4/JiPwvW7aOfk/Z5lB1+dBo0UUUBVe+tVvbZ4HeVAw+3E5RlPkQR51YooEfHtxJi8xLiZMrHfvyGe19fUKLmIdCA6AFXUsu9q4IKkaJOmTE5hL6ae1mge1vrfRltpGDHlO+V1IPVDo6Pw0QD0qhxr/stnaZdWVGxt3HM7s2gIieSTfw5GJ+YB8q5wR3V9x014sE0VjYWTW3iOpAuJJGV9r7woUde22I8jQM9FAqlkLi7t0Q2dibpmJ2DMIwvzJoLtFZ+HykWUhlZFeKaCQxTwSa54XGjynRI7EHv1BFaFBi5riWyw19Y2d1HcPJePyhoY+ZIRsKGkP3VLEAHzJqll8rkb3NDCcPmKKSJBJfXsqc626nfKqrvTOdE6PQDr13qvPpJuYbHhC9u5h7MTwudaBIWVDob8+h7114Ds2jwQv7hCtzlJXv5eZdMPFPMqt8VUqvw5deVAcD3t9e2eQ9euDdJb5Ca3t7lkVWljTSkkKAPthx0HYD50wyOI0ZmOgASSfKiKGKFeWGNI12TpV0Nk7J/Gsbja6Npwrk3TXivA0UQJ1zO/sKN+8swFBS4JyKnhvDyX1wxucoHuYxIxJ25MvICfJQ2h8FpppX4otvUcNjLiJRzYu7tpAQPspzCOQ/6bv+NM60E0UUtZi7yd7nosJibtbJVtxc3d0I1eRVLFUVFYFdkq2yQdAdutAybqT2rJsMZfWs6STZu+u0VSGimjhAc/tbVAQR8Dr4Vq+XWgS+LuNxaWtza8NRpkskkfM7xsGhtd6AaRge5JGlHU0423ieBH4xBk5RzkDQ350t8YxRw4+xsbSKJGvMnbR+GoChh4gd/wCBHP0pnXtQTRXG8uYLO1mubqVYoYUMkkjnQVQNkn6UqWsmf4qCXkNzLg8O3tQokam6uV8mYsCI1PcAAtrXUdqBw3U1lWGLksrpXXKX08fKQ0NxIsgY9NNsjYI0ex11PTtrVoFr0gRS3HDzW4laK1nniivXXutszgS/IcpOz5DZres7eG0tYba1RY4IY1jjRBoKoGgB8NarK4wysOKw0rSQrcTXJFtbWpI/2iV+ip8j137gCfKrXDllc47A46yvpzcXNvbRxSyn77BQCevf50GlRRRQFFFFBQzljHksNf2M2/DubaSJte5lI/rVbg+8lyHC+Ku7n+/ltIjN017fKA3T/Futc9qWeAnaKzyeOctzY/J3EIDeSM/iR/wOtAz1B7VNLfH99c2fDMyWMoivLyWKzgkJ+w8rhOYfEBifpQcMXdW8XHmUtraaF0vbOO65Y3DHxI28OTm129kxfgaa6THxWN4czfDEWOto7eMieyUxprm2nP113JMZOz505eXSgS/Szbrf8N22MZSwvsjbQkA62DICfyBpzjUJGqKAAo0AKVeK2E/FPCVkV5l9cnum+AjhYA/LmdfyprHagN0ucY7uJMHjwpZbrKRGQDuFiDTb+XNGg+taWRwePyUqy3sLu6rygiZ16fIEClG64bxk3HNjj41uRBBYS3Uyi7l6MzKife6bHif5aB0yVlBk8fcWNzzeFPGUYqdMAfMHyNWYlKoqli2gBs9zWZ+j9kMS2MRruO2Zi36u8lVwSd6DhuYD4A6rO4ST+zsnm8N4szpbTRz24lleQrDKnQczE/fSXp7gKBnpbsh/3gZQk7P9m2wHfoOeb+tMlLaBIPSFIW6Nd4lOX97wpW3+Hir+NAyUUUUC7mwtzxRw/asf7pp7zQ77VPDH0/WtTCKWrV/WfSDfAspFjjIVUDuplkcn8ol/GmagWOOFW9t8dhWcquTvUik/ejQGV1PwKxkH4HXnWtlcrY4Sxa6yE6QQL0HmWPkqqOrE9gB1NYecs7rKcY2UdnkHs2srGSQukaudyuqjo3ToEb8T9bmN4Utba9XIZC6usrkE6x3F6wbwuhHsIAFTuewBoOPDUOQyGTuc/lbeWzMiCCzs5G9qOEHZZwOgdm6/AADp1pnqNCpoF3jgLbYgZnoZMO/ryg9mCqwdfmUZwD5Eg1vxOJI1dezAEb+NLXGMJvL/AAlhdNy4u4uW9aGjqZlXmjiYjsrMCT7+UL96mcAAaA0PdQTRRRQFFFFAUrWPLYekLJQ8wUZKxiuVQA7LxMyOx+jRj6CmmlbidWteJeGMinN0uZbOXXnHLGSN/wDOkdA00qcXK11n+FrJACPX2uZF6dFjifR6/FhTWO1KfW99JoGlMeLxJ676+JPJ/RYT/moPXpBj5cbjb8Drj8pbXHyTn5H/AIHamnyrF41tZL3hLMW0BImezk8Mj9oKSPzAq9h7pL/EWV5GwZJ7dJFYeYKg7oMS9SSb0i4s6BjtsZcMfepeSMD8kNNApVxrtc+kXNMG3FaWFtDrXZ3aRj+QX8qaqCD0G6WcDyXXF3Ed4CxaEwWWj2AVPE0PrKaZj2pX9HTG6wlxkzv/AHlf3FypPmhcqh/yItA0+VLh5Lfj4e1pr3GHY/a8KTp+Hin8aY6WOKwLXMcO5Q9BFem1lb9ydSoH+oIqBnpa4nHqmXwGU5lRYrs20zHzjmUqF/1BGfmBTIvasrinFtmOH76xifkmkj3A+t8kqkMjfRgD9KDVFSazuHsmmYw1pfopUzRguh7o46Mp9xDAj6VduJFhgklc6VFLE+4AboFzhBfHynEmR2rLcZHw0IP3Yo0j1+Kt+NM9LPo3jZeDMZNIQZLuNruQgfemYyn8OfX0pmoF3GKZONc1KX2I7S1iVenTrKxP5imKl/BnXEvEK6A/WQN8dGPX4dP50wUBRRRQK3GPPkrvGYO0U+PJcxXksvlBFDIrlj8SQFA+JPYGmmlvMMLbi3CPa8huboSw3CebW6oW5v8Alk8Mb/fP0ZKAooooCiiigKV/SSrrwlc3kKsz4+WG90p0SsUiu38IamiuF7bx3lpNazKGjmRo3UjYII0aDpC6yRK6kFWGxqlfg9/XM5xPf8wdDkBaxsP2Yo0BH0YsPmDXv0f5COXh20sJrgNe2Aa0mjdx4m4mKcxG96PKDv41m8GZeyxfAtxnb5xFBLcXd6xJG2V5nZde8kcoFA7zIskTo3VWUgj4Glz0cs36F42B2Ja0V7QkjWzFI0f/AEUwwS+PBHMFZOdQwVxojY3o/Glvg/w7CxzNuZCy2uTuWJb7oZvE/D2qCOCF8a84kyBKsLnKyKjD9mJViA/FDTVS16OU/wCx9hcFCjXge7YH3yu0n8mFMtBj8XZAYrhjK3xP9xayONHueU6/Ou/D1imKwOPsEBVba2jj0T20oFYvpAC3WPx+LLIBkMjBGyuftIr+I4+oQj61tZXM47EWzXORvIYIx25mG3PuUdyfcB1NB2sr6K8luY05hJbTGGRTrYOgQfkQwP1rH9IKgcI5C4MfObNVu1HxiYSf9NRwRDcvY3WVvreS2uMrcm6MEm+aJNBUVh5HlVSR5E1qZa4x5tZrS+ubaNZoyjJNKq7DAjsTQXIHEkKOOzKCPrXs9qV+A8raPwri4JchbyXEEIt5P1yks8fsE999eXf1pp70Cvif9zcU3+KIZbXI7v7Uk+yJO0yD3deV/jzsfI124/uWt+DsqUkEck0Bgjb9+T2F/NqscU424v8AHCTHMkeTtG8eykf7IkAPst+6wJU/A++qlxlMDmOHoL/LyJBaJLHK0dy5iMUyMCEYdDzBgBynufI0G/ZwC2tYYF1yxIEGvgNV2rB4ZvMnlJrvI3cZt8dNyiwtpIuWUKN7kffUFj2XyAHmTW9QL1hzRccZZGHszWVtIp/wtKp/mKYaXMs5x/FWKvW2La6jkspm10Vj7cRJ8hsOvxLqKYtigmoNcba8troyi2njmMMhjk8Nw3I4AJU67HRB0feK6udLugwILeSDja7uJo5ZI7qxjS3lClki5GbnQnXsk86Hv7Wv3erDXyrhj0qT5njFcRNjlitbmd4bd9sJEK82ucH38p2OmidV9VoCiiigKKKKAqCN1NFBzEEQcuI1Dnu2uprLh4WwEMqSxYawR4250K26jkbr1Ua6HqeorYooIA1VWPG2UZuyltGPXGLXHT+9PKF2foAKt0UHG0toLK1itbWNYoIUEccajQVQNAD6V2oooKWTxOPysSxZKzhuURudBKgPK3vHuPU9RVKw4U4fx9z61Z4eyiufKYRAuPL7R61tUUEaFUrrD4y8ulurvH2k9wq8iyywqzBfcCRvVXqKDKl4awUwIlw2PcE7Ia1Q9ff2rUA0NCpooCs1sDiXyQyT462a9HUTmMFt6A3v36AG++unatKiggDRqaKKDjc20N1A8FzEk0Mg5XjkUMrD3EHvWRLwtZOGSO6ykETDXhQ5CZVA+A5un0rdooKmMxtnirNLSwgWGBNkKvmSdkk9ySdkk9TVojY0amigwIeDsBBnznYMdGmQPMTIpOuZhoty9uYjz1vqffW/RRQFFFFB/9k="/>
          <p:cNvSpPr>
            <a:spLocks noChangeAspect="1" noChangeArrowheads="1"/>
          </p:cNvSpPr>
          <p:nvPr/>
        </p:nvSpPr>
        <p:spPr bwMode="auto">
          <a:xfrm>
            <a:off x="236538" y="-292100"/>
            <a:ext cx="15906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4403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E24F476-8389-4A3F-BFF4-104F1EE18580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3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 Symbols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/>
              <a:t>A circuit diagram is a simplified representation of an actual circuit.</a:t>
            </a:r>
          </a:p>
          <a:p>
            <a:pPr marL="0" indent="0" eaLnBrk="1" hangingPunct="1"/>
            <a:r>
              <a:rPr lang="en-US" altLang="en-US" sz="1800"/>
              <a:t>Circuit symbols are used to represent the various elements.</a:t>
            </a:r>
          </a:p>
          <a:p>
            <a:pPr marL="0" indent="0" eaLnBrk="1" hangingPunct="1"/>
            <a:r>
              <a:rPr lang="en-US" altLang="en-US" sz="1800"/>
              <a:t>Lines are used to represent wires.</a:t>
            </a:r>
          </a:p>
          <a:p>
            <a:pPr marL="0" indent="0" eaLnBrk="1" hangingPunct="1"/>
            <a:r>
              <a:rPr lang="en-US" altLang="en-US" sz="1800"/>
              <a:t>The battery</a:t>
            </a:r>
            <a:r>
              <a:rPr lang="en-US" altLang="en-GB" sz="1800"/>
              <a:t>’</a:t>
            </a:r>
            <a:r>
              <a:rPr lang="en-US" altLang="ja-JP" sz="1800"/>
              <a:t>s positive terminal is indicated by the longer line.</a:t>
            </a:r>
            <a:endParaRPr lang="en-US" altLang="en-US" sz="1800"/>
          </a:p>
        </p:txBody>
      </p:sp>
      <p:sp>
        <p:nvSpPr>
          <p:cNvPr id="53251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26.3</a:t>
            </a:r>
          </a:p>
        </p:txBody>
      </p:sp>
      <p:pic>
        <p:nvPicPr>
          <p:cNvPr id="53252" name="Picture 6" descr="260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2888" y="1452563"/>
            <a:ext cx="3101975" cy="4438650"/>
          </a:xfrm>
        </p:spPr>
      </p:pic>
      <p:sp>
        <p:nvSpPr>
          <p:cNvPr id="5325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E7E500A-6693-47D4-BE7A-B67054533515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1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Capacitors in Parallel</a:t>
            </a:r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26.3</a:t>
            </a:r>
          </a:p>
        </p:txBody>
      </p:sp>
      <p:pic>
        <p:nvPicPr>
          <p:cNvPr id="54276" name="Picture 6" descr="2607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0596" y="1173438"/>
            <a:ext cx="2377628" cy="4974022"/>
          </a:xfrm>
        </p:spPr>
      </p:pic>
      <p:sp>
        <p:nvSpPr>
          <p:cNvPr id="5427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D109DAD-DA21-41D2-897B-2A5DE3E6C08E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54278" name="Picture 7" descr="2607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4371" y="1106900"/>
            <a:ext cx="1930077" cy="5058404"/>
          </a:xfrm>
        </p:spPr>
      </p:pic>
      <p:sp>
        <p:nvSpPr>
          <p:cNvPr id="4" name="Rectangle 3"/>
          <p:cNvSpPr/>
          <p:nvPr/>
        </p:nvSpPr>
        <p:spPr>
          <a:xfrm>
            <a:off x="344105" y="1628800"/>
            <a:ext cx="37238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The potential difference across the capacitors is the same.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And each is equal to the voltage of the battery</a:t>
            </a:r>
          </a:p>
          <a:p>
            <a:pPr marL="800100" lvl="1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800100" lvl="1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is the battery terminal voltage</a:t>
            </a:r>
            <a:endParaRPr lang="en-US" sz="2000" dirty="0">
              <a:solidFill>
                <a:srgbClr val="000000"/>
              </a:solidFill>
              <a:latin typeface="Symbol" pitchFamily="80" charset="2"/>
            </a:endParaRPr>
          </a:p>
          <a:p>
            <a:pPr marL="457200" indent="-457200"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The total charge is equal to the sum of the charges on the capacitors.</a:t>
            </a:r>
          </a:p>
          <a:p>
            <a:pPr marL="800100" lvl="1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tot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0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Capacitors in Parallel (Equivalent capacitance)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00192" y="2128766"/>
            <a:ext cx="2635126" cy="3676498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Tx/>
              <a:buAutoNum type="arabicParenBoth"/>
            </a:pPr>
            <a:r>
              <a:rPr lang="en-US" altLang="en-US" sz="1800" dirty="0"/>
              <a:t>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=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2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l-GR" altLang="en-US" sz="1800" dirty="0"/>
              <a:t>Δ</a:t>
            </a:r>
            <a:r>
              <a:rPr lang="en-US" altLang="en-US" sz="1800" dirty="0"/>
              <a:t>V</a:t>
            </a:r>
          </a:p>
          <a:p>
            <a:pPr marL="0" indent="0" eaLnBrk="1" hangingPunct="1">
              <a:lnSpc>
                <a:spcPct val="100000"/>
              </a:lnSpc>
              <a:buFontTx/>
              <a:buAutoNum type="arabicParenBoth"/>
            </a:pPr>
            <a:r>
              <a:rPr lang="en-US" altLang="en-US" sz="1800" dirty="0"/>
              <a:t>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tot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1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+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2</a:t>
            </a:r>
            <a:endParaRPr lang="en-US" altLang="en-US" sz="1800" baseline="-25000" dirty="0"/>
          </a:p>
          <a:p>
            <a:pPr marL="0" indent="0" eaLnBrk="1" hangingPunct="1">
              <a:lnSpc>
                <a:spcPct val="10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tot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1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+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2</a:t>
            </a:r>
            <a:r>
              <a:rPr lang="en-US" altLang="en-US" sz="1800" dirty="0"/>
              <a:t> </a:t>
            </a:r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/>
              <a:t>=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1</a:t>
            </a:r>
            <a:r>
              <a:rPr lang="en-US" altLang="en-US" sz="1800" dirty="0" err="1">
                <a:latin typeface="Symbol" pitchFamily="18" charset="2"/>
              </a:rPr>
              <a:t>D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2</a:t>
            </a:r>
            <a:r>
              <a:rPr lang="en-US" altLang="en-US" sz="1800" dirty="0" err="1">
                <a:latin typeface="Symbol" pitchFamily="18" charset="2"/>
              </a:rPr>
              <a:t>D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2</a:t>
            </a:r>
            <a:endParaRPr lang="en-US" altLang="en-US" sz="1800" baseline="-250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/>
              <a:t>=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1</a:t>
            </a:r>
            <a:r>
              <a:rPr lang="en-US" altLang="en-US" sz="1800" dirty="0" err="1">
                <a:latin typeface="Symbol" pitchFamily="18" charset="2"/>
              </a:rPr>
              <a:t>D</a:t>
            </a:r>
            <a:r>
              <a:rPr lang="en-US" altLang="en-US" sz="1800" dirty="0" err="1"/>
              <a:t>V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2</a:t>
            </a:r>
            <a:r>
              <a:rPr lang="en-US" altLang="en-US" sz="1800" dirty="0" err="1">
                <a:latin typeface="Symbol" pitchFamily="18" charset="2"/>
              </a:rPr>
              <a:t>D</a:t>
            </a:r>
            <a:r>
              <a:rPr lang="en-US" altLang="en-US" sz="1800" dirty="0" err="1"/>
              <a:t>V</a:t>
            </a:r>
            <a:endParaRPr lang="en-US" altLang="en-US" sz="1800" baseline="-25000" dirty="0"/>
          </a:p>
          <a:p>
            <a:pPr marL="0" indent="0" eaLnBrk="1" hangingPunct="1">
              <a:lnSpc>
                <a:spcPct val="10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/>
              <a:t>Therefore, </a:t>
            </a:r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eq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tot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/</a:t>
            </a:r>
            <a:r>
              <a:rPr lang="en-US" altLang="en-US" sz="1800" dirty="0">
                <a:latin typeface="Symbol" pitchFamily="18" charset="2"/>
              </a:rPr>
              <a:t>D</a:t>
            </a:r>
            <a:r>
              <a:rPr lang="en-US" altLang="en-US" sz="1800" dirty="0"/>
              <a:t>V =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2</a:t>
            </a:r>
            <a:endParaRPr lang="en-US" altLang="en-US" sz="1800" dirty="0"/>
          </a:p>
        </p:txBody>
      </p:sp>
      <p:sp>
        <p:nvSpPr>
          <p:cNvPr id="54275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26.3</a:t>
            </a:r>
          </a:p>
        </p:txBody>
      </p:sp>
      <p:sp>
        <p:nvSpPr>
          <p:cNvPr id="5427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D109DAD-DA21-41D2-897B-2A5DE3E6C08E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54278" name="Picture 7" descr="2607b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5"/>
          <a:stretch/>
        </p:blipFill>
        <p:spPr>
          <a:xfrm>
            <a:off x="468313" y="1781356"/>
            <a:ext cx="2015455" cy="3824014"/>
          </a:xfrm>
        </p:spPr>
      </p:pic>
      <p:pic>
        <p:nvPicPr>
          <p:cNvPr id="54279" name="Picture 8" descr="2607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337"/>
          <a:stretch/>
        </p:blipFill>
        <p:spPr bwMode="auto">
          <a:xfrm>
            <a:off x="3851920" y="2060848"/>
            <a:ext cx="2232248" cy="3316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1"/>
          <p:cNvSpPr>
            <a:spLocks noChangeArrowheads="1"/>
          </p:cNvSpPr>
          <p:nvPr/>
        </p:nvSpPr>
        <p:spPr bwMode="auto">
          <a:xfrm>
            <a:off x="468313" y="5795963"/>
            <a:ext cx="5616575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… </a:t>
            </a:r>
            <a:r>
              <a:rPr lang="en-US" altLang="en-US" sz="2000">
                <a:solidFill>
                  <a:srgbClr val="000000"/>
                </a:solidFill>
              </a:rPr>
              <a:t>(</a:t>
            </a:r>
            <a:r>
              <a:rPr lang="en-US" altLang="en-US" sz="2000" b="1">
                <a:solidFill>
                  <a:srgbClr val="FF0000"/>
                </a:solidFill>
              </a:rPr>
              <a:t>parallel</a:t>
            </a:r>
            <a:r>
              <a:rPr lang="en-US" altLang="en-US" sz="2000">
                <a:solidFill>
                  <a:srgbClr val="000000"/>
                </a:solidFill>
              </a:rPr>
              <a:t> combination)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68942" y="3140968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Equivalent to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3526" y="1475492"/>
            <a:ext cx="82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capacitors can be represented by one capacitor with a capacitance of </a:t>
            </a:r>
            <a:r>
              <a:rPr lang="en-US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baseline="-25000" dirty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1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Capacitors in Series</a:t>
            </a:r>
          </a:p>
        </p:txBody>
      </p:sp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26.3</a:t>
            </a:r>
          </a:p>
        </p:txBody>
      </p:sp>
      <p:pic>
        <p:nvPicPr>
          <p:cNvPr id="55299" name="Picture 6" descr="2608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7697" y="1772816"/>
            <a:ext cx="2718021" cy="3792587"/>
          </a:xfrm>
        </p:spPr>
      </p:pic>
      <p:sp>
        <p:nvSpPr>
          <p:cNvPr id="5530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8750B6B-E118-4F4B-963C-AB95D02B8902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55301" name="Picture 6" descr="2608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7" r="30053"/>
          <a:stretch/>
        </p:blipFill>
        <p:spPr>
          <a:xfrm>
            <a:off x="6999038" y="1851580"/>
            <a:ext cx="2109466" cy="3737660"/>
          </a:xfrm>
        </p:spPr>
      </p:pic>
      <p:sp>
        <p:nvSpPr>
          <p:cNvPr id="3" name="Rectangle 2"/>
          <p:cNvSpPr/>
          <p:nvPr/>
        </p:nvSpPr>
        <p:spPr>
          <a:xfrm>
            <a:off x="395536" y="1484784"/>
            <a:ext cx="3672408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The potential differences (</a:t>
            </a: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) across the capacitors are NOT the same. </a:t>
            </a:r>
          </a:p>
          <a:p>
            <a:pPr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The total potential is</a:t>
            </a:r>
          </a:p>
          <a:p>
            <a:pPr marL="800100" lvl="1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 = </a:t>
            </a: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Symbol" pitchFamily="80" charset="2"/>
              </a:rPr>
              <a:t>D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ts val="2600"/>
              </a:lnSpc>
            </a:pP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rgbClr val="000000"/>
                </a:solidFill>
              </a:rPr>
              <a:t>The charge on each capacitor is same.</a:t>
            </a:r>
          </a:p>
          <a:p>
            <a:pPr marL="800100" lvl="1" indent="-34290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endParaRPr lang="en-US" sz="20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15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Capacitors in Series (Equivalent capacitance)</a:t>
            </a:r>
          </a:p>
        </p:txBody>
      </p:sp>
      <p:sp>
        <p:nvSpPr>
          <p:cNvPr id="55298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26.3</a:t>
            </a:r>
          </a:p>
        </p:txBody>
      </p:sp>
      <p:sp>
        <p:nvSpPr>
          <p:cNvPr id="5530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8750B6B-E118-4F4B-963C-AB95D02B8902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00192" y="2348880"/>
            <a:ext cx="2843808" cy="3269629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Tx/>
              <a:buAutoNum type="arabicParenBoth"/>
            </a:pPr>
            <a:r>
              <a:rPr lang="en-US" altLang="en-US" sz="1800" dirty="0"/>
              <a:t>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1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2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Q</a:t>
            </a:r>
          </a:p>
          <a:p>
            <a:pPr marL="0" indent="0" eaLnBrk="1" hangingPunct="1">
              <a:lnSpc>
                <a:spcPct val="100000"/>
              </a:lnSpc>
              <a:buFontTx/>
              <a:buAutoNum type="arabicParenBoth"/>
            </a:pPr>
            <a:r>
              <a:rPr lang="en-US" altLang="en-US" sz="1800" dirty="0"/>
              <a:t>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tot</a:t>
            </a:r>
            <a:r>
              <a:rPr lang="en-US" altLang="en-US" sz="1800" dirty="0"/>
              <a:t> =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2</a:t>
            </a:r>
            <a:endParaRPr lang="en-US" altLang="en-US" sz="1800" baseline="-25000" dirty="0"/>
          </a:p>
          <a:p>
            <a:pPr marL="0" indent="0" eaLnBrk="1" hangingPunct="1">
              <a:lnSpc>
                <a:spcPct val="100000"/>
              </a:lnSpc>
            </a:pPr>
            <a:endParaRPr lang="en-US" altLang="en-US" sz="1800" baseline="-25000" dirty="0"/>
          </a:p>
          <a:p>
            <a:pPr marL="0" indent="0" eaLnBrk="1" hangingPunct="1">
              <a:lnSpc>
                <a:spcPct val="150000"/>
              </a:lnSpc>
            </a:pPr>
            <a:r>
              <a:rPr lang="en-US" altLang="en-US" sz="1800" dirty="0"/>
              <a:t> Q/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eq</a:t>
            </a:r>
            <a:r>
              <a:rPr lang="en-US" altLang="en-US" sz="1800" dirty="0"/>
              <a:t> =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tot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=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</a:t>
            </a:r>
            <a:r>
              <a:rPr lang="el-GR" altLang="en-US" sz="1800" dirty="0"/>
              <a:t>Δ</a:t>
            </a:r>
            <a:r>
              <a:rPr lang="en-US" altLang="en-US" sz="1800" dirty="0" err="1"/>
              <a:t>V</a:t>
            </a:r>
            <a:r>
              <a:rPr lang="en-US" altLang="en-US" sz="1800" baseline="-25000" dirty="0" err="1"/>
              <a:t>2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</a:t>
            </a:r>
            <a:r>
              <a:rPr lang="en-US" altLang="en-US" sz="1800" dirty="0" err="1"/>
              <a:t>Q</a:t>
            </a:r>
            <a:r>
              <a:rPr lang="en-US" altLang="en-US" sz="1800" baseline="-25000" dirty="0" err="1"/>
              <a:t>2</a:t>
            </a:r>
            <a:r>
              <a:rPr lang="en-US" altLang="en-US" sz="1800" dirty="0"/>
              <a:t>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2</a:t>
            </a:r>
            <a:endParaRPr lang="en-US" altLang="en-US" sz="1800" baseline="-25000" dirty="0"/>
          </a:p>
          <a:p>
            <a:pPr marL="0" indent="0" eaLnBrk="1" hangingPunct="1">
              <a:lnSpc>
                <a:spcPct val="100000"/>
              </a:lnSpc>
            </a:pPr>
            <a:endParaRPr lang="en-US" altLang="en-US" sz="1800" dirty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/>
              <a:t>Therefore, </a:t>
            </a:r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z="1800" dirty="0"/>
              <a:t>1/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eq</a:t>
            </a:r>
            <a:r>
              <a:rPr lang="en-US" altLang="en-US" sz="1800" dirty="0"/>
              <a:t> = 1/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1</a:t>
            </a:r>
            <a:r>
              <a:rPr lang="en-US" altLang="en-US" sz="1800" dirty="0"/>
              <a:t> + 1/</a:t>
            </a:r>
            <a:r>
              <a:rPr lang="en-US" altLang="en-US" sz="1800" dirty="0" err="1"/>
              <a:t>C</a:t>
            </a:r>
            <a:r>
              <a:rPr lang="en-US" altLang="en-US" sz="1800" baseline="-25000" dirty="0" err="1"/>
              <a:t>2</a:t>
            </a:r>
            <a:endParaRPr lang="en-US" altLang="en-US" sz="1800" dirty="0"/>
          </a:p>
        </p:txBody>
      </p:sp>
      <p:sp>
        <p:nvSpPr>
          <p:cNvPr id="55303" name="Rectangle 9"/>
          <p:cNvSpPr>
            <a:spLocks noChangeArrowheads="1"/>
          </p:cNvSpPr>
          <p:nvPr/>
        </p:nvSpPr>
        <p:spPr bwMode="auto">
          <a:xfrm>
            <a:off x="3276600" y="5578499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(</a:t>
            </a:r>
            <a:r>
              <a:rPr lang="en-US" altLang="en-US" sz="2000" b="1">
                <a:solidFill>
                  <a:srgbClr val="FF0000"/>
                </a:solidFill>
              </a:rPr>
              <a:t>series</a:t>
            </a:r>
            <a:r>
              <a:rPr lang="en-US" altLang="en-US" sz="1800">
                <a:solidFill>
                  <a:srgbClr val="000000"/>
                </a:solidFill>
              </a:rPr>
              <a:t> combination)</a:t>
            </a:r>
          </a:p>
        </p:txBody>
      </p:sp>
      <p:graphicFrame>
        <p:nvGraphicFramePr>
          <p:cNvPr id="5530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968342"/>
              </p:ext>
            </p:extLst>
          </p:nvPr>
        </p:nvGraphicFramePr>
        <p:xfrm>
          <a:off x="968375" y="5389587"/>
          <a:ext cx="22272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7893" imgH="444307" progId="Equation.3">
                  <p:embed/>
                </p:oleObj>
              </mc:Choice>
              <mc:Fallback>
                <p:oleObj name="Equation" r:id="rId3" imgW="1167893" imgH="444307" progId="Equation.3">
                  <p:embed/>
                  <p:pic>
                    <p:nvPicPr>
                      <p:cNvPr id="5530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5389587"/>
                        <a:ext cx="2227263" cy="8477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83526" y="1475492"/>
            <a:ext cx="8220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capacitors can be represented by one capacitor with a capacitance of </a:t>
            </a:r>
            <a:r>
              <a:rPr lang="en-US" sz="18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1800" baseline="-25000" dirty="0">
                <a:solidFill>
                  <a:srgbClr val="000000"/>
                </a:solidFill>
              </a:rPr>
              <a:t>.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4" name="Content Placeholder 6" descr="2608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2" t="34077" r="29577" b="9363"/>
          <a:stretch/>
        </p:blipFill>
        <p:spPr>
          <a:xfrm>
            <a:off x="383526" y="2290273"/>
            <a:ext cx="2223825" cy="2232248"/>
          </a:xfrm>
        </p:spPr>
      </p:pic>
      <p:sp>
        <p:nvSpPr>
          <p:cNvPr id="10" name="TextBox 9"/>
          <p:cNvSpPr txBox="1"/>
          <p:nvPr/>
        </p:nvSpPr>
        <p:spPr>
          <a:xfrm>
            <a:off x="2362864" y="3068929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Equivalent to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820" y="2405916"/>
            <a:ext cx="2009085" cy="22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7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260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068960"/>
            <a:ext cx="6881316" cy="3398838"/>
          </a:xfrm>
        </p:spPr>
      </p:pic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731838"/>
          </a:xfrm>
        </p:spPr>
        <p:txBody>
          <a:bodyPr/>
          <a:lstStyle/>
          <a:p>
            <a:pPr eaLnBrk="1" hangingPunct="1"/>
            <a:r>
              <a:rPr lang="en-US" altLang="en-US" dirty="0"/>
              <a:t>Equivalent Capacitance, Example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7544" y="1412776"/>
            <a:ext cx="7920880" cy="2209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1.0-mF</a:t>
            </a:r>
            <a:r>
              <a:rPr lang="en-US" dirty="0"/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3.0-mF</a:t>
            </a:r>
            <a:r>
              <a:rPr lang="en-US" dirty="0"/>
              <a:t> capacitors are in parallel.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6.0-mF</a:t>
            </a:r>
            <a:r>
              <a:rPr lang="en-US" dirty="0"/>
              <a:t>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2.0-mF</a:t>
            </a:r>
            <a:r>
              <a:rPr lang="en-US" dirty="0"/>
              <a:t> capacitors are in parallel.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These parallel combinations are in series with the capacitors next to them.</a:t>
            </a:r>
          </a:p>
          <a:p>
            <a:pPr marL="0" indent="0">
              <a:lnSpc>
                <a:spcPct val="100000"/>
              </a:lnSpc>
            </a:pPr>
            <a:r>
              <a:rPr lang="en-US" dirty="0"/>
              <a:t>The series combinations are in parallel and the final equivalent capacitance can be found.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995936" y="2924944"/>
            <a:ext cx="2160240" cy="3672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56176" y="2924944"/>
            <a:ext cx="1440160" cy="3672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96336" y="2924944"/>
            <a:ext cx="936104" cy="3672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5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/>
              <a:t>Energy in a Capacitor – Overview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Consider the circuit to be a system.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Before the switch is closed, the energy is stored as chemical energy in the battery.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When the switch is closed, the energy is transformed from chemical potential energy to electric potential energy.</a:t>
            </a:r>
          </a:p>
          <a:p>
            <a:pPr marL="0" indent="0" eaLnBrk="1" hangingPunct="1"/>
            <a:r>
              <a:rPr lang="en-US" altLang="en-US"/>
              <a:t>The electric potential energy is related to the separation of the positive and negative charges on the plates.</a:t>
            </a:r>
          </a:p>
          <a:p>
            <a:pPr marL="0" indent="0" eaLnBrk="1" hangingPunct="1"/>
            <a:r>
              <a:rPr lang="en-US" altLang="en-US"/>
              <a:t>A capacitor can be described as a device that stores energy as well as charge.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57347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26.4</a:t>
            </a:r>
          </a:p>
        </p:txBody>
      </p:sp>
      <p:pic>
        <p:nvPicPr>
          <p:cNvPr id="57348" name="Picture 6" descr="2610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0563" y="1412875"/>
            <a:ext cx="4392612" cy="4800600"/>
          </a:xfrm>
        </p:spPr>
      </p:pic>
      <p:sp>
        <p:nvSpPr>
          <p:cNvPr id="5734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73580C-E8BF-4586-BB15-3BB5F66361FD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5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Energy Stored in a Capacitor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0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457200" y="1676400"/>
                <a:ext cx="4572000" cy="4438650"/>
              </a:xfrm>
            </p:spPr>
            <p:txBody>
              <a:bodyPr/>
              <a:lstStyle/>
              <a:p>
                <a:pPr marL="0" indent="0" eaLnBrk="1" hangingPunct="1"/>
                <a:r>
                  <a:rPr lang="en-US" altLang="en-US" sz="1800" dirty="0"/>
                  <a:t>Assume the capacitor is being charged and, at some point, has a charge </a:t>
                </a:r>
                <a:r>
                  <a:rPr lang="en-US" altLang="en-US" sz="1800" i="1" dirty="0"/>
                  <a:t>q</a:t>
                </a:r>
                <a:r>
                  <a:rPr lang="en-US" altLang="en-US" sz="1800" dirty="0"/>
                  <a:t> on it.</a:t>
                </a:r>
              </a:p>
              <a:p>
                <a:pPr marL="0" indent="0" eaLnBrk="1" hangingPunct="1"/>
                <a:r>
                  <a:rPr lang="en-US" altLang="en-US" sz="1800" dirty="0"/>
                  <a:t>The work needed to transfer a charge 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𝑑𝑞</m:t>
                    </m:r>
                  </m:oMath>
                </a14:m>
                <a:r>
                  <a:rPr lang="en-US" altLang="en-US" sz="1800" dirty="0"/>
                  <a:t>) from one plate to the other is</a:t>
                </a:r>
              </a:p>
              <a:p>
                <a:pPr marL="0" indent="0" eaLnBrk="1" hangingPunct="1"/>
                <a:endParaRPr lang="en-US" altLang="en-US" sz="1800" dirty="0"/>
              </a:p>
              <a:p>
                <a:pPr marL="0" indent="0" eaLnBrk="1" hangingPunct="1"/>
                <a:endParaRPr lang="en-US" altLang="en-US" sz="1800" dirty="0"/>
              </a:p>
              <a:p>
                <a:pPr marL="0" indent="0" eaLnBrk="1" hangingPunct="1"/>
                <a:r>
                  <a:rPr lang="en-US" altLang="en-US" sz="1800" dirty="0"/>
                  <a:t>The total work required is the area of the shaded rectangle.</a:t>
                </a:r>
              </a:p>
              <a:p>
                <a:pPr marL="0" indent="0" eaLnBrk="1" hangingPunct="1"/>
                <a:r>
                  <a:rPr lang="en-US" altLang="en-US" sz="1800" dirty="0"/>
                  <a:t>The total work required is</a:t>
                </a:r>
              </a:p>
            </p:txBody>
          </p:sp>
        </mc:Choice>
        <mc:Fallback xmlns="">
          <p:sp>
            <p:nvSpPr>
              <p:cNvPr id="583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76400"/>
                <a:ext cx="4572000" cy="4438650"/>
              </a:xfrm>
              <a:blipFill>
                <a:blip r:embed="rId3"/>
                <a:stretch>
                  <a:fillRect l="-3067" t="-2060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2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445049"/>
              </p:ext>
            </p:extLst>
          </p:nvPr>
        </p:nvGraphicFramePr>
        <p:xfrm>
          <a:off x="854075" y="5087714"/>
          <a:ext cx="2133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419100" progId="Equation.3">
                  <p:embed/>
                </p:oleObj>
              </mc:Choice>
              <mc:Fallback>
                <p:oleObj name="Equation" r:id="rId4" imgW="1244600" imgH="419100" progId="Equation.3">
                  <p:embed/>
                  <p:pic>
                    <p:nvPicPr>
                      <p:cNvPr id="58372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087714"/>
                        <a:ext cx="2133600" cy="717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26.4</a:t>
            </a:r>
          </a:p>
        </p:txBody>
      </p:sp>
      <p:pic>
        <p:nvPicPr>
          <p:cNvPr id="58374" name="Picture 8" descr="261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08600" y="1273175"/>
            <a:ext cx="3059113" cy="4776788"/>
          </a:xfrm>
        </p:spPr>
      </p:pic>
      <p:sp>
        <p:nvSpPr>
          <p:cNvPr id="5837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66F45AD-B1AE-43BD-A377-646F4E558D50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 sz="16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6978" y="2992218"/>
                <a:ext cx="2842894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𝑑𝑊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𝑉𝑑𝑞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78" y="2992218"/>
                <a:ext cx="2842894" cy="72481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86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Energy, cont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686800" cy="4438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The work done in charging the capacitor appears as electric potential energy </a:t>
            </a:r>
            <a:r>
              <a:rPr lang="en-US" altLang="en-US" i="1" dirty="0"/>
              <a:t>U</a:t>
            </a:r>
            <a:r>
              <a:rPr lang="en-US" altLang="en-US" dirty="0"/>
              <a:t>: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This applies to a capacitor of any geometry.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The energy stored increases as the charge increases and as the potential difference increases.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In practice, there is a maximum voltage before discharge occurs between the plates.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The energy can also be considered to be stored in the electric field.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For a parallel-plate capacitor, the energy can be expressed in terms of the field as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½ (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It can also be expressed in terms of the energy density (energy per unit volume)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U/Ad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½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dirty="0"/>
          </a:p>
          <a:p>
            <a:pPr marL="0" indent="0" eaLnBrk="1" hangingPunct="1">
              <a:lnSpc>
                <a:spcPct val="90000"/>
              </a:lnSpc>
            </a:pPr>
            <a:endParaRPr lang="en-US" altLang="en-US" sz="2600" dirty="0"/>
          </a:p>
        </p:txBody>
      </p:sp>
      <p:graphicFrame>
        <p:nvGraphicFramePr>
          <p:cNvPr id="59395" name="Object 89"/>
          <p:cNvGraphicFramePr>
            <a:graphicFrameLocks noChangeAspect="1"/>
          </p:cNvGraphicFramePr>
          <p:nvPr/>
        </p:nvGraphicFramePr>
        <p:xfrm>
          <a:off x="685800" y="2057400"/>
          <a:ext cx="3048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700" imgH="419100" progId="Equation.3">
                  <p:embed/>
                </p:oleObj>
              </mc:Choice>
              <mc:Fallback>
                <p:oleObj name="Equation" r:id="rId2" imgW="1917700" imgH="419100" progId="Equation.3">
                  <p:embed/>
                  <p:pic>
                    <p:nvPicPr>
                      <p:cNvPr id="59395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3048000" cy="666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26.4</a:t>
            </a:r>
          </a:p>
        </p:txBody>
      </p:sp>
      <p:sp>
        <p:nvSpPr>
          <p:cNvPr id="59397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C1C120-779A-47CC-BC00-0AF60F491201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7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Capacitors with Dielectrics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8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510630"/>
                <a:ext cx="8507288" cy="4438650"/>
              </a:xfrm>
            </p:spPr>
            <p:txBody>
              <a:bodyPr/>
              <a:lstStyle/>
              <a:p>
                <a:pPr marL="0" indent="0" eaLnBrk="1" hangingPunct="1"/>
                <a:r>
                  <a:rPr lang="en-US" altLang="en-US" dirty="0"/>
                  <a:t>A dielectric is a non-conducting material that, when placed between the plates of a capacitor, increases the capacitance.</a:t>
                </a:r>
              </a:p>
              <a:p>
                <a:pPr lvl="1" eaLnBrk="1" hangingPunct="1"/>
                <a:r>
                  <a:rPr lang="en-US" altLang="en-US" dirty="0"/>
                  <a:t>Dielectrics include rubber, glass, and waxed paper</a:t>
                </a:r>
              </a:p>
              <a:p>
                <a:pPr marL="0" indent="0" eaLnBrk="1" hangingPunct="1"/>
                <a:r>
                  <a:rPr lang="en-US" altLang="en-US" dirty="0"/>
                  <a:t>With a dielectric, the capacitance becomes </a:t>
                </a:r>
              </a:p>
              <a:p>
                <a:pPr marL="0" indent="0" algn="ctr" eaLnBrk="1" hangingPunct="1"/>
                <a:r>
                  <a:rPr lang="en-US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4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κC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/>
                <a:r>
                  <a:rPr lang="en-US" altLang="en-US" dirty="0"/>
                  <a:t>If the same charge is kept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/>
                      </a:rPr>
                      <m:t>𝑄</m:t>
                    </m:r>
                    <m:r>
                      <a:rPr lang="en-US" altLang="en-US" i="1" dirty="0" smtClean="0">
                        <a:latin typeface="Cambria Math"/>
                      </a:rPr>
                      <m:t>=</m:t>
                    </m:r>
                    <m:r>
                      <a:rPr lang="en-US" altLang="en-US" i="1" dirty="0" err="1" smtClean="0">
                        <a:latin typeface="Cambria Math"/>
                      </a:rPr>
                      <m:t>𝑄</m:t>
                    </m:r>
                    <m:r>
                      <a:rPr lang="en-US" altLang="en-US" i="1" baseline="-25000" dirty="0" err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en-US" dirty="0"/>
                  <a:t>, the potential difference  is reduced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0" dirty="0" smtClean="0">
                        <a:latin typeface="Cambria Math"/>
                      </a:rPr>
                      <m:t>Δ</m:t>
                    </m:r>
                    <m:r>
                      <a:rPr lang="en-US" altLang="en-US" i="1" dirty="0" smtClean="0">
                        <a:latin typeface="Cambria Math"/>
                      </a:rPr>
                      <m:t>𝑉</m:t>
                    </m:r>
                    <m:r>
                      <a:rPr lang="en-US" altLang="en-US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i="0" dirty="0" smtClean="0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</a:rPr>
                      <m:t>/</m:t>
                    </m:r>
                    <m:r>
                      <a:rPr lang="en-US" altLang="en-US" i="1" dirty="0" smtClean="0">
                        <a:latin typeface="Cambria Math"/>
                      </a:rPr>
                      <m:t>𝜅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lvl="1" eaLnBrk="1" hangingPunct="1"/>
                <a:r>
                  <a:rPr lang="en-US" altLang="en-US" dirty="0"/>
                  <a:t>The capacitance increases by the factor </a:t>
                </a:r>
                <a:r>
                  <a:rPr lang="en-US" altLang="en-US" dirty="0">
                    <a:latin typeface="Lucida Grande" pitchFamily="-84" charset="0"/>
                  </a:rPr>
                  <a:t>κ</a:t>
                </a:r>
                <a:r>
                  <a:rPr lang="en-US" altLang="en-US" dirty="0"/>
                  <a:t> when the dielectric completely fills the region between the plates.</a:t>
                </a:r>
              </a:p>
              <a:p>
                <a:pPr lvl="1" eaLnBrk="1" hangingPunct="1"/>
                <a:r>
                  <a:rPr lang="en-US" altLang="en-US" dirty="0">
                    <a:solidFill>
                      <a:srgbClr val="0000FF"/>
                    </a:solidFill>
                    <a:latin typeface="Lucida Grande" pitchFamily="-84" charset="0"/>
                  </a:rPr>
                  <a:t>κ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 is the dielectric constant of the material</a:t>
                </a:r>
                <a:r>
                  <a:rPr lang="en-US" altLang="en-US" dirty="0"/>
                  <a:t>.</a:t>
                </a:r>
              </a:p>
              <a:p>
                <a:pPr marL="0" indent="0" eaLnBrk="1" hangingPunct="1"/>
                <a:r>
                  <a:rPr lang="en-US" altLang="en-US" dirty="0">
                    <a:solidFill>
                      <a:srgbClr val="FF00FF"/>
                    </a:solidFill>
                  </a:rPr>
                  <a:t>If the capacitor remains connected to a battery, the voltage across the capacitor necessarily remains the same.</a:t>
                </a:r>
              </a:p>
              <a:p>
                <a:pPr marL="0" indent="0" eaLnBrk="1" hangingPunct="1"/>
                <a:r>
                  <a:rPr lang="en-US" altLang="en-US" dirty="0">
                    <a:solidFill>
                      <a:srgbClr val="FF00FF"/>
                    </a:solidFill>
                  </a:rPr>
                  <a:t>If the capacitor is disconnected from the battery, the capacitor is an isolated system and the charge remains the same.</a:t>
                </a:r>
              </a:p>
            </p:txBody>
          </p:sp>
        </mc:Choice>
        <mc:Fallback xmlns="">
          <p:sp>
            <p:nvSpPr>
              <p:cNvPr id="6041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10630"/>
                <a:ext cx="8507288" cy="4438650"/>
              </a:xfrm>
              <a:blipFill>
                <a:blip r:embed="rId2"/>
                <a:stretch>
                  <a:fillRect l="-1648" t="-2060" r="-1361" b="-10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419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26.5</a:t>
            </a:r>
          </a:p>
        </p:txBody>
      </p:sp>
      <p:sp>
        <p:nvSpPr>
          <p:cNvPr id="6042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B71EC28-395D-4A89-B210-33E344518817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820572"/>
            <a:ext cx="2664296" cy="16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Circuits and Circuit Elements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/>
              <a:t>Electric circuits are the basis for the vast majority of the devices used in society.</a:t>
            </a:r>
          </a:p>
          <a:p>
            <a:pPr marL="0" indent="0" eaLnBrk="1" hangingPunct="1"/>
            <a:r>
              <a:rPr lang="en-US" altLang="en-US"/>
              <a:t>Circuit elements can be connected with wires to form electric circuits.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/>
              <a:t>Capacitors are one circuit element.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Others will be introduced in other chapters </a:t>
            </a:r>
          </a:p>
          <a:p>
            <a:pPr marL="0" indent="0" eaLnBrk="1" hangingPunct="1"/>
            <a:endParaRPr lang="en-US" altLang="en-US"/>
          </a:p>
        </p:txBody>
      </p:sp>
      <p:sp>
        <p:nvSpPr>
          <p:cNvPr id="45059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45060" name="Rectangle 2"/>
          <p:cNvSpPr txBox="1">
            <a:spLocks noChangeArrowheads="1"/>
          </p:cNvSpPr>
          <p:nvPr/>
        </p:nvSpPr>
        <p:spPr bwMode="auto">
          <a:xfrm>
            <a:off x="457200" y="32131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D3857"/>
                </a:solidFill>
              </a:rPr>
              <a:t>Capacitors</a:t>
            </a:r>
          </a:p>
        </p:txBody>
      </p:sp>
      <p:sp>
        <p:nvSpPr>
          <p:cNvPr id="45061" name="Rectangle 3"/>
          <p:cNvSpPr txBox="1">
            <a:spLocks noChangeArrowheads="1"/>
          </p:cNvSpPr>
          <p:nvPr/>
        </p:nvSpPr>
        <p:spPr bwMode="auto">
          <a:xfrm>
            <a:off x="457200" y="3860800"/>
            <a:ext cx="82296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52438" indent="-2238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en-US" altLang="en-US" sz="1800" b="1">
                <a:solidFill>
                  <a:srgbClr val="0000FF"/>
                </a:solidFill>
              </a:rPr>
              <a:t>Capacitors are devices that store electric charges</a:t>
            </a:r>
            <a:r>
              <a:rPr lang="en-US" altLang="en-US" sz="180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en-US" altLang="en-US" sz="1800">
                <a:solidFill>
                  <a:srgbClr val="000000"/>
                </a:solidFill>
              </a:rPr>
              <a:t>Examples of where capacitors are used include:</a:t>
            </a:r>
          </a:p>
          <a:p>
            <a:pPr lvl="1" eaLnBrk="1" hangingPunct="1"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</a:rPr>
              <a:t>radio receivers</a:t>
            </a:r>
          </a:p>
          <a:p>
            <a:pPr lvl="1" eaLnBrk="1" hangingPunct="1"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</a:rPr>
              <a:t>filters in power supplies</a:t>
            </a:r>
          </a:p>
          <a:p>
            <a:pPr lvl="1" eaLnBrk="1" hangingPunct="1"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</a:rPr>
              <a:t>to eliminate sparking in automobile ignition systems</a:t>
            </a:r>
          </a:p>
          <a:p>
            <a:pPr lvl="1" eaLnBrk="1" hangingPunct="1"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>
                <a:solidFill>
                  <a:srgbClr val="000000"/>
                </a:solidFill>
              </a:rPr>
              <a:t>energy-storing devices in electronic flashes</a:t>
            </a:r>
          </a:p>
        </p:txBody>
      </p:sp>
      <p:sp>
        <p:nvSpPr>
          <p:cNvPr id="4506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B098149-D452-4FDA-BD80-E221067C3058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49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4704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Dielectrics, </a:t>
            </a:r>
            <a:r>
              <a:rPr lang="en-US" altLang="en-US" dirty="0" err="1"/>
              <a:t>cont</a:t>
            </a:r>
            <a:endParaRPr lang="en-US" altLang="en-US" dirty="0"/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225742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For a parallel-plate capacitor, </a:t>
            </a:r>
          </a:p>
          <a:p>
            <a:pPr marL="0" indent="0" algn="ctr" eaLnBrk="1" hangingPunct="1">
              <a:lnSpc>
                <a:spcPct val="90000"/>
              </a:lnSpc>
            </a:pP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κ (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0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/ </a:t>
            </a:r>
            <a:r>
              <a:rPr lang="en-US" sz="20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altLang="en-US" sz="2000" b="1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In theory,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could be made very small to create a very large capacitance.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In practice, there is a limit to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i="1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is limited by the electric discharge that could occur though the dielectric medium separating the plates.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For a given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, the maximum voltage that can be applied to a capacitor without causing a discharge depends on the </a:t>
            </a:r>
            <a:r>
              <a:rPr lang="en-US" altLang="en-US" b="1" dirty="0">
                <a:solidFill>
                  <a:srgbClr val="C00000"/>
                </a:solidFill>
              </a:rPr>
              <a:t>dielectric strength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the material.</a:t>
            </a:r>
          </a:p>
        </p:txBody>
      </p:sp>
      <p:sp>
        <p:nvSpPr>
          <p:cNvPr id="61443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26.5</a:t>
            </a:r>
          </a:p>
        </p:txBody>
      </p:sp>
      <p:sp>
        <p:nvSpPr>
          <p:cNvPr id="6144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83D94F0-C460-4C2B-A44B-20FE5D1429EB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61445" name="Rectangle 3"/>
          <p:cNvSpPr txBox="1">
            <a:spLocks noChangeArrowheads="1"/>
          </p:cNvSpPr>
          <p:nvPr/>
        </p:nvSpPr>
        <p:spPr bwMode="auto">
          <a:xfrm>
            <a:off x="457200" y="417572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452438" indent="-22383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741363" indent="-1746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Dielectrics provide the following advantages: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Increase in capacitance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Increase the maximum operating voltage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Possible mechanical support between the plates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This allows the plates to be close together without touching.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  <a:buClr>
                <a:srgbClr val="2187BA"/>
              </a:buClr>
              <a:buFont typeface="Wingdings" pitchFamily="2" charset="2"/>
              <a:buChar char="§"/>
            </a:pPr>
            <a:r>
              <a:rPr lang="en-US" altLang="en-US" sz="1800" dirty="0">
                <a:solidFill>
                  <a:srgbClr val="000000"/>
                </a:solidFill>
              </a:rPr>
              <a:t>This decreases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dirty="0">
                <a:solidFill>
                  <a:srgbClr val="000000"/>
                </a:solidFill>
              </a:rPr>
              <a:t> and increases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800" i="1" dirty="0">
                <a:solidFill>
                  <a:srgbClr val="000000"/>
                </a:solidFill>
              </a:rPr>
              <a:t>.</a:t>
            </a:r>
          </a:p>
        </p:txBody>
      </p:sp>
      <p:grpSp>
        <p:nvGrpSpPr>
          <p:cNvPr id="61446" name="Group 4"/>
          <p:cNvGrpSpPr>
            <a:grpSpLocks/>
          </p:cNvGrpSpPr>
          <p:nvPr/>
        </p:nvGrpSpPr>
        <p:grpSpPr bwMode="auto">
          <a:xfrm>
            <a:off x="4211638" y="4050704"/>
            <a:ext cx="4537075" cy="1106488"/>
            <a:chOff x="4211960" y="3978613"/>
            <a:chExt cx="4536504" cy="1106571"/>
          </a:xfrm>
        </p:grpSpPr>
        <p:sp>
          <p:nvSpPr>
            <p:cNvPr id="61447" name="Rectangle 3"/>
            <p:cNvSpPr txBox="1">
              <a:spLocks noChangeArrowheads="1"/>
            </p:cNvSpPr>
            <p:nvPr/>
          </p:nvSpPr>
          <p:spPr bwMode="auto">
            <a:xfrm>
              <a:off x="6156176" y="4247728"/>
              <a:ext cx="2592288" cy="83745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8000" rIns="18000" bIns="18000"/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1800" i="1">
                  <a:solidFill>
                    <a:srgbClr val="000000"/>
                  </a:solidFill>
                </a:rPr>
                <a:t>E</a:t>
              </a:r>
              <a:r>
                <a:rPr lang="en-US" altLang="en-US" sz="1800" i="1" baseline="-25000">
                  <a:solidFill>
                    <a:srgbClr val="000000"/>
                  </a:solidFill>
                </a:rPr>
                <a:t>max</a:t>
              </a:r>
              <a:r>
                <a:rPr lang="en-US" altLang="en-US" sz="1800" i="1">
                  <a:solidFill>
                    <a:srgbClr val="000000"/>
                  </a:solidFill>
                </a:rPr>
                <a:t> </a:t>
              </a:r>
              <a:r>
                <a:rPr lang="en-US" altLang="en-US" sz="1800">
                  <a:solidFill>
                    <a:srgbClr val="000000"/>
                  </a:solidFill>
                </a:rPr>
                <a:t>~ 1 V/</a:t>
              </a:r>
              <a:r>
                <a:rPr lang="en-US" altLang="en-US" sz="1800">
                  <a:solidFill>
                    <a:srgbClr val="000000"/>
                  </a:solidFill>
                  <a:sym typeface="Symbol" pitchFamily="18" charset="2"/>
                </a:rPr>
                <a:t>m.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en-US" sz="1800">
                  <a:solidFill>
                    <a:srgbClr val="000000"/>
                  </a:solidFill>
                  <a:sym typeface="Symbol" pitchFamily="18" charset="2"/>
                </a:rPr>
                <a:t>If </a:t>
              </a:r>
              <a:r>
                <a:rPr lang="en-US" altLang="en-US" sz="1800" i="1">
                  <a:solidFill>
                    <a:srgbClr val="000000"/>
                  </a:solidFill>
                  <a:sym typeface="Symbol" pitchFamily="18" charset="2"/>
                </a:rPr>
                <a:t>E</a:t>
              </a:r>
              <a:r>
                <a:rPr lang="en-US" altLang="en-US" sz="1800">
                  <a:solidFill>
                    <a:srgbClr val="000000"/>
                  </a:solidFill>
                  <a:sym typeface="Symbol" pitchFamily="18" charset="2"/>
                </a:rPr>
                <a:t> &gt; </a:t>
              </a:r>
              <a:r>
                <a:rPr lang="en-US" altLang="en-US" sz="1800" i="1">
                  <a:solidFill>
                    <a:srgbClr val="000000"/>
                  </a:solidFill>
                  <a:sym typeface="Symbol" pitchFamily="18" charset="2"/>
                </a:rPr>
                <a:t>E</a:t>
              </a:r>
              <a:r>
                <a:rPr lang="en-US" altLang="en-US" sz="1800" i="1" baseline="-25000">
                  <a:solidFill>
                    <a:srgbClr val="000000"/>
                  </a:solidFill>
                  <a:sym typeface="Symbol" pitchFamily="18" charset="2"/>
                </a:rPr>
                <a:t>max</a:t>
              </a:r>
              <a:r>
                <a:rPr lang="en-US" altLang="en-US" sz="1800">
                  <a:solidFill>
                    <a:srgbClr val="000000"/>
                  </a:solidFill>
                  <a:sym typeface="Symbol" pitchFamily="18" charset="2"/>
                </a:rPr>
                <a:t>, break down</a:t>
              </a:r>
              <a:endParaRPr lang="en-US" altLang="en-US" sz="1800" i="1">
                <a:solidFill>
                  <a:srgbClr val="000000"/>
                </a:solidFill>
              </a:endParaRPr>
            </a:p>
          </p:txBody>
        </p:sp>
        <p:sp>
          <p:nvSpPr>
            <p:cNvPr id="61448" name="Freeform 1"/>
            <p:cNvSpPr>
              <a:spLocks noChangeArrowheads="1"/>
            </p:cNvSpPr>
            <p:nvPr/>
          </p:nvSpPr>
          <p:spPr bwMode="auto">
            <a:xfrm>
              <a:off x="5642043" y="3978613"/>
              <a:ext cx="466927" cy="651753"/>
            </a:xfrm>
            <a:custGeom>
              <a:avLst/>
              <a:gdLst>
                <a:gd name="T0" fmla="*/ 466927 w 466927"/>
                <a:gd name="T1" fmla="*/ 651753 h 651753"/>
                <a:gd name="T2" fmla="*/ 107004 w 466927"/>
                <a:gd name="T3" fmla="*/ 233464 h 651753"/>
                <a:gd name="T4" fmla="*/ 0 w 466927"/>
                <a:gd name="T5" fmla="*/ 0 h 651753"/>
                <a:gd name="T6" fmla="*/ 0 60000 65536"/>
                <a:gd name="T7" fmla="*/ 0 60000 65536"/>
                <a:gd name="T8" fmla="*/ 0 60000 65536"/>
                <a:gd name="T9" fmla="*/ 0 w 466927"/>
                <a:gd name="T10" fmla="*/ 0 h 651753"/>
                <a:gd name="T11" fmla="*/ 466927 w 466927"/>
                <a:gd name="T12" fmla="*/ 651753 h 6517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6927" h="651753">
                  <a:moveTo>
                    <a:pt x="466927" y="651753"/>
                  </a:moveTo>
                  <a:cubicBezTo>
                    <a:pt x="325876" y="496921"/>
                    <a:pt x="184825" y="342089"/>
                    <a:pt x="107004" y="233464"/>
                  </a:cubicBezTo>
                  <a:cubicBezTo>
                    <a:pt x="29183" y="124839"/>
                    <a:pt x="14591" y="6241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61449" name="Straight Connector 3"/>
            <p:cNvCxnSpPr>
              <a:cxnSpLocks noChangeShapeType="1"/>
            </p:cNvCxnSpPr>
            <p:nvPr/>
          </p:nvCxnSpPr>
          <p:spPr bwMode="auto">
            <a:xfrm>
              <a:off x="4211960" y="3978613"/>
              <a:ext cx="19442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0742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Dielectric Constants and Dielectric Strengths</a:t>
            </a:r>
          </a:p>
        </p:txBody>
      </p:sp>
      <p:sp>
        <p:nvSpPr>
          <p:cNvPr id="62466" name="Rectangle 5"/>
          <p:cNvSpPr>
            <a:spLocks noChangeArrowheads="1"/>
          </p:cNvSpPr>
          <p:nvPr/>
        </p:nvSpPr>
        <p:spPr bwMode="auto">
          <a:xfrm>
            <a:off x="990600" y="2286000"/>
            <a:ext cx="752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en-US" sz="1800">
              <a:solidFill>
                <a:srgbClr val="000000"/>
              </a:solidFill>
            </a:endParaRPr>
          </a:p>
        </p:txBody>
      </p:sp>
      <p:pic>
        <p:nvPicPr>
          <p:cNvPr id="62468" name="Picture 5" descr="26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89" y="1412776"/>
            <a:ext cx="7285459" cy="519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470" name="Straight Connector 2"/>
          <p:cNvCxnSpPr>
            <a:cxnSpLocks noChangeShapeType="1"/>
          </p:cNvCxnSpPr>
          <p:nvPr/>
        </p:nvCxnSpPr>
        <p:spPr bwMode="auto">
          <a:xfrm>
            <a:off x="990600" y="2564904"/>
            <a:ext cx="6180137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150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Capacitors – Tubular, oil filled and electrolytic (Optional) 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4724400"/>
            <a:ext cx="8666162" cy="1600200"/>
          </a:xfrm>
        </p:spPr>
        <p:txBody>
          <a:bodyPr/>
          <a:lstStyle/>
          <a:p>
            <a:pPr marL="0" indent="0" eaLnBrk="1" hangingPunct="1">
              <a:buFontTx/>
              <a:buAutoNum type="alphaLcParenBoth"/>
            </a:pPr>
            <a:r>
              <a:rPr lang="en-US" altLang="en-US" sz="1600" dirty="0"/>
              <a:t>Metallic foil interlaced with thin sheets of paraffin-impregnated paper or Mylar. The layers are rolled into a cylinder to form a small package for the capacitor.</a:t>
            </a:r>
          </a:p>
          <a:p>
            <a:pPr marL="0" indent="0" eaLnBrk="1" hangingPunct="1">
              <a:buFontTx/>
              <a:buAutoNum type="alphaLcParenBoth"/>
            </a:pPr>
            <a:r>
              <a:rPr lang="en-US" altLang="en-US" sz="1600" dirty="0"/>
              <a:t>High-voltage capacitors. A number of interwoven metallic plates are immersed in silicon oil.</a:t>
            </a:r>
          </a:p>
          <a:p>
            <a:pPr marL="0" indent="0" eaLnBrk="1" hangingPunct="1">
              <a:buFontTx/>
              <a:buAutoNum type="alphaLcParenBoth"/>
            </a:pPr>
            <a:r>
              <a:rPr lang="en-US" altLang="en-US" sz="1600" dirty="0"/>
              <a:t>Variable capacitors consist of two interwoven sets of metallic plates. One plate is fixed and the other is movable (area changes). Contain air as the dielectric. C varying from 10 to 500 </a:t>
            </a:r>
            <a:r>
              <a:rPr lang="en-US" altLang="en-US" sz="1600" dirty="0" err="1"/>
              <a:t>pF.</a:t>
            </a:r>
            <a:endParaRPr lang="en-US" altLang="en-US" sz="1600" dirty="0"/>
          </a:p>
          <a:p>
            <a:pPr marL="0" indent="0" eaLnBrk="1" hangingPunct="1">
              <a:buFontTx/>
              <a:buAutoNum type="alphaLcParenBoth"/>
            </a:pPr>
            <a:endParaRPr lang="en-US" altLang="en-US" sz="1600" dirty="0"/>
          </a:p>
        </p:txBody>
      </p:sp>
      <p:sp>
        <p:nvSpPr>
          <p:cNvPr id="63491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26.5</a:t>
            </a:r>
          </a:p>
        </p:txBody>
      </p:sp>
      <p:pic>
        <p:nvPicPr>
          <p:cNvPr id="63492" name="Picture 6" descr="2614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484313"/>
            <a:ext cx="1984375" cy="3200400"/>
          </a:xfrm>
        </p:spPr>
      </p:pic>
      <p:pic>
        <p:nvPicPr>
          <p:cNvPr id="63493" name="Picture 6" descr="2614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00" y="1492250"/>
            <a:ext cx="1544638" cy="3200400"/>
          </a:xfrm>
        </p:spPr>
      </p:pic>
      <p:pic>
        <p:nvPicPr>
          <p:cNvPr id="63494" name="Picture 6" descr="2614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33"/>
          <a:stretch>
            <a:fillRect/>
          </a:stretch>
        </p:blipFill>
        <p:spPr bwMode="auto">
          <a:xfrm>
            <a:off x="6084888" y="4430713"/>
            <a:ext cx="2125662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6" descr="261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888" y="1500188"/>
            <a:ext cx="2413000" cy="2925762"/>
          </a:xfrm>
        </p:spPr>
      </p:pic>
      <p:sp>
        <p:nvSpPr>
          <p:cNvPr id="6349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139250-CC67-4B9D-8C83-2752D8E4F6D7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03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261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345874"/>
            <a:ext cx="4038600" cy="3725863"/>
          </a:xfrm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8580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Electric Dipole (Optional)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7544" y="1451992"/>
            <a:ext cx="8077202" cy="1905000"/>
          </a:xfrm>
        </p:spPr>
        <p:txBody>
          <a:bodyPr>
            <a:noAutofit/>
          </a:bodyPr>
          <a:lstStyle/>
          <a:p>
            <a:pPr marL="0" indent="0"/>
            <a:r>
              <a:rPr lang="en-US" altLang="en-US" sz="2000" dirty="0"/>
              <a:t>An electric dipole consists of two charges of equal magnitude and opposite signs.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8173" y="4926190"/>
            <a:ext cx="33855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803787" y="4438199"/>
            <a:ext cx="1346945" cy="6527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5755" y="5276399"/>
            <a:ext cx="1262419" cy="5948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95736" y="5486434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/>
            <a:r>
              <a:rPr lang="en-US" altLang="en-US" sz="1800" dirty="0">
                <a:solidFill>
                  <a:srgbClr val="000000"/>
                </a:solidFill>
              </a:rPr>
              <a:t>The charges are separated by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800" i="1" dirty="0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60032" y="2204864"/>
                <a:ext cx="3422176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>
                    <a:solidFill>
                      <a:srgbClr val="000000"/>
                    </a:solidFill>
                  </a:rPr>
                  <a:t>The electric dipole moment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1" dirty="0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𝐩</m:t>
                        </m:r>
                      </m:e>
                    </m:acc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</a:rPr>
                  <a:t>) has a magnitude of</a:t>
                </a:r>
                <a:br>
                  <a:rPr lang="en-US" altLang="en-US" sz="2000" dirty="0">
                    <a:solidFill>
                      <a:srgbClr val="000000"/>
                    </a:solidFill>
                  </a:rPr>
                </a:br>
                <a:r>
                  <a:rPr lang="en-US" alt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alt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ヒラギノ角ゴ Pro W3" pitchFamily="80" charset="-128"/>
                    <a:cs typeface="Times New Roman" panose="02020603050405020304" pitchFamily="18" charset="0"/>
                  </a:rPr>
                  <a:t>≡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qd</a:t>
                </a:r>
                <a:endParaRPr lang="en-US" sz="2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04864"/>
                <a:ext cx="3422176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1779" t="-2410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2618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1"/>
          <a:stretch/>
        </p:blipFill>
        <p:spPr>
          <a:xfrm>
            <a:off x="5940152" y="4182893"/>
            <a:ext cx="2773144" cy="2083269"/>
          </a:xfrm>
        </p:spPr>
      </p:pic>
      <p:sp>
        <p:nvSpPr>
          <p:cNvPr id="3" name="TextBox 2"/>
          <p:cNvSpPr txBox="1"/>
          <p:nvPr/>
        </p:nvSpPr>
        <p:spPr>
          <a:xfrm>
            <a:off x="5148064" y="357475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An electric field can cause a dipole to change its orientation.</a:t>
            </a:r>
          </a:p>
        </p:txBody>
      </p:sp>
    </p:spTree>
    <p:extLst>
      <p:ext uri="{BB962C8B-B14F-4D97-AF65-F5344CB8AC3E}">
        <p14:creationId xmlns:p14="http://schemas.microsoft.com/office/powerpoint/2010/main" val="155118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36712"/>
            <a:ext cx="8153400" cy="4800600"/>
          </a:xfrm>
        </p:spPr>
        <p:txBody>
          <a:bodyPr/>
          <a:lstStyle/>
          <a:p>
            <a:pPr marL="457200" indent="-457200"/>
            <a:r>
              <a:rPr lang="en-US" altLang="en-US" dirty="0"/>
              <a:t>Before we apply electric field,</a:t>
            </a:r>
          </a:p>
          <a:p>
            <a:pPr marL="731520" lvl="1" indent="-457200"/>
            <a:r>
              <a:rPr lang="en-US" altLang="en-US" dirty="0"/>
              <a:t>a molecule with a net dipole moment is called a </a:t>
            </a:r>
            <a:r>
              <a:rPr lang="en-US" altLang="en-US" b="1" dirty="0"/>
              <a:t>polar molecule</a:t>
            </a:r>
            <a:r>
              <a:rPr lang="en-US" altLang="en-US" dirty="0"/>
              <a:t>.</a:t>
            </a:r>
          </a:p>
          <a:p>
            <a:pPr marL="731520" lvl="1" indent="-457200"/>
            <a:r>
              <a:rPr lang="en-US" altLang="en-US" dirty="0"/>
              <a:t>a molecule without a net dipole moment is called a </a:t>
            </a:r>
            <a:r>
              <a:rPr lang="en-US" altLang="en-US" b="1" dirty="0"/>
              <a:t>nonpolar molecule.</a:t>
            </a:r>
          </a:p>
          <a:p>
            <a:pPr marL="457200" indent="-457200"/>
            <a:endParaRPr lang="en-US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39952" y="3189442"/>
            <a:ext cx="4572000" cy="2590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lnSpc>
                <a:spcPct val="90000"/>
              </a:lnSpc>
              <a:buClr>
                <a:srgbClr val="0D3857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A water molecule is an example of a polar molecule.</a:t>
            </a:r>
          </a:p>
          <a:p>
            <a:pPr marL="285750" indent="-285750">
              <a:lnSpc>
                <a:spcPct val="90000"/>
              </a:lnSpc>
              <a:buClr>
                <a:srgbClr val="0D3857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The center of the negative charge is near the center of the oxygen atom.</a:t>
            </a:r>
          </a:p>
          <a:p>
            <a:pPr marL="285750" indent="-285750">
              <a:lnSpc>
                <a:spcPct val="90000"/>
              </a:lnSpc>
              <a:buClr>
                <a:srgbClr val="0D3857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000" dirty="0">
                <a:solidFill>
                  <a:srgbClr val="000000"/>
                </a:solidFill>
              </a:rPr>
              <a:t> is the center of the positive charge distribution.</a:t>
            </a:r>
          </a:p>
          <a:p>
            <a:pPr marL="285750" indent="-285750">
              <a:lnSpc>
                <a:spcPct val="90000"/>
              </a:lnSpc>
              <a:buClr>
                <a:srgbClr val="0D3857"/>
              </a:buClr>
            </a:pPr>
            <a:r>
              <a:rPr lang="en-US" altLang="en-US" sz="2000" dirty="0">
                <a:solidFill>
                  <a:srgbClr val="000000"/>
                </a:solidFill>
              </a:rPr>
              <a:t>The dipole moment is pointing downward</a:t>
            </a:r>
          </a:p>
        </p:txBody>
      </p:sp>
      <p:pic>
        <p:nvPicPr>
          <p:cNvPr id="6" name="Picture 6" descr="26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3709944"/>
            <a:ext cx="2819400" cy="246225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5536" y="2780928"/>
            <a:ext cx="169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r>
              <a:rPr lang="en-US" dirty="0">
                <a:solidFill>
                  <a:srgbClr val="000000"/>
                </a:solidFill>
              </a:rPr>
              <a:t>Water molecule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86288" y="548680"/>
            <a:ext cx="749808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Polar vs. Nonpolar Molecules (Optional)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20297" y="4316101"/>
            <a:ext cx="0" cy="748352"/>
          </a:xfrm>
          <a:prstGeom prst="straightConnector1">
            <a:avLst/>
          </a:prstGeom>
          <a:ln w="57150">
            <a:solidFill>
              <a:schemeClr val="tx1">
                <a:alpha val="50196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81950" y="4499828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1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800" b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𝐩</m:t>
                          </m:r>
                        </m:e>
                      </m:acc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50" y="4499828"/>
                <a:ext cx="389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33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4863"/>
            <a:ext cx="8229600" cy="609600"/>
          </a:xfrm>
        </p:spPr>
        <p:txBody>
          <a:bodyPr/>
          <a:lstStyle/>
          <a:p>
            <a:r>
              <a:rPr lang="en-US" altLang="en-US"/>
              <a:t>Dielectrics with polar molecules – An Atomic View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0825" y="5130800"/>
            <a:ext cx="3395663" cy="1176338"/>
          </a:xfrm>
        </p:spPr>
        <p:txBody>
          <a:bodyPr/>
          <a:lstStyle/>
          <a:p>
            <a:pPr marL="0" indent="0"/>
            <a:r>
              <a:rPr lang="en-US" altLang="en-US" sz="1600" dirty="0"/>
              <a:t>The polar molecules that make up the dielectric are modeled as dipoles.</a:t>
            </a:r>
          </a:p>
          <a:p>
            <a:pPr marL="0" indent="0"/>
            <a:r>
              <a:rPr lang="en-US" altLang="en-US" sz="1600" dirty="0"/>
              <a:t>The molecules are randomly oriented in the absence of an electric field.</a:t>
            </a:r>
          </a:p>
        </p:txBody>
      </p:sp>
      <p:pic>
        <p:nvPicPr>
          <p:cNvPr id="64515" name="Picture 6" descr="2621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473200"/>
            <a:ext cx="1925637" cy="3657600"/>
          </a:xfrm>
        </p:spPr>
      </p:pic>
      <p:pic>
        <p:nvPicPr>
          <p:cNvPr id="64516" name="Picture 6" descr="2621b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4800" y="1484313"/>
            <a:ext cx="2500313" cy="3657600"/>
          </a:xfrm>
        </p:spPr>
      </p:pic>
      <p:sp>
        <p:nvSpPr>
          <p:cNvPr id="6451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702050" y="5124450"/>
            <a:ext cx="5334000" cy="1376363"/>
          </a:xfrm>
        </p:spPr>
        <p:txBody>
          <a:bodyPr/>
          <a:lstStyle/>
          <a:p>
            <a:pPr marL="0" indent="0" eaLnBrk="1" hangingPunct="1"/>
            <a:r>
              <a:rPr lang="en-US" altLang="en-US" sz="1600" dirty="0"/>
              <a:t>An external electric field is applied - &gt; torque</a:t>
            </a:r>
          </a:p>
          <a:p>
            <a:pPr marL="0" indent="0" eaLnBrk="1" hangingPunct="1"/>
            <a:r>
              <a:rPr lang="en-US" altLang="en-US" sz="1600" dirty="0"/>
              <a:t>The molecules partially align with the field.</a:t>
            </a:r>
          </a:p>
          <a:p>
            <a:pPr marL="0" lvl="2" indent="0" eaLnBrk="1" hangingPunct="1">
              <a:lnSpc>
                <a:spcPts val="2200"/>
              </a:lnSpc>
              <a:spcBef>
                <a:spcPct val="50000"/>
              </a:spcBef>
              <a:buClrTx/>
              <a:buFont typeface="Wingdings" pitchFamily="2" charset="2"/>
              <a:buNone/>
            </a:pPr>
            <a:r>
              <a:rPr lang="en-US" altLang="en-US" sz="1600" dirty="0"/>
              <a:t>The degree of alignment depends on temperature and the magnitude of the field.</a:t>
            </a:r>
            <a:endParaRPr lang="en-US" altLang="en-US" sz="1400" dirty="0"/>
          </a:p>
          <a:p>
            <a:pPr marL="0" indent="0" eaLnBrk="1" hangingPunct="1"/>
            <a:endParaRPr lang="en-US" altLang="en-US" sz="1600" dirty="0"/>
          </a:p>
        </p:txBody>
      </p:sp>
      <p:sp>
        <p:nvSpPr>
          <p:cNvPr id="6451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24E6481-C730-4107-B1B0-A1A241A2F3AA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1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04863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/>
              <a:t>Dielectrics with nonpolar molecules – An Atomic View, 2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31938"/>
            <a:ext cx="4572000" cy="1320800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If the molecules of the dielectric are nonpolar molecules, the electric field produces some charge separation.</a:t>
            </a:r>
          </a:p>
          <a:p>
            <a:pPr marL="0" indent="0" eaLnBrk="1" hangingPunct="1"/>
            <a:r>
              <a:rPr lang="en-US" altLang="en-US" dirty="0"/>
              <a:t>This produces an </a:t>
            </a:r>
            <a:r>
              <a:rPr lang="en-US" altLang="en-US" i="1" dirty="0"/>
              <a:t>induced dipole moment.</a:t>
            </a:r>
            <a:r>
              <a:rPr lang="en-US" altLang="en-US" dirty="0"/>
              <a:t> The effect is then the same as if the molecules were polar.</a:t>
            </a:r>
          </a:p>
        </p:txBody>
      </p:sp>
      <p:sp>
        <p:nvSpPr>
          <p:cNvPr id="65539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26.7</a:t>
            </a:r>
          </a:p>
        </p:txBody>
      </p:sp>
      <p:sp>
        <p:nvSpPr>
          <p:cNvPr id="65541" name="Rectangle 3"/>
          <p:cNvSpPr txBox="1">
            <a:spLocks noChangeArrowheads="1"/>
          </p:cNvSpPr>
          <p:nvPr/>
        </p:nvSpPr>
        <p:spPr bwMode="auto">
          <a:xfrm>
            <a:off x="457200" y="3525490"/>
            <a:ext cx="48355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As a result, an external field can polarize the dielectric whether the molecules are polar or nonpolar.</a:t>
            </a: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The charged edges of the dielectric act as a second pair of plates producing an induced electric field in the direction opposite the original electric field.</a:t>
            </a:r>
          </a:p>
        </p:txBody>
      </p:sp>
      <p:sp>
        <p:nvSpPr>
          <p:cNvPr id="655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EE60AB9-3EBE-42F6-B701-64825C9EB6DD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8" name="Picture 6" descr="26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432719"/>
            <a:ext cx="31369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872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543800" cy="503238"/>
          </a:xfrm>
        </p:spPr>
        <p:txBody>
          <a:bodyPr/>
          <a:lstStyle/>
          <a:p>
            <a:pPr eaLnBrk="1" hangingPunct="1"/>
            <a:r>
              <a:rPr lang="en-US" altLang="en-US"/>
              <a:t>Induced Charge and Field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/>
              <a:t>The electric field due to the plates is directed to the right and it polarizes the dielectric.</a:t>
            </a:r>
          </a:p>
          <a:p>
            <a:pPr marL="0" indent="0" eaLnBrk="1" hangingPunct="1"/>
            <a:r>
              <a:rPr lang="en-US" altLang="en-US" dirty="0"/>
              <a:t>The net effect on the dielectric is an induced surface charge that results in an induced electric field.</a:t>
            </a:r>
          </a:p>
          <a:p>
            <a:pPr marL="0" indent="0" eaLnBrk="1" hangingPunct="1"/>
            <a:r>
              <a:rPr lang="en-US" altLang="en-US" dirty="0"/>
              <a:t>If the dielectric were replaced with a conductor, the net field between the plates would be zero.</a:t>
            </a:r>
          </a:p>
        </p:txBody>
      </p:sp>
      <p:sp>
        <p:nvSpPr>
          <p:cNvPr id="66563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26.7</a:t>
            </a:r>
          </a:p>
        </p:txBody>
      </p:sp>
      <p:sp>
        <p:nvSpPr>
          <p:cNvPr id="6656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F83E5CB-5432-45CD-B0AB-DDC3CE3FA38F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7" name="Picture 6" descr="262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10" y="1376481"/>
            <a:ext cx="3794621" cy="473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07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/>
              <a:t>Makeup of a Capacitor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2573337"/>
          </a:xfrm>
        </p:spPr>
        <p:txBody>
          <a:bodyPr/>
          <a:lstStyle/>
          <a:p>
            <a:pPr marL="0" indent="0" eaLnBrk="1" hangingPunct="1"/>
            <a:r>
              <a:rPr lang="en-US" altLang="en-US"/>
              <a:t>A capacitor consists of </a:t>
            </a:r>
            <a:r>
              <a:rPr lang="en-US" altLang="en-US">
                <a:solidFill>
                  <a:srgbClr val="0000FF"/>
                </a:solidFill>
              </a:rPr>
              <a:t>two conductors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These conductors are called plates.</a:t>
            </a:r>
          </a:p>
          <a:p>
            <a:pPr lvl="1" eaLnBrk="1" hangingPunct="1"/>
            <a:r>
              <a:rPr lang="en-US" altLang="en-US"/>
              <a:t>When the conductor is charged, the plates carry charges of equal magnitude and opposite signs.</a:t>
            </a:r>
          </a:p>
          <a:p>
            <a:pPr marL="0" indent="0" eaLnBrk="1" hangingPunct="1"/>
            <a:r>
              <a:rPr lang="en-US" altLang="en-US"/>
              <a:t>A potential difference exists between the plates due to the charges.</a:t>
            </a:r>
          </a:p>
        </p:txBody>
      </p:sp>
      <p:sp>
        <p:nvSpPr>
          <p:cNvPr id="46083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26.1</a:t>
            </a:r>
          </a:p>
        </p:txBody>
      </p:sp>
      <p:pic>
        <p:nvPicPr>
          <p:cNvPr id="46084" name="Picture 6" descr="260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3200" y="1481138"/>
            <a:ext cx="3030538" cy="4411662"/>
          </a:xfrm>
        </p:spPr>
      </p:pic>
      <p:sp>
        <p:nvSpPr>
          <p:cNvPr id="4608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3887A7F-2C51-4246-9123-145724291762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Capacitance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69288" cy="4340225"/>
          </a:xfrm>
        </p:spPr>
        <p:txBody>
          <a:bodyPr/>
          <a:lstStyle/>
          <a:p>
            <a:pPr marL="0" indent="0" eaLnBrk="1" hangingPunct="1"/>
            <a:r>
              <a:rPr lang="en-US" altLang="en-US" dirty="0"/>
              <a:t>The </a:t>
            </a:r>
            <a:r>
              <a:rPr lang="en-US" altLang="en-US" b="1" dirty="0"/>
              <a:t>capacitance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of a capacitor is defined as the ratio of the magnitude of the charge on either conductor to the potential difference between the conductors.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r>
              <a:rPr lang="en-US" altLang="en-US" dirty="0"/>
              <a:t>The SI unit of capacitance is the </a:t>
            </a:r>
            <a:r>
              <a:rPr lang="en-US" altLang="en-US" b="1" dirty="0"/>
              <a:t>farad</a:t>
            </a:r>
            <a:r>
              <a:rPr lang="en-US" altLang="en-US" dirty="0"/>
              <a:t> (F).</a:t>
            </a:r>
          </a:p>
          <a:p>
            <a:pPr marL="0" indent="0" eaLnBrk="1" hangingPunct="1"/>
            <a:r>
              <a:rPr lang="en-US" altLang="en-US" dirty="0"/>
              <a:t>The farad is a large unit, typically you will see </a:t>
            </a:r>
          </a:p>
          <a:p>
            <a:pPr marL="0" indent="0" eaLnBrk="1" hangingPunct="1">
              <a:spcBef>
                <a:spcPct val="0"/>
              </a:spcBef>
            </a:pPr>
            <a:r>
              <a:rPr lang="en-US" altLang="en-US" dirty="0"/>
              <a:t>microfarads (</a:t>
            </a:r>
            <a:r>
              <a:rPr lang="en-US" altLang="en-US" dirty="0" err="1"/>
              <a:t>μF</a:t>
            </a:r>
            <a:r>
              <a:rPr lang="en-US" altLang="en-US" dirty="0"/>
              <a:t>) and </a:t>
            </a:r>
            <a:r>
              <a:rPr lang="en-US" altLang="en-US" dirty="0" err="1"/>
              <a:t>picofarads</a:t>
            </a:r>
            <a:r>
              <a:rPr lang="en-US" altLang="en-US" dirty="0"/>
              <a:t> (pF).</a:t>
            </a:r>
          </a:p>
          <a:p>
            <a:pPr marL="0" indent="0" eaLnBrk="1" hangingPunct="1"/>
            <a:r>
              <a:rPr lang="en-US" altLang="en-US" dirty="0"/>
              <a:t>Capacitance will always be a </a:t>
            </a:r>
            <a:r>
              <a:rPr lang="en-US" altLang="en-US" dirty="0">
                <a:solidFill>
                  <a:srgbClr val="0000FF"/>
                </a:solidFill>
              </a:rPr>
              <a:t>positive</a:t>
            </a:r>
            <a:r>
              <a:rPr lang="en-US" altLang="en-US" dirty="0"/>
              <a:t> quantity.</a:t>
            </a:r>
          </a:p>
          <a:p>
            <a:pPr marL="0" indent="0" eaLnBrk="1" hangingPunct="1"/>
            <a:r>
              <a:rPr lang="en-US" altLang="en-US" dirty="0"/>
              <a:t>The capacitance of a given capacitor is constant.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FF"/>
                </a:solidFill>
              </a:rPr>
              <a:t>The capacitance is a measure of the capacitor</a:t>
            </a:r>
            <a:r>
              <a:rPr lang="en-US" altLang="en-GB" dirty="0">
                <a:solidFill>
                  <a:srgbClr val="FF00FF"/>
                </a:solidFill>
              </a:rPr>
              <a:t>’</a:t>
            </a:r>
            <a:r>
              <a:rPr lang="en-US" altLang="ja-JP" dirty="0">
                <a:solidFill>
                  <a:srgbClr val="FF00FF"/>
                </a:solidFill>
              </a:rPr>
              <a:t>s ability to store charge.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capacitance of a capacitor is </a:t>
            </a:r>
            <a:r>
              <a:rPr lang="en-US" altLang="en-US" dirty="0">
                <a:solidFill>
                  <a:srgbClr val="FF0000"/>
                </a:solidFill>
              </a:rPr>
              <a:t>the amount of charge the capacitor can store per unit of potential difference</a:t>
            </a:r>
            <a:r>
              <a:rPr lang="en-US" altLang="en-US" dirty="0"/>
              <a:t>.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  <a:p>
            <a:pPr marL="0" indent="0" eaLnBrk="1" hangingPunct="1"/>
            <a:endParaRPr lang="en-US" altLang="en-US" dirty="0"/>
          </a:p>
        </p:txBody>
      </p:sp>
      <p:graphicFrame>
        <p:nvGraphicFramePr>
          <p:cNvPr id="47107" name="Object 90"/>
          <p:cNvGraphicFramePr>
            <a:graphicFrameLocks noChangeAspect="1"/>
          </p:cNvGraphicFramePr>
          <p:nvPr/>
        </p:nvGraphicFramePr>
        <p:xfrm>
          <a:off x="1331913" y="2420938"/>
          <a:ext cx="10810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393700" progId="Equation.3">
                  <p:embed/>
                </p:oleObj>
              </mc:Choice>
              <mc:Fallback>
                <p:oleObj name="Equation" r:id="rId2" imgW="558800" imgH="393700" progId="Equation.3">
                  <p:embed/>
                  <p:pic>
                    <p:nvPicPr>
                      <p:cNvPr id="47107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1081087" cy="762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26.1</a:t>
            </a:r>
          </a:p>
        </p:txBody>
      </p:sp>
      <p:sp>
        <p:nvSpPr>
          <p:cNvPr id="4710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BDE63BE-73AB-4670-A4A8-B8ED9C42CF6A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47110" name="Picture 71" descr="https://encrypted-tbn1.gstatic.com/images?q=tbn:ANd9GcREinkV9loyLxV2Fy64JoBS8rbZb282B-TXfT4sfMBZVtrygZM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351509"/>
            <a:ext cx="29622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93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Parallel Plate Capacitor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5627688" cy="4560888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/>
              <a:t>Each plate is connected to a terminal of the battery.</a:t>
            </a:r>
          </a:p>
          <a:p>
            <a:pPr lvl="1" eaLnBrk="1" hangingPunct="1"/>
            <a:r>
              <a:rPr lang="en-US" altLang="en-US" sz="1800" dirty="0"/>
              <a:t>The battery is a source of potential difference.</a:t>
            </a:r>
          </a:p>
          <a:p>
            <a:pPr marL="0" indent="0" eaLnBrk="1" hangingPunct="1"/>
            <a:r>
              <a:rPr lang="en-US" altLang="en-US" sz="1800" dirty="0"/>
              <a:t>If the capacitor is initially uncharged, the battery establishes an electric field in the connecting wires.</a:t>
            </a:r>
          </a:p>
          <a:p>
            <a:pPr marL="0" indent="0" eaLnBrk="1" hangingPunct="1"/>
            <a:r>
              <a:rPr lang="en-US" altLang="en-US" sz="1800" dirty="0"/>
              <a:t>This field applies a force on electrons in the wire just outside of the plates - &gt; electrons moving onto the negative plate - &gt; continues until equilibrium is achieved: plate, wire &amp; terminal at the same potential.</a:t>
            </a:r>
          </a:p>
          <a:p>
            <a:pPr marL="0" indent="0" eaLnBrk="1" hangingPunct="1"/>
            <a:r>
              <a:rPr lang="en-US" altLang="en-US" sz="1800" dirty="0"/>
              <a:t>At this point, there is no field present in the wire and the movement of the electrons ceases - &gt; plate negatively charged; A similar process occurs at the other plate.</a:t>
            </a:r>
          </a:p>
          <a:p>
            <a:pPr marL="0" indent="0" eaLnBrk="1" hangingPunct="1"/>
            <a:r>
              <a:rPr lang="en-US" altLang="en-US" sz="1800" dirty="0"/>
              <a:t>In its final configuration, the </a:t>
            </a:r>
            <a:r>
              <a:rPr lang="en-US" altLang="en-US" sz="1800" dirty="0">
                <a:solidFill>
                  <a:srgbClr val="0000FF"/>
                </a:solidFill>
              </a:rPr>
              <a:t>potential difference across the capacitor plates is the same as that between the terminals of the battery</a:t>
            </a:r>
            <a:r>
              <a:rPr lang="en-US" altLang="en-US" sz="1800" dirty="0"/>
              <a:t>.</a:t>
            </a:r>
          </a:p>
        </p:txBody>
      </p:sp>
      <p:sp>
        <p:nvSpPr>
          <p:cNvPr id="48131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26.1</a:t>
            </a:r>
          </a:p>
        </p:txBody>
      </p:sp>
      <p:pic>
        <p:nvPicPr>
          <p:cNvPr id="48132" name="Picture 6" descr="260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00788" y="1295400"/>
            <a:ext cx="2506662" cy="4941888"/>
          </a:xfrm>
        </p:spPr>
      </p:pic>
      <p:sp>
        <p:nvSpPr>
          <p:cNvPr id="4813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08A29710-D053-4F31-B3F3-FF96D1350149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0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Capacitance – Parallel Plates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3400" y="1676400"/>
                <a:ext cx="6774904" cy="4114800"/>
              </a:xfrm>
            </p:spPr>
            <p:txBody>
              <a:bodyPr/>
              <a:lstStyle/>
              <a:p>
                <a:pPr marL="0" indent="0" eaLnBrk="1" hangingPunct="1"/>
                <a:r>
                  <a:rPr lang="en-US" altLang="en-US" dirty="0"/>
                  <a:t>The charge density on the plates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/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i="1" dirty="0"/>
                  <a:t>.</a:t>
                </a:r>
              </a:p>
              <a:p>
                <a:pPr lvl="1" eaLnBrk="1" hangingPunct="1"/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en-US" dirty="0"/>
                  <a:t> is the area of each plate, the area of each plate is equal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altLang="en-US" dirty="0"/>
                  <a:t> is the charge on each plate, equal with opposite signs</a:t>
                </a:r>
              </a:p>
              <a:p>
                <a:pPr marL="0" indent="0" eaLnBrk="1" hangingPunct="1"/>
                <a:r>
                  <a:rPr lang="en-US" altLang="en-US" dirty="0"/>
                  <a:t>The electric field is uniform between the plates and zero elsewhere.</a:t>
                </a:r>
              </a:p>
              <a:p>
                <a:pPr marL="0" indent="0" eaLnBrk="1" hangingPunct="1"/>
                <a:r>
                  <a:rPr lang="en-US" altLang="en-US" dirty="0"/>
                  <a:t>The capacitance is proportional to the area of its plates and inversely proportional to the distance between the plates.</a:t>
                </a:r>
              </a:p>
              <a:p>
                <a:pPr marL="0" indent="0"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491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76400"/>
                <a:ext cx="6774904" cy="4114800"/>
              </a:xfrm>
              <a:blipFill rotWithShape="1">
                <a:blip r:embed="rId3"/>
                <a:stretch>
                  <a:fillRect l="-2160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5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26.2</a:t>
            </a:r>
          </a:p>
        </p:txBody>
      </p:sp>
      <p:sp>
        <p:nvSpPr>
          <p:cNvPr id="4915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A92EEF0-52DE-4C2A-A798-45B10C0E38E6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49158" name="Picture 73" descr="https://encrypted-tbn3.gstatic.com/images?q=tbn:ANd9GcRZ707EhGT2KRWSM9ULgk936yydiNjfCTit6PhQu0_f_hyifPlx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65" y="980728"/>
            <a:ext cx="1529072" cy="309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9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85487"/>
              </p:ext>
            </p:extLst>
          </p:nvPr>
        </p:nvGraphicFramePr>
        <p:xfrm>
          <a:off x="3763095" y="5225835"/>
          <a:ext cx="14843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393529" progId="Equation.3">
                  <p:embed/>
                </p:oleObj>
              </mc:Choice>
              <mc:Fallback>
                <p:oleObj name="Equation" r:id="rId6" imgW="558558" imgH="393529" progId="Equation.3">
                  <p:embed/>
                  <p:pic>
                    <p:nvPicPr>
                      <p:cNvPr id="49159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095" y="5225835"/>
                        <a:ext cx="1484312" cy="1044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Right Arrow 2"/>
          <p:cNvSpPr>
            <a:spLocks noChangeArrowheads="1"/>
          </p:cNvSpPr>
          <p:nvPr/>
        </p:nvSpPr>
        <p:spPr bwMode="auto">
          <a:xfrm>
            <a:off x="3059832" y="5589588"/>
            <a:ext cx="558800" cy="215900"/>
          </a:xfrm>
          <a:prstGeom prst="rightArrow">
            <a:avLst>
              <a:gd name="adj1" fmla="val 50000"/>
              <a:gd name="adj2" fmla="val 50051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GB" alt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55576" y="4178975"/>
                <a:ext cx="6075766" cy="978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sz="2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𝐸𝑑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</m:t>
                          </m:r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178975"/>
                <a:ext cx="6075766" cy="97821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1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dirty="0"/>
              <a:t>Capacitance - Cylindrical Capacitors (Optional)</a:t>
            </a:r>
          </a:p>
        </p:txBody>
      </p:sp>
      <p:sp>
        <p:nvSpPr>
          <p:cNvPr id="50178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26.2</a:t>
            </a:r>
          </a:p>
        </p:txBody>
      </p:sp>
      <p:pic>
        <p:nvPicPr>
          <p:cNvPr id="50179" name="Picture 7" descr="260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11" b="8228"/>
          <a:stretch>
            <a:fillRect/>
          </a:stretch>
        </p:blipFill>
        <p:spPr>
          <a:xfrm>
            <a:off x="323528" y="1656057"/>
            <a:ext cx="2361862" cy="3146722"/>
          </a:xfrm>
        </p:spPr>
      </p:pic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F661DA3-C5DF-4D52-9FDF-21C076895467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50181" name="Object 63"/>
          <p:cNvGraphicFramePr>
            <a:graphicFrameLocks noChangeAspect="1"/>
          </p:cNvGraphicFramePr>
          <p:nvPr/>
        </p:nvGraphicFramePr>
        <p:xfrm>
          <a:off x="2627313" y="1666875"/>
          <a:ext cx="184943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685800" progId="Equation.3">
                  <p:embed/>
                </p:oleObj>
              </mc:Choice>
              <mc:Fallback>
                <p:oleObj name="Equation" r:id="rId3" imgW="1168400" imgH="685800" progId="Equation.3">
                  <p:embed/>
                  <p:pic>
                    <p:nvPicPr>
                      <p:cNvPr id="5018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66875"/>
                        <a:ext cx="1849437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8" descr="2412a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>
            <a:fillRect/>
          </a:stretch>
        </p:blipFill>
        <p:spPr>
          <a:xfrm>
            <a:off x="6300192" y="1700808"/>
            <a:ext cx="1949450" cy="2389188"/>
          </a:xfrm>
        </p:spPr>
      </p:pic>
      <p:graphicFrame>
        <p:nvGraphicFramePr>
          <p:cNvPr id="3" name="Object 64"/>
          <p:cNvGraphicFramePr>
            <a:graphicFrameLocks noChangeAspect="1"/>
          </p:cNvGraphicFramePr>
          <p:nvPr/>
        </p:nvGraphicFramePr>
        <p:xfrm>
          <a:off x="6011863" y="4286250"/>
          <a:ext cx="2586037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1320800" progId="Equation.3">
                  <p:embed/>
                </p:oleObj>
              </mc:Choice>
              <mc:Fallback>
                <p:oleObj name="Equation" r:id="rId6" imgW="1676400" imgH="1320800" progId="Equation.3">
                  <p:embed/>
                  <p:pic>
                    <p:nvPicPr>
                      <p:cNvPr id="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286250"/>
                        <a:ext cx="2586037" cy="203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 8"/>
          <p:cNvSpPr>
            <a:spLocks noChangeArrowheads="1"/>
          </p:cNvSpPr>
          <p:nvPr/>
        </p:nvSpPr>
        <p:spPr bwMode="auto">
          <a:xfrm>
            <a:off x="3321050" y="2679700"/>
            <a:ext cx="2728913" cy="3117850"/>
          </a:xfrm>
          <a:custGeom>
            <a:avLst/>
            <a:gdLst>
              <a:gd name="T0" fmla="*/ 0 w 2976664"/>
              <a:gd name="T1" fmla="*/ 0 h 2354094"/>
              <a:gd name="T2" fmla="*/ 233091 w 2976664"/>
              <a:gd name="T3" fmla="*/ 515377 h 2354094"/>
              <a:gd name="T4" fmla="*/ 825270 w 2976664"/>
              <a:gd name="T5" fmla="*/ 1665056 h 2354094"/>
              <a:gd name="T6" fmla="*/ 1398547 w 2976664"/>
              <a:gd name="T7" fmla="*/ 5986269 h 2354094"/>
              <a:gd name="T8" fmla="*/ 1927728 w 2976664"/>
              <a:gd name="T9" fmla="*/ 9593888 h 2354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664"/>
              <a:gd name="T16" fmla="*/ 0 h 2354094"/>
              <a:gd name="T17" fmla="*/ 2976664 w 2976664"/>
              <a:gd name="T18" fmla="*/ 2354094 h 2354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664" h="2354094">
                <a:moveTo>
                  <a:pt x="0" y="0"/>
                </a:moveTo>
                <a:cubicBezTo>
                  <a:pt x="64040" y="136187"/>
                  <a:pt x="312906" y="126460"/>
                  <a:pt x="359924" y="126460"/>
                </a:cubicBezTo>
                <a:cubicBezTo>
                  <a:pt x="406942" y="126460"/>
                  <a:pt x="974388" y="184826"/>
                  <a:pt x="1274324" y="408562"/>
                </a:cubicBezTo>
                <a:cubicBezTo>
                  <a:pt x="1574260" y="632298"/>
                  <a:pt x="1875818" y="1144622"/>
                  <a:pt x="2159541" y="1468877"/>
                </a:cubicBezTo>
                <a:cubicBezTo>
                  <a:pt x="2443264" y="1793132"/>
                  <a:pt x="2824264" y="2201694"/>
                  <a:pt x="2976664" y="23540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3213100" y="267970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" name="Object 65"/>
          <p:cNvGraphicFramePr>
            <a:graphicFrameLocks noChangeAspect="1"/>
          </p:cNvGraphicFramePr>
          <p:nvPr/>
        </p:nvGraphicFramePr>
        <p:xfrm>
          <a:off x="2627313" y="2852738"/>
          <a:ext cx="1408112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614" imgH="812447" progId="Equation.3">
                  <p:embed/>
                </p:oleObj>
              </mc:Choice>
              <mc:Fallback>
                <p:oleObj name="Equation" r:id="rId8" imgW="888614" imgH="812447" progId="Equation.3">
                  <p:embed/>
                  <p:pic>
                    <p:nvPicPr>
                      <p:cNvPr id="1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852738"/>
                        <a:ext cx="1408112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6"/>
          <p:cNvGraphicFramePr>
            <a:graphicFrameLocks noChangeAspect="1"/>
          </p:cNvGraphicFramePr>
          <p:nvPr/>
        </p:nvGraphicFramePr>
        <p:xfrm>
          <a:off x="1227138" y="4941888"/>
          <a:ext cx="34591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400" imgH="584200" progId="Equation.3">
                  <p:embed/>
                </p:oleObj>
              </mc:Choice>
              <mc:Fallback>
                <p:oleObj name="Equation" r:id="rId10" imgW="2184400" imgH="584200" progId="Equation.3">
                  <p:embed/>
                  <p:pic>
                    <p:nvPicPr>
                      <p:cNvPr id="1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941888"/>
                        <a:ext cx="34591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5292080" y="1340768"/>
            <a:ext cx="3672408" cy="512115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pitchFamily="112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2004" y="1447373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From Chapter 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25828" y="534985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828" y="5349856"/>
                <a:ext cx="37702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18910" y="536392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910" y="5363924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8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dirty="0"/>
              <a:t>Capacitance - Spherical Capacitor (Optional)</a:t>
            </a:r>
          </a:p>
        </p:txBody>
      </p:sp>
      <p:sp>
        <p:nvSpPr>
          <p:cNvPr id="51202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26.2</a:t>
            </a:r>
          </a:p>
        </p:txBody>
      </p:sp>
      <p:sp>
        <p:nvSpPr>
          <p:cNvPr id="5120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8B24B10-2BFE-46DF-B3B0-001BDFA8764D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pic>
        <p:nvPicPr>
          <p:cNvPr id="51204" name="Picture 8" descr="260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1341438"/>
            <a:ext cx="2233612" cy="2232025"/>
          </a:xfrm>
        </p:spPr>
      </p:pic>
      <p:graphicFrame>
        <p:nvGraphicFramePr>
          <p:cNvPr id="51205" name="Object 334"/>
          <p:cNvGraphicFramePr>
            <a:graphicFrameLocks noChangeAspect="1"/>
          </p:cNvGraphicFramePr>
          <p:nvPr/>
        </p:nvGraphicFramePr>
        <p:xfrm>
          <a:off x="323850" y="2970213"/>
          <a:ext cx="3360738" cy="132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900" imgH="812800" progId="Equation.3">
                  <p:embed/>
                </p:oleObj>
              </mc:Choice>
              <mc:Fallback>
                <p:oleObj name="Equation" r:id="rId3" imgW="2120900" imgH="812800" progId="Equation.3">
                  <p:embed/>
                  <p:pic>
                    <p:nvPicPr>
                      <p:cNvPr id="51205" name="Object 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70213"/>
                        <a:ext cx="3360738" cy="132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7" descr="2410a"/>
          <p:cNvPicPr>
            <a:picLocks noGrp="1" noChangeAspect="1" noChangeArrowheads="1"/>
          </p:cNvPicPr>
          <p:nvPr>
            <p:ph sz="half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70" b="8739"/>
          <a:stretch/>
        </p:blipFill>
        <p:spPr>
          <a:xfrm>
            <a:off x="6156176" y="1916832"/>
            <a:ext cx="2476500" cy="2074205"/>
          </a:xfrm>
        </p:spPr>
      </p:pic>
      <p:graphicFrame>
        <p:nvGraphicFramePr>
          <p:cNvPr id="51207" name="Object 335"/>
          <p:cNvGraphicFramePr>
            <a:graphicFrameLocks noChangeAspect="1"/>
          </p:cNvGraphicFramePr>
          <p:nvPr/>
        </p:nvGraphicFramePr>
        <p:xfrm>
          <a:off x="6011863" y="4365625"/>
          <a:ext cx="2586037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889000" progId="Equation.3">
                  <p:embed/>
                </p:oleObj>
              </mc:Choice>
              <mc:Fallback>
                <p:oleObj name="Equation" r:id="rId6" imgW="1676400" imgH="889000" progId="Equation.3">
                  <p:embed/>
                  <p:pic>
                    <p:nvPicPr>
                      <p:cNvPr id="51207" name="Object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365625"/>
                        <a:ext cx="2586037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Freeform 13"/>
          <p:cNvSpPr>
            <a:spLocks noChangeArrowheads="1"/>
          </p:cNvSpPr>
          <p:nvPr/>
        </p:nvSpPr>
        <p:spPr bwMode="auto">
          <a:xfrm>
            <a:off x="1079500" y="4076700"/>
            <a:ext cx="4932363" cy="1152525"/>
          </a:xfrm>
          <a:custGeom>
            <a:avLst/>
            <a:gdLst>
              <a:gd name="T0" fmla="*/ 0 w 2976664"/>
              <a:gd name="T1" fmla="*/ 0 h 2354094"/>
              <a:gd name="T2" fmla="*/ 2859940 w 2976664"/>
              <a:gd name="T3" fmla="*/ 18087 h 2354094"/>
              <a:gd name="T4" fmla="*/ 15179335 w 2976664"/>
              <a:gd name="T5" fmla="*/ 28254 h 2354094"/>
              <a:gd name="T6" fmla="*/ 26977623 w 2976664"/>
              <a:gd name="T7" fmla="*/ 41302 h 2354094"/>
              <a:gd name="T8" fmla="*/ 37185376 w 2976664"/>
              <a:gd name="T9" fmla="*/ 66192 h 23540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76664"/>
              <a:gd name="T16" fmla="*/ 0 h 2354094"/>
              <a:gd name="T17" fmla="*/ 2976664 w 2976664"/>
              <a:gd name="T18" fmla="*/ 2354094 h 23540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76664" h="2354094">
                <a:moveTo>
                  <a:pt x="0" y="0"/>
                </a:moveTo>
                <a:cubicBezTo>
                  <a:pt x="64040" y="136187"/>
                  <a:pt x="26420" y="475765"/>
                  <a:pt x="228936" y="643239"/>
                </a:cubicBezTo>
                <a:cubicBezTo>
                  <a:pt x="431452" y="810713"/>
                  <a:pt x="893328" y="867236"/>
                  <a:pt x="1215095" y="1004842"/>
                </a:cubicBezTo>
                <a:cubicBezTo>
                  <a:pt x="1536862" y="1142448"/>
                  <a:pt x="1871817" y="1330132"/>
                  <a:pt x="2159541" y="1468877"/>
                </a:cubicBezTo>
                <a:cubicBezTo>
                  <a:pt x="2447266" y="1607622"/>
                  <a:pt x="2824264" y="2201694"/>
                  <a:pt x="2976664" y="235409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1210" name="Straight Connector 14"/>
          <p:cNvCxnSpPr>
            <a:cxnSpLocks noChangeShapeType="1"/>
          </p:cNvCxnSpPr>
          <p:nvPr/>
        </p:nvCxnSpPr>
        <p:spPr bwMode="auto">
          <a:xfrm>
            <a:off x="971550" y="407670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211" name="Object 336"/>
          <p:cNvGraphicFramePr>
            <a:graphicFrameLocks noChangeAspect="1"/>
          </p:cNvGraphicFramePr>
          <p:nvPr/>
        </p:nvGraphicFramePr>
        <p:xfrm>
          <a:off x="323850" y="4581525"/>
          <a:ext cx="2155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29810" imgH="431613" progId="Equation.3">
                  <p:embed/>
                </p:oleObj>
              </mc:Choice>
              <mc:Fallback>
                <p:oleObj name="Equation" r:id="rId8" imgW="1129810" imgH="431613" progId="Equation.3">
                  <p:embed/>
                  <p:pic>
                    <p:nvPicPr>
                      <p:cNvPr id="51211" name="Object 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2155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337"/>
          <p:cNvGraphicFramePr>
            <a:graphicFrameLocks noChangeAspect="1"/>
          </p:cNvGraphicFramePr>
          <p:nvPr/>
        </p:nvGraphicFramePr>
        <p:xfrm>
          <a:off x="250825" y="5386388"/>
          <a:ext cx="41687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84400" imgH="635000" progId="Equation.3">
                  <p:embed/>
                </p:oleObj>
              </mc:Choice>
              <mc:Fallback>
                <p:oleObj name="Equation" r:id="rId10" imgW="2184400" imgH="635000" progId="Equation.3">
                  <p:embed/>
                  <p:pic>
                    <p:nvPicPr>
                      <p:cNvPr id="51212" name="Object 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386388"/>
                        <a:ext cx="41687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 bwMode="auto">
          <a:xfrm>
            <a:off x="5724128" y="1268759"/>
            <a:ext cx="3240360" cy="4608513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pitchFamily="112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8035" y="1362254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From Chapter 24</a:t>
            </a:r>
          </a:p>
        </p:txBody>
      </p:sp>
    </p:spTree>
    <p:extLst>
      <p:ext uri="{BB962C8B-B14F-4D97-AF65-F5344CB8AC3E}">
        <p14:creationId xmlns:p14="http://schemas.microsoft.com/office/powerpoint/2010/main" val="361384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Capacitance – Isolated Sphere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76400"/>
                <a:ext cx="7859713" cy="2544763"/>
              </a:xfrm>
            </p:spPr>
            <p:txBody>
              <a:bodyPr/>
              <a:lstStyle/>
              <a:p>
                <a:pPr marL="0" indent="0" eaLnBrk="1" hangingPunct="1"/>
                <a:r>
                  <a:rPr lang="en-US" altLang="en-US" sz="1700" dirty="0"/>
                  <a:t>Assume a spherical charged conductor with radius </a:t>
                </a:r>
                <a14:m>
                  <m:oMath xmlns:m="http://schemas.openxmlformats.org/officeDocument/2006/math">
                    <m:r>
                      <a:rPr lang="en-US" altLang="en-US" sz="17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altLang="en-US" sz="1700" i="1" dirty="0"/>
                  <a:t>.</a:t>
                </a:r>
              </a:p>
              <a:p>
                <a:pPr marL="0" indent="0" eaLnBrk="1" hangingPunct="1"/>
                <a:r>
                  <a:rPr lang="en-US" altLang="en-US" sz="1700" dirty="0"/>
                  <a:t>The sphere will have the same capacitance as it would if there were a conducting sphere of infinite radius (</a:t>
                </a:r>
                <a14:m>
                  <m:oMath xmlns:m="http://schemas.openxmlformats.org/officeDocument/2006/math">
                    <m:r>
                      <a:rPr lang="en-US" altLang="en-US" sz="1700" b="0" i="1" smtClean="0">
                        <a:latin typeface="Cambria Math"/>
                      </a:rPr>
                      <m:t>𝑏</m:t>
                    </m:r>
                    <m:r>
                      <a:rPr lang="en-US" altLang="en-US" sz="1700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en-US" sz="1700" dirty="0"/>
                  <a:t>), concentric with the original sphere.</a:t>
                </a:r>
              </a:p>
              <a:p>
                <a:pPr marL="0" indent="0" eaLnBrk="1" hangingPunct="1"/>
                <a:r>
                  <a:rPr lang="en-US" altLang="en-US" sz="1700" dirty="0"/>
                  <a:t>Assume </a:t>
                </a:r>
                <a14:m>
                  <m:oMath xmlns:m="http://schemas.openxmlformats.org/officeDocument/2006/math">
                    <m:r>
                      <a:rPr lang="en-US" altLang="en-US" sz="1700" i="1" dirty="0" smtClean="0">
                        <a:latin typeface="Cambria Math"/>
                      </a:rPr>
                      <m:t>𝑉</m:t>
                    </m:r>
                    <m:r>
                      <a:rPr lang="en-US" altLang="en-US" sz="1700" i="1" dirty="0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altLang="en-US" sz="1700" dirty="0"/>
                  <a:t>for the infinitely large shell</a:t>
                </a:r>
              </a:p>
              <a:p>
                <a:pPr marL="0" indent="0" eaLnBrk="1" hangingPunct="1"/>
                <a:endParaRPr lang="en-US" altLang="en-US" sz="1700" dirty="0"/>
              </a:p>
              <a:p>
                <a:pPr marL="0" indent="0" eaLnBrk="1" hangingPunct="1"/>
                <a:endParaRPr lang="en-US" altLang="en-US" sz="1700" dirty="0"/>
              </a:p>
              <a:p>
                <a:pPr marL="0" indent="0" eaLnBrk="1" hangingPunct="1"/>
                <a:endParaRPr lang="en-US" altLang="en-US" sz="1700" dirty="0"/>
              </a:p>
              <a:p>
                <a:pPr marL="0" indent="0" eaLnBrk="1" hangingPunct="1"/>
                <a:r>
                  <a:rPr lang="en-US" altLang="en-US" sz="1700" dirty="0"/>
                  <a:t>Note, this is </a:t>
                </a:r>
                <a:r>
                  <a:rPr lang="en-US" altLang="en-US" sz="1700" dirty="0">
                    <a:solidFill>
                      <a:srgbClr val="0000FF"/>
                    </a:solidFill>
                  </a:rPr>
                  <a:t>independent of the charge </a:t>
                </a:r>
              </a:p>
              <a:p>
                <a:pPr marL="0" indent="0" eaLnBrk="1" hangingPunct="1">
                  <a:spcBef>
                    <a:spcPct val="0"/>
                  </a:spcBef>
                </a:pPr>
                <a:r>
                  <a:rPr lang="en-US" altLang="en-US" sz="1700" dirty="0"/>
                  <a:t>on the sphere and</a:t>
                </a:r>
                <a:r>
                  <a:rPr lang="en-US" altLang="en-US" sz="1700" dirty="0">
                    <a:solidFill>
                      <a:srgbClr val="0000FF"/>
                    </a:solidFill>
                  </a:rPr>
                  <a:t> its potential</a:t>
                </a:r>
                <a:r>
                  <a:rPr lang="en-US" altLang="en-US" sz="1700" dirty="0"/>
                  <a:t>.</a:t>
                </a:r>
              </a:p>
            </p:txBody>
          </p:sp>
        </mc:Choice>
        <mc:Fallback xmlns="">
          <p:sp>
            <p:nvSpPr>
              <p:cNvPr id="522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7859713" cy="2544763"/>
              </a:xfrm>
              <a:blipFill rotWithShape="1">
                <a:blip r:embed="rId3"/>
                <a:stretch>
                  <a:fillRect l="-1629" t="-2398" r="-1319" b="-33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7" name="TextBox 3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000000"/>
                </a:solidFill>
              </a:rPr>
              <a:t>Section  26.2</a:t>
            </a:r>
          </a:p>
        </p:txBody>
      </p:sp>
      <p:sp>
        <p:nvSpPr>
          <p:cNvPr id="5222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750"/>
            <a:ext cx="442913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AF0BA72-2D81-4A15-95BE-9D7DB920638A}" type="slidenum">
              <a:rPr lang="en-US" altLang="en-US" sz="16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52229" name="Object 79"/>
          <p:cNvGraphicFramePr>
            <a:graphicFrameLocks noChangeAspect="1"/>
          </p:cNvGraphicFramePr>
          <p:nvPr/>
        </p:nvGraphicFramePr>
        <p:xfrm>
          <a:off x="582613" y="3327400"/>
          <a:ext cx="37068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3100" imgH="431800" progId="Equation.3">
                  <p:embed/>
                </p:oleObj>
              </mc:Choice>
              <mc:Fallback>
                <p:oleObj name="Equation" r:id="rId4" imgW="1943100" imgH="431800" progId="Equation.3">
                  <p:embed/>
                  <p:pic>
                    <p:nvPicPr>
                      <p:cNvPr id="5222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327400"/>
                        <a:ext cx="37068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0" name="Picture 8" descr="2605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293096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097011"/>
              </p:ext>
            </p:extLst>
          </p:nvPr>
        </p:nvGraphicFramePr>
        <p:xfrm>
          <a:off x="477838" y="3235325"/>
          <a:ext cx="27622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47172" imgH="482391" progId="Equation.3">
                  <p:embed/>
                </p:oleObj>
              </mc:Choice>
              <mc:Fallback>
                <p:oleObj name="Equation" r:id="rId7" imgW="1447172" imgH="482391" progId="Equation.3">
                  <p:embed/>
                  <p:pic>
                    <p:nvPicPr>
                      <p:cNvPr id="52231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3235325"/>
                        <a:ext cx="2762250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5399745" y="2715075"/>
            <a:ext cx="3240360" cy="3738261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>
              <a:solidFill>
                <a:srgbClr val="000000"/>
              </a:solidFill>
              <a:latin typeface="Arial" charset="0"/>
              <a:ea typeface="ＭＳ Ｐゴシック" pitchFamily="112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7493" y="2852936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From previous page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16333" y="3340010"/>
                <a:ext cx="2256067" cy="66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1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𝛥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sz="1800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𝑎𝑏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sz="180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333" y="3340010"/>
                <a:ext cx="2256067" cy="6650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5844"/>
      </p:ext>
    </p:extLst>
  </p:cSld>
  <p:clrMapOvr>
    <a:masterClrMapping/>
  </p:clrMapOvr>
</p:sld>
</file>

<file path=ppt/theme/theme1.xml><?xml version="1.0" encoding="utf-8"?>
<a:theme xmlns:a="http://schemas.openxmlformats.org/drawingml/2006/main" name="1_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 Template</Template>
  <TotalTime>5563</TotalTime>
  <Words>2022</Words>
  <Application>Microsoft Office PowerPoint</Application>
  <PresentationFormat>On-screen Show (4:3)</PresentationFormat>
  <Paragraphs>251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Lucida Grande</vt:lpstr>
      <vt:lpstr>Arial</vt:lpstr>
      <vt:lpstr>Cambria Math</vt:lpstr>
      <vt:lpstr>Symbol</vt:lpstr>
      <vt:lpstr>Times New Roman</vt:lpstr>
      <vt:lpstr>Wingdings</vt:lpstr>
      <vt:lpstr>1_CL Template</vt:lpstr>
      <vt:lpstr>Equation</vt:lpstr>
      <vt:lpstr> Capacitance &amp; Dielectrics</vt:lpstr>
      <vt:lpstr>Circuits and Circuit Elements</vt:lpstr>
      <vt:lpstr>Makeup of a Capacitor</vt:lpstr>
      <vt:lpstr>Definition of Capacitance</vt:lpstr>
      <vt:lpstr>Parallel Plate Capacitor</vt:lpstr>
      <vt:lpstr>Capacitance – Parallel Plates</vt:lpstr>
      <vt:lpstr>Capacitance - Cylindrical Capacitors (Optional)</vt:lpstr>
      <vt:lpstr>Capacitance - Spherical Capacitor (Optional)</vt:lpstr>
      <vt:lpstr>Capacitance – Isolated Sphere (Optional)</vt:lpstr>
      <vt:lpstr>Circuit Symbols</vt:lpstr>
      <vt:lpstr>Capacitors in Parallel</vt:lpstr>
      <vt:lpstr>Capacitors in Parallel (Equivalent capacitance)</vt:lpstr>
      <vt:lpstr>Capacitors in Series</vt:lpstr>
      <vt:lpstr>Capacitors in Series (Equivalent capacitance)</vt:lpstr>
      <vt:lpstr>Equivalent Capacitance, Example</vt:lpstr>
      <vt:lpstr>Energy in a Capacitor – Overview </vt:lpstr>
      <vt:lpstr>Energy Stored in a Capacitor</vt:lpstr>
      <vt:lpstr>Energy, cont</vt:lpstr>
      <vt:lpstr>Capacitors with Dielectrics</vt:lpstr>
      <vt:lpstr>Dielectrics, cont</vt:lpstr>
      <vt:lpstr>Some Dielectric Constants and Dielectric Strengths</vt:lpstr>
      <vt:lpstr>Types of Capacitors – Tubular, oil filled and electrolytic (Optional) </vt:lpstr>
      <vt:lpstr>Electric Dipole (Optional)</vt:lpstr>
      <vt:lpstr>Polar vs. Nonpolar Molecules (Optional)</vt:lpstr>
      <vt:lpstr>Dielectrics with polar molecules – An Atomic View</vt:lpstr>
      <vt:lpstr>Dielectrics with nonpolar molecules – An Atomic View, 2</vt:lpstr>
      <vt:lpstr>Induced Charge and Field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23</dc:title>
  <dc:creator>Marilyn Akins</dc:creator>
  <cp:lastModifiedBy>yip cho tung</cp:lastModifiedBy>
  <cp:revision>330</cp:revision>
  <dcterms:created xsi:type="dcterms:W3CDTF">2003-12-08T01:27:30Z</dcterms:created>
  <dcterms:modified xsi:type="dcterms:W3CDTF">2025-05-22T02:18:24Z</dcterms:modified>
</cp:coreProperties>
</file>