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1" r:id="rId2"/>
    <p:sldId id="832" r:id="rId3"/>
    <p:sldId id="333" r:id="rId4"/>
    <p:sldId id="336" r:id="rId5"/>
    <p:sldId id="337" r:id="rId6"/>
    <p:sldId id="339" r:id="rId7"/>
    <p:sldId id="342" r:id="rId8"/>
    <p:sldId id="343" r:id="rId9"/>
    <p:sldId id="873" r:id="rId10"/>
    <p:sldId id="345" r:id="rId11"/>
    <p:sldId id="874" r:id="rId12"/>
    <p:sldId id="348" r:id="rId13"/>
    <p:sldId id="350" r:id="rId14"/>
    <p:sldId id="351" r:id="rId15"/>
    <p:sldId id="875" r:id="rId16"/>
    <p:sldId id="353" r:id="rId17"/>
    <p:sldId id="354" r:id="rId18"/>
    <p:sldId id="356" r:id="rId19"/>
    <p:sldId id="358" r:id="rId20"/>
    <p:sldId id="359" r:id="rId21"/>
    <p:sldId id="361" r:id="rId22"/>
    <p:sldId id="363" r:id="rId23"/>
    <p:sldId id="365" r:id="rId24"/>
    <p:sldId id="3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6" d="100"/>
          <a:sy n="86" d="100"/>
        </p:scale>
        <p:origin x="27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C2202-EB53-4909-8E74-0F319A1B3D0D}" type="datetimeFigureOut">
              <a:rPr lang="en-HK" smtClean="0"/>
              <a:t>29/4/2025</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ECA2C-405C-4B3F-9423-71C65A7976B7}" type="slidenum">
              <a:rPr lang="en-HK" smtClean="0"/>
              <a:t>‹#›</a:t>
            </a:fld>
            <a:endParaRPr lang="en-HK"/>
          </a:p>
        </p:txBody>
      </p:sp>
    </p:spTree>
    <p:extLst>
      <p:ext uri="{BB962C8B-B14F-4D97-AF65-F5344CB8AC3E}">
        <p14:creationId xmlns:p14="http://schemas.microsoft.com/office/powerpoint/2010/main" val="148174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536543-5438-48E4-B19E-FD6D93993623}" type="slidenum">
              <a:rPr lang="en-US"/>
              <a:pPr/>
              <a:t>11</a:t>
            </a:fld>
            <a:endParaRPr lang="en-US"/>
          </a:p>
        </p:txBody>
      </p:sp>
      <p:sp>
        <p:nvSpPr>
          <p:cNvPr id="24578" name="Rectangle 2"/>
          <p:cNvSpPr>
            <a:spLocks noGrp="1" noRot="1" noChangeAspect="1" noChangeArrowheads="1" noTextEdit="1"/>
          </p:cNvSpPr>
          <p:nvPr>
            <p:ph type="sldImg"/>
          </p:nvPr>
        </p:nvSpPr>
        <p:spPr>
          <a:xfrm>
            <a:off x="992188" y="769938"/>
            <a:ext cx="5114925" cy="3836987"/>
          </a:xfrm>
          <a:ln/>
        </p:spPr>
      </p:sp>
      <p:sp>
        <p:nvSpPr>
          <p:cNvPr id="24579" name="Rectangle 3"/>
          <p:cNvSpPr>
            <a:spLocks noGrp="1" noChangeArrowheads="1"/>
          </p:cNvSpPr>
          <p:nvPr>
            <p:ph type="body" idx="1"/>
          </p:nvPr>
        </p:nvSpPr>
        <p:spPr>
          <a:xfrm>
            <a:off x="944931" y="4861442"/>
            <a:ext cx="5209440" cy="4603800"/>
          </a:xfrm>
        </p:spPr>
        <p:txBody>
          <a:bodyPr lIns="99033" tIns="49517" rIns="99033" bIns="49517"/>
          <a:lstStyle/>
          <a:p>
            <a:r>
              <a:rPr lang="el-GR" b="1" dirty="0">
                <a:solidFill>
                  <a:srgbClr val="000000"/>
                </a:solidFill>
              </a:rPr>
              <a:t>Figure 24.9</a:t>
            </a:r>
            <a:endParaRPr lang="el-GR" dirty="0">
              <a:solidFill>
                <a:srgbClr val="000000"/>
              </a:solidFill>
            </a:endParaRPr>
          </a:p>
          <a:p>
            <a:r>
              <a:rPr lang="el-GR" dirty="0">
                <a:solidFill>
                  <a:srgbClr val="000000"/>
                </a:solidFill>
              </a:rPr>
              <a:t>The net electric flux through any closed surface depends only on the charge </a:t>
            </a:r>
            <a:r>
              <a:rPr lang="el-GR" i="1" dirty="0">
                <a:solidFill>
                  <a:srgbClr val="000000"/>
                </a:solidFill>
              </a:rPr>
              <a:t>inside </a:t>
            </a:r>
            <a:r>
              <a:rPr lang="el-GR" dirty="0">
                <a:solidFill>
                  <a:srgbClr val="000000"/>
                </a:solidFill>
              </a:rPr>
              <a:t>that surface. The net flux through surface is </a:t>
            </a:r>
            <a:r>
              <a:rPr lang="el-GR" i="1" dirty="0">
                <a:solidFill>
                  <a:srgbClr val="000000"/>
                </a:solidFill>
              </a:rPr>
              <a:t>q</a:t>
            </a:r>
            <a:r>
              <a:rPr lang="el-GR" baseline="-25000" dirty="0">
                <a:solidFill>
                  <a:srgbClr val="000000"/>
                </a:solidFill>
              </a:rPr>
              <a:t>1</a:t>
            </a:r>
            <a:r>
              <a:rPr lang="el-GR" dirty="0">
                <a:solidFill>
                  <a:srgbClr val="000000"/>
                </a:solidFill>
              </a:rPr>
              <a:t>/ε</a:t>
            </a:r>
            <a:r>
              <a:rPr lang="el-GR" baseline="-25000" dirty="0">
                <a:solidFill>
                  <a:srgbClr val="000000"/>
                </a:solidFill>
              </a:rPr>
              <a:t>0</a:t>
            </a:r>
            <a:r>
              <a:rPr lang="el-GR" dirty="0">
                <a:solidFill>
                  <a:srgbClr val="000000"/>
                </a:solidFill>
              </a:rPr>
              <a:t>, the net flux through surface </a:t>
            </a:r>
            <a:r>
              <a:rPr lang="el-GR" i="1" dirty="0">
                <a:solidFill>
                  <a:srgbClr val="000000"/>
                </a:solidFill>
              </a:rPr>
              <a:t>S</a:t>
            </a:r>
            <a:r>
              <a:rPr lang="en-US" dirty="0">
                <a:solidFill>
                  <a:srgbClr val="000000"/>
                </a:solidFill>
              </a:rPr>
              <a:t>’</a:t>
            </a:r>
            <a:r>
              <a:rPr lang="el-GR" dirty="0">
                <a:solidFill>
                  <a:srgbClr val="000000"/>
                </a:solidFill>
              </a:rPr>
              <a:t> is (</a:t>
            </a:r>
            <a:r>
              <a:rPr lang="el-GR" i="1" dirty="0">
                <a:solidFill>
                  <a:srgbClr val="000000"/>
                </a:solidFill>
              </a:rPr>
              <a:t>q</a:t>
            </a:r>
            <a:r>
              <a:rPr lang="el-GR" baseline="-25000" dirty="0">
                <a:solidFill>
                  <a:srgbClr val="000000"/>
                </a:solidFill>
              </a:rPr>
              <a:t>2</a:t>
            </a:r>
            <a:r>
              <a:rPr lang="el-GR" dirty="0">
                <a:solidFill>
                  <a:srgbClr val="000000"/>
                </a:solidFill>
              </a:rPr>
              <a:t> </a:t>
            </a:r>
            <a:r>
              <a:rPr lang="en-US" dirty="0">
                <a:solidFill>
                  <a:srgbClr val="000000"/>
                </a:solidFill>
              </a:rPr>
              <a:t>+</a:t>
            </a:r>
            <a:r>
              <a:rPr lang="el-GR" dirty="0">
                <a:solidFill>
                  <a:srgbClr val="000000"/>
                </a:solidFill>
              </a:rPr>
              <a:t> </a:t>
            </a:r>
            <a:r>
              <a:rPr lang="el-GR" i="1" dirty="0">
                <a:solidFill>
                  <a:srgbClr val="000000"/>
                </a:solidFill>
              </a:rPr>
              <a:t>q</a:t>
            </a:r>
            <a:r>
              <a:rPr lang="el-GR" baseline="-25000" dirty="0">
                <a:solidFill>
                  <a:srgbClr val="000000"/>
                </a:solidFill>
              </a:rPr>
              <a:t>3</a:t>
            </a:r>
            <a:r>
              <a:rPr lang="el-GR" dirty="0">
                <a:solidFill>
                  <a:srgbClr val="000000"/>
                </a:solidFill>
              </a:rPr>
              <a:t>)/ε</a:t>
            </a:r>
            <a:r>
              <a:rPr lang="el-GR" baseline="-25000" dirty="0">
                <a:solidFill>
                  <a:srgbClr val="000000"/>
                </a:solidFill>
              </a:rPr>
              <a:t>0</a:t>
            </a:r>
            <a:r>
              <a:rPr lang="el-GR" dirty="0">
                <a:solidFill>
                  <a:srgbClr val="000000"/>
                </a:solidFill>
              </a:rPr>
              <a:t>, and the net flux through surface </a:t>
            </a:r>
            <a:r>
              <a:rPr lang="el-GR" i="1" dirty="0">
                <a:solidFill>
                  <a:srgbClr val="000000"/>
                </a:solidFill>
              </a:rPr>
              <a:t>S</a:t>
            </a:r>
            <a:r>
              <a:rPr lang="en-US" dirty="0">
                <a:solidFill>
                  <a:srgbClr val="000000"/>
                </a:solidFill>
              </a:rPr>
              <a:t>’’</a:t>
            </a:r>
            <a:r>
              <a:rPr lang="el-GR" dirty="0">
                <a:solidFill>
                  <a:srgbClr val="000000"/>
                </a:solidFill>
              </a:rPr>
              <a:t> is zero.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integration for Uniformly</a:t>
            </a:r>
            <a:r>
              <a:rPr lang="en-US" baseline="0" dirty="0"/>
              <a:t> Charged Sphere</a:t>
            </a:r>
            <a:endParaRPr lang="en-US" dirty="0"/>
          </a:p>
          <a:p>
            <a:r>
              <a:rPr lang="en-US" dirty="0"/>
              <a:t>https://math.stackexchange.com/questions/486293/electric-field-of-a-spherical-shell</a:t>
            </a:r>
          </a:p>
        </p:txBody>
      </p:sp>
      <p:sp>
        <p:nvSpPr>
          <p:cNvPr id="4" name="Slide Number Placeholder 3"/>
          <p:cNvSpPr>
            <a:spLocks noGrp="1"/>
          </p:cNvSpPr>
          <p:nvPr>
            <p:ph type="sldNum" sz="quarter" idx="10"/>
          </p:nvPr>
        </p:nvSpPr>
        <p:spPr/>
        <p:txBody>
          <a:bodyPr/>
          <a:lstStyle/>
          <a:p>
            <a:pPr>
              <a:defRPr/>
            </a:pPr>
            <a:fld id="{1F0892B4-DB40-47D9-8273-9B88AEAD8E6D}" type="slidenum">
              <a:rPr lang="en-US" smtClean="0"/>
              <a:pPr>
                <a:defRPr/>
              </a:pPr>
              <a:t>14</a:t>
            </a:fld>
            <a:endParaRPr lang="en-US"/>
          </a:p>
        </p:txBody>
      </p:sp>
    </p:spTree>
    <p:extLst>
      <p:ext uri="{BB962C8B-B14F-4D97-AF65-F5344CB8AC3E}">
        <p14:creationId xmlns:p14="http://schemas.microsoft.com/office/powerpoint/2010/main" val="19790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5E1-F569-0685-063B-3156E50BF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9386C5BB-9DA1-4567-22FD-3D24E82F3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C0BAA8EE-AA98-EE03-74D9-9CEEF4880D3E}"/>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5" name="Footer Placeholder 4">
            <a:extLst>
              <a:ext uri="{FF2B5EF4-FFF2-40B4-BE49-F238E27FC236}">
                <a16:creationId xmlns:a16="http://schemas.microsoft.com/office/drawing/2014/main" id="{81D0363F-CCBF-01AC-5C22-DC07AC5E7DA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E25DDBF-FBB9-EC76-F187-4DB4C7032392}"/>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164281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A48B-4457-C0FA-E02C-51AA8DB032BB}"/>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495DC020-459A-D95E-6219-C542F97CD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3104953-8ADB-E079-63CB-BEC24BF07444}"/>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5" name="Footer Placeholder 4">
            <a:extLst>
              <a:ext uri="{FF2B5EF4-FFF2-40B4-BE49-F238E27FC236}">
                <a16:creationId xmlns:a16="http://schemas.microsoft.com/office/drawing/2014/main" id="{4E01511C-9F14-51B4-D3FC-902B0B22AD4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93525017-A0D3-2A71-E6BF-42E7B9E30F6C}"/>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66964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113D1-ECA1-F8FD-2B57-60697AFAA3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8C55906E-CDE0-B2D7-795C-6A05B86BE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F93CBD42-C202-F11D-0586-006715E3B316}"/>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5" name="Footer Placeholder 4">
            <a:extLst>
              <a:ext uri="{FF2B5EF4-FFF2-40B4-BE49-F238E27FC236}">
                <a16:creationId xmlns:a16="http://schemas.microsoft.com/office/drawing/2014/main" id="{948E21D6-F17E-F149-86B8-514FF7EC7022}"/>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308D8384-9C22-8AA5-66C7-B104C52566D1}"/>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226968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pPr>
              <a:defRPr/>
            </a:pPr>
            <a:fld id="{13AA34B0-AA54-44CA-9EC0-2B71B89ABC99}" type="slidenum">
              <a:rPr lang="en-US"/>
              <a:pPr>
                <a:defRPr/>
              </a:pPr>
              <a:t>‹#›</a:t>
            </a:fld>
            <a:endParaRPr lang="en-US"/>
          </a:p>
        </p:txBody>
      </p:sp>
    </p:spTree>
    <p:extLst>
      <p:ext uri="{BB962C8B-B14F-4D97-AF65-F5344CB8AC3E}">
        <p14:creationId xmlns:p14="http://schemas.microsoft.com/office/powerpoint/2010/main" val="20648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9B9C-1006-FD80-B45E-680D13E6B61A}"/>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DB79E132-6B67-A7D1-CE3E-E9F50438B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509A786-B659-8DDB-1670-13F00D4B796D}"/>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5" name="Footer Placeholder 4">
            <a:extLst>
              <a:ext uri="{FF2B5EF4-FFF2-40B4-BE49-F238E27FC236}">
                <a16:creationId xmlns:a16="http://schemas.microsoft.com/office/drawing/2014/main" id="{61740293-AFC0-3830-D218-C373964FCD9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E7A1D45-1F01-414B-F27C-0F4F318D5127}"/>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108063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0667-C429-D862-C323-7E3CB1949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74749430-FCA8-AB69-EF49-39628B521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AE8E6-DF0D-4943-069A-5EFA3515DFD0}"/>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5" name="Footer Placeholder 4">
            <a:extLst>
              <a:ext uri="{FF2B5EF4-FFF2-40B4-BE49-F238E27FC236}">
                <a16:creationId xmlns:a16="http://schemas.microsoft.com/office/drawing/2014/main" id="{2B9284DF-A664-9B54-B338-73CDE44ADDD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09BFA64F-F14D-85B3-6F94-09CF5730992E}"/>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37343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E9DF-9714-9240-51E8-1971ACC959C1}"/>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A760B747-81B7-40B6-6557-BC7E6A1F0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BD675188-8BEF-3D17-FFBD-14EDAEC7F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7E1B2616-DB90-39AF-B6F2-7D9CD2F1715B}"/>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6" name="Footer Placeholder 5">
            <a:extLst>
              <a:ext uri="{FF2B5EF4-FFF2-40B4-BE49-F238E27FC236}">
                <a16:creationId xmlns:a16="http://schemas.microsoft.com/office/drawing/2014/main" id="{078F3D49-970B-FEF9-7308-B43BB26959CA}"/>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F92DB702-104C-A6C5-56D1-065E5727BD76}"/>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241225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C384-691F-F262-FD9A-7962C31AA4C4}"/>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EA616971-31D7-30A3-683A-1DAC20E66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60200-6077-A31D-1275-2BCCDBE59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4EE2B739-0C23-4D2E-D4CB-28C297F27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B465D9-A474-3539-4616-5C850FFD5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509E5D7E-CB2E-E728-540F-755691FF66F4}"/>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8" name="Footer Placeholder 7">
            <a:extLst>
              <a:ext uri="{FF2B5EF4-FFF2-40B4-BE49-F238E27FC236}">
                <a16:creationId xmlns:a16="http://schemas.microsoft.com/office/drawing/2014/main" id="{F52C398D-BC1F-9440-7277-2B1419891588}"/>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A8BB0289-3D36-E303-CD40-27B0D2A170E6}"/>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305839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03B9-4A8A-9D46-6BAC-0325FBA50B87}"/>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6B5FAF63-7270-97F4-DDB4-DCACB37425E1}"/>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4" name="Footer Placeholder 3">
            <a:extLst>
              <a:ext uri="{FF2B5EF4-FFF2-40B4-BE49-F238E27FC236}">
                <a16:creationId xmlns:a16="http://schemas.microsoft.com/office/drawing/2014/main" id="{09079B98-C52A-5302-0720-AEECCB069C71}"/>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ACE3945A-7F87-AB42-F07F-4C4AD917208C}"/>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47350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5D616-DD8E-0BD1-7C0B-32126D4CA3B1}"/>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3" name="Footer Placeholder 2">
            <a:extLst>
              <a:ext uri="{FF2B5EF4-FFF2-40B4-BE49-F238E27FC236}">
                <a16:creationId xmlns:a16="http://schemas.microsoft.com/office/drawing/2014/main" id="{9AC1BFC1-CA4B-957B-C1A1-5A6DAAE8258A}"/>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012ACD50-36B7-0D74-0082-EF6EE9C08449}"/>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1867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29C6-9B4D-E1E0-D665-70384FA6F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8368BB56-0AAF-DA3C-058A-F56B20EA9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F4B451FA-ADB7-6247-FADB-86B24EDAF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DEFD0-535E-EC14-C8CE-0723089E554C}"/>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6" name="Footer Placeholder 5">
            <a:extLst>
              <a:ext uri="{FF2B5EF4-FFF2-40B4-BE49-F238E27FC236}">
                <a16:creationId xmlns:a16="http://schemas.microsoft.com/office/drawing/2014/main" id="{346C212F-5954-0503-0F71-25C0528EF994}"/>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709D988-11BB-1995-DD49-5FE5A54A3430}"/>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60597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6300-C4F6-2071-4FD6-9576B7C9A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854843B5-B795-64FA-BF5E-A008A8C17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32C30BF2-6A62-FD32-5FDB-7023CEC5E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5B4DB-57E4-5A58-27EC-B19F7672332A}"/>
              </a:ext>
            </a:extLst>
          </p:cNvPr>
          <p:cNvSpPr>
            <a:spLocks noGrp="1"/>
          </p:cNvSpPr>
          <p:nvPr>
            <p:ph type="dt" sz="half" idx="10"/>
          </p:nvPr>
        </p:nvSpPr>
        <p:spPr/>
        <p:txBody>
          <a:bodyPr/>
          <a:lstStyle/>
          <a:p>
            <a:fld id="{8E1DB63C-5359-4D5C-B6B3-946AB78E6E0D}" type="datetimeFigureOut">
              <a:rPr lang="en-HK" smtClean="0"/>
              <a:t>29/4/2025</a:t>
            </a:fld>
            <a:endParaRPr lang="en-HK"/>
          </a:p>
        </p:txBody>
      </p:sp>
      <p:sp>
        <p:nvSpPr>
          <p:cNvPr id="6" name="Footer Placeholder 5">
            <a:extLst>
              <a:ext uri="{FF2B5EF4-FFF2-40B4-BE49-F238E27FC236}">
                <a16:creationId xmlns:a16="http://schemas.microsoft.com/office/drawing/2014/main" id="{BF4BEEC0-21AA-CBB8-F0DB-C98B6161F5F4}"/>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56D282F3-3626-C541-E58D-47738BA97A1F}"/>
              </a:ext>
            </a:extLst>
          </p:cNvPr>
          <p:cNvSpPr>
            <a:spLocks noGrp="1"/>
          </p:cNvSpPr>
          <p:nvPr>
            <p:ph type="sldNum" sz="quarter" idx="12"/>
          </p:nvPr>
        </p:nvSpPr>
        <p:spPr/>
        <p:txBody>
          <a:bodyPr/>
          <a:lstStyle/>
          <a:p>
            <a:fld id="{C90678D9-B879-476F-8C1E-6F2A900E2919}" type="slidenum">
              <a:rPr lang="en-HK" smtClean="0"/>
              <a:t>‹#›</a:t>
            </a:fld>
            <a:endParaRPr lang="en-HK"/>
          </a:p>
        </p:txBody>
      </p:sp>
    </p:spTree>
    <p:extLst>
      <p:ext uri="{BB962C8B-B14F-4D97-AF65-F5344CB8AC3E}">
        <p14:creationId xmlns:p14="http://schemas.microsoft.com/office/powerpoint/2010/main" val="40096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9CED5-5368-7522-021F-C7611411E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F178FB2F-C5A7-873F-42D1-62B93073F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9CB5A70D-09B3-7342-15B1-9AC118871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DB63C-5359-4D5C-B6B3-946AB78E6E0D}" type="datetimeFigureOut">
              <a:rPr lang="en-HK" smtClean="0"/>
              <a:t>29/4/2025</a:t>
            </a:fld>
            <a:endParaRPr lang="en-HK"/>
          </a:p>
        </p:txBody>
      </p:sp>
      <p:sp>
        <p:nvSpPr>
          <p:cNvPr id="5" name="Footer Placeholder 4">
            <a:extLst>
              <a:ext uri="{FF2B5EF4-FFF2-40B4-BE49-F238E27FC236}">
                <a16:creationId xmlns:a16="http://schemas.microsoft.com/office/drawing/2014/main" id="{DC6B709B-6570-58D8-739B-6C30F28CB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F7CD9F6F-A22E-5A5F-7B1D-F400159D8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678D9-B879-476F-8C1E-6F2A900E2919}" type="slidenum">
              <a:rPr lang="en-HK" smtClean="0"/>
              <a:t>‹#›</a:t>
            </a:fld>
            <a:endParaRPr lang="en-HK"/>
          </a:p>
        </p:txBody>
      </p:sp>
    </p:spTree>
    <p:extLst>
      <p:ext uri="{BB962C8B-B14F-4D97-AF65-F5344CB8AC3E}">
        <p14:creationId xmlns:p14="http://schemas.microsoft.com/office/powerpoint/2010/main" val="885321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jpe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math.stackexchange.com/questions/486293/electric-field-of-a-spherical-shell" TargetMode="External"/><Relationship Id="rId5" Type="http://schemas.openxmlformats.org/officeDocument/2006/relationships/image" Target="../media/image34.pn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1.bin"/><Relationship Id="rId7" Type="http://schemas.openxmlformats.org/officeDocument/2006/relationships/image" Target="../media/image26.jpeg"/><Relationship Id="rId2" Type="http://schemas.openxmlformats.org/officeDocument/2006/relationships/image" Target="../media/image24.jpeg"/><Relationship Id="rId1" Type="http://schemas.openxmlformats.org/officeDocument/2006/relationships/slideLayout" Target="../slideLayouts/slideLayout4.x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0.wmf"/><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8.png"/><Relationship Id="rId2" Type="http://schemas.openxmlformats.org/officeDocument/2006/relationships/image" Target="../media/image33.jpeg"/><Relationship Id="rId1" Type="http://schemas.openxmlformats.org/officeDocument/2006/relationships/slideLayout" Target="../slideLayouts/slideLayout12.x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google.com.hk/url?sa=i&amp;rct=j&amp;q=&amp;esrc=s&amp;source=images&amp;cd=&amp;cad=rja&amp;uact=8&amp;docid=85b4IhckcL5tLM&amp;tbnid=H2s2XzAPwoHauM:&amp;ved=0CAcQjRw&amp;url=http://res.tongyi.com/resources/article/student/others/0104/g2/34.htm&amp;ei=jhY1VILuGdLM8gW7p4LgCQ&amp;psig=AFQjCNH9mXyGzR3JGhh99vcrMXZG_1__BA&amp;ust=141285168984825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38.jpeg"/><Relationship Id="rId1" Type="http://schemas.openxmlformats.org/officeDocument/2006/relationships/slideLayout" Target="../slideLayouts/slideLayout12.xml"/><Relationship Id="rId6" Type="http://schemas.openxmlformats.org/officeDocument/2006/relationships/image" Target="../media/image39.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1.png"/><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p:txBody>
          <a:bodyPr>
            <a:normAutofit/>
          </a:bodyPr>
          <a:lstStyle/>
          <a:p>
            <a:r>
              <a:rPr lang="en-US" altLang="en-US" sz="6600" dirty="0"/>
              <a:t>Gauss’</a:t>
            </a:r>
            <a:r>
              <a:rPr lang="en-US" altLang="ja-JP" sz="6600" dirty="0"/>
              <a:t>s Law</a:t>
            </a:r>
            <a:endParaRPr lang="en-US" altLang="en-US" sz="6600" dirty="0"/>
          </a:p>
        </p:txBody>
      </p:sp>
      <p:sp>
        <p:nvSpPr>
          <p:cNvPr id="3" name="Title 2">
            <a:extLst>
              <a:ext uri="{FF2B5EF4-FFF2-40B4-BE49-F238E27FC236}">
                <a16:creationId xmlns:a16="http://schemas.microsoft.com/office/drawing/2014/main" id="{5721A1B9-0DFD-0F13-3828-226CD59D8000}"/>
              </a:ext>
            </a:extLst>
          </p:cNvPr>
          <p:cNvSpPr>
            <a:spLocks noGrp="1"/>
          </p:cNvSpPr>
          <p:nvPr>
            <p:ph type="ctrTitle"/>
          </p:nvPr>
        </p:nvSpPr>
        <p:spPr/>
        <p:txBody>
          <a:bodyPr/>
          <a:lstStyle/>
          <a:p>
            <a:endParaRPr lang="en-HK"/>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146050"/>
            <a:ext cx="8229600" cy="609600"/>
          </a:xfrm>
        </p:spPr>
        <p:txBody>
          <a:bodyPr>
            <a:normAutofit fontScale="90000"/>
          </a:bodyPr>
          <a:lstStyle/>
          <a:p>
            <a:pPr eaLnBrk="1" hangingPunct="1"/>
            <a:r>
              <a:rPr lang="en-US" altLang="en-US" dirty="0"/>
              <a:t>Gauss</a:t>
            </a:r>
            <a:r>
              <a:rPr lang="ja-JP" altLang="en-US" dirty="0"/>
              <a:t>’</a:t>
            </a:r>
            <a:r>
              <a:rPr lang="en-US" altLang="ja-JP" dirty="0"/>
              <a:t>s Law – General, notes</a:t>
            </a:r>
            <a:endParaRPr lang="en-US" altLang="en-US" dirty="0"/>
          </a:p>
        </p:txBody>
      </p:sp>
      <p:sp>
        <p:nvSpPr>
          <p:cNvPr id="46083" name="Rectangle 3"/>
          <p:cNvSpPr>
            <a:spLocks noGrp="1" noChangeArrowheads="1"/>
          </p:cNvSpPr>
          <p:nvPr>
            <p:ph idx="1"/>
          </p:nvPr>
        </p:nvSpPr>
        <p:spPr>
          <a:xfrm>
            <a:off x="1676399" y="801211"/>
            <a:ext cx="9700954" cy="2424127"/>
          </a:xfrm>
        </p:spPr>
        <p:txBody>
          <a:bodyPr>
            <a:normAutofit/>
          </a:bodyPr>
          <a:lstStyle/>
          <a:p>
            <a:pPr marL="0" indent="0"/>
            <a:r>
              <a:rPr lang="en-US" altLang="en-US" sz="1800" dirty="0"/>
              <a:t>The net flux through any closed surface surrounding a point charge, </a:t>
            </a:r>
            <a:r>
              <a:rPr lang="en-US" altLang="en-US" sz="1800" i="1" dirty="0"/>
              <a:t>q</a:t>
            </a:r>
            <a:r>
              <a:rPr lang="en-US" altLang="en-US" sz="1800" dirty="0"/>
              <a:t>, is given by </a:t>
            </a:r>
            <a:r>
              <a:rPr lang="en-US" altLang="en-US" sz="1800" i="1" dirty="0"/>
              <a:t>q</a:t>
            </a:r>
            <a:r>
              <a:rPr lang="en-US" altLang="en-US" sz="1800" dirty="0"/>
              <a:t>/</a:t>
            </a:r>
            <a:r>
              <a:rPr lang="en-US" altLang="en-US" sz="1800" i="1" dirty="0">
                <a:cs typeface="Arial" pitchFamily="34" charset="0"/>
              </a:rPr>
              <a:t>ɛ</a:t>
            </a:r>
            <a:r>
              <a:rPr lang="en-US" altLang="en-US" sz="1800" i="1" baseline="-25000" dirty="0">
                <a:cs typeface="Arial" pitchFamily="34" charset="0"/>
              </a:rPr>
              <a:t>0</a:t>
            </a:r>
            <a:r>
              <a:rPr lang="en-US" altLang="en-US" sz="1800" dirty="0"/>
              <a:t> and is independent of the shape of that surface.</a:t>
            </a:r>
          </a:p>
          <a:p>
            <a:pPr marL="0" indent="0"/>
            <a:r>
              <a:rPr lang="en-US" altLang="en-US" sz="1800" dirty="0"/>
              <a:t>The net electric flux through a closed surface that surrounds no charge is zero.</a:t>
            </a:r>
          </a:p>
          <a:p>
            <a:pPr marL="0" indent="0"/>
            <a:r>
              <a:rPr lang="en-US" altLang="en-US" sz="1800" dirty="0"/>
              <a:t>Since the electric field due to many charges is the vector sum of the electric fields produced by the individual charges, the flux through any closed surface can be expressed as </a:t>
            </a:r>
          </a:p>
          <a:p>
            <a:pPr marL="0" indent="0"/>
            <a:endParaRPr lang="en-US" altLang="en-US" sz="1800" dirty="0"/>
          </a:p>
        </p:txBody>
      </p:sp>
      <p:graphicFrame>
        <p:nvGraphicFramePr>
          <p:cNvPr id="46085" name="Object 1"/>
          <p:cNvGraphicFramePr>
            <a:graphicFrameLocks noChangeAspect="1"/>
          </p:cNvGraphicFramePr>
          <p:nvPr>
            <p:extLst>
              <p:ext uri="{D42A27DB-BD31-4B8C-83A1-F6EECF244321}">
                <p14:modId xmlns:p14="http://schemas.microsoft.com/office/powerpoint/2010/main" val="3296232875"/>
              </p:ext>
            </p:extLst>
          </p:nvPr>
        </p:nvGraphicFramePr>
        <p:xfrm>
          <a:off x="3360103" y="2496300"/>
          <a:ext cx="3778250" cy="488950"/>
        </p:xfrm>
        <a:graphic>
          <a:graphicData uri="http://schemas.openxmlformats.org/presentationml/2006/ole">
            <mc:AlternateContent xmlns:mc="http://schemas.openxmlformats.org/markup-compatibility/2006">
              <mc:Choice xmlns:v="urn:schemas-microsoft-com:vml" Requires="v">
                <p:oleObj name="Equation" r:id="rId2" imgW="2159000" imgH="279400" progId="Equation.3">
                  <p:embed/>
                </p:oleObj>
              </mc:Choice>
              <mc:Fallback>
                <p:oleObj name="Equation" r:id="rId2" imgW="2159000" imgH="279400" progId="Equation.3">
                  <p:embed/>
                  <p:pic>
                    <p:nvPicPr>
                      <p:cNvPr id="4608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103" y="2496300"/>
                        <a:ext cx="3778250" cy="4889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46086" name="Picture 6" descr="24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850" y="3914775"/>
            <a:ext cx="20320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087" name="Picture 6" descr="2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5726" y="3925888"/>
            <a:ext cx="1635125"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8" name="Rectangle 2"/>
          <p:cNvSpPr txBox="1">
            <a:spLocks noChangeArrowheads="1"/>
          </p:cNvSpPr>
          <p:nvPr/>
        </p:nvSpPr>
        <p:spPr bwMode="auto">
          <a:xfrm>
            <a:off x="1814945" y="2966013"/>
            <a:ext cx="822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r>
              <a:rPr lang="en-US" altLang="en-US" sz="2200" dirty="0">
                <a:solidFill>
                  <a:schemeClr val="accent1"/>
                </a:solidFill>
              </a:rPr>
              <a:t>Gaussian Surface, Example</a:t>
            </a:r>
          </a:p>
        </p:txBody>
      </p:sp>
      <p:sp>
        <p:nvSpPr>
          <p:cNvPr id="46089" name="Rectangle 4"/>
          <p:cNvSpPr txBox="1">
            <a:spLocks noChangeArrowheads="1"/>
          </p:cNvSpPr>
          <p:nvPr/>
        </p:nvSpPr>
        <p:spPr bwMode="auto">
          <a:xfrm>
            <a:off x="1064635" y="3632663"/>
            <a:ext cx="5664777"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28600" indent="-228600"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90000"/>
              </a:lnSpc>
              <a:buFontTx/>
              <a:buChar char="•"/>
            </a:pPr>
            <a:r>
              <a:rPr lang="en-US" altLang="en-US" dirty="0"/>
              <a:t>Closed surfaces of various shapes can surround the charge. Only S</a:t>
            </a:r>
            <a:r>
              <a:rPr lang="en-US" altLang="en-US" baseline="-25000" dirty="0"/>
              <a:t>1</a:t>
            </a:r>
            <a:r>
              <a:rPr lang="en-US" altLang="en-US" dirty="0"/>
              <a:t> is spherical - verifies the net flux through any closed surface surrounding a point charge q is given by </a:t>
            </a:r>
            <a:r>
              <a:rPr lang="en-US" altLang="en-US" i="1" dirty="0"/>
              <a:t>q</a:t>
            </a:r>
            <a:r>
              <a:rPr lang="en-US" altLang="en-US" dirty="0"/>
              <a:t>/</a:t>
            </a:r>
            <a:r>
              <a:rPr lang="en-US" altLang="en-US" i="1" dirty="0">
                <a:latin typeface="Lucida Grande" charset="0"/>
                <a:cs typeface="Arial" pitchFamily="34" charset="0"/>
              </a:rPr>
              <a:t>ɛ</a:t>
            </a:r>
            <a:r>
              <a:rPr lang="en-US" altLang="en-US" i="1" baseline="-25000" dirty="0">
                <a:latin typeface="Lucida Grande" charset="0"/>
                <a:cs typeface="Arial" pitchFamily="34" charset="0"/>
              </a:rPr>
              <a:t>0</a:t>
            </a:r>
            <a:r>
              <a:rPr lang="en-US" altLang="en-US" dirty="0">
                <a:cs typeface="Arial" pitchFamily="34" charset="0"/>
              </a:rPr>
              <a:t> and is independent of the shape of the surface.</a:t>
            </a:r>
          </a:p>
          <a:p>
            <a:pPr eaLnBrk="1" hangingPunct="1">
              <a:lnSpc>
                <a:spcPct val="90000"/>
              </a:lnSpc>
              <a:buFontTx/>
              <a:buChar char="•"/>
            </a:pPr>
            <a:r>
              <a:rPr lang="en-US" altLang="en-US" dirty="0">
                <a:cs typeface="Arial" pitchFamily="34" charset="0"/>
              </a:rPr>
              <a:t>The charge is </a:t>
            </a:r>
            <a:r>
              <a:rPr lang="en-US" altLang="en-US" i="1" dirty="0">
                <a:cs typeface="Arial" pitchFamily="34" charset="0"/>
              </a:rPr>
              <a:t>outside</a:t>
            </a:r>
            <a:r>
              <a:rPr lang="en-US" altLang="en-US" dirty="0">
                <a:cs typeface="Arial" pitchFamily="34" charset="0"/>
              </a:rPr>
              <a:t> the closed surface with an arbitrary shape. Any field line entering the surface leaves at another point. - verifies the electric flux through a closed surface that surrounds no charge is zero.</a:t>
            </a:r>
          </a:p>
        </p:txBody>
      </p:sp>
      <p:sp>
        <p:nvSpPr>
          <p:cNvPr id="46090"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298CA5FC-F5E8-451A-A645-D41E949C8850}" type="slidenum">
              <a:rPr lang="en-US" altLang="en-US" sz="1600"/>
              <a:pPr eaLnBrk="1" hangingPunct="1">
                <a:lnSpc>
                  <a:spcPct val="100000"/>
                </a:lnSpc>
                <a:spcBef>
                  <a:spcPct val="0"/>
                </a:spcBef>
              </a:pPr>
              <a:t>10</a:t>
            </a:fld>
            <a:endParaRPr lang="en-US"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24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1" y="1447801"/>
            <a:ext cx="3708825" cy="46297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554" name="Rectangle 2" hidden="1"/>
          <p:cNvSpPr>
            <a:spLocks noGrp="1" noChangeArrowheads="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2" name="Rectangle 1"/>
              <p:cNvSpPr/>
              <p:nvPr/>
            </p:nvSpPr>
            <p:spPr>
              <a:xfrm>
                <a:off x="2487010" y="3219092"/>
                <a:ext cx="4218591" cy="1429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𝛷</m:t>
                          </m:r>
                        </m:e>
                        <m:sub>
                          <m:r>
                            <a:rPr lang="en-US" sz="2800" i="1">
                              <a:latin typeface="Cambria Math"/>
                            </a:rPr>
                            <m:t>𝐸</m:t>
                          </m:r>
                        </m:sub>
                      </m:sSub>
                      <m:r>
                        <a:rPr lang="en-US" sz="2800">
                          <a:latin typeface="Cambria Math"/>
                        </a:rPr>
                        <m:t>=</m:t>
                      </m:r>
                      <m:nary>
                        <m:naryPr>
                          <m:chr m:val="∮"/>
                          <m:limLoc m:val="undOvr"/>
                          <m:ctrlPr>
                            <a:rPr lang="en-US" sz="2800" i="1">
                              <a:latin typeface="Cambria Math" panose="02040503050406030204" pitchFamily="18" charset="0"/>
                            </a:rPr>
                          </m:ctrlPr>
                        </m:naryPr>
                        <m:sub>
                          <m:r>
                            <m:rPr>
                              <m:brk m:alnAt="24"/>
                            </m:rPr>
                            <a:rPr lang="en-US" sz="2800" i="1">
                              <a:latin typeface="Cambria Math"/>
                            </a:rPr>
                            <m:t>𝑆</m:t>
                          </m:r>
                          <m:r>
                            <a:rPr lang="en-US" sz="2800" i="1">
                              <a:latin typeface="Cambria Math"/>
                            </a:rPr>
                            <m:t>′</m:t>
                          </m:r>
                        </m:sub>
                        <m:sup/>
                        <m:e>
                          <m:acc>
                            <m:accPr>
                              <m:chr m:val="⃗"/>
                              <m:ctrlPr>
                                <a:rPr lang="en-US" sz="2800" i="1">
                                  <a:latin typeface="Cambria Math" panose="02040503050406030204" pitchFamily="18" charset="0"/>
                                </a:rPr>
                              </m:ctrlPr>
                            </m:accPr>
                            <m:e>
                              <m:r>
                                <a:rPr lang="en-US" sz="2800" b="1">
                                  <a:latin typeface="Cambria Math"/>
                                </a:rPr>
                                <m:t>𝐄</m:t>
                              </m:r>
                            </m:e>
                          </m:acc>
                          <m:r>
                            <a:rPr lang="en-US" sz="2800">
                              <a:latin typeface="Cambria Math"/>
                            </a:rPr>
                            <m:t>⋅</m:t>
                          </m:r>
                          <m:r>
                            <a:rPr lang="en-US" sz="2800" i="1">
                              <a:latin typeface="Cambria Math"/>
                            </a:rPr>
                            <m:t>𝑑</m:t>
                          </m:r>
                          <m:acc>
                            <m:accPr>
                              <m:chr m:val="⃗"/>
                              <m:ctrlPr>
                                <a:rPr lang="en-US" sz="2800" i="1">
                                  <a:latin typeface="Cambria Math" panose="02040503050406030204" pitchFamily="18" charset="0"/>
                                </a:rPr>
                              </m:ctrlPr>
                            </m:accPr>
                            <m:e>
                              <m:r>
                                <a:rPr lang="en-US" sz="2800" b="1">
                                  <a:latin typeface="Cambria Math"/>
                                </a:rPr>
                                <m:t>𝐀</m:t>
                              </m:r>
                            </m:e>
                          </m:acc>
                        </m:e>
                      </m:nary>
                      <m:r>
                        <a:rPr lang="en-US" sz="2800">
                          <a:latin typeface="Cambria Math"/>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a:rPr>
                                <m:t>𝑞</m:t>
                              </m:r>
                            </m:e>
                            <m:sub>
                              <m:r>
                                <a:rPr lang="en-US" sz="2800" i="1">
                                  <a:latin typeface="Cambria Math"/>
                                </a:rPr>
                                <m:t>2</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𝑞</m:t>
                              </m:r>
                            </m:e>
                            <m:sub>
                              <m:r>
                                <a:rPr lang="en-US" sz="2800" i="1">
                                  <a:latin typeface="Cambria Math"/>
                                </a:rPr>
                                <m:t>3</m:t>
                              </m:r>
                            </m:sub>
                          </m:sSub>
                        </m:num>
                        <m:den>
                          <m:sSub>
                            <m:sSubPr>
                              <m:ctrlPr>
                                <a:rPr lang="en-US" sz="2800" i="1">
                                  <a:latin typeface="Cambria Math" panose="02040503050406030204" pitchFamily="18" charset="0"/>
                                  <a:ea typeface="Cambria Math"/>
                                </a:rPr>
                              </m:ctrlPr>
                            </m:sSubPr>
                            <m:e>
                              <m:r>
                                <a:rPr lang="en-US" sz="2800" i="1">
                                  <a:latin typeface="Cambria Math"/>
                                  <a:ea typeface="Cambria Math"/>
                                </a:rPr>
                                <m:t>𝜀</m:t>
                              </m:r>
                            </m:e>
                            <m:sub>
                              <m:r>
                                <a:rPr lang="en-US" sz="2800" i="1">
                                  <a:latin typeface="Cambria Math"/>
                                  <a:ea typeface="Cambria Math"/>
                                </a:rPr>
                                <m:t>0</m:t>
                              </m:r>
                            </m:sub>
                          </m:sSub>
                        </m:den>
                      </m:f>
                    </m:oMath>
                  </m:oMathPara>
                </a14:m>
                <a:endParaRPr 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2487010" y="3219092"/>
                <a:ext cx="4218591" cy="1429109"/>
              </a:xfrm>
              <a:prstGeom prst="rect">
                <a:avLst/>
              </a:prstGeom>
              <a:blipFill>
                <a:blip r:embed="rId4"/>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563209" y="1809168"/>
                <a:ext cx="3410806" cy="1429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𝛷</m:t>
                          </m:r>
                        </m:e>
                        <m:sub>
                          <m:r>
                            <a:rPr lang="en-US" sz="2800" i="1">
                              <a:latin typeface="Cambria Math"/>
                            </a:rPr>
                            <m:t>𝐸</m:t>
                          </m:r>
                        </m:sub>
                      </m:sSub>
                      <m:r>
                        <a:rPr lang="en-US" sz="2800">
                          <a:latin typeface="Cambria Math"/>
                        </a:rPr>
                        <m:t>=</m:t>
                      </m:r>
                      <m:nary>
                        <m:naryPr>
                          <m:chr m:val="∮"/>
                          <m:limLoc m:val="undOvr"/>
                          <m:ctrlPr>
                            <a:rPr lang="en-US" sz="2800" i="1">
                              <a:latin typeface="Cambria Math" panose="02040503050406030204" pitchFamily="18" charset="0"/>
                            </a:rPr>
                          </m:ctrlPr>
                        </m:naryPr>
                        <m:sub>
                          <m:r>
                            <m:rPr>
                              <m:brk m:alnAt="24"/>
                            </m:rPr>
                            <a:rPr lang="en-US" sz="2800" i="1">
                              <a:latin typeface="Cambria Math"/>
                            </a:rPr>
                            <m:t>𝑆</m:t>
                          </m:r>
                        </m:sub>
                        <m:sup/>
                        <m:e>
                          <m:acc>
                            <m:accPr>
                              <m:chr m:val="⃗"/>
                              <m:ctrlPr>
                                <a:rPr lang="en-US" sz="2800" i="1">
                                  <a:latin typeface="Cambria Math" panose="02040503050406030204" pitchFamily="18" charset="0"/>
                                </a:rPr>
                              </m:ctrlPr>
                            </m:accPr>
                            <m:e>
                              <m:r>
                                <a:rPr lang="en-US" sz="2800" b="1">
                                  <a:latin typeface="Cambria Math"/>
                                </a:rPr>
                                <m:t>𝐄</m:t>
                              </m:r>
                            </m:e>
                          </m:acc>
                          <m:r>
                            <a:rPr lang="en-US" sz="2800">
                              <a:latin typeface="Cambria Math"/>
                            </a:rPr>
                            <m:t>⋅</m:t>
                          </m:r>
                          <m:r>
                            <a:rPr lang="en-US" sz="2800" i="1">
                              <a:latin typeface="Cambria Math"/>
                            </a:rPr>
                            <m:t>𝑑</m:t>
                          </m:r>
                          <m:acc>
                            <m:accPr>
                              <m:chr m:val="⃗"/>
                              <m:ctrlPr>
                                <a:rPr lang="en-US" sz="2800" i="1">
                                  <a:latin typeface="Cambria Math" panose="02040503050406030204" pitchFamily="18" charset="0"/>
                                </a:rPr>
                              </m:ctrlPr>
                            </m:accPr>
                            <m:e>
                              <m:r>
                                <a:rPr lang="en-US" sz="2800" b="1">
                                  <a:latin typeface="Cambria Math"/>
                                </a:rPr>
                                <m:t>𝐀</m:t>
                              </m:r>
                            </m:e>
                          </m:acc>
                        </m:e>
                      </m:nary>
                      <m:r>
                        <a:rPr lang="en-US" sz="2800">
                          <a:latin typeface="Cambria Math"/>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a:rPr>
                                <m:t>𝑞</m:t>
                              </m:r>
                            </m:e>
                            <m:sub>
                              <m:r>
                                <a:rPr lang="en-US" sz="2800" i="1">
                                  <a:latin typeface="Cambria Math"/>
                                </a:rPr>
                                <m:t>1</m:t>
                              </m:r>
                            </m:sub>
                          </m:sSub>
                        </m:num>
                        <m:den>
                          <m:sSub>
                            <m:sSubPr>
                              <m:ctrlPr>
                                <a:rPr lang="en-US" sz="2800" i="1">
                                  <a:latin typeface="Cambria Math" panose="02040503050406030204" pitchFamily="18" charset="0"/>
                                  <a:ea typeface="Cambria Math"/>
                                </a:rPr>
                              </m:ctrlPr>
                            </m:sSubPr>
                            <m:e>
                              <m:r>
                                <a:rPr lang="en-US" sz="2800" i="1">
                                  <a:latin typeface="Cambria Math"/>
                                  <a:ea typeface="Cambria Math"/>
                                </a:rPr>
                                <m:t>𝜀</m:t>
                              </m:r>
                            </m:e>
                            <m:sub>
                              <m:r>
                                <a:rPr lang="en-US" sz="2800" i="1">
                                  <a:latin typeface="Cambria Math"/>
                                  <a:ea typeface="Cambria Math"/>
                                </a:rPr>
                                <m:t>0</m:t>
                              </m:r>
                            </m:sub>
                          </m:sSub>
                        </m:den>
                      </m:f>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2563209" y="1809168"/>
                <a:ext cx="3410806" cy="1429109"/>
              </a:xfrm>
              <a:prstGeom prst="rect">
                <a:avLst/>
              </a:prstGeom>
              <a:blipFill>
                <a:blip r:embed="rId5"/>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487009" y="4666892"/>
                <a:ext cx="3350148" cy="1429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𝛷</m:t>
                          </m:r>
                        </m:e>
                        <m:sub>
                          <m:r>
                            <a:rPr lang="en-US" sz="2800" i="1">
                              <a:latin typeface="Cambria Math"/>
                            </a:rPr>
                            <m:t>𝐸</m:t>
                          </m:r>
                        </m:sub>
                      </m:sSub>
                      <m:r>
                        <a:rPr lang="en-US" sz="2800">
                          <a:latin typeface="Cambria Math"/>
                        </a:rPr>
                        <m:t>=</m:t>
                      </m:r>
                      <m:nary>
                        <m:naryPr>
                          <m:chr m:val="∮"/>
                          <m:limLoc m:val="undOvr"/>
                          <m:ctrlPr>
                            <a:rPr lang="en-US" sz="2800" i="1">
                              <a:latin typeface="Cambria Math" panose="02040503050406030204" pitchFamily="18" charset="0"/>
                            </a:rPr>
                          </m:ctrlPr>
                        </m:naryPr>
                        <m:sub>
                          <m:r>
                            <m:rPr>
                              <m:brk m:alnAt="24"/>
                            </m:rPr>
                            <a:rPr lang="en-US" sz="2800" i="1">
                              <a:latin typeface="Cambria Math"/>
                            </a:rPr>
                            <m:t>𝑆</m:t>
                          </m:r>
                          <m:r>
                            <a:rPr lang="en-US" sz="2800" i="1">
                              <a:latin typeface="Cambria Math"/>
                            </a:rPr>
                            <m:t>′′</m:t>
                          </m:r>
                        </m:sub>
                        <m:sup/>
                        <m:e>
                          <m:acc>
                            <m:accPr>
                              <m:chr m:val="⃗"/>
                              <m:ctrlPr>
                                <a:rPr lang="en-US" sz="2800" i="1">
                                  <a:latin typeface="Cambria Math" panose="02040503050406030204" pitchFamily="18" charset="0"/>
                                </a:rPr>
                              </m:ctrlPr>
                            </m:accPr>
                            <m:e>
                              <m:r>
                                <a:rPr lang="en-US" sz="2800" b="1">
                                  <a:latin typeface="Cambria Math"/>
                                </a:rPr>
                                <m:t>𝐄</m:t>
                              </m:r>
                            </m:e>
                          </m:acc>
                          <m:r>
                            <a:rPr lang="en-US" sz="2800">
                              <a:latin typeface="Cambria Math"/>
                            </a:rPr>
                            <m:t>⋅</m:t>
                          </m:r>
                          <m:r>
                            <a:rPr lang="en-US" sz="2800" i="1">
                              <a:latin typeface="Cambria Math"/>
                            </a:rPr>
                            <m:t>𝑑</m:t>
                          </m:r>
                          <m:acc>
                            <m:accPr>
                              <m:chr m:val="⃗"/>
                              <m:ctrlPr>
                                <a:rPr lang="en-US" sz="2800" i="1">
                                  <a:latin typeface="Cambria Math" panose="02040503050406030204" pitchFamily="18" charset="0"/>
                                </a:rPr>
                              </m:ctrlPr>
                            </m:accPr>
                            <m:e>
                              <m:r>
                                <a:rPr lang="en-US" sz="2800" b="1">
                                  <a:latin typeface="Cambria Math"/>
                                </a:rPr>
                                <m:t>𝐀</m:t>
                              </m:r>
                            </m:e>
                          </m:acc>
                        </m:e>
                      </m:nary>
                      <m:r>
                        <a:rPr lang="en-US" sz="2800">
                          <a:latin typeface="Cambria Math"/>
                        </a:rPr>
                        <m:t>=</m:t>
                      </m:r>
                      <m:r>
                        <a:rPr lang="en-US" sz="2800" i="1">
                          <a:latin typeface="Cambria Math"/>
                        </a:rPr>
                        <m:t>0</m:t>
                      </m:r>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2487009" y="4666892"/>
                <a:ext cx="3350148" cy="1429109"/>
              </a:xfrm>
              <a:prstGeom prst="rect">
                <a:avLst/>
              </a:prstGeom>
              <a:blipFill>
                <a:blip r:embed="rId6"/>
                <a:stretch>
                  <a:fillRect/>
                </a:stretch>
              </a:blipFill>
            </p:spPr>
            <p:txBody>
              <a:bodyPr/>
              <a:lstStyle/>
              <a:p>
                <a:r>
                  <a:rPr lang="en-HK">
                    <a:noFill/>
                  </a:rPr>
                  <a:t> </a:t>
                </a:r>
              </a:p>
            </p:txBody>
          </p:sp>
        </mc:Fallback>
      </mc:AlternateContent>
      <p:sp>
        <p:nvSpPr>
          <p:cNvPr id="4" name="TextBox 3"/>
          <p:cNvSpPr txBox="1"/>
          <p:nvPr/>
        </p:nvSpPr>
        <p:spPr>
          <a:xfrm>
            <a:off x="7924800" y="3967764"/>
            <a:ext cx="417102" cy="369332"/>
          </a:xfrm>
          <a:prstGeom prst="rect">
            <a:avLst/>
          </a:prstGeom>
          <a:noFill/>
        </p:spPr>
        <p:txBody>
          <a:bodyPr wrap="none" rtlCol="0">
            <a:spAutoFit/>
          </a:bodyPr>
          <a:lstStyle/>
          <a:p>
            <a:r>
              <a:rPr lang="en-US" dirty="0"/>
              <a:t>&lt;0</a:t>
            </a:r>
          </a:p>
        </p:txBody>
      </p:sp>
      <p:sp>
        <p:nvSpPr>
          <p:cNvPr id="11" name="TextBox 10"/>
          <p:cNvSpPr txBox="1"/>
          <p:nvPr/>
        </p:nvSpPr>
        <p:spPr>
          <a:xfrm>
            <a:off x="9220200" y="5196779"/>
            <a:ext cx="417102" cy="369332"/>
          </a:xfrm>
          <a:prstGeom prst="rect">
            <a:avLst/>
          </a:prstGeom>
          <a:noFill/>
        </p:spPr>
        <p:txBody>
          <a:bodyPr wrap="none" rtlCol="0">
            <a:spAutoFit/>
          </a:bodyPr>
          <a:lstStyle/>
          <a:p>
            <a:r>
              <a:rPr lang="en-US" dirty="0"/>
              <a:t>&lt;0</a:t>
            </a:r>
          </a:p>
        </p:txBody>
      </p:sp>
      <p:sp>
        <p:nvSpPr>
          <p:cNvPr id="10" name="Rectangle 2"/>
          <p:cNvSpPr txBox="1">
            <a:spLocks noChangeArrowheads="1"/>
          </p:cNvSpPr>
          <p:nvPr/>
        </p:nvSpPr>
        <p:spPr bwMode="auto">
          <a:xfrm>
            <a:off x="1981200" y="803275"/>
            <a:ext cx="822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200">
                <a:solidFill>
                  <a:schemeClr val="accent1"/>
                </a:solidFill>
                <a:latin typeface="+mj-lt"/>
                <a:ea typeface="+mj-ea"/>
                <a:cs typeface="ＭＳ Ｐゴシック"/>
              </a:defRPr>
            </a:lvl1pPr>
            <a:lvl2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2pPr>
            <a:lvl3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3pPr>
            <a:lvl4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4pPr>
            <a:lvl5pPr algn="l" rtl="0" eaLnBrk="0" fontAlgn="base" hangingPunct="0">
              <a:spcBef>
                <a:spcPct val="0"/>
              </a:spcBef>
              <a:spcAft>
                <a:spcPct val="0"/>
              </a:spcAft>
              <a:defRPr sz="2200">
                <a:solidFill>
                  <a:schemeClr val="accent1"/>
                </a:solidFill>
                <a:latin typeface="Arial" charset="0"/>
                <a:ea typeface="ＭＳ Ｐゴシック" pitchFamily="112" charset="-128"/>
                <a:cs typeface="ＭＳ Ｐゴシック"/>
              </a:defRPr>
            </a:lvl5pPr>
            <a:lvl6pPr marL="457200" algn="l" rtl="0" eaLnBrk="1" fontAlgn="base" hangingPunct="1">
              <a:spcBef>
                <a:spcPct val="0"/>
              </a:spcBef>
              <a:spcAft>
                <a:spcPct val="0"/>
              </a:spcAft>
              <a:defRPr sz="2200">
                <a:solidFill>
                  <a:schemeClr val="accent1"/>
                </a:solidFill>
                <a:latin typeface="Arial" charset="0"/>
                <a:ea typeface="ＭＳ Ｐゴシック" pitchFamily="112" charset="-128"/>
              </a:defRPr>
            </a:lvl6pPr>
            <a:lvl7pPr marL="914400" algn="l" rtl="0" eaLnBrk="1" fontAlgn="base" hangingPunct="1">
              <a:spcBef>
                <a:spcPct val="0"/>
              </a:spcBef>
              <a:spcAft>
                <a:spcPct val="0"/>
              </a:spcAft>
              <a:defRPr sz="2200">
                <a:solidFill>
                  <a:schemeClr val="accent1"/>
                </a:solidFill>
                <a:latin typeface="Arial" charset="0"/>
                <a:ea typeface="ＭＳ Ｐゴシック" pitchFamily="112" charset="-128"/>
              </a:defRPr>
            </a:lvl7pPr>
            <a:lvl8pPr marL="1371600" algn="l" rtl="0" eaLnBrk="1" fontAlgn="base" hangingPunct="1">
              <a:spcBef>
                <a:spcPct val="0"/>
              </a:spcBef>
              <a:spcAft>
                <a:spcPct val="0"/>
              </a:spcAft>
              <a:defRPr sz="2200">
                <a:solidFill>
                  <a:schemeClr val="accent1"/>
                </a:solidFill>
                <a:latin typeface="Arial" charset="0"/>
                <a:ea typeface="ＭＳ Ｐゴシック" pitchFamily="112" charset="-128"/>
              </a:defRPr>
            </a:lvl8pPr>
            <a:lvl9pPr marL="1828800" algn="l" rtl="0" eaLnBrk="1" fontAlgn="base" hangingPunct="1">
              <a:spcBef>
                <a:spcPct val="0"/>
              </a:spcBef>
              <a:spcAft>
                <a:spcPct val="0"/>
              </a:spcAft>
              <a:defRPr sz="2200">
                <a:solidFill>
                  <a:schemeClr val="accent1"/>
                </a:solidFill>
                <a:latin typeface="Arial" charset="0"/>
                <a:ea typeface="ＭＳ Ｐゴシック" pitchFamily="112" charset="-128"/>
              </a:defRPr>
            </a:lvl9pPr>
          </a:lstStyle>
          <a:p>
            <a:r>
              <a:rPr lang="en-US" dirty="0"/>
              <a:t>Electric flux through a Gaussian surface – </a:t>
            </a:r>
          </a:p>
          <a:p>
            <a:r>
              <a:rPr lang="en-US" dirty="0"/>
              <a:t>Example of multiple point charges</a:t>
            </a:r>
          </a:p>
        </p:txBody>
      </p:sp>
      <mc:AlternateContent xmlns:mc="http://schemas.openxmlformats.org/markup-compatibility/2006" xmlns:a14="http://schemas.microsoft.com/office/drawing/2010/main">
        <mc:Choice Requires="a14">
          <p:sp>
            <p:nvSpPr>
              <p:cNvPr id="3" name="TextBox 2"/>
              <p:cNvSpPr txBox="1"/>
              <p:nvPr/>
            </p:nvSpPr>
            <p:spPr>
              <a:xfrm>
                <a:off x="1775520" y="1844824"/>
                <a:ext cx="2343398" cy="369332"/>
              </a:xfrm>
              <a:prstGeom prst="rect">
                <a:avLst/>
              </a:prstGeom>
              <a:noFill/>
            </p:spPr>
            <p:txBody>
              <a:bodyPr wrap="none" rtlCol="0">
                <a:spAutoFit/>
              </a:bodyPr>
              <a:lstStyle/>
              <a:p>
                <a:r>
                  <a:rPr lang="en-US" dirty="0"/>
                  <a:t>Flux through surface </a:t>
                </a:r>
                <a14:m>
                  <m:oMath xmlns:m="http://schemas.openxmlformats.org/officeDocument/2006/math">
                    <m:r>
                      <m:rPr>
                        <m:brk m:alnAt="24"/>
                      </m:rPr>
                      <a:rPr lang="en-US" i="1">
                        <a:latin typeface="Cambria Math"/>
                      </a:rPr>
                      <m:t>𝑆</m:t>
                    </m:r>
                  </m:oMath>
                </a14:m>
                <a:r>
                  <a:rPr lang="en-US"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775520" y="1844824"/>
                <a:ext cx="2343398" cy="369332"/>
              </a:xfrm>
              <a:prstGeom prst="rect">
                <a:avLst/>
              </a:prstGeom>
              <a:blipFill>
                <a:blip r:embed="rId7"/>
                <a:stretch>
                  <a:fillRect l="-2078" t="-10000" r="-1299" b="-26667"/>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75521" y="3203684"/>
                <a:ext cx="2398221" cy="369332"/>
              </a:xfrm>
              <a:prstGeom prst="rect">
                <a:avLst/>
              </a:prstGeom>
              <a:noFill/>
            </p:spPr>
            <p:txBody>
              <a:bodyPr wrap="none" rtlCol="0">
                <a:spAutoFit/>
              </a:bodyPr>
              <a:lstStyle/>
              <a:p>
                <a:r>
                  <a:rPr lang="en-US" dirty="0"/>
                  <a:t>Flux through surface </a:t>
                </a:r>
                <a14:m>
                  <m:oMath xmlns:m="http://schemas.openxmlformats.org/officeDocument/2006/math">
                    <m:r>
                      <m:rPr>
                        <m:brk m:alnAt="24"/>
                      </m:rPr>
                      <a:rPr lang="en-US" i="1">
                        <a:latin typeface="Cambria Math"/>
                      </a:rPr>
                      <m:t>𝑆</m:t>
                    </m:r>
                    <m:r>
                      <a:rPr lang="en-US" i="1">
                        <a:latin typeface="Cambria Math"/>
                      </a:rPr>
                      <m:t>′</m:t>
                    </m:r>
                  </m:oMath>
                </a14:m>
                <a:r>
                  <a:rPr lang="en-US" dirty="0"/>
                  <a:t>:</a:t>
                </a:r>
              </a:p>
            </p:txBody>
          </p:sp>
        </mc:Choice>
        <mc:Fallback xmlns="">
          <p:sp>
            <p:nvSpPr>
              <p:cNvPr id="12" name="TextBox 11"/>
              <p:cNvSpPr txBox="1">
                <a:spLocks noRot="1" noChangeAspect="1" noMove="1" noResize="1" noEditPoints="1" noAdjustHandles="1" noChangeArrowheads="1" noChangeShapeType="1" noTextEdit="1"/>
              </p:cNvSpPr>
              <p:nvPr/>
            </p:nvSpPr>
            <p:spPr>
              <a:xfrm>
                <a:off x="1775521" y="3203684"/>
                <a:ext cx="2398221" cy="369332"/>
              </a:xfrm>
              <a:prstGeom prst="rect">
                <a:avLst/>
              </a:prstGeom>
              <a:blipFill>
                <a:blip r:embed="rId8"/>
                <a:stretch>
                  <a:fillRect l="-2030" t="-10000" r="-1015" b="-26667"/>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775520" y="4715852"/>
                <a:ext cx="2457532" cy="369332"/>
              </a:xfrm>
              <a:prstGeom prst="rect">
                <a:avLst/>
              </a:prstGeom>
              <a:noFill/>
            </p:spPr>
            <p:txBody>
              <a:bodyPr wrap="none" rtlCol="0">
                <a:spAutoFit/>
              </a:bodyPr>
              <a:lstStyle/>
              <a:p>
                <a:r>
                  <a:rPr lang="en-US" dirty="0"/>
                  <a:t>Flux through surface </a:t>
                </a:r>
                <a14:m>
                  <m:oMath xmlns:m="http://schemas.openxmlformats.org/officeDocument/2006/math">
                    <m:r>
                      <m:rPr>
                        <m:brk m:alnAt="24"/>
                      </m:rPr>
                      <a:rPr lang="en-US" i="1">
                        <a:latin typeface="Cambria Math"/>
                      </a:rPr>
                      <m:t>𝑆</m:t>
                    </m:r>
                    <m:r>
                      <a:rPr lang="en-US" i="1">
                        <a:latin typeface="Cambria Math"/>
                      </a:rPr>
                      <m:t>′′</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1775520" y="4715852"/>
                <a:ext cx="2457532" cy="369332"/>
              </a:xfrm>
              <a:prstGeom prst="rect">
                <a:avLst/>
              </a:prstGeom>
              <a:blipFill>
                <a:blip r:embed="rId9"/>
                <a:stretch>
                  <a:fillRect l="-1985" t="-10000" r="-1241" b="-26667"/>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68606" y="6186790"/>
                <a:ext cx="3605411" cy="338554"/>
              </a:xfrm>
              <a:prstGeom prst="rect">
                <a:avLst/>
              </a:prstGeom>
            </p:spPr>
            <p:txBody>
              <a:bodyPr wrap="none">
                <a:spAutoFit/>
              </a:bodyPr>
              <a:lstStyle/>
              <a:p>
                <a:r>
                  <a:rPr lang="en-US" sz="1600" dirty="0"/>
                  <a:t>Note: </a:t>
                </a:r>
                <a14:m>
                  <m:oMath xmlns:m="http://schemas.openxmlformats.org/officeDocument/2006/math">
                    <m:r>
                      <m:rPr>
                        <m:brk m:alnAt="24"/>
                      </m:rPr>
                      <a:rPr lang="en-US" sz="1600" i="1">
                        <a:latin typeface="Cambria Math"/>
                      </a:rPr>
                      <m:t>𝑆</m:t>
                    </m:r>
                  </m:oMath>
                </a14:m>
                <a:r>
                  <a:rPr lang="en-US" sz="1600" dirty="0"/>
                  <a:t>, </a:t>
                </a:r>
                <a14:m>
                  <m:oMath xmlns:m="http://schemas.openxmlformats.org/officeDocument/2006/math">
                    <m:r>
                      <m:rPr>
                        <m:brk m:alnAt="24"/>
                      </m:rPr>
                      <a:rPr lang="en-US" sz="1600" i="1">
                        <a:latin typeface="Cambria Math"/>
                      </a:rPr>
                      <m:t>𝑆</m:t>
                    </m:r>
                    <m:r>
                      <a:rPr lang="en-US" sz="1600" i="1">
                        <a:latin typeface="Cambria Math"/>
                      </a:rPr>
                      <m:t>′</m:t>
                    </m:r>
                  </m:oMath>
                </a14:m>
                <a:r>
                  <a:rPr lang="en-US" sz="1600" dirty="0"/>
                  <a:t>, and </a:t>
                </a:r>
                <a14:m>
                  <m:oMath xmlns:m="http://schemas.openxmlformats.org/officeDocument/2006/math">
                    <m:r>
                      <m:rPr>
                        <m:brk m:alnAt="24"/>
                      </m:rPr>
                      <a:rPr lang="en-US" sz="1600" i="1">
                        <a:latin typeface="Cambria Math"/>
                      </a:rPr>
                      <m:t>𝑆</m:t>
                    </m:r>
                    <m:r>
                      <a:rPr lang="en-US" sz="1600" i="1">
                        <a:latin typeface="Cambria Math"/>
                      </a:rPr>
                      <m:t>′′</m:t>
                    </m:r>
                  </m:oMath>
                </a14:m>
                <a:r>
                  <a:rPr lang="en-US" sz="1600" dirty="0"/>
                  <a:t> are all closed surfaces</a:t>
                </a:r>
              </a:p>
            </p:txBody>
          </p:sp>
        </mc:Choice>
        <mc:Fallback xmlns="">
          <p:sp>
            <p:nvSpPr>
              <p:cNvPr id="5" name="Rectangle 4"/>
              <p:cNvSpPr>
                <a:spLocks noRot="1" noChangeAspect="1" noMove="1" noResize="1" noEditPoints="1" noAdjustHandles="1" noChangeArrowheads="1" noChangeShapeType="1" noTextEdit="1"/>
              </p:cNvSpPr>
              <p:nvPr/>
            </p:nvSpPr>
            <p:spPr>
              <a:xfrm>
                <a:off x="6468606" y="6186790"/>
                <a:ext cx="3605411" cy="338554"/>
              </a:xfrm>
              <a:prstGeom prst="rect">
                <a:avLst/>
              </a:prstGeom>
              <a:blipFill>
                <a:blip r:embed="rId10"/>
                <a:stretch>
                  <a:fillRect l="-845" t="-5455" b="-23636"/>
                </a:stretch>
              </a:blipFill>
            </p:spPr>
            <p:txBody>
              <a:bodyPr/>
              <a:lstStyle/>
              <a:p>
                <a:r>
                  <a:rPr lang="en-HK">
                    <a:noFill/>
                  </a:rPr>
                  <a:t> </a:t>
                </a:r>
              </a:p>
            </p:txBody>
          </p:sp>
        </mc:Fallback>
      </mc:AlternateContent>
    </p:spTree>
    <p:extLst>
      <p:ext uri="{BB962C8B-B14F-4D97-AF65-F5344CB8AC3E}">
        <p14:creationId xmlns:p14="http://schemas.microsoft.com/office/powerpoint/2010/main" val="96144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52600" y="37578"/>
            <a:ext cx="8229600" cy="609600"/>
          </a:xfrm>
        </p:spPr>
        <p:txBody>
          <a:bodyPr>
            <a:normAutofit fontScale="90000"/>
          </a:bodyPr>
          <a:lstStyle/>
          <a:p>
            <a:pPr eaLnBrk="1" hangingPunct="1"/>
            <a:r>
              <a:rPr lang="en-US" altLang="en-US" dirty="0"/>
              <a:t>Gauss’</a:t>
            </a:r>
            <a:r>
              <a:rPr lang="en-US" altLang="ja-JP" dirty="0"/>
              <a:t>s Law – Mathematics</a:t>
            </a:r>
            <a:endParaRPr lang="en-US" altLang="en-US" dirty="0"/>
          </a:p>
        </p:txBody>
      </p:sp>
      <p:sp>
        <p:nvSpPr>
          <p:cNvPr id="47107" name="Rectangle 3"/>
          <p:cNvSpPr>
            <a:spLocks noGrp="1" noChangeArrowheads="1"/>
          </p:cNvSpPr>
          <p:nvPr>
            <p:ph type="body" idx="4294967295"/>
          </p:nvPr>
        </p:nvSpPr>
        <p:spPr>
          <a:xfrm>
            <a:off x="435031" y="707095"/>
            <a:ext cx="8787939" cy="3927113"/>
          </a:xfrm>
        </p:spPr>
        <p:txBody>
          <a:bodyPr>
            <a:normAutofit/>
          </a:bodyPr>
          <a:lstStyle/>
          <a:p>
            <a:pPr marL="0" indent="0"/>
            <a:r>
              <a:rPr lang="en-US" altLang="en-US" dirty="0"/>
              <a:t>The mathematical form of Gauss’</a:t>
            </a:r>
            <a:r>
              <a:rPr lang="en-US" altLang="ja-JP" dirty="0"/>
              <a:t>s law states</a:t>
            </a:r>
          </a:p>
          <a:p>
            <a:pPr lvl="1" eaLnBrk="1" hangingPunct="1"/>
            <a:r>
              <a:rPr lang="en-US" altLang="en-US" i="1" dirty="0">
                <a:latin typeface="Times New Roman" panose="02020603050405020304" pitchFamily="18" charset="0"/>
                <a:cs typeface="Times New Roman" panose="02020603050405020304" pitchFamily="18" charset="0"/>
              </a:rPr>
              <a:t>q</a:t>
            </a:r>
            <a:r>
              <a:rPr lang="en-US" altLang="en-US" baseline="-25000" dirty="0">
                <a:latin typeface="Times New Roman" panose="02020603050405020304" pitchFamily="18" charset="0"/>
                <a:cs typeface="Times New Roman" panose="02020603050405020304" pitchFamily="18" charset="0"/>
              </a:rPr>
              <a:t>in</a:t>
            </a:r>
            <a:r>
              <a:rPr lang="en-US" altLang="en-US" dirty="0"/>
              <a:t> is the net charge inside the surface.</a:t>
            </a:r>
          </a:p>
          <a:p>
            <a:pPr marL="0" indent="0"/>
            <a:r>
              <a:rPr lang="en-US" altLang="en-US" dirty="0"/>
              <a:t>    represents the electric field at any point on the surface.</a:t>
            </a:r>
          </a:p>
          <a:p>
            <a:pPr lvl="1" eaLnBrk="1" hangingPunct="1"/>
            <a:r>
              <a:rPr lang="en-US" altLang="en-US" dirty="0"/>
              <a:t>   is the </a:t>
            </a:r>
            <a:r>
              <a:rPr lang="en-US" altLang="en-US" i="1" dirty="0"/>
              <a:t>total electric field</a:t>
            </a:r>
            <a:r>
              <a:rPr lang="en-US" altLang="en-US" dirty="0"/>
              <a:t> and may have contributions from charges both inside and outside of the surface.</a:t>
            </a:r>
          </a:p>
          <a:p>
            <a:pPr marL="0" indent="0"/>
            <a:r>
              <a:rPr lang="en-US" altLang="en-US" dirty="0"/>
              <a:t>Although Gauss’</a:t>
            </a:r>
            <a:r>
              <a:rPr lang="en-US" altLang="ja-JP" dirty="0"/>
              <a:t>s law can, in theory, be solved to find </a:t>
            </a:r>
            <a:r>
              <a:rPr lang="en-US" altLang="ja-JP" b="1" dirty="0"/>
              <a:t>  </a:t>
            </a:r>
            <a:r>
              <a:rPr lang="en-US" altLang="ja-JP" dirty="0"/>
              <a:t>   for any charge configuration, in practice it is limited to symmetric situations.</a:t>
            </a:r>
            <a:endParaRPr lang="en-US" altLang="en-US" dirty="0"/>
          </a:p>
        </p:txBody>
      </p:sp>
      <p:graphicFrame>
        <p:nvGraphicFramePr>
          <p:cNvPr id="47110" name="Object 2"/>
          <p:cNvGraphicFramePr>
            <a:graphicFrameLocks noChangeAspect="1"/>
          </p:cNvGraphicFramePr>
          <p:nvPr>
            <p:extLst>
              <p:ext uri="{D42A27DB-BD31-4B8C-83A1-F6EECF244321}">
                <p14:modId xmlns:p14="http://schemas.microsoft.com/office/powerpoint/2010/main" val="2347467501"/>
              </p:ext>
            </p:extLst>
          </p:nvPr>
        </p:nvGraphicFramePr>
        <p:xfrm>
          <a:off x="1129867" y="2050529"/>
          <a:ext cx="266700" cy="357187"/>
        </p:xfrm>
        <a:graphic>
          <a:graphicData uri="http://schemas.openxmlformats.org/presentationml/2006/ole">
            <mc:AlternateContent xmlns:mc="http://schemas.openxmlformats.org/markup-compatibility/2006">
              <mc:Choice xmlns:v="urn:schemas-microsoft-com:vml" Requires="v">
                <p:oleObj name="Equation" r:id="rId2" imgW="152268" imgH="203024" progId="Equation.3">
                  <p:embed/>
                </p:oleObj>
              </mc:Choice>
              <mc:Fallback>
                <p:oleObj name="Equation" r:id="rId2" imgW="152268" imgH="203024" progId="Equation.3">
                  <p:embed/>
                  <p:pic>
                    <p:nvPicPr>
                      <p:cNvPr id="471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867" y="2050529"/>
                        <a:ext cx="266700" cy="3571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7111" name="Object 4"/>
          <p:cNvGraphicFramePr>
            <a:graphicFrameLocks noChangeAspect="1"/>
          </p:cNvGraphicFramePr>
          <p:nvPr>
            <p:extLst>
              <p:ext uri="{D42A27DB-BD31-4B8C-83A1-F6EECF244321}">
                <p14:modId xmlns:p14="http://schemas.microsoft.com/office/powerpoint/2010/main" val="992081486"/>
              </p:ext>
            </p:extLst>
          </p:nvPr>
        </p:nvGraphicFramePr>
        <p:xfrm>
          <a:off x="8389993" y="2847543"/>
          <a:ext cx="266700" cy="357188"/>
        </p:xfrm>
        <a:graphic>
          <a:graphicData uri="http://schemas.openxmlformats.org/presentationml/2006/ole">
            <mc:AlternateContent xmlns:mc="http://schemas.openxmlformats.org/markup-compatibility/2006">
              <mc:Choice xmlns:v="urn:schemas-microsoft-com:vml" Requires="v">
                <p:oleObj name="Equation" r:id="rId2" imgW="152268" imgH="203024" progId="Equation.3">
                  <p:embed/>
                </p:oleObj>
              </mc:Choice>
              <mc:Fallback>
                <p:oleObj name="Equation" r:id="rId2" imgW="152268" imgH="203024" progId="Equation.3">
                  <p:embed/>
                  <p:pic>
                    <p:nvPicPr>
                      <p:cNvPr id="4711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993" y="2847543"/>
                        <a:ext cx="266700" cy="3571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7112" name="Object 5"/>
          <p:cNvGraphicFramePr>
            <a:graphicFrameLocks noChangeAspect="1"/>
          </p:cNvGraphicFramePr>
          <p:nvPr>
            <p:extLst>
              <p:ext uri="{D42A27DB-BD31-4B8C-83A1-F6EECF244321}">
                <p14:modId xmlns:p14="http://schemas.microsoft.com/office/powerpoint/2010/main" val="1573036325"/>
              </p:ext>
            </p:extLst>
          </p:nvPr>
        </p:nvGraphicFramePr>
        <p:xfrm>
          <a:off x="686754" y="1596660"/>
          <a:ext cx="266700" cy="357188"/>
        </p:xfrm>
        <a:graphic>
          <a:graphicData uri="http://schemas.openxmlformats.org/presentationml/2006/ole">
            <mc:AlternateContent xmlns:mc="http://schemas.openxmlformats.org/markup-compatibility/2006">
              <mc:Choice xmlns:v="urn:schemas-microsoft-com:vml" Requires="v">
                <p:oleObj name="Equation" r:id="rId2" imgW="152268" imgH="203024" progId="Equation.3">
                  <p:embed/>
                </p:oleObj>
              </mc:Choice>
              <mc:Fallback>
                <p:oleObj name="Equation" r:id="rId2" imgW="152268" imgH="203024" progId="Equation.3">
                  <p:embed/>
                  <p:pic>
                    <p:nvPicPr>
                      <p:cNvPr id="4711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54" y="1596660"/>
                        <a:ext cx="266700" cy="3571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7113" name="Rectangle 2"/>
          <p:cNvSpPr txBox="1">
            <a:spLocks noChangeArrowheads="1"/>
          </p:cNvSpPr>
          <p:nvPr/>
        </p:nvSpPr>
        <p:spPr bwMode="auto">
          <a:xfrm>
            <a:off x="714200" y="4024608"/>
            <a:ext cx="822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r>
              <a:rPr lang="en-US" altLang="en-US" sz="2200" dirty="0">
                <a:solidFill>
                  <a:schemeClr val="accent1"/>
                </a:solidFill>
              </a:rPr>
              <a:t>Applying Gauss</a:t>
            </a:r>
            <a:r>
              <a:rPr lang="ja-JP" altLang="en-US" sz="2200" dirty="0">
                <a:solidFill>
                  <a:schemeClr val="accent1"/>
                </a:solidFill>
              </a:rPr>
              <a:t>’</a:t>
            </a:r>
            <a:r>
              <a:rPr lang="en-US" altLang="ja-JP" sz="2200" dirty="0">
                <a:solidFill>
                  <a:schemeClr val="accent1"/>
                </a:solidFill>
              </a:rPr>
              <a:t>s Law</a:t>
            </a:r>
            <a:endParaRPr lang="en-US" altLang="en-US" sz="2200" dirty="0">
              <a:solidFill>
                <a:schemeClr val="accent1"/>
              </a:solidFill>
            </a:endParaRPr>
          </a:p>
        </p:txBody>
      </p:sp>
      <p:sp>
        <p:nvSpPr>
          <p:cNvPr id="47114" name="Rectangle 3"/>
          <p:cNvSpPr>
            <a:spLocks noGrp="1" noChangeArrowheads="1"/>
          </p:cNvSpPr>
          <p:nvPr>
            <p:ph idx="1"/>
          </p:nvPr>
        </p:nvSpPr>
        <p:spPr>
          <a:xfrm>
            <a:off x="427093" y="4657070"/>
            <a:ext cx="10928092" cy="2092865"/>
          </a:xfrm>
        </p:spPr>
        <p:txBody>
          <a:bodyPr>
            <a:normAutofit/>
          </a:bodyPr>
          <a:lstStyle/>
          <a:p>
            <a:pPr marL="0" indent="0"/>
            <a:r>
              <a:rPr lang="en-US" altLang="en-US" sz="1800" dirty="0"/>
              <a:t>To use Gauss’</a:t>
            </a:r>
            <a:r>
              <a:rPr lang="en-US" altLang="ja-JP" sz="1800" dirty="0"/>
              <a:t>s law, you want to choose a Gaussian surface over which the surface integral can be simplified and the electric field determined.</a:t>
            </a:r>
          </a:p>
          <a:p>
            <a:pPr marL="0" indent="0"/>
            <a:r>
              <a:rPr lang="en-US" altLang="en-US" sz="1800" dirty="0">
                <a:solidFill>
                  <a:srgbClr val="FF0000"/>
                </a:solidFill>
              </a:rPr>
              <a:t>Take advantage of </a:t>
            </a:r>
            <a:r>
              <a:rPr lang="en-US" altLang="en-US" sz="1800" b="1" dirty="0">
                <a:solidFill>
                  <a:srgbClr val="FF0000"/>
                </a:solidFill>
              </a:rPr>
              <a:t>symmetry</a:t>
            </a:r>
            <a:r>
              <a:rPr lang="en-US" altLang="en-US" sz="1800" dirty="0"/>
              <a:t>.</a:t>
            </a:r>
          </a:p>
          <a:p>
            <a:pPr marL="0" indent="0"/>
            <a:r>
              <a:rPr lang="en-US" altLang="en-US" sz="1800" dirty="0"/>
              <a:t>Remember, the </a:t>
            </a:r>
            <a:r>
              <a:rPr lang="en-US" altLang="en-US" sz="1800" b="1" dirty="0">
                <a:solidFill>
                  <a:srgbClr val="FF0000"/>
                </a:solidFill>
              </a:rPr>
              <a:t>Gaussian surface is a surface you choose</a:t>
            </a:r>
            <a:r>
              <a:rPr lang="en-US" altLang="en-US" sz="1800" dirty="0"/>
              <a:t>, it does not have to coincide with a real surface.</a:t>
            </a:r>
          </a:p>
        </p:txBody>
      </p:sp>
      <p:sp>
        <p:nvSpPr>
          <p:cNvPr id="47115"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782110AF-F170-47DB-AF5A-EEF4B3754F08}" type="slidenum">
              <a:rPr lang="en-US" altLang="en-US" sz="1600"/>
              <a:pPr eaLnBrk="1" hangingPunct="1">
                <a:lnSpc>
                  <a:spcPct val="100000"/>
                </a:lnSpc>
                <a:spcBef>
                  <a:spcPct val="0"/>
                </a:spcBef>
              </a:pPr>
              <a:t>12</a:t>
            </a:fld>
            <a:endParaRPr lang="en-US" altLang="en-US" sz="1600"/>
          </a:p>
        </p:txBody>
      </p:sp>
      <mc:AlternateContent xmlns:mc="http://schemas.openxmlformats.org/markup-compatibility/2006" xmlns:a14="http://schemas.microsoft.com/office/drawing/2010/main">
        <mc:Choice Requires="a14">
          <p:sp>
            <p:nvSpPr>
              <p:cNvPr id="12" name="Rectangle 11"/>
              <p:cNvSpPr/>
              <p:nvPr/>
            </p:nvSpPr>
            <p:spPr>
              <a:xfrm>
                <a:off x="8389993" y="420075"/>
                <a:ext cx="3559757" cy="1355179"/>
              </a:xfrm>
              <a:prstGeom prst="rect">
                <a:avLst/>
              </a:prstGeom>
              <a:ln>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a:rPr>
                            <m:t>Φ</m:t>
                          </m:r>
                        </m:e>
                        <m:sub>
                          <m:r>
                            <m:rPr>
                              <m:sty m:val="p"/>
                            </m:rPr>
                            <a:rPr lang="en-US" sz="2800">
                              <a:latin typeface="Cambria Math"/>
                            </a:rPr>
                            <m:t>E</m:t>
                          </m:r>
                        </m:sub>
                      </m:sSub>
                      <m:r>
                        <a:rPr lang="en-US" sz="2800">
                          <a:latin typeface="Cambria Math"/>
                        </a:rPr>
                        <m:t>=</m:t>
                      </m:r>
                      <m:nary>
                        <m:naryPr>
                          <m:chr m:val="∮"/>
                          <m:grow m:val="on"/>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rPr>
                              </m:ctrlPr>
                            </m:accPr>
                            <m:e>
                              <m:r>
                                <a:rPr lang="en-US" sz="2800" b="1">
                                  <a:latin typeface="Cambria Math"/>
                                </a:rPr>
                                <m:t>𝐄</m:t>
                              </m:r>
                            </m:e>
                          </m:acc>
                          <m:r>
                            <a:rPr lang="en-US" sz="2800">
                              <a:latin typeface="Cambria Math"/>
                            </a:rPr>
                            <m:t>⋅</m:t>
                          </m:r>
                          <m:r>
                            <a:rPr lang="en-US" sz="2800" i="1">
                              <a:latin typeface="Cambria Math"/>
                            </a:rPr>
                            <m:t>𝑑</m:t>
                          </m:r>
                          <m:acc>
                            <m:accPr>
                              <m:chr m:val="⃗"/>
                              <m:ctrlPr>
                                <a:rPr lang="en-US" sz="2800" i="1">
                                  <a:latin typeface="Cambria Math" panose="02040503050406030204" pitchFamily="18" charset="0"/>
                                </a:rPr>
                              </m:ctrlPr>
                            </m:accPr>
                            <m:e>
                              <m:r>
                                <a:rPr lang="en-US" sz="2800" b="1">
                                  <a:latin typeface="Cambria Math"/>
                                </a:rPr>
                                <m:t>𝐀</m:t>
                              </m:r>
                            </m:e>
                          </m:acc>
                          <m:r>
                            <a:rPr lang="en-US" sz="2800">
                              <a:latin typeface="Cambria Math"/>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a:rPr>
                                        <m:t>𝑞</m:t>
                                      </m:r>
                                    </m:e>
                                    <m:sub>
                                      <m:sSub>
                                        <m:sSubPr>
                                          <m:ctrlPr>
                                            <a:rPr lang="en-US" sz="2800" i="1">
                                              <a:latin typeface="Cambria Math" panose="02040503050406030204" pitchFamily="18" charset="0"/>
                                            </a:rPr>
                                          </m:ctrlPr>
                                        </m:sSubPr>
                                        <m:e>
                                          <m:r>
                                            <a:rPr lang="en-US" sz="2800">
                                              <a:latin typeface="Cambria Math"/>
                                            </a:rPr>
                                            <m:t> </m:t>
                                          </m:r>
                                        </m:e>
                                        <m:sub>
                                          <m:r>
                                            <m:rPr>
                                              <m:sty m:val="p"/>
                                            </m:rPr>
                                            <a:rPr lang="en-US" sz="2800">
                                              <a:latin typeface="Cambria Math"/>
                                            </a:rPr>
                                            <m:t>in</m:t>
                                          </m:r>
                                        </m:sub>
                                      </m:sSub>
                                    </m:sub>
                                  </m:sSub>
                                </m:e>
                                <m:sub>
                                  <m:r>
                                    <a:rPr lang="en-US" sz="2800" i="1">
                                      <a:latin typeface="Cambria Math"/>
                                      <a:cs typeface="Times New Roman" pitchFamily="18" charset="0"/>
                                    </a:rPr>
                                    <m:t> </m:t>
                                  </m:r>
                                </m:sub>
                              </m:sSub>
                            </m:num>
                            <m:den>
                              <m:sSub>
                                <m:sSubPr>
                                  <m:ctrlPr>
                                    <a:rPr lang="en-US" sz="2800" i="1">
                                      <a:latin typeface="Cambria Math" panose="02040503050406030204" pitchFamily="18" charset="0"/>
                                    </a:rPr>
                                  </m:ctrlPr>
                                </m:sSubPr>
                                <m:e>
                                  <m:r>
                                    <a:rPr lang="en-US" sz="2800" i="1">
                                      <a:latin typeface="Cambria Math"/>
                                    </a:rPr>
                                    <m:t>𝜀</m:t>
                                  </m:r>
                                </m:e>
                                <m:sub>
                                  <m:r>
                                    <a:rPr lang="en-US" sz="2800" i="1">
                                      <a:latin typeface="Cambria Math"/>
                                    </a:rPr>
                                    <m:t>𝑜</m:t>
                                  </m:r>
                                </m:sub>
                              </m:sSub>
                            </m:den>
                          </m:f>
                        </m:e>
                      </m:nary>
                    </m:oMath>
                  </m:oMathPara>
                </a14:m>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8389993" y="420075"/>
                <a:ext cx="3559757" cy="1355179"/>
              </a:xfrm>
              <a:prstGeom prst="rect">
                <a:avLst/>
              </a:prstGeom>
              <a:blipFill>
                <a:blip r:embed="rId4"/>
                <a:stretch>
                  <a:fillRect/>
                </a:stretch>
              </a:blipFill>
              <a:ln>
                <a:solidFill>
                  <a:srgbClr val="FF0000"/>
                </a:solidFill>
              </a:ln>
            </p:spPr>
            <p:txBody>
              <a:bodyPr/>
              <a:lstStyle/>
              <a:p>
                <a:r>
                  <a:rPr lang="en-HK">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14549" y="-244475"/>
            <a:ext cx="10515600" cy="1325563"/>
          </a:xfrm>
        </p:spPr>
        <p:txBody>
          <a:bodyPr/>
          <a:lstStyle/>
          <a:p>
            <a:pPr eaLnBrk="1" hangingPunct="1"/>
            <a:r>
              <a:rPr lang="en-US" altLang="en-US" dirty="0"/>
              <a:t>Conditions for a Gaussian Surface</a:t>
            </a:r>
          </a:p>
        </p:txBody>
      </p:sp>
      <mc:AlternateContent xmlns:mc="http://schemas.openxmlformats.org/markup-compatibility/2006" xmlns:a14="http://schemas.microsoft.com/office/drawing/2010/main">
        <mc:Choice Requires="a14">
          <p:sp>
            <p:nvSpPr>
              <p:cNvPr id="48131" name="Rectangle 3"/>
              <p:cNvSpPr>
                <a:spLocks noGrp="1" noChangeArrowheads="1"/>
              </p:cNvSpPr>
              <p:nvPr>
                <p:ph type="body" idx="4294967295"/>
              </p:nvPr>
            </p:nvSpPr>
            <p:spPr>
              <a:xfrm>
                <a:off x="687185" y="965699"/>
                <a:ext cx="8731527" cy="5523770"/>
              </a:xfrm>
            </p:spPr>
            <p:txBody>
              <a:bodyPr>
                <a:normAutofit fontScale="92500" lnSpcReduction="10000"/>
              </a:bodyPr>
              <a:lstStyle/>
              <a:p>
                <a:pPr marL="0" indent="0"/>
                <a:r>
                  <a:rPr lang="en-US" altLang="en-US" dirty="0"/>
                  <a:t>Gauss’s law can be useful when we choose a Gaussian surface such that part of the surface satisfies one of these conditions:</a:t>
                </a:r>
              </a:p>
              <a:p>
                <a:pPr marL="0" indent="0"/>
                <a:endParaRPr lang="en-US" altLang="en-US" dirty="0"/>
              </a:p>
              <a:p>
                <a:pPr lvl="1"/>
                <a:r>
                  <a:rPr lang="en-US" dirty="0"/>
                  <a:t>1) The value of the electric field can be argued from symmetry to be constant over the surface.</a:t>
                </a:r>
              </a:p>
              <a:p>
                <a:pPr lvl="1"/>
                <a:r>
                  <a:rPr lang="en-US" dirty="0"/>
                  <a:t>2)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𝐄</m:t>
                        </m:r>
                      </m:e>
                    </m:acc>
                  </m:oMath>
                </a14:m>
                <a:r>
                  <a:rPr lang="en-US" b="1" dirty="0"/>
                  <a:t> </a:t>
                </a:r>
                <a:r>
                  <a:rPr lang="en-US" dirty="0"/>
                  <a:t>and </a:t>
                </a:r>
                <a14:m>
                  <m:oMath xmlns:m="http://schemas.openxmlformats.org/officeDocument/2006/math">
                    <m:r>
                      <a:rPr lang="en-US" i="1">
                        <a:latin typeface="Cambria Math"/>
                      </a:rPr>
                      <m:t>𝑑</m:t>
                    </m:r>
                    <m:acc>
                      <m:accPr>
                        <m:chr m:val="⃗"/>
                        <m:ctrlPr>
                          <a:rPr lang="en-US" i="1">
                            <a:latin typeface="Cambria Math" panose="02040503050406030204" pitchFamily="18" charset="0"/>
                          </a:rPr>
                        </m:ctrlPr>
                      </m:accPr>
                      <m:e>
                        <m:r>
                          <a:rPr lang="en-US" b="1">
                            <a:latin typeface="Cambria Math"/>
                          </a:rPr>
                          <m:t>𝐀</m:t>
                        </m:r>
                      </m:e>
                    </m:acc>
                  </m:oMath>
                </a14:m>
                <a:r>
                  <a:rPr lang="en-US" dirty="0"/>
                  <a:t> are parallel.</a:t>
                </a:r>
              </a:p>
              <a:p>
                <a:pPr lvl="1"/>
                <a:r>
                  <a:rPr lang="en-US" dirty="0"/>
                  <a:t>3)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𝐄</m:t>
                        </m:r>
                      </m:e>
                    </m:acc>
                  </m:oMath>
                </a14:m>
                <a:r>
                  <a:rPr lang="en-US" b="1" dirty="0"/>
                  <a:t> </a:t>
                </a:r>
                <a:r>
                  <a:rPr lang="en-US" dirty="0"/>
                  <a:t>and </a:t>
                </a:r>
                <a14:m>
                  <m:oMath xmlns:m="http://schemas.openxmlformats.org/officeDocument/2006/math">
                    <m:r>
                      <a:rPr lang="en-US" i="1">
                        <a:latin typeface="Cambria Math"/>
                      </a:rPr>
                      <m:t>𝑑</m:t>
                    </m:r>
                    <m:acc>
                      <m:accPr>
                        <m:chr m:val="⃗"/>
                        <m:ctrlPr>
                          <a:rPr lang="en-US" i="1">
                            <a:latin typeface="Cambria Math" panose="02040503050406030204" pitchFamily="18" charset="0"/>
                          </a:rPr>
                        </m:ctrlPr>
                      </m:accPr>
                      <m:e>
                        <m:r>
                          <a:rPr lang="en-US" b="1">
                            <a:latin typeface="Cambria Math"/>
                          </a:rPr>
                          <m:t>𝐀</m:t>
                        </m:r>
                      </m:e>
                    </m:acc>
                  </m:oMath>
                </a14:m>
                <a:r>
                  <a:rPr lang="en-US" dirty="0"/>
                  <a:t> are perpendicular (i.e.,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𝐄</m:t>
                        </m:r>
                      </m:e>
                    </m:acc>
                    <m:r>
                      <a:rPr lang="en-US">
                        <a:latin typeface="Cambria Math"/>
                      </a:rPr>
                      <m:t>⋅</m:t>
                    </m:r>
                    <m:r>
                      <a:rPr lang="en-US" i="1">
                        <a:latin typeface="Cambria Math"/>
                      </a:rPr>
                      <m:t>𝑑</m:t>
                    </m:r>
                    <m:acc>
                      <m:accPr>
                        <m:chr m:val="⃗"/>
                        <m:ctrlPr>
                          <a:rPr lang="en-US" i="1">
                            <a:latin typeface="Cambria Math" panose="02040503050406030204" pitchFamily="18" charset="0"/>
                          </a:rPr>
                        </m:ctrlPr>
                      </m:accPr>
                      <m:e>
                        <m:r>
                          <a:rPr lang="en-US" b="1">
                            <a:latin typeface="Cambria Math"/>
                          </a:rPr>
                          <m:t>𝐀</m:t>
                        </m:r>
                      </m:e>
                    </m:acc>
                    <m:r>
                      <a:rPr lang="en-US" b="1" i="1">
                        <a:latin typeface="Cambria Math"/>
                      </a:rPr>
                      <m:t> </m:t>
                    </m:r>
                  </m:oMath>
                </a14:m>
                <a:r>
                  <a:rPr lang="en-US" dirty="0"/>
                  <a:t>=</a:t>
                </a:r>
                <a:r>
                  <a:rPr lang="en-US" dirty="0">
                    <a:latin typeface="Times New Roman" pitchFamily="18" charset="0"/>
                    <a:cs typeface="Times New Roman" pitchFamily="18" charset="0"/>
                  </a:rPr>
                  <a:t>0</a:t>
                </a:r>
                <a:r>
                  <a:rPr lang="en-US" dirty="0"/>
                  <a:t>).</a:t>
                </a:r>
              </a:p>
              <a:p>
                <a:pPr lvl="1"/>
                <a:r>
                  <a:rPr lang="en-US" dirty="0"/>
                  <a:t>4) The field is zero.</a:t>
                </a:r>
              </a:p>
              <a:p>
                <a:pPr lvl="1"/>
                <a:endParaRPr lang="en-US" dirty="0"/>
              </a:p>
              <a:p>
                <a:pPr lvl="1"/>
                <a:endParaRPr lang="en-US" dirty="0"/>
              </a:p>
              <a:p>
                <a:pPr marL="457200" lvl="1" indent="0">
                  <a:buNone/>
                </a:pPr>
                <a:endParaRPr lang="en-US" dirty="0"/>
              </a:p>
              <a:p>
                <a:pPr marL="0" indent="0"/>
                <a:r>
                  <a:rPr lang="en-US" altLang="en-US" dirty="0"/>
                  <a:t>If the charge distribution does not have sufficient symmetry such that a Gaussian surface that satisfies these conditions cannot be found, Gauss’s L</a:t>
                </a:r>
                <a:r>
                  <a:rPr lang="en-US" altLang="ja-JP" dirty="0"/>
                  <a:t>aw is not useful for determining the electric field for that charge distribution.</a:t>
                </a:r>
                <a:endParaRPr lang="en-US" altLang="en-US" dirty="0"/>
              </a:p>
            </p:txBody>
          </p:sp>
        </mc:Choice>
        <mc:Fallback xmlns="">
          <p:sp>
            <p:nvSpPr>
              <p:cNvPr id="48131" name="Rectangle 3"/>
              <p:cNvSpPr>
                <a:spLocks noGrp="1" noRot="1" noChangeAspect="1" noMove="1" noResize="1" noEditPoints="1" noAdjustHandles="1" noChangeArrowheads="1" noChangeShapeType="1" noTextEdit="1"/>
              </p:cNvSpPr>
              <p:nvPr>
                <p:ph type="body" idx="4294967295"/>
              </p:nvPr>
            </p:nvSpPr>
            <p:spPr>
              <a:xfrm>
                <a:off x="687185" y="965699"/>
                <a:ext cx="8731527" cy="5523770"/>
              </a:xfrm>
              <a:blipFill>
                <a:blip r:embed="rId2"/>
                <a:stretch>
                  <a:fillRect l="-1257" t="-2205" r="-70"/>
                </a:stretch>
              </a:blipFill>
            </p:spPr>
            <p:txBody>
              <a:bodyPr/>
              <a:lstStyle/>
              <a:p>
                <a:r>
                  <a:rPr lang="en-HK">
                    <a:noFill/>
                  </a:rPr>
                  <a:t> </a:t>
                </a:r>
              </a:p>
            </p:txBody>
          </p:sp>
        </mc:Fallback>
      </mc:AlternateContent>
      <p:sp>
        <p:nvSpPr>
          <p:cNvPr id="48138"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97632372-E01A-491A-B846-4ACFE4DB2280}" type="slidenum">
              <a:rPr lang="en-US" altLang="en-US" sz="1600"/>
              <a:pPr eaLnBrk="1" hangingPunct="1">
                <a:lnSpc>
                  <a:spcPct val="100000"/>
                </a:lnSpc>
                <a:spcBef>
                  <a:spcPct val="0"/>
                </a:spcBef>
              </a:pPr>
              <a:t>13</a:t>
            </a:fld>
            <a:endParaRPr lang="en-US" altLang="en-US" sz="1600"/>
          </a:p>
        </p:txBody>
      </p:sp>
      <mc:AlternateContent xmlns:mc="http://schemas.openxmlformats.org/markup-compatibility/2006" xmlns:a14="http://schemas.microsoft.com/office/drawing/2010/main">
        <mc:Choice Requires="a14">
          <p:sp>
            <p:nvSpPr>
              <p:cNvPr id="6" name="Rectangle 5"/>
              <p:cNvSpPr/>
              <p:nvPr/>
            </p:nvSpPr>
            <p:spPr>
              <a:xfrm>
                <a:off x="7735988" y="2925723"/>
                <a:ext cx="3559757" cy="1355179"/>
              </a:xfrm>
              <a:prstGeom prst="rect">
                <a:avLst/>
              </a:prstGeom>
              <a:ln>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a:rPr>
                            <m:t>Φ</m:t>
                          </m:r>
                        </m:e>
                        <m:sub>
                          <m:r>
                            <m:rPr>
                              <m:sty m:val="p"/>
                            </m:rPr>
                            <a:rPr lang="en-US" sz="2800">
                              <a:latin typeface="Cambria Math"/>
                            </a:rPr>
                            <m:t>E</m:t>
                          </m:r>
                        </m:sub>
                      </m:sSub>
                      <m:r>
                        <a:rPr lang="en-US" sz="2800">
                          <a:latin typeface="Cambria Math"/>
                        </a:rPr>
                        <m:t>=</m:t>
                      </m:r>
                      <m:nary>
                        <m:naryPr>
                          <m:chr m:val="∮"/>
                          <m:grow m:val="on"/>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rPr>
                              </m:ctrlPr>
                            </m:accPr>
                            <m:e>
                              <m:r>
                                <a:rPr lang="en-US" sz="2800" b="1">
                                  <a:latin typeface="Cambria Math"/>
                                </a:rPr>
                                <m:t>𝐄</m:t>
                              </m:r>
                            </m:e>
                          </m:acc>
                          <m:r>
                            <a:rPr lang="en-US" sz="2800">
                              <a:latin typeface="Cambria Math"/>
                            </a:rPr>
                            <m:t>⋅</m:t>
                          </m:r>
                          <m:r>
                            <a:rPr lang="en-US" sz="2800" i="1">
                              <a:latin typeface="Cambria Math"/>
                            </a:rPr>
                            <m:t>𝑑</m:t>
                          </m:r>
                          <m:acc>
                            <m:accPr>
                              <m:chr m:val="⃗"/>
                              <m:ctrlPr>
                                <a:rPr lang="en-US" sz="2800" i="1">
                                  <a:latin typeface="Cambria Math" panose="02040503050406030204" pitchFamily="18" charset="0"/>
                                </a:rPr>
                              </m:ctrlPr>
                            </m:accPr>
                            <m:e>
                              <m:r>
                                <a:rPr lang="en-US" sz="2800" b="1">
                                  <a:latin typeface="Cambria Math"/>
                                </a:rPr>
                                <m:t>𝐀</m:t>
                              </m:r>
                            </m:e>
                          </m:acc>
                          <m:r>
                            <a:rPr lang="en-US" sz="2800">
                              <a:latin typeface="Cambria Math"/>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a:rPr>
                                        <m:t>𝑞</m:t>
                                      </m:r>
                                    </m:e>
                                    <m:sub>
                                      <m:sSub>
                                        <m:sSubPr>
                                          <m:ctrlPr>
                                            <a:rPr lang="en-US" sz="2800" i="1">
                                              <a:latin typeface="Cambria Math" panose="02040503050406030204" pitchFamily="18" charset="0"/>
                                            </a:rPr>
                                          </m:ctrlPr>
                                        </m:sSubPr>
                                        <m:e>
                                          <m:r>
                                            <a:rPr lang="en-US" sz="2800">
                                              <a:latin typeface="Cambria Math"/>
                                            </a:rPr>
                                            <m:t> </m:t>
                                          </m:r>
                                        </m:e>
                                        <m:sub>
                                          <m:r>
                                            <m:rPr>
                                              <m:sty m:val="p"/>
                                            </m:rPr>
                                            <a:rPr lang="en-US" sz="2800">
                                              <a:latin typeface="Cambria Math"/>
                                            </a:rPr>
                                            <m:t>in</m:t>
                                          </m:r>
                                        </m:sub>
                                      </m:sSub>
                                    </m:sub>
                                  </m:sSub>
                                </m:e>
                                <m:sub>
                                  <m:r>
                                    <a:rPr lang="en-US" sz="2800" i="1">
                                      <a:latin typeface="Cambria Math"/>
                                      <a:cs typeface="Times New Roman" pitchFamily="18" charset="0"/>
                                    </a:rPr>
                                    <m:t> </m:t>
                                  </m:r>
                                </m:sub>
                              </m:sSub>
                            </m:num>
                            <m:den>
                              <m:sSub>
                                <m:sSubPr>
                                  <m:ctrlPr>
                                    <a:rPr lang="en-US" sz="2800" i="1">
                                      <a:latin typeface="Cambria Math" panose="02040503050406030204" pitchFamily="18" charset="0"/>
                                    </a:rPr>
                                  </m:ctrlPr>
                                </m:sSubPr>
                                <m:e>
                                  <m:r>
                                    <a:rPr lang="en-US" sz="2800" i="1">
                                      <a:latin typeface="Cambria Math"/>
                                    </a:rPr>
                                    <m:t>𝜀</m:t>
                                  </m:r>
                                </m:e>
                                <m:sub>
                                  <m:r>
                                    <a:rPr lang="en-US" sz="2800" i="1">
                                      <a:latin typeface="Cambria Math"/>
                                    </a:rPr>
                                    <m:t>𝑜</m:t>
                                  </m:r>
                                </m:sub>
                              </m:sSub>
                            </m:den>
                          </m:f>
                        </m:e>
                      </m:nary>
                    </m:oMath>
                  </m:oMathPara>
                </a14:m>
                <a:endParaRPr 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7735988" y="2925723"/>
                <a:ext cx="3559757" cy="1355179"/>
              </a:xfrm>
              <a:prstGeom prst="rect">
                <a:avLst/>
              </a:prstGeom>
              <a:blipFill>
                <a:blip r:embed="rId3"/>
                <a:stretch>
                  <a:fillRect/>
                </a:stretch>
              </a:blipFill>
              <a:ln>
                <a:solidFill>
                  <a:srgbClr val="FF0000"/>
                </a:solidFill>
              </a:ln>
            </p:spPr>
            <p:txBody>
              <a:bodyPr/>
              <a:lstStyle/>
              <a:p>
                <a:r>
                  <a:rPr lang="en-HK">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28464" y="163316"/>
            <a:ext cx="8686800" cy="609600"/>
          </a:xfrm>
        </p:spPr>
        <p:txBody>
          <a:bodyPr/>
          <a:lstStyle/>
          <a:p>
            <a:pPr eaLnBrk="1" hangingPunct="1"/>
            <a:r>
              <a:rPr lang="en-US" altLang="en-US" sz="2100" dirty="0"/>
              <a:t>Exp. 1: Field Due to a Spherically Symmetric Uniform Charge Distribution</a:t>
            </a:r>
          </a:p>
        </p:txBody>
      </p:sp>
      <p:sp>
        <p:nvSpPr>
          <p:cNvPr id="49155" name="Rectangle 3"/>
          <p:cNvSpPr>
            <a:spLocks noGrp="1" noChangeArrowheads="1"/>
          </p:cNvSpPr>
          <p:nvPr>
            <p:ph sz="half" idx="1"/>
          </p:nvPr>
        </p:nvSpPr>
        <p:spPr>
          <a:xfrm>
            <a:off x="777751" y="925132"/>
            <a:ext cx="4038600" cy="4648200"/>
          </a:xfrm>
        </p:spPr>
        <p:txBody>
          <a:bodyPr/>
          <a:lstStyle/>
          <a:p>
            <a:pPr marL="0" indent="0"/>
            <a:r>
              <a:rPr lang="en-US" altLang="en-US" sz="1800" dirty="0">
                <a:solidFill>
                  <a:srgbClr val="FF0000"/>
                </a:solidFill>
              </a:rPr>
              <a:t>Spherical Symmetry</a:t>
            </a:r>
          </a:p>
          <a:p>
            <a:pPr marL="0" indent="0"/>
            <a:r>
              <a:rPr lang="en-US" altLang="en-US" sz="1800" dirty="0"/>
              <a:t>Select a sphere as the Gaussian surface. </a:t>
            </a:r>
          </a:p>
          <a:p>
            <a:pPr marL="0" indent="0"/>
            <a:r>
              <a:rPr lang="en-US" altLang="en-US" sz="1800" dirty="0"/>
              <a:t>For </a:t>
            </a:r>
            <a:r>
              <a:rPr lang="en-US" altLang="en-US" sz="1800" i="1" dirty="0">
                <a:latin typeface="Times New Roman" panose="02020603050405020304" pitchFamily="18" charset="0"/>
                <a:cs typeface="Times New Roman" panose="02020603050405020304" pitchFamily="18" charset="0"/>
              </a:rPr>
              <a:t>r </a:t>
            </a:r>
            <a:r>
              <a:rPr lang="en-US" altLang="en-US" sz="1800" dirty="0">
                <a:latin typeface="Times New Roman" panose="02020603050405020304" pitchFamily="18" charset="0"/>
                <a:cs typeface="Times New Roman" panose="02020603050405020304" pitchFamily="18" charset="0"/>
              </a:rPr>
              <a:t>&gt; </a:t>
            </a:r>
            <a:r>
              <a:rPr lang="en-US" altLang="en-US" sz="1800" i="1" dirty="0">
                <a:latin typeface="Times New Roman" panose="02020603050405020304" pitchFamily="18" charset="0"/>
                <a:cs typeface="Times New Roman" panose="02020603050405020304" pitchFamily="18" charset="0"/>
              </a:rPr>
              <a:t>a</a:t>
            </a:r>
            <a:r>
              <a:rPr lang="en-US" altLang="en-US" sz="1800" i="1" dirty="0"/>
              <a:t>: </a:t>
            </a:r>
            <a:r>
              <a:rPr lang="en-US" altLang="en-US" sz="1600" i="1" dirty="0"/>
              <a:t>Choose surface in Fig (a)</a:t>
            </a:r>
          </a:p>
          <a:p>
            <a:pPr marL="0" indent="0"/>
            <a:endParaRPr lang="en-US" altLang="en-US" sz="1800" i="1" dirty="0"/>
          </a:p>
          <a:p>
            <a:pPr marL="0" indent="0"/>
            <a:endParaRPr lang="en-US" altLang="en-US" sz="1800" i="1" dirty="0"/>
          </a:p>
          <a:p>
            <a:pPr marL="0" indent="0"/>
            <a:endParaRPr lang="en-US" altLang="en-US" sz="1800" i="1" dirty="0"/>
          </a:p>
          <a:p>
            <a:pPr marL="0" indent="0"/>
            <a:endParaRPr lang="en-US" altLang="en-US" sz="1800" dirty="0"/>
          </a:p>
        </p:txBody>
      </p:sp>
      <p:pic>
        <p:nvPicPr>
          <p:cNvPr id="49157" name="Picture 7" descr="2410a"/>
          <p:cNvPicPr>
            <a:picLocks noGrp="1" noChangeAspect="1" noChangeArrowheads="1"/>
          </p:cNvPicPr>
          <p:nvPr>
            <p:ph sz="half" idx="4294967295"/>
          </p:nvPr>
        </p:nvPicPr>
        <p:blipFill rotWithShape="1">
          <a:blip r:embed="rId3">
            <a:extLst>
              <a:ext uri="{28A0092B-C50C-407E-A947-70E740481C1C}">
                <a14:useLocalDpi xmlns:a14="http://schemas.microsoft.com/office/drawing/2010/main" val="0"/>
              </a:ext>
            </a:extLst>
          </a:blip>
          <a:srcRect l="2637" b="6190"/>
          <a:stretch/>
        </p:blipFill>
        <p:spPr>
          <a:xfrm>
            <a:off x="5528320" y="2806090"/>
            <a:ext cx="2411210" cy="3431222"/>
          </a:xfrm>
        </p:spPr>
      </p:pic>
      <p:pic>
        <p:nvPicPr>
          <p:cNvPr id="49158" name="Picture 7" descr="2410b"/>
          <p:cNvPicPr>
            <a:picLocks noGrp="1" noChangeAspect="1" noChangeArrowheads="1"/>
          </p:cNvPicPr>
          <p:nvPr>
            <p:ph sz="half" idx="4294967295"/>
          </p:nvPr>
        </p:nvPicPr>
        <p:blipFill rotWithShape="1">
          <a:blip r:embed="rId4">
            <a:extLst>
              <a:ext uri="{28A0092B-C50C-407E-A947-70E740481C1C}">
                <a14:useLocalDpi xmlns:a14="http://schemas.microsoft.com/office/drawing/2010/main" val="0"/>
              </a:ext>
            </a:extLst>
          </a:blip>
          <a:srcRect b="11684"/>
          <a:stretch/>
        </p:blipFill>
        <p:spPr>
          <a:xfrm>
            <a:off x="7955752" y="2814028"/>
            <a:ext cx="2432050" cy="3230245"/>
          </a:xfrm>
        </p:spPr>
      </p:pic>
      <p:sp>
        <p:nvSpPr>
          <p:cNvPr id="49161" name="Slide Number Placeholder 1"/>
          <p:cNvSpPr>
            <a:spLocks noGrp="1"/>
          </p:cNvSpPr>
          <p:nvPr>
            <p:ph type="sldNum" sz="quarter" idx="12"/>
          </p:nvPr>
        </p:nvSpPr>
        <p:spPr>
          <a:xfrm>
            <a:off x="1868166"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364AE57F-D7FE-4FA3-90FA-3FBFACB422F2}" type="slidenum">
              <a:rPr lang="en-US" altLang="en-US" sz="1600"/>
              <a:pPr eaLnBrk="1" hangingPunct="1">
                <a:lnSpc>
                  <a:spcPct val="100000"/>
                </a:lnSpc>
                <a:spcBef>
                  <a:spcPct val="0"/>
                </a:spcBef>
              </a:pPr>
              <a:t>14</a:t>
            </a:fld>
            <a:endParaRPr lang="en-US" altLang="en-US" sz="1600"/>
          </a:p>
        </p:txBody>
      </p:sp>
      <p:sp>
        <p:nvSpPr>
          <p:cNvPr id="10" name="Rectangle 3"/>
          <p:cNvSpPr>
            <a:spLocks noGrp="1" noChangeArrowheads="1"/>
          </p:cNvSpPr>
          <p:nvPr>
            <p:ph sz="half" idx="1"/>
          </p:nvPr>
        </p:nvSpPr>
        <p:spPr>
          <a:xfrm>
            <a:off x="5278760" y="1397853"/>
            <a:ext cx="5255568" cy="1023392"/>
          </a:xfrm>
        </p:spPr>
        <p:txBody>
          <a:bodyPr>
            <a:normAutofit lnSpcReduction="10000"/>
          </a:bodyPr>
          <a:lstStyle/>
          <a:p>
            <a:pPr marL="0" indent="0"/>
            <a:r>
              <a:rPr lang="en-US" altLang="en-US" sz="1800" dirty="0"/>
              <a:t>An insulating solid sphere of radius </a:t>
            </a:r>
            <a:r>
              <a:rPr lang="en-US" altLang="en-US" sz="1800" i="1" dirty="0"/>
              <a:t>a</a:t>
            </a:r>
            <a:r>
              <a:rPr lang="en-US" altLang="en-US" sz="1800" dirty="0"/>
              <a:t> has a </a:t>
            </a:r>
            <a:r>
              <a:rPr lang="en-US" altLang="en-US" sz="1800" u="sng" dirty="0"/>
              <a:t>uniform volume charge density</a:t>
            </a:r>
            <a:r>
              <a:rPr lang="en-US" altLang="en-US" sz="1800" dirty="0"/>
              <a:t> </a:t>
            </a:r>
            <a:r>
              <a:rPr lang="el-GR" altLang="en-US" sz="1800" i="1" dirty="0"/>
              <a:t>ρ</a:t>
            </a:r>
            <a:r>
              <a:rPr lang="en-US" altLang="en-US" sz="1800" dirty="0"/>
              <a:t> and carries a total positive charge Q. Calculate the magnitude of electric field at a point inside and outside the sphere.</a:t>
            </a:r>
            <a:endParaRPr lang="en-US" altLang="en-US" sz="2600" dirty="0"/>
          </a:p>
        </p:txBody>
      </p:sp>
      <p:sp>
        <p:nvSpPr>
          <p:cNvPr id="11" name="Oval 10"/>
          <p:cNvSpPr>
            <a:spLocks noChangeAspect="1"/>
          </p:cNvSpPr>
          <p:nvPr/>
        </p:nvSpPr>
        <p:spPr>
          <a:xfrm>
            <a:off x="5538522" y="4122234"/>
            <a:ext cx="1852879" cy="1870477"/>
          </a:xfrm>
          <a:prstGeom prst="ellips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75920" y="5733679"/>
            <a:ext cx="436338" cy="369332"/>
          </a:xfrm>
          <a:prstGeom prst="rect">
            <a:avLst/>
          </a:prstGeom>
        </p:spPr>
        <p:txBody>
          <a:bodyPr wrap="none">
            <a:spAutoFit/>
          </a:bodyPr>
          <a:lstStyle/>
          <a:p>
            <a:r>
              <a:rPr lang="en-US" altLang="en-US" dirty="0"/>
              <a:t>(a)</a:t>
            </a:r>
            <a:endParaRPr lang="en-US" dirty="0"/>
          </a:p>
        </p:txBody>
      </p:sp>
      <p:sp>
        <p:nvSpPr>
          <p:cNvPr id="14" name="Rectangle 13"/>
          <p:cNvSpPr/>
          <p:nvPr/>
        </p:nvSpPr>
        <p:spPr>
          <a:xfrm>
            <a:off x="9379690" y="5614402"/>
            <a:ext cx="447558" cy="369332"/>
          </a:xfrm>
          <a:prstGeom prst="rect">
            <a:avLst/>
          </a:prstGeom>
        </p:spPr>
        <p:txBody>
          <a:bodyPr wrap="none">
            <a:spAutoFit/>
          </a:bodyPr>
          <a:lstStyle/>
          <a:p>
            <a:r>
              <a:rPr lang="en-US" altLang="en-US" dirty="0"/>
              <a:t>(b)</a:t>
            </a:r>
            <a:endParaRPr lang="en-US" dirty="0"/>
          </a:p>
        </p:txBody>
      </p:sp>
      <mc:AlternateContent xmlns:mc="http://schemas.openxmlformats.org/markup-compatibility/2006" xmlns:a14="http://schemas.microsoft.com/office/drawing/2010/main">
        <mc:Choice Requires="a14">
          <p:sp>
            <p:nvSpPr>
              <p:cNvPr id="17" name="Rectangle 16"/>
              <p:cNvSpPr/>
              <p:nvPr/>
            </p:nvSpPr>
            <p:spPr>
              <a:xfrm>
                <a:off x="1153825" y="2272295"/>
                <a:ext cx="2695866" cy="3453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000" i="1">
                              <a:latin typeface="Cambria Math" panose="02040503050406030204" pitchFamily="18" charset="0"/>
                            </a:rPr>
                          </m:ctrlPr>
                        </m:mPr>
                        <m:mr>
                          <m:e>
                            <m:eqArr>
                              <m:eqArrPr>
                                <m:ctrlPr>
                                  <a:rPr lang="en-US" sz="2000" i="1">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a:rPr>
                                      <m:t>𝛷</m:t>
                                    </m:r>
                                  </m:e>
                                  <m:sub>
                                    <m:r>
                                      <a:rPr lang="en-US" sz="2000" i="1">
                                        <a:latin typeface="Cambria Math"/>
                                      </a:rPr>
                                      <m:t>𝐸</m:t>
                                    </m:r>
                                  </m:sub>
                                </m:sSub>
                                <m:r>
                                  <a:rPr lang="en-US" sz="2000">
                                    <a:latin typeface="Cambria Math"/>
                                  </a:rPr>
                                  <m:t>=</m:t>
                                </m:r>
                                <m:nary>
                                  <m:naryPr>
                                    <m:chr m:val="∮"/>
                                    <m:grow m:val="on"/>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rPr>
                                        </m:ctrlPr>
                                      </m:accPr>
                                      <m:e>
                                        <m:r>
                                          <a:rPr lang="en-US" sz="2000" b="1">
                                            <a:latin typeface="Cambria Math"/>
                                          </a:rPr>
                                          <m:t>𝐄</m:t>
                                        </m:r>
                                      </m:e>
                                    </m:acc>
                                    <m:r>
                                      <a:rPr lang="en-US" sz="2000">
                                        <a:latin typeface="Cambria Math"/>
                                      </a:rPr>
                                      <m:t>⋅</m:t>
                                    </m:r>
                                    <m:r>
                                      <a:rPr lang="en-US" sz="2000" i="1">
                                        <a:latin typeface="Cambria Math"/>
                                      </a:rPr>
                                      <m:t>𝑑</m:t>
                                    </m:r>
                                    <m:acc>
                                      <m:accPr>
                                        <m:chr m:val="⃗"/>
                                        <m:ctrlPr>
                                          <a:rPr lang="en-US" sz="2000" i="1">
                                            <a:latin typeface="Cambria Math" panose="02040503050406030204" pitchFamily="18" charset="0"/>
                                          </a:rPr>
                                        </m:ctrlPr>
                                      </m:accPr>
                                      <m:e>
                                        <m:r>
                                          <a:rPr lang="en-US" sz="2000" b="1">
                                            <a:latin typeface="Cambria Math"/>
                                          </a:rPr>
                                          <m:t>𝐀</m:t>
                                        </m:r>
                                      </m:e>
                                    </m:acc>
                                  </m:e>
                                </m:nary>
                                <m:r>
                                  <a:rPr lang="en-US" sz="2000">
                                    <a:latin typeface="Cambria Math"/>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𝑞</m:t>
                                        </m:r>
                                      </m:e>
                                      <m:sub>
                                        <m:sSub>
                                          <m:sSubPr>
                                            <m:ctrlPr>
                                              <a:rPr lang="en-US" sz="2000" i="1">
                                                <a:latin typeface="Cambria Math" panose="02040503050406030204" pitchFamily="18" charset="0"/>
                                              </a:rPr>
                                            </m:ctrlPr>
                                          </m:sSubPr>
                                          <m:e>
                                            <m:r>
                                              <a:rPr lang="en-US" sz="2000" i="1">
                                                <a:latin typeface="Cambria Math"/>
                                              </a:rPr>
                                              <m:t> </m:t>
                                            </m:r>
                                          </m:e>
                                          <m:sub>
                                            <m:r>
                                              <a:rPr lang="en-US" sz="2000" i="1">
                                                <a:latin typeface="Cambria Math"/>
                                              </a:rPr>
                                              <m:t>𝑖𝑛</m:t>
                                            </m:r>
                                          </m:sub>
                                        </m:sSub>
                                      </m:sub>
                                    </m:sSub>
                                  </m:num>
                                  <m:den>
                                    <m:sSub>
                                      <m:sSubPr>
                                        <m:ctrlPr>
                                          <a:rPr lang="en-US" sz="2000" i="1">
                                            <a:latin typeface="Cambria Math" panose="02040503050406030204" pitchFamily="18" charset="0"/>
                                          </a:rPr>
                                        </m:ctrlPr>
                                      </m:sSubPr>
                                      <m:e>
                                        <m:r>
                                          <a:rPr lang="en-US" sz="2000" i="1">
                                            <a:latin typeface="Cambria Math"/>
                                          </a:rPr>
                                          <m:t>𝜀</m:t>
                                        </m:r>
                                      </m:e>
                                      <m:sub>
                                        <m:r>
                                          <a:rPr lang="en-US" sz="2000" i="1">
                                            <a:latin typeface="Cambria Math"/>
                                          </a:rPr>
                                          <m:t>𝑜</m:t>
                                        </m:r>
                                      </m:sub>
                                    </m:sSub>
                                  </m:den>
                                </m:f>
                              </m:e>
                              <m:e>
                                <m:nary>
                                  <m:naryPr>
                                    <m:chr m:val="∮"/>
                                    <m:grow m:val="on"/>
                                    <m:subHide m:val="on"/>
                                    <m:supHide m:val="on"/>
                                    <m:ctrlPr>
                                      <a:rPr lang="en-US" sz="2000" i="1">
                                        <a:latin typeface="Cambria Math" panose="02040503050406030204" pitchFamily="18" charset="0"/>
                                      </a:rPr>
                                    </m:ctrlPr>
                                  </m:naryPr>
                                  <m:sub/>
                                  <m:sup/>
                                  <m:e>
                                    <m:r>
                                      <a:rPr lang="en-US" sz="2000" i="1">
                                        <a:latin typeface="Cambria Math"/>
                                      </a:rPr>
                                      <m:t>𝐸𝑑𝐴</m:t>
                                    </m:r>
                                  </m:e>
                                </m:nary>
                                <m:r>
                                  <a:rPr lang="en-US" sz="2000">
                                    <a:latin typeface="Cambria Math"/>
                                  </a:rPr>
                                  <m:t>=</m:t>
                                </m:r>
                                <m:f>
                                  <m:fPr>
                                    <m:ctrlPr>
                                      <a:rPr lang="en-US" sz="2000" i="1">
                                        <a:latin typeface="Cambria Math" panose="02040503050406030204" pitchFamily="18" charset="0"/>
                                      </a:rPr>
                                    </m:ctrlPr>
                                  </m:fPr>
                                  <m:num>
                                    <m:r>
                                      <a:rPr lang="en-US" sz="2000" i="1">
                                        <a:latin typeface="Cambria Math"/>
                                      </a:rPr>
                                      <m:t>𝑄</m:t>
                                    </m:r>
                                  </m:num>
                                  <m:den>
                                    <m:sSub>
                                      <m:sSubPr>
                                        <m:ctrlPr>
                                          <a:rPr lang="en-US" sz="2000" i="1">
                                            <a:latin typeface="Cambria Math" panose="02040503050406030204" pitchFamily="18" charset="0"/>
                                          </a:rPr>
                                        </m:ctrlPr>
                                      </m:sSubPr>
                                      <m:e>
                                        <m:r>
                                          <a:rPr lang="en-US" sz="2000" i="1">
                                            <a:latin typeface="Cambria Math"/>
                                          </a:rPr>
                                          <m:t>𝜀</m:t>
                                        </m:r>
                                      </m:e>
                                      <m:sub>
                                        <m:r>
                                          <a:rPr lang="en-US" sz="2000" i="1">
                                            <a:latin typeface="Cambria Math"/>
                                          </a:rPr>
                                          <m:t>𝑜</m:t>
                                        </m:r>
                                      </m:sub>
                                    </m:sSub>
                                  </m:den>
                                </m:f>
                              </m:e>
                              <m:e>
                                <m:r>
                                  <a:rPr lang="en-US" sz="2000" i="1">
                                    <a:latin typeface="Cambria Math"/>
                                  </a:rPr>
                                  <m:t>𝐸</m:t>
                                </m:r>
                                <m:nary>
                                  <m:naryPr>
                                    <m:chr m:val="∮"/>
                                    <m:grow m:val="on"/>
                                    <m:subHide m:val="on"/>
                                    <m:supHide m:val="on"/>
                                    <m:ctrlPr>
                                      <a:rPr lang="en-US" sz="2000" i="1">
                                        <a:latin typeface="Cambria Math" panose="02040503050406030204" pitchFamily="18" charset="0"/>
                                      </a:rPr>
                                    </m:ctrlPr>
                                  </m:naryPr>
                                  <m:sub/>
                                  <m:sup/>
                                  <m:e>
                                    <m:r>
                                      <a:rPr lang="en-US" sz="2000" i="1">
                                        <a:latin typeface="Cambria Math"/>
                                      </a:rPr>
                                      <m:t>𝑑𝐴</m:t>
                                    </m:r>
                                  </m:e>
                                </m:nary>
                                <m:r>
                                  <a:rPr lang="en-US" sz="2000">
                                    <a:latin typeface="Cambria Math"/>
                                  </a:rPr>
                                  <m:t>=</m:t>
                                </m:r>
                                <m:f>
                                  <m:fPr>
                                    <m:ctrlPr>
                                      <a:rPr lang="en-US" sz="2000" i="1">
                                        <a:latin typeface="Cambria Math" panose="02040503050406030204" pitchFamily="18" charset="0"/>
                                      </a:rPr>
                                    </m:ctrlPr>
                                  </m:fPr>
                                  <m:num>
                                    <m:r>
                                      <a:rPr lang="en-US" sz="2000" i="1">
                                        <a:latin typeface="Cambria Math"/>
                                      </a:rPr>
                                      <m:t>𝑄</m:t>
                                    </m:r>
                                  </m:num>
                                  <m:den>
                                    <m:sSub>
                                      <m:sSubPr>
                                        <m:ctrlPr>
                                          <a:rPr lang="en-US" sz="2000" i="1">
                                            <a:latin typeface="Cambria Math" panose="02040503050406030204" pitchFamily="18" charset="0"/>
                                          </a:rPr>
                                        </m:ctrlPr>
                                      </m:sSubPr>
                                      <m:e>
                                        <m:r>
                                          <a:rPr lang="en-US" sz="2000" i="1">
                                            <a:latin typeface="Cambria Math"/>
                                          </a:rPr>
                                          <m:t>𝜀</m:t>
                                        </m:r>
                                      </m:e>
                                      <m:sub>
                                        <m:r>
                                          <a:rPr lang="en-US" sz="2000" i="1">
                                            <a:latin typeface="Cambria Math"/>
                                          </a:rPr>
                                          <m:t>𝑜</m:t>
                                        </m:r>
                                      </m:sub>
                                    </m:sSub>
                                  </m:den>
                                </m:f>
                              </m:e>
                              <m:e>
                                <m:r>
                                  <a:rPr lang="en-US" sz="2000" i="1">
                                    <a:latin typeface="Cambria Math"/>
                                  </a:rPr>
                                  <m:t>𝐸</m:t>
                                </m:r>
                                <m:r>
                                  <a:rPr lang="en-US" sz="2000" i="1">
                                    <a:latin typeface="Cambria Math"/>
                                  </a:rPr>
                                  <m:t>(4</m:t>
                                </m:r>
                                <m:r>
                                  <a:rPr lang="en-US" sz="2000" i="1">
                                    <a:latin typeface="Cambria Math"/>
                                  </a:rPr>
                                  <m:t>𝜋</m:t>
                                </m:r>
                                <m:sSup>
                                  <m:sSupPr>
                                    <m:ctrlPr>
                                      <a:rPr lang="en-US" sz="2000" i="1">
                                        <a:latin typeface="Cambria Math" panose="02040503050406030204" pitchFamily="18" charset="0"/>
                                      </a:rPr>
                                    </m:ctrlPr>
                                  </m:sSupPr>
                                  <m:e>
                                    <m:r>
                                      <a:rPr lang="en-US" sz="2000" i="1">
                                        <a:latin typeface="Cambria Math"/>
                                      </a:rPr>
                                      <m:t>𝑟</m:t>
                                    </m:r>
                                  </m:e>
                                  <m:sup>
                                    <m:r>
                                      <a:rPr lang="en-US" sz="2000" i="1">
                                        <a:latin typeface="Cambria Math"/>
                                      </a:rPr>
                                      <m:t>2</m:t>
                                    </m:r>
                                  </m:sup>
                                </m:sSup>
                                <m:r>
                                  <a:rPr lang="en-US" sz="2000" i="1">
                                    <a:latin typeface="Cambria Math"/>
                                  </a:rPr>
                                  <m:t>)</m:t>
                                </m:r>
                                <m:r>
                                  <a:rPr lang="en-US" sz="2000">
                                    <a:latin typeface="Cambria Math"/>
                                  </a:rPr>
                                  <m:t>=</m:t>
                                </m:r>
                                <m:f>
                                  <m:fPr>
                                    <m:ctrlPr>
                                      <a:rPr lang="en-US" sz="2000" i="1">
                                        <a:latin typeface="Cambria Math" panose="02040503050406030204" pitchFamily="18" charset="0"/>
                                      </a:rPr>
                                    </m:ctrlPr>
                                  </m:fPr>
                                  <m:num>
                                    <m:r>
                                      <a:rPr lang="en-US" sz="2000" i="1">
                                        <a:latin typeface="Cambria Math"/>
                                      </a:rPr>
                                      <m:t>𝑄</m:t>
                                    </m:r>
                                  </m:num>
                                  <m:den>
                                    <m:sSub>
                                      <m:sSubPr>
                                        <m:ctrlPr>
                                          <a:rPr lang="en-US" sz="2000" i="1">
                                            <a:latin typeface="Cambria Math" panose="02040503050406030204" pitchFamily="18" charset="0"/>
                                          </a:rPr>
                                        </m:ctrlPr>
                                      </m:sSubPr>
                                      <m:e>
                                        <m:r>
                                          <a:rPr lang="en-US" sz="2000" i="1">
                                            <a:latin typeface="Cambria Math"/>
                                          </a:rPr>
                                          <m:t>𝜀</m:t>
                                        </m:r>
                                      </m:e>
                                      <m:sub>
                                        <m:r>
                                          <a:rPr lang="en-US" sz="2000" i="1">
                                            <a:latin typeface="Cambria Math"/>
                                          </a:rPr>
                                          <m:t>𝑜</m:t>
                                        </m:r>
                                      </m:sub>
                                    </m:sSub>
                                  </m:den>
                                </m:f>
                              </m:e>
                            </m:eqArr>
                          </m:e>
                        </m:mr>
                        <m:mr>
                          <m:e>
                            <m:r>
                              <a:rPr lang="en-US" sz="2000" i="1">
                                <a:latin typeface="Cambria Math"/>
                                <a:sym typeface="Symbol"/>
                              </a:rPr>
                              <m:t></m:t>
                            </m:r>
                            <m:r>
                              <a:rPr lang="en-US" sz="2000" i="1">
                                <a:latin typeface="Cambria Math"/>
                              </a:rPr>
                              <m:t>𝐸</m:t>
                            </m:r>
                            <m:r>
                              <a:rPr lang="en-US" sz="2000">
                                <a:latin typeface="Cambria Math"/>
                              </a:rPr>
                              <m:t>=</m:t>
                            </m:r>
                            <m:f>
                              <m:fPr>
                                <m:ctrlPr>
                                  <a:rPr lang="en-US" sz="2000" i="1">
                                    <a:latin typeface="Cambria Math" panose="02040503050406030204" pitchFamily="18" charset="0"/>
                                  </a:rPr>
                                </m:ctrlPr>
                              </m:fPr>
                              <m:num>
                                <m:r>
                                  <a:rPr lang="en-US" sz="2000" i="1">
                                    <a:latin typeface="Cambria Math"/>
                                  </a:rPr>
                                  <m:t>𝑄</m:t>
                                </m:r>
                              </m:num>
                              <m:den>
                                <m:r>
                                  <a:rPr lang="en-US" sz="2000">
                                    <a:latin typeface="Cambria Math"/>
                                  </a:rPr>
                                  <m:t>4</m:t>
                                </m:r>
                                <m:r>
                                  <a:rPr lang="en-US" sz="2000" i="1">
                                    <a:latin typeface="Cambria Math"/>
                                  </a:rPr>
                                  <m:t>𝜋</m:t>
                                </m:r>
                                <m:sSub>
                                  <m:sSubPr>
                                    <m:ctrlPr>
                                      <a:rPr lang="en-US" sz="2000" i="1">
                                        <a:latin typeface="Cambria Math" panose="02040503050406030204" pitchFamily="18" charset="0"/>
                                      </a:rPr>
                                    </m:ctrlPr>
                                  </m:sSubPr>
                                  <m:e>
                                    <m:r>
                                      <a:rPr lang="en-US" sz="2000" i="1">
                                        <a:latin typeface="Cambria Math"/>
                                      </a:rPr>
                                      <m:t>𝜀</m:t>
                                    </m:r>
                                  </m:e>
                                  <m:sub>
                                    <m:r>
                                      <a:rPr lang="en-US" sz="2000" i="1">
                                        <a:latin typeface="Cambria Math"/>
                                      </a:rPr>
                                      <m:t>𝑜</m:t>
                                    </m:r>
                                  </m:sub>
                                </m:sSub>
                                <m:sSup>
                                  <m:sSupPr>
                                    <m:ctrlPr>
                                      <a:rPr lang="en-US" sz="2000" i="1">
                                        <a:latin typeface="Cambria Math" panose="02040503050406030204" pitchFamily="18" charset="0"/>
                                      </a:rPr>
                                    </m:ctrlPr>
                                  </m:sSupPr>
                                  <m:e>
                                    <m:r>
                                      <a:rPr lang="en-US" sz="2000" i="1">
                                        <a:latin typeface="Cambria Math"/>
                                      </a:rPr>
                                      <m:t>𝑟</m:t>
                                    </m:r>
                                  </m:e>
                                  <m:sup>
                                    <m:r>
                                      <a:rPr lang="en-US" sz="2000">
                                        <a:latin typeface="Cambria Math"/>
                                      </a:rPr>
                                      <m:t>2</m:t>
                                    </m:r>
                                  </m:sup>
                                </m:sSup>
                              </m:den>
                            </m:f>
                            <m:r>
                              <a:rPr lang="en-US" sz="2000">
                                <a:latin typeface="Cambria Math"/>
                              </a:rPr>
                              <m:t>=</m:t>
                            </m:r>
                            <m:sSub>
                              <m:sSubPr>
                                <m:ctrlPr>
                                  <a:rPr lang="en-US" sz="2000" i="1">
                                    <a:latin typeface="Cambria Math" panose="02040503050406030204" pitchFamily="18" charset="0"/>
                                  </a:rPr>
                                </m:ctrlPr>
                              </m:sSubPr>
                              <m:e>
                                <m:r>
                                  <a:rPr lang="en-US" sz="2000" i="1">
                                    <a:latin typeface="Cambria Math"/>
                                  </a:rPr>
                                  <m:t>𝑘</m:t>
                                </m:r>
                              </m:e>
                              <m:sub>
                                <m:r>
                                  <a:rPr lang="en-US" sz="2000" i="1">
                                    <a:latin typeface="Cambria Math"/>
                                  </a:rPr>
                                  <m:t>𝑒</m:t>
                                </m:r>
                              </m:sub>
                            </m:sSub>
                            <m:f>
                              <m:fPr>
                                <m:ctrlPr>
                                  <a:rPr lang="en-US" sz="2000" i="1">
                                    <a:latin typeface="Cambria Math" panose="02040503050406030204" pitchFamily="18" charset="0"/>
                                  </a:rPr>
                                </m:ctrlPr>
                              </m:fPr>
                              <m:num>
                                <m:r>
                                  <a:rPr lang="en-US" sz="2000" i="1">
                                    <a:latin typeface="Cambria Math"/>
                                  </a:rPr>
                                  <m:t>𝑄</m:t>
                                </m:r>
                              </m:num>
                              <m:den>
                                <m:sSup>
                                  <m:sSupPr>
                                    <m:ctrlPr>
                                      <a:rPr lang="en-US" sz="2000" i="1">
                                        <a:latin typeface="Cambria Math" panose="02040503050406030204" pitchFamily="18" charset="0"/>
                                      </a:rPr>
                                    </m:ctrlPr>
                                  </m:sSupPr>
                                  <m:e>
                                    <m:r>
                                      <a:rPr lang="en-US" sz="2000" i="1">
                                        <a:latin typeface="Cambria Math"/>
                                      </a:rPr>
                                      <m:t>𝑟</m:t>
                                    </m:r>
                                  </m:e>
                                  <m:sup>
                                    <m:r>
                                      <a:rPr lang="en-US" sz="2000">
                                        <a:latin typeface="Cambria Math"/>
                                      </a:rPr>
                                      <m:t>2</m:t>
                                    </m:r>
                                  </m:sup>
                                </m:sSup>
                              </m:den>
                            </m:f>
                          </m:e>
                        </m:mr>
                      </m:m>
                    </m:oMath>
                  </m:oMathPara>
                </a14:m>
                <a:endParaRPr 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1153825" y="2272295"/>
                <a:ext cx="2695866" cy="3453253"/>
              </a:xfrm>
              <a:prstGeom prst="rect">
                <a:avLst/>
              </a:prstGeom>
              <a:blipFill>
                <a:blip r:embed="rId5"/>
                <a:stretch>
                  <a:fillRect/>
                </a:stretch>
              </a:blipFill>
            </p:spPr>
            <p:txBody>
              <a:bodyPr/>
              <a:lstStyle/>
              <a:p>
                <a:r>
                  <a:rPr lang="en-HK">
                    <a:noFill/>
                  </a:rPr>
                  <a:t> </a:t>
                </a:r>
              </a:p>
            </p:txBody>
          </p:sp>
        </mc:Fallback>
      </mc:AlternateContent>
      <p:sp>
        <p:nvSpPr>
          <p:cNvPr id="3" name="Rectangle 2"/>
          <p:cNvSpPr/>
          <p:nvPr/>
        </p:nvSpPr>
        <p:spPr bwMode="auto">
          <a:xfrm>
            <a:off x="7949731" y="2564904"/>
            <a:ext cx="2448272" cy="37596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pitchFamily="112" charset="-128"/>
            </a:endParaRPr>
          </a:p>
        </p:txBody>
      </p:sp>
      <p:sp>
        <p:nvSpPr>
          <p:cNvPr id="4" name="TextBox 3"/>
          <p:cNvSpPr txBox="1"/>
          <p:nvPr/>
        </p:nvSpPr>
        <p:spPr>
          <a:xfrm>
            <a:off x="8583492" y="267779"/>
            <a:ext cx="3456384" cy="584775"/>
          </a:xfrm>
          <a:prstGeom prst="rect">
            <a:avLst/>
          </a:prstGeom>
          <a:noFill/>
        </p:spPr>
        <p:txBody>
          <a:bodyPr wrap="square" rtlCol="0">
            <a:spAutoFit/>
          </a:bodyPr>
          <a:lstStyle/>
          <a:p>
            <a:r>
              <a:rPr lang="en-HK" sz="1600" dirty="0">
                <a:hlinkClick r:id="rId6"/>
              </a:rPr>
              <a:t>Website: </a:t>
            </a:r>
            <a:r>
              <a:rPr lang="en-US" sz="1600" dirty="0">
                <a:hlinkClick r:id="rId6"/>
              </a:rPr>
              <a:t>Direct integration for Uniformly Charged Sphere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847528" y="764704"/>
            <a:ext cx="8686800" cy="609600"/>
          </a:xfrm>
        </p:spPr>
        <p:txBody>
          <a:bodyPr/>
          <a:lstStyle/>
          <a:p>
            <a:pPr eaLnBrk="1" hangingPunct="1"/>
            <a:r>
              <a:rPr lang="en-US" altLang="en-US" sz="2100" dirty="0"/>
              <a:t>Exp. 1: Field Due to a Spherically Symmetric Uniform Charge Distribution</a:t>
            </a:r>
          </a:p>
        </p:txBody>
      </p:sp>
      <mc:AlternateContent xmlns:mc="http://schemas.openxmlformats.org/markup-compatibility/2006" xmlns:a14="http://schemas.microsoft.com/office/drawing/2010/main">
        <mc:Choice Requires="a14">
          <p:sp>
            <p:nvSpPr>
              <p:cNvPr id="49155" name="Rectangle 3"/>
              <p:cNvSpPr>
                <a:spLocks noGrp="1" noChangeArrowheads="1"/>
              </p:cNvSpPr>
              <p:nvPr>
                <p:ph sz="half" idx="1"/>
              </p:nvPr>
            </p:nvSpPr>
            <p:spPr>
              <a:xfrm>
                <a:off x="1868166" y="1340768"/>
                <a:ext cx="3507755" cy="4648200"/>
              </a:xfrm>
            </p:spPr>
            <p:txBody>
              <a:bodyPr/>
              <a:lstStyle/>
              <a:p>
                <a:pPr marL="0" indent="0"/>
                <a:r>
                  <a:rPr lang="en-US" altLang="en-US" sz="1800" dirty="0"/>
                  <a:t>Select a sphere as the Gaussian surface. </a:t>
                </a:r>
              </a:p>
              <a:p>
                <a:pPr marL="0" indent="0"/>
                <a:r>
                  <a:rPr lang="en-US" altLang="en-US" sz="1800" dirty="0"/>
                  <a:t>For </a:t>
                </a:r>
                <a:r>
                  <a:rPr lang="en-US" altLang="en-US" sz="1800" i="1" dirty="0">
                    <a:latin typeface="Times New Roman" panose="02020603050405020304" pitchFamily="18" charset="0"/>
                    <a:cs typeface="Times New Roman" panose="02020603050405020304" pitchFamily="18" charset="0"/>
                  </a:rPr>
                  <a:t>r &lt; a</a:t>
                </a:r>
                <a:r>
                  <a:rPr lang="en-US" altLang="en-US" sz="1800" i="1" dirty="0"/>
                  <a:t>: </a:t>
                </a:r>
                <a:r>
                  <a:rPr lang="en-US" altLang="en-US" sz="1600" i="1" dirty="0"/>
                  <a:t>Choose surface in Fig (b)</a:t>
                </a:r>
              </a:p>
              <a:p>
                <a:pPr marL="0" indent="0" algn="ctr">
                  <a:lnSpc>
                    <a:spcPct val="100000"/>
                  </a:lnSpc>
                </a:pP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𝑞</m:t>
                        </m:r>
                      </m:e>
                      <m:sub>
                        <m:r>
                          <m:rPr>
                            <m:sty m:val="p"/>
                          </m:rPr>
                          <a:rPr lang="en-US" sz="2000">
                            <a:latin typeface="Cambria Math"/>
                          </a:rPr>
                          <m:t>in</m:t>
                        </m:r>
                      </m:sub>
                    </m:sSub>
                    <m:r>
                      <a:rPr lang="en-US" sz="2000" i="1">
                        <a:latin typeface="Cambria Math"/>
                      </a:rPr>
                      <m:t>=</m:t>
                    </m:r>
                    <m:r>
                      <a:rPr lang="en-US" sz="2000" i="1">
                        <a:latin typeface="Cambria Math"/>
                      </a:rPr>
                      <m:t>𝑄</m:t>
                    </m:r>
                    <m:f>
                      <m:fPr>
                        <m:ctrlPr>
                          <a:rPr lang="en-US" sz="2000" i="1">
                            <a:latin typeface="Cambria Math" panose="02040503050406030204" pitchFamily="18" charset="0"/>
                            <a:cs typeface="Times New Roman" pitchFamily="18" charset="0"/>
                            <a:sym typeface="Symbol"/>
                          </a:rPr>
                        </m:ctrlPr>
                      </m:fPr>
                      <m:num>
                        <m:r>
                          <a:rPr lang="en-US" sz="2000" i="1">
                            <a:latin typeface="Cambria Math"/>
                            <a:cs typeface="Times New Roman" pitchFamily="18" charset="0"/>
                            <a:sym typeface="Symbol"/>
                          </a:rPr>
                          <m:t>(</m:t>
                        </m:r>
                        <m:r>
                          <a:rPr lang="en-US" sz="2000">
                            <a:latin typeface="Cambria Math"/>
                            <a:cs typeface="Times New Roman" pitchFamily="18" charset="0"/>
                            <a:sym typeface="Symbol"/>
                          </a:rPr>
                          <m:t>4/3)</m:t>
                        </m:r>
                        <m:r>
                          <a:rPr lang="en-US" sz="2000" i="1">
                            <a:latin typeface="Cambria Math"/>
                            <a:cs typeface="Times New Roman" pitchFamily="18" charset="0"/>
                            <a:sym typeface="Symbol"/>
                          </a:rPr>
                          <m:t></m:t>
                        </m:r>
                        <m:sSup>
                          <m:sSupPr>
                            <m:ctrlPr>
                              <a:rPr lang="en-US" sz="2000" i="1">
                                <a:latin typeface="Cambria Math" panose="02040503050406030204" pitchFamily="18" charset="0"/>
                                <a:cs typeface="Times New Roman" pitchFamily="18" charset="0"/>
                                <a:sym typeface="Symbol"/>
                              </a:rPr>
                            </m:ctrlPr>
                          </m:sSupPr>
                          <m:e>
                            <m:r>
                              <a:rPr lang="en-US" sz="2000" i="1">
                                <a:latin typeface="Cambria Math"/>
                                <a:cs typeface="Times New Roman" pitchFamily="18" charset="0"/>
                                <a:sym typeface="Symbol"/>
                              </a:rPr>
                              <m:t>𝑟</m:t>
                            </m:r>
                          </m:e>
                          <m:sup>
                            <m:r>
                              <a:rPr lang="en-US" sz="2000" i="1">
                                <a:latin typeface="Cambria Math"/>
                                <a:cs typeface="Times New Roman" pitchFamily="18" charset="0"/>
                                <a:sym typeface="Symbol"/>
                              </a:rPr>
                              <m:t>3</m:t>
                            </m:r>
                          </m:sup>
                        </m:sSup>
                      </m:num>
                      <m:den>
                        <m:r>
                          <a:rPr lang="en-US" sz="2000" i="1">
                            <a:latin typeface="Cambria Math"/>
                            <a:cs typeface="Times New Roman" pitchFamily="18" charset="0"/>
                            <a:sym typeface="Symbol"/>
                          </a:rPr>
                          <m:t>(</m:t>
                        </m:r>
                        <m:r>
                          <a:rPr lang="en-US" sz="2000">
                            <a:latin typeface="Cambria Math"/>
                            <a:cs typeface="Times New Roman" pitchFamily="18" charset="0"/>
                            <a:sym typeface="Symbol"/>
                          </a:rPr>
                          <m:t>4/3)</m:t>
                        </m:r>
                        <m:r>
                          <a:rPr lang="en-US" sz="2000" i="1">
                            <a:latin typeface="Cambria Math"/>
                            <a:cs typeface="Times New Roman" pitchFamily="18" charset="0"/>
                            <a:sym typeface="Symbol"/>
                          </a:rPr>
                          <m:t></m:t>
                        </m:r>
                        <m:sSup>
                          <m:sSupPr>
                            <m:ctrlPr>
                              <a:rPr lang="en-US" sz="2000" i="1">
                                <a:latin typeface="Cambria Math" panose="02040503050406030204" pitchFamily="18" charset="0"/>
                                <a:cs typeface="Times New Roman" pitchFamily="18" charset="0"/>
                                <a:sym typeface="Symbol"/>
                              </a:rPr>
                            </m:ctrlPr>
                          </m:sSupPr>
                          <m:e>
                            <m:r>
                              <a:rPr lang="en-US" sz="2000" i="1">
                                <a:latin typeface="Cambria Math"/>
                                <a:cs typeface="Times New Roman" pitchFamily="18" charset="0"/>
                                <a:sym typeface="Symbol"/>
                              </a:rPr>
                              <m:t>𝑎</m:t>
                            </m:r>
                          </m:e>
                          <m:sup>
                            <m:r>
                              <a:rPr lang="en-US" sz="2000" i="1">
                                <a:latin typeface="Cambria Math"/>
                                <a:cs typeface="Times New Roman" pitchFamily="18" charset="0"/>
                                <a:sym typeface="Symbol"/>
                              </a:rPr>
                              <m:t>3</m:t>
                            </m:r>
                          </m:sup>
                        </m:sSup>
                      </m:den>
                    </m:f>
                    <m:r>
                      <a:rPr lang="en-US" sz="2000" i="1">
                        <a:latin typeface="Cambria Math"/>
                        <a:cs typeface="Times New Roman" pitchFamily="18" charset="0"/>
                        <a:sym typeface="Symbol"/>
                      </a:rPr>
                      <m:t>=</m:t>
                    </m:r>
                    <m:r>
                      <a:rPr lang="en-US" sz="2000" i="1">
                        <a:latin typeface="Cambria Math"/>
                      </a:rPr>
                      <m:t>𝑄</m:t>
                    </m:r>
                    <m:f>
                      <m:fPr>
                        <m:ctrlPr>
                          <a:rPr lang="en-US" sz="2000" i="1">
                            <a:latin typeface="Cambria Math" panose="02040503050406030204" pitchFamily="18" charset="0"/>
                            <a:cs typeface="Times New Roman" pitchFamily="18" charset="0"/>
                            <a:sym typeface="Symbol"/>
                          </a:rPr>
                        </m:ctrlPr>
                      </m:fPr>
                      <m:num>
                        <m:sSup>
                          <m:sSupPr>
                            <m:ctrlPr>
                              <a:rPr lang="en-US" sz="2000" i="1">
                                <a:latin typeface="Cambria Math" panose="02040503050406030204" pitchFamily="18" charset="0"/>
                                <a:cs typeface="Times New Roman" pitchFamily="18" charset="0"/>
                                <a:sym typeface="Symbol"/>
                              </a:rPr>
                            </m:ctrlPr>
                          </m:sSupPr>
                          <m:e>
                            <m:r>
                              <a:rPr lang="en-US" sz="2000" i="1">
                                <a:latin typeface="Cambria Math"/>
                                <a:cs typeface="Times New Roman" pitchFamily="18" charset="0"/>
                                <a:sym typeface="Symbol"/>
                              </a:rPr>
                              <m:t>𝑟</m:t>
                            </m:r>
                          </m:e>
                          <m:sup>
                            <m:r>
                              <a:rPr lang="en-US" sz="2000" i="1">
                                <a:latin typeface="Cambria Math"/>
                                <a:cs typeface="Times New Roman" pitchFamily="18" charset="0"/>
                                <a:sym typeface="Symbol"/>
                              </a:rPr>
                              <m:t>3</m:t>
                            </m:r>
                          </m:sup>
                        </m:sSup>
                      </m:num>
                      <m:den>
                        <m:sSup>
                          <m:sSupPr>
                            <m:ctrlPr>
                              <a:rPr lang="en-US" sz="2000" i="1">
                                <a:latin typeface="Cambria Math" panose="02040503050406030204" pitchFamily="18" charset="0"/>
                                <a:cs typeface="Times New Roman" pitchFamily="18" charset="0"/>
                                <a:sym typeface="Symbol"/>
                              </a:rPr>
                            </m:ctrlPr>
                          </m:sSupPr>
                          <m:e>
                            <m:r>
                              <a:rPr lang="en-US" sz="2000" i="1">
                                <a:latin typeface="Cambria Math"/>
                                <a:cs typeface="Times New Roman" pitchFamily="18" charset="0"/>
                                <a:sym typeface="Symbol"/>
                              </a:rPr>
                              <m:t>𝑎</m:t>
                            </m:r>
                          </m:e>
                          <m:sup>
                            <m:r>
                              <a:rPr lang="en-US" sz="2000" i="1">
                                <a:latin typeface="Cambria Math"/>
                                <a:cs typeface="Times New Roman" pitchFamily="18" charset="0"/>
                                <a:sym typeface="Symbol"/>
                              </a:rPr>
                              <m:t>3</m:t>
                            </m:r>
                          </m:sup>
                        </m:sSup>
                      </m:den>
                    </m:f>
                  </m:oMath>
                </a14:m>
                <a:endParaRPr lang="en-US" altLang="en-US" sz="2600" dirty="0"/>
              </a:p>
            </p:txBody>
          </p:sp>
        </mc:Choice>
        <mc:Fallback xmlns="">
          <p:sp>
            <p:nvSpPr>
              <p:cNvPr id="49155" name="Rectangle 3"/>
              <p:cNvSpPr>
                <a:spLocks noGrp="1" noRot="1" noChangeAspect="1" noMove="1" noResize="1" noEditPoints="1" noAdjustHandles="1" noChangeArrowheads="1" noChangeShapeType="1" noTextEdit="1"/>
              </p:cNvSpPr>
              <p:nvPr>
                <p:ph sz="half" idx="1"/>
              </p:nvPr>
            </p:nvSpPr>
            <p:spPr>
              <a:xfrm>
                <a:off x="1868166" y="1340768"/>
                <a:ext cx="3507755" cy="4648200"/>
              </a:xfrm>
              <a:blipFill>
                <a:blip r:embed="rId2"/>
                <a:stretch>
                  <a:fillRect l="-1389" t="-1312"/>
                </a:stretch>
              </a:blipFill>
            </p:spPr>
            <p:txBody>
              <a:bodyPr/>
              <a:lstStyle/>
              <a:p>
                <a:r>
                  <a:rPr lang="en-HK">
                    <a:noFill/>
                  </a:rPr>
                  <a:t> </a:t>
                </a:r>
              </a:p>
            </p:txBody>
          </p:sp>
        </mc:Fallback>
      </mc:AlternateContent>
      <p:pic>
        <p:nvPicPr>
          <p:cNvPr id="49157" name="Picture 7" descr="2410a"/>
          <p:cNvPicPr>
            <a:picLocks noGrp="1" noChangeAspect="1" noChangeArrowheads="1"/>
          </p:cNvPicPr>
          <p:nvPr>
            <p:ph sz="half" idx="4294967295"/>
          </p:nvPr>
        </p:nvPicPr>
        <p:blipFill rotWithShape="1">
          <a:blip r:embed="rId3">
            <a:extLst>
              <a:ext uri="{28A0092B-C50C-407E-A947-70E740481C1C}">
                <a14:useLocalDpi xmlns:a14="http://schemas.microsoft.com/office/drawing/2010/main" val="0"/>
              </a:ext>
            </a:extLst>
          </a:blip>
          <a:srcRect l="2637" b="6190"/>
          <a:stretch/>
        </p:blipFill>
        <p:spPr>
          <a:xfrm>
            <a:off x="5528320" y="2806090"/>
            <a:ext cx="2411210" cy="3431222"/>
          </a:xfrm>
        </p:spPr>
      </p:pic>
      <p:pic>
        <p:nvPicPr>
          <p:cNvPr id="49158" name="Picture 7" descr="2410b"/>
          <p:cNvPicPr>
            <a:picLocks noGrp="1" noChangeAspect="1" noChangeArrowheads="1"/>
          </p:cNvPicPr>
          <p:nvPr>
            <p:ph sz="half" idx="4294967295"/>
          </p:nvPr>
        </p:nvPicPr>
        <p:blipFill rotWithShape="1">
          <a:blip r:embed="rId4">
            <a:extLst>
              <a:ext uri="{28A0092B-C50C-407E-A947-70E740481C1C}">
                <a14:useLocalDpi xmlns:a14="http://schemas.microsoft.com/office/drawing/2010/main" val="0"/>
              </a:ext>
            </a:extLst>
          </a:blip>
          <a:srcRect b="11684"/>
          <a:stretch/>
        </p:blipFill>
        <p:spPr>
          <a:xfrm>
            <a:off x="7955752" y="2814028"/>
            <a:ext cx="2432050" cy="3230245"/>
          </a:xfrm>
        </p:spPr>
      </p:pic>
      <p:sp>
        <p:nvSpPr>
          <p:cNvPr id="49161" name="Slide Number Placeholder 1"/>
          <p:cNvSpPr>
            <a:spLocks noGrp="1"/>
          </p:cNvSpPr>
          <p:nvPr>
            <p:ph type="sldNum" sz="quarter" idx="12"/>
          </p:nvPr>
        </p:nvSpPr>
        <p:spPr>
          <a:xfrm>
            <a:off x="1868166"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364AE57F-D7FE-4FA3-90FA-3FBFACB422F2}" type="slidenum">
              <a:rPr lang="en-US" altLang="en-US" sz="1600"/>
              <a:pPr eaLnBrk="1" hangingPunct="1">
                <a:lnSpc>
                  <a:spcPct val="100000"/>
                </a:lnSpc>
                <a:spcBef>
                  <a:spcPct val="0"/>
                </a:spcBef>
              </a:pPr>
              <a:t>15</a:t>
            </a:fld>
            <a:endParaRPr lang="en-US" altLang="en-US" sz="1600"/>
          </a:p>
        </p:txBody>
      </p:sp>
      <p:sp>
        <p:nvSpPr>
          <p:cNvPr id="10" name="Rectangle 3"/>
          <p:cNvSpPr>
            <a:spLocks noGrp="1" noChangeArrowheads="1"/>
          </p:cNvSpPr>
          <p:nvPr>
            <p:ph sz="half" idx="1"/>
          </p:nvPr>
        </p:nvSpPr>
        <p:spPr>
          <a:xfrm>
            <a:off x="5447928" y="1397496"/>
            <a:ext cx="5255568" cy="1023392"/>
          </a:xfrm>
        </p:spPr>
        <p:txBody>
          <a:bodyPr>
            <a:normAutofit lnSpcReduction="10000"/>
          </a:bodyPr>
          <a:lstStyle/>
          <a:p>
            <a:pPr marL="0" indent="0"/>
            <a:r>
              <a:rPr lang="en-US" altLang="en-US" sz="1800" dirty="0"/>
              <a:t>An insulating solid sphere of radius </a:t>
            </a:r>
            <a:r>
              <a:rPr lang="en-US" altLang="en-US" sz="1800" i="1" dirty="0"/>
              <a:t>a</a:t>
            </a:r>
            <a:r>
              <a:rPr lang="en-US" altLang="en-US" sz="1800" dirty="0"/>
              <a:t> has a </a:t>
            </a:r>
            <a:r>
              <a:rPr lang="en-US" altLang="en-US" sz="1800" u="sng" dirty="0"/>
              <a:t>uniform volume charge density</a:t>
            </a:r>
            <a:r>
              <a:rPr lang="en-US" altLang="en-US" sz="1800" dirty="0"/>
              <a:t> </a:t>
            </a:r>
            <a:r>
              <a:rPr lang="el-GR" altLang="en-US" sz="1800" i="1" dirty="0"/>
              <a:t>ρ</a:t>
            </a:r>
            <a:r>
              <a:rPr lang="en-US" altLang="en-US" sz="1800" dirty="0"/>
              <a:t> and carries a total positive charge Q. Calculate the magnitude of electric field at a point inside and outside the sphere.</a:t>
            </a:r>
            <a:endParaRPr lang="en-US" altLang="en-US" sz="2600" dirty="0"/>
          </a:p>
        </p:txBody>
      </p:sp>
      <p:sp>
        <p:nvSpPr>
          <p:cNvPr id="12" name="Oval 11"/>
          <p:cNvSpPr>
            <a:spLocks noChangeAspect="1"/>
          </p:cNvSpPr>
          <p:nvPr/>
        </p:nvSpPr>
        <p:spPr>
          <a:xfrm>
            <a:off x="8376710" y="4569067"/>
            <a:ext cx="731076" cy="738020"/>
          </a:xfrm>
          <a:prstGeom prst="ellips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75920" y="5733679"/>
            <a:ext cx="436338" cy="369332"/>
          </a:xfrm>
          <a:prstGeom prst="rect">
            <a:avLst/>
          </a:prstGeom>
        </p:spPr>
        <p:txBody>
          <a:bodyPr wrap="none">
            <a:spAutoFit/>
          </a:bodyPr>
          <a:lstStyle/>
          <a:p>
            <a:r>
              <a:rPr lang="en-US" altLang="en-US" dirty="0"/>
              <a:t>(a)</a:t>
            </a:r>
            <a:endParaRPr lang="en-US" dirty="0"/>
          </a:p>
        </p:txBody>
      </p:sp>
      <p:sp>
        <p:nvSpPr>
          <p:cNvPr id="14" name="Rectangle 13"/>
          <p:cNvSpPr/>
          <p:nvPr/>
        </p:nvSpPr>
        <p:spPr>
          <a:xfrm>
            <a:off x="9379690" y="5614402"/>
            <a:ext cx="447558" cy="369332"/>
          </a:xfrm>
          <a:prstGeom prst="rect">
            <a:avLst/>
          </a:prstGeom>
        </p:spPr>
        <p:txBody>
          <a:bodyPr wrap="none">
            <a:spAutoFit/>
          </a:bodyPr>
          <a:lstStyle/>
          <a:p>
            <a:r>
              <a:rPr lang="en-US" altLang="en-US" dirty="0"/>
              <a:t>(b)</a:t>
            </a:r>
            <a:endParaRPr lang="en-US" dirty="0"/>
          </a:p>
        </p:txBody>
      </p:sp>
      <mc:AlternateContent xmlns:mc="http://schemas.openxmlformats.org/markup-compatibility/2006" xmlns:a14="http://schemas.microsoft.com/office/drawing/2010/main">
        <mc:Choice Requires="a14">
          <p:sp>
            <p:nvSpPr>
              <p:cNvPr id="15" name="Rectangle 14"/>
              <p:cNvSpPr/>
              <p:nvPr/>
            </p:nvSpPr>
            <p:spPr>
              <a:xfrm>
                <a:off x="1991545" y="3284985"/>
                <a:ext cx="2597571" cy="2117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a:rPr>
                                      <m:t>𝛷</m:t>
                                    </m:r>
                                  </m:e>
                                  <m:sub>
                                    <m:r>
                                      <a:rPr lang="en-US" i="1">
                                        <a:latin typeface="Cambria Math"/>
                                      </a:rPr>
                                      <m:t>𝐸</m:t>
                                    </m:r>
                                  </m:sub>
                                </m:sSub>
                                <m:r>
                                  <a:rPr lang="en-US">
                                    <a:latin typeface="Cambria Math"/>
                                  </a:rPr>
                                  <m:t>=</m:t>
                                </m:r>
                                <m:nary>
                                  <m:naryPr>
                                    <m:chr m:val="∮"/>
                                    <m:grow m:val="on"/>
                                    <m:subHide m:val="on"/>
                                    <m:supHide m:val="on"/>
                                    <m:ctrlPr>
                                      <a:rPr lang="en-US" i="1">
                                        <a:latin typeface="Cambria Math" panose="02040503050406030204" pitchFamily="18" charset="0"/>
                                      </a:rPr>
                                    </m:ctrlPr>
                                  </m:naryPr>
                                  <m:sub/>
                                  <m:sup/>
                                  <m:e>
                                    <m:acc>
                                      <m:accPr>
                                        <m:chr m:val="⃗"/>
                                        <m:ctrlPr>
                                          <a:rPr lang="en-US" i="1">
                                            <a:latin typeface="Cambria Math" panose="02040503050406030204" pitchFamily="18" charset="0"/>
                                          </a:rPr>
                                        </m:ctrlPr>
                                      </m:accPr>
                                      <m:e>
                                        <m:r>
                                          <a:rPr lang="en-US" b="1">
                                            <a:latin typeface="Cambria Math"/>
                                          </a:rPr>
                                          <m:t>𝐄</m:t>
                                        </m:r>
                                      </m:e>
                                    </m:acc>
                                    <m:r>
                                      <a:rPr lang="en-US">
                                        <a:latin typeface="Cambria Math"/>
                                      </a:rPr>
                                      <m:t>⋅</m:t>
                                    </m:r>
                                    <m:r>
                                      <a:rPr lang="en-US" i="1">
                                        <a:latin typeface="Cambria Math"/>
                                      </a:rPr>
                                      <m:t>𝑑</m:t>
                                    </m:r>
                                    <m:acc>
                                      <m:accPr>
                                        <m:chr m:val="⃗"/>
                                        <m:ctrlPr>
                                          <a:rPr lang="en-US" i="1">
                                            <a:latin typeface="Cambria Math" panose="02040503050406030204" pitchFamily="18" charset="0"/>
                                          </a:rPr>
                                        </m:ctrlPr>
                                      </m:accPr>
                                      <m:e>
                                        <m:r>
                                          <a:rPr lang="en-US" b="1">
                                            <a:latin typeface="Cambria Math"/>
                                          </a:rPr>
                                          <m:t>𝐀</m:t>
                                        </m:r>
                                      </m:e>
                                    </m:acc>
                                  </m:e>
                                </m:nary>
                                <m:r>
                                  <a:rPr lang="en-US">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𝑞</m:t>
                                        </m:r>
                                      </m:e>
                                      <m:sub>
                                        <m:r>
                                          <m:rPr>
                                            <m:sty m:val="p"/>
                                          </m:rPr>
                                          <a:rPr lang="en-US">
                                            <a:latin typeface="Cambria Math"/>
                                          </a:rPr>
                                          <m:t>in</m:t>
                                        </m:r>
                                      </m:sub>
                                    </m:sSub>
                                  </m:num>
                                  <m:den>
                                    <m:sSub>
                                      <m:sSubPr>
                                        <m:ctrlPr>
                                          <a:rPr lang="en-US" i="1">
                                            <a:latin typeface="Cambria Math" panose="02040503050406030204" pitchFamily="18" charset="0"/>
                                          </a:rPr>
                                        </m:ctrlPr>
                                      </m:sSubPr>
                                      <m:e>
                                        <m:r>
                                          <a:rPr lang="en-US" i="1">
                                            <a:latin typeface="Cambria Math"/>
                                          </a:rPr>
                                          <m:t>𝜀</m:t>
                                        </m:r>
                                      </m:e>
                                      <m:sub>
                                        <m:r>
                                          <a:rPr lang="en-US" i="1">
                                            <a:latin typeface="Cambria Math"/>
                                          </a:rPr>
                                          <m:t>𝑜</m:t>
                                        </m:r>
                                      </m:sub>
                                    </m:sSub>
                                  </m:den>
                                </m:f>
                              </m:e>
                              <m:e>
                                <m:r>
                                  <a:rPr lang="en-US" i="1">
                                    <a:latin typeface="Cambria Math"/>
                                  </a:rPr>
                                  <m:t>𝐸</m:t>
                                </m:r>
                                <m:nary>
                                  <m:naryPr>
                                    <m:chr m:val="∮"/>
                                    <m:grow m:val="on"/>
                                    <m:subHide m:val="on"/>
                                    <m:supHide m:val="on"/>
                                    <m:ctrlPr>
                                      <a:rPr lang="en-US" i="1">
                                        <a:latin typeface="Cambria Math" panose="02040503050406030204" pitchFamily="18" charset="0"/>
                                      </a:rPr>
                                    </m:ctrlPr>
                                  </m:naryPr>
                                  <m:sub/>
                                  <m:sup/>
                                  <m:e>
                                    <m:r>
                                      <a:rPr lang="en-US" i="1">
                                        <a:latin typeface="Cambria Math"/>
                                      </a:rPr>
                                      <m:t>𝑑𝐴</m:t>
                                    </m:r>
                                    <m:r>
                                      <a:rPr lang="en-US">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𝑞</m:t>
                                            </m:r>
                                          </m:e>
                                          <m:sub>
                                            <m:r>
                                              <m:rPr>
                                                <m:sty m:val="p"/>
                                              </m:rPr>
                                              <a:rPr lang="en-US">
                                                <a:latin typeface="Cambria Math"/>
                                              </a:rPr>
                                              <m:t>in</m:t>
                                            </m:r>
                                          </m:sub>
                                        </m:sSub>
                                      </m:num>
                                      <m:den>
                                        <m:sSub>
                                          <m:sSubPr>
                                            <m:ctrlPr>
                                              <a:rPr lang="en-US" i="1">
                                                <a:latin typeface="Cambria Math" panose="02040503050406030204" pitchFamily="18" charset="0"/>
                                              </a:rPr>
                                            </m:ctrlPr>
                                          </m:sSubPr>
                                          <m:e>
                                            <m:r>
                                              <a:rPr lang="en-US" i="1">
                                                <a:latin typeface="Cambria Math"/>
                                              </a:rPr>
                                              <m:t>𝜀</m:t>
                                            </m:r>
                                          </m:e>
                                          <m:sub>
                                            <m:r>
                                              <a:rPr lang="en-US" i="1">
                                                <a:latin typeface="Cambria Math"/>
                                              </a:rPr>
                                              <m:t>𝑜</m:t>
                                            </m:r>
                                          </m:sub>
                                        </m:sSub>
                                      </m:den>
                                    </m:f>
                                  </m:e>
                                </m:nary>
                              </m:e>
                            </m:eqArr>
                          </m:e>
                        </m:mr>
                        <m:mr>
                          <m:e>
                            <m:r>
                              <a:rPr lang="en-US" i="1">
                                <a:latin typeface="Cambria Math"/>
                                <a:sym typeface="Symbol"/>
                              </a:rPr>
                              <m:t></m:t>
                            </m:r>
                            <m:r>
                              <a:rPr lang="en-US" i="1">
                                <a:latin typeface="Cambria Math"/>
                              </a:rPr>
                              <m:t>𝐸</m:t>
                            </m:r>
                            <m:r>
                              <a:rPr lang="en-US">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𝑞</m:t>
                                    </m:r>
                                  </m:e>
                                  <m:sub>
                                    <m:r>
                                      <m:rPr>
                                        <m:sty m:val="p"/>
                                      </m:rPr>
                                      <a:rPr lang="en-US">
                                        <a:latin typeface="Cambria Math"/>
                                      </a:rPr>
                                      <m:t>in</m:t>
                                    </m:r>
                                  </m:sub>
                                </m:sSub>
                              </m:num>
                              <m:den>
                                <m:r>
                                  <a:rPr lang="en-US">
                                    <a:latin typeface="Cambria Math"/>
                                  </a:rPr>
                                  <m:t>4</m:t>
                                </m:r>
                                <m:r>
                                  <a:rPr lang="en-US" i="1">
                                    <a:latin typeface="Cambria Math"/>
                                  </a:rPr>
                                  <m:t>𝜋</m:t>
                                </m:r>
                                <m:sSub>
                                  <m:sSubPr>
                                    <m:ctrlPr>
                                      <a:rPr lang="en-US" i="1">
                                        <a:latin typeface="Cambria Math" panose="02040503050406030204" pitchFamily="18" charset="0"/>
                                      </a:rPr>
                                    </m:ctrlPr>
                                  </m:sSubPr>
                                  <m:e>
                                    <m:r>
                                      <a:rPr lang="en-US" i="1">
                                        <a:latin typeface="Cambria Math"/>
                                      </a:rPr>
                                      <m:t>𝜀</m:t>
                                    </m:r>
                                  </m:e>
                                  <m:sub>
                                    <m:r>
                                      <a:rPr lang="en-US" i="1">
                                        <a:latin typeface="Cambria Math"/>
                                      </a:rPr>
                                      <m:t>𝑜</m:t>
                                    </m:r>
                                  </m:sub>
                                </m:sSub>
                                <m:sSup>
                                  <m:sSupPr>
                                    <m:ctrlPr>
                                      <a:rPr lang="en-US" i="1">
                                        <a:latin typeface="Cambria Math" panose="02040503050406030204" pitchFamily="18" charset="0"/>
                                      </a:rPr>
                                    </m:ctrlPr>
                                  </m:sSupPr>
                                  <m:e>
                                    <m:r>
                                      <a:rPr lang="en-US" i="1">
                                        <a:latin typeface="Cambria Math"/>
                                      </a:rPr>
                                      <m:t>𝑟</m:t>
                                    </m:r>
                                  </m:e>
                                  <m:sup>
                                    <m:r>
                                      <a:rPr lang="en-US">
                                        <a:latin typeface="Cambria Math"/>
                                      </a:rPr>
                                      <m:t>2</m:t>
                                    </m:r>
                                  </m:sup>
                                </m:sSup>
                              </m:den>
                            </m:f>
                            <m:r>
                              <a:rPr lang="en-US">
                                <a:latin typeface="Cambria Math"/>
                              </a:rPr>
                              <m:t>=</m:t>
                            </m:r>
                            <m:sSub>
                              <m:sSubPr>
                                <m:ctrlPr>
                                  <a:rPr lang="en-US" i="1">
                                    <a:latin typeface="Cambria Math" panose="02040503050406030204" pitchFamily="18" charset="0"/>
                                  </a:rPr>
                                </m:ctrlPr>
                              </m:sSubPr>
                              <m:e>
                                <m:r>
                                  <a:rPr lang="en-US" i="1">
                                    <a:latin typeface="Cambria Math"/>
                                  </a:rPr>
                                  <m:t>𝑘</m:t>
                                </m:r>
                              </m:e>
                              <m:sub>
                                <m:r>
                                  <a:rPr lang="en-US" i="1">
                                    <a:latin typeface="Cambria Math"/>
                                  </a:rPr>
                                  <m:t>𝑒</m:t>
                                </m:r>
                              </m:sub>
                            </m:sSub>
                            <m:f>
                              <m:fPr>
                                <m:ctrlPr>
                                  <a:rPr lang="en-US" i="1">
                                    <a:latin typeface="Cambria Math" panose="02040503050406030204" pitchFamily="18" charset="0"/>
                                  </a:rPr>
                                </m:ctrlPr>
                              </m:fPr>
                              <m:num>
                                <m:r>
                                  <a:rPr lang="en-US" i="1">
                                    <a:latin typeface="Cambria Math"/>
                                  </a:rPr>
                                  <m:t>𝑄</m:t>
                                </m:r>
                              </m:num>
                              <m:den>
                                <m:sSup>
                                  <m:sSupPr>
                                    <m:ctrlPr>
                                      <a:rPr lang="en-US" i="1">
                                        <a:latin typeface="Cambria Math" panose="02040503050406030204" pitchFamily="18" charset="0"/>
                                      </a:rPr>
                                    </m:ctrlPr>
                                  </m:sSupPr>
                                  <m:e>
                                    <m:r>
                                      <a:rPr lang="en-US" i="1">
                                        <a:latin typeface="Cambria Math"/>
                                      </a:rPr>
                                      <m:t>𝑎</m:t>
                                    </m:r>
                                  </m:e>
                                  <m:sup>
                                    <m:r>
                                      <a:rPr lang="en-US">
                                        <a:latin typeface="Cambria Math"/>
                                      </a:rPr>
                                      <m:t>3</m:t>
                                    </m:r>
                                  </m:sup>
                                </m:sSup>
                              </m:den>
                            </m:f>
                            <m:r>
                              <a:rPr lang="en-US" i="1">
                                <a:latin typeface="Cambria Math"/>
                              </a:rPr>
                              <m:t>𝑟</m:t>
                            </m:r>
                          </m:e>
                        </m:mr>
                      </m:m>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991545" y="3284985"/>
                <a:ext cx="2597571" cy="2117439"/>
              </a:xfrm>
              <a:prstGeom prst="rect">
                <a:avLst/>
              </a:prstGeom>
              <a:blipFill>
                <a:blip r:embed="rId5"/>
                <a:stretch>
                  <a:fillRect/>
                </a:stretch>
              </a:blipFill>
            </p:spPr>
            <p:txBody>
              <a:bodyPr/>
              <a:lstStyle/>
              <a:p>
                <a:r>
                  <a:rPr lang="en-HK">
                    <a:noFill/>
                  </a:rPr>
                  <a:t> </a:t>
                </a:r>
              </a:p>
            </p:txBody>
          </p:sp>
        </mc:Fallback>
      </mc:AlternateContent>
      <p:sp>
        <p:nvSpPr>
          <p:cNvPr id="13" name="Rectangle 12"/>
          <p:cNvSpPr/>
          <p:nvPr/>
        </p:nvSpPr>
        <p:spPr bwMode="auto">
          <a:xfrm>
            <a:off x="5447928" y="2637749"/>
            <a:ext cx="2448272" cy="37596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pitchFamily="112" charset="-128"/>
            </a:endParaRPr>
          </a:p>
        </p:txBody>
      </p:sp>
    </p:spTree>
    <p:extLst>
      <p:ext uri="{BB962C8B-B14F-4D97-AF65-F5344CB8AC3E}">
        <p14:creationId xmlns:p14="http://schemas.microsoft.com/office/powerpoint/2010/main" val="23304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Spherically Symmetric Distribution, summary</a:t>
            </a:r>
          </a:p>
        </p:txBody>
      </p:sp>
      <p:sp>
        <p:nvSpPr>
          <p:cNvPr id="50179" name="Rectangle 3"/>
          <p:cNvSpPr>
            <a:spLocks noGrp="1" noChangeArrowheads="1"/>
          </p:cNvSpPr>
          <p:nvPr>
            <p:ph sz="half" idx="1"/>
          </p:nvPr>
        </p:nvSpPr>
        <p:spPr>
          <a:xfrm>
            <a:off x="725979" y="1676401"/>
            <a:ext cx="5514486" cy="1975657"/>
          </a:xfrm>
        </p:spPr>
        <p:txBody>
          <a:bodyPr>
            <a:normAutofit/>
          </a:bodyPr>
          <a:lstStyle/>
          <a:p>
            <a:pPr marL="0" indent="0"/>
            <a:r>
              <a:rPr lang="en-US" altLang="en-US" sz="2000" dirty="0"/>
              <a:t>Inside the sphere, </a:t>
            </a:r>
            <a:r>
              <a:rPr lang="en-US" altLang="en-US" sz="2000" i="1" dirty="0"/>
              <a:t>E</a:t>
            </a:r>
            <a:r>
              <a:rPr lang="en-US" altLang="en-US" sz="2000" dirty="0"/>
              <a:t> varies linearly with </a:t>
            </a:r>
            <a:r>
              <a:rPr lang="en-US" altLang="en-US" sz="2000" i="1" dirty="0"/>
              <a:t>r</a:t>
            </a:r>
          </a:p>
          <a:p>
            <a:pPr lvl="1" eaLnBrk="1" hangingPunct="1"/>
            <a:r>
              <a:rPr lang="en-US" altLang="en-US" sz="2000" i="1" dirty="0"/>
              <a:t>E</a:t>
            </a:r>
            <a:r>
              <a:rPr lang="en-US" altLang="en-US" sz="2000" dirty="0"/>
              <a:t> → 0 as </a:t>
            </a:r>
            <a:r>
              <a:rPr lang="en-US" altLang="en-US" sz="2000" i="1" dirty="0"/>
              <a:t>r</a:t>
            </a:r>
            <a:r>
              <a:rPr lang="en-US" altLang="en-US" sz="2000" dirty="0"/>
              <a:t> → 0</a:t>
            </a:r>
          </a:p>
          <a:p>
            <a:pPr marL="0" indent="0"/>
            <a:r>
              <a:rPr lang="en-US" altLang="en-US" sz="2000" dirty="0"/>
              <a:t>The field outside the sphere is equivalent to that of a point charge located at the center of the sphere.</a:t>
            </a:r>
          </a:p>
        </p:txBody>
      </p:sp>
      <p:pic>
        <p:nvPicPr>
          <p:cNvPr id="50181" name="Picture 6" descr="241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542088" y="1582738"/>
            <a:ext cx="3879850" cy="4438650"/>
          </a:xfrm>
        </p:spPr>
      </p:pic>
      <p:sp>
        <p:nvSpPr>
          <p:cNvPr id="50182"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439D308A-0022-464A-B02E-91CA6420BD30}" type="slidenum">
              <a:rPr lang="en-US" altLang="en-US" sz="1600"/>
              <a:pPr eaLnBrk="1" hangingPunct="1">
                <a:lnSpc>
                  <a:spcPct val="100000"/>
                </a:lnSpc>
                <a:spcBef>
                  <a:spcPct val="0"/>
                </a:spcBef>
              </a:pPr>
              <a:t>16</a:t>
            </a:fld>
            <a:endParaRPr lang="en-US"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11998" y="299057"/>
            <a:ext cx="10370401" cy="609600"/>
          </a:xfrm>
        </p:spPr>
        <p:txBody>
          <a:bodyPr>
            <a:normAutofit fontScale="90000"/>
          </a:bodyPr>
          <a:lstStyle/>
          <a:p>
            <a:pPr eaLnBrk="1" hangingPunct="1"/>
            <a:r>
              <a:rPr lang="en-US" altLang="en-US" dirty="0"/>
              <a:t>Exp. 2: Field at a Distance from a Line of Charge</a:t>
            </a:r>
          </a:p>
        </p:txBody>
      </p:sp>
      <p:sp>
        <p:nvSpPr>
          <p:cNvPr id="51203" name="Rectangle 3"/>
          <p:cNvSpPr>
            <a:spLocks noGrp="1" noChangeArrowheads="1"/>
          </p:cNvSpPr>
          <p:nvPr>
            <p:ph sz="half" idx="1"/>
          </p:nvPr>
        </p:nvSpPr>
        <p:spPr>
          <a:xfrm>
            <a:off x="1983173" y="1308382"/>
            <a:ext cx="6534150" cy="5065712"/>
          </a:xfrm>
        </p:spPr>
        <p:txBody>
          <a:bodyPr/>
          <a:lstStyle/>
          <a:p>
            <a:pPr marL="0" indent="0"/>
            <a:r>
              <a:rPr lang="en-US" altLang="en-US" sz="1800" dirty="0"/>
              <a:t>Cylindrical charge distribution (</a:t>
            </a:r>
            <a:r>
              <a:rPr lang="en-US" altLang="en-US" sz="1800" dirty="0">
                <a:solidFill>
                  <a:srgbClr val="FF0000"/>
                </a:solidFill>
              </a:rPr>
              <a:t>cylindrical symmetry</a:t>
            </a:r>
            <a:r>
              <a:rPr lang="en-US" altLang="en-US" sz="1800" dirty="0"/>
              <a:t>).</a:t>
            </a:r>
          </a:p>
          <a:p>
            <a:pPr lvl="1" eaLnBrk="1" hangingPunct="1">
              <a:lnSpc>
                <a:spcPct val="90000"/>
              </a:lnSpc>
            </a:pPr>
            <a:r>
              <a:rPr lang="en-US" altLang="en-US" sz="1800" dirty="0"/>
              <a:t>Select a cylinder (radius of </a:t>
            </a:r>
            <a:r>
              <a:rPr lang="en-US" altLang="en-US" sz="1800" i="1" dirty="0"/>
              <a:t>r</a:t>
            </a:r>
            <a:r>
              <a:rPr lang="en-US" altLang="en-US" sz="1800" dirty="0"/>
              <a:t> &amp; length of </a:t>
            </a:r>
            <a:r>
              <a:rPr lang="en-US" altLang="en-US" sz="1800" i="1" dirty="0">
                <a:ea typeface="ヒラギノ角ゴ Pro W3" charset="-128"/>
              </a:rPr>
              <a:t>ℓ) </a:t>
            </a:r>
            <a:r>
              <a:rPr lang="en-US" altLang="en-US" sz="1800" dirty="0">
                <a:ea typeface="ヒラギノ角ゴ Pro W3" charset="-128"/>
              </a:rPr>
              <a:t>as Gaussian surface</a:t>
            </a:r>
            <a:r>
              <a:rPr lang="en-US" altLang="en-US" sz="1800" i="1" dirty="0">
                <a:ea typeface="ヒラギノ角ゴ Pro W3" charset="-128"/>
              </a:rPr>
              <a:t>.</a:t>
            </a:r>
            <a:endParaRPr lang="en-US" altLang="en-US" sz="1800" i="1" dirty="0"/>
          </a:p>
          <a:p>
            <a:pPr marL="0" indent="0"/>
            <a:r>
              <a:rPr lang="en-US" altLang="en-US" sz="1800" b="1" dirty="0"/>
              <a:t>   </a:t>
            </a:r>
            <a:r>
              <a:rPr lang="en-US" altLang="en-US" sz="1800" dirty="0"/>
              <a:t> points in the radial direction (perpendicular to the surface) and is constant in magnitude at every point on the curved part of the surface. (Why?)</a:t>
            </a:r>
          </a:p>
          <a:p>
            <a:pPr marL="0" indent="0"/>
            <a:r>
              <a:rPr lang="en-US" altLang="en-US" sz="1800" dirty="0"/>
              <a:t>Use Gauss’</a:t>
            </a:r>
            <a:r>
              <a:rPr lang="en-US" altLang="ja-JP" sz="1800" dirty="0"/>
              <a:t>s Law to find the field.</a:t>
            </a:r>
          </a:p>
          <a:p>
            <a:pPr marL="0" indent="0"/>
            <a:endParaRPr lang="en-US" altLang="ja-JP" sz="1800" dirty="0"/>
          </a:p>
          <a:p>
            <a:pPr marL="0" indent="0"/>
            <a:endParaRPr lang="en-US" altLang="ja-JP" sz="1800" dirty="0"/>
          </a:p>
          <a:p>
            <a:pPr marL="0" indent="0"/>
            <a:endParaRPr lang="en-US" altLang="ja-JP" sz="1800" dirty="0"/>
          </a:p>
          <a:p>
            <a:pPr marL="0" indent="0"/>
            <a:endParaRPr lang="en-US" altLang="ja-JP" sz="1800" dirty="0"/>
          </a:p>
          <a:p>
            <a:pPr marL="0" indent="0"/>
            <a:endParaRPr lang="en-US" altLang="ja-JP" sz="1800" dirty="0"/>
          </a:p>
          <a:p>
            <a:pPr marL="0" indent="0"/>
            <a:endParaRPr lang="en-US" altLang="en-US" sz="1800" dirty="0"/>
          </a:p>
          <a:p>
            <a:pPr marL="0" indent="0"/>
            <a:r>
              <a:rPr lang="en-US" altLang="en-US" sz="1800" dirty="0"/>
              <a:t>The field through the ends of the cylinder is 0 since the field is parallel to these surfaces.</a:t>
            </a:r>
          </a:p>
          <a:p>
            <a:pPr marL="0" indent="0"/>
            <a:endParaRPr lang="en-US" altLang="ja-JP" sz="1800" dirty="0"/>
          </a:p>
          <a:p>
            <a:pPr marL="0" indent="0"/>
            <a:endParaRPr lang="en-US" altLang="en-US" sz="1800" dirty="0"/>
          </a:p>
        </p:txBody>
      </p:sp>
      <p:pic>
        <p:nvPicPr>
          <p:cNvPr id="51204" name="Picture 8" descr="2412a"/>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8556952" y="803275"/>
            <a:ext cx="2084816" cy="3200400"/>
          </a:xfrm>
        </p:spPr>
      </p:pic>
      <p:graphicFrame>
        <p:nvGraphicFramePr>
          <p:cNvPr id="51205" name="Object 1"/>
          <p:cNvGraphicFramePr>
            <a:graphicFrameLocks noChangeAspect="1"/>
          </p:cNvGraphicFramePr>
          <p:nvPr/>
        </p:nvGraphicFramePr>
        <p:xfrm>
          <a:off x="1943544" y="2218224"/>
          <a:ext cx="266700" cy="357188"/>
        </p:xfrm>
        <a:graphic>
          <a:graphicData uri="http://schemas.openxmlformats.org/presentationml/2006/ole">
            <mc:AlternateContent xmlns:mc="http://schemas.openxmlformats.org/markup-compatibility/2006">
              <mc:Choice xmlns:v="urn:schemas-microsoft-com:vml" Requires="v">
                <p:oleObj name="Equation" r:id="rId3" imgW="152268" imgH="203024" progId="Equation.3">
                  <p:embed/>
                </p:oleObj>
              </mc:Choice>
              <mc:Fallback>
                <p:oleObj name="Equation" r:id="rId3" imgW="152268" imgH="203024" progId="Equation.3">
                  <p:embed/>
                  <p:pic>
                    <p:nvPicPr>
                      <p:cNvPr id="5120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544" y="2218224"/>
                        <a:ext cx="266700" cy="3571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1206" name="Object 2"/>
          <p:cNvGraphicFramePr>
            <a:graphicFrameLocks noChangeAspect="1"/>
          </p:cNvGraphicFramePr>
          <p:nvPr/>
        </p:nvGraphicFramePr>
        <p:xfrm>
          <a:off x="1973696" y="3461009"/>
          <a:ext cx="2586037" cy="2038350"/>
        </p:xfrm>
        <a:graphic>
          <a:graphicData uri="http://schemas.openxmlformats.org/presentationml/2006/ole">
            <mc:AlternateContent xmlns:mc="http://schemas.openxmlformats.org/markup-compatibility/2006">
              <mc:Choice xmlns:v="urn:schemas-microsoft-com:vml" Requires="v">
                <p:oleObj name="Equation" r:id="rId5" imgW="1676400" imgH="1320800" progId="Equation.3">
                  <p:embed/>
                </p:oleObj>
              </mc:Choice>
              <mc:Fallback>
                <p:oleObj name="Equation" r:id="rId5" imgW="1676400" imgH="1320800" progId="Equation.3">
                  <p:embed/>
                  <p:pic>
                    <p:nvPicPr>
                      <p:cNvPr id="5120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696" y="3461009"/>
                        <a:ext cx="2586037" cy="20383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51207" name="Picture 6" descr="2412b"/>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a:xfrm>
            <a:off x="8517324" y="4168775"/>
            <a:ext cx="1973263" cy="2286000"/>
          </a:xfrm>
        </p:spPr>
      </p:pic>
      <p:sp>
        <p:nvSpPr>
          <p:cNvPr id="51209" name="Slide Number Placeholder 1"/>
          <p:cNvSpPr>
            <a:spLocks noGrp="1"/>
          </p:cNvSpPr>
          <p:nvPr>
            <p:ph type="sldNum" sz="quarter" idx="12"/>
          </p:nvPr>
        </p:nvSpPr>
        <p:spPr>
          <a:xfrm>
            <a:off x="1616870" y="6421438"/>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1891E91D-A1B7-48CF-AAB3-C2133FDC6AC3}" type="slidenum">
              <a:rPr lang="en-US" altLang="en-US" sz="1600"/>
              <a:pPr eaLnBrk="1" hangingPunct="1">
                <a:lnSpc>
                  <a:spcPct val="100000"/>
                </a:lnSpc>
                <a:spcBef>
                  <a:spcPct val="0"/>
                </a:spcBef>
              </a:pPr>
              <a:t>17</a:t>
            </a:fld>
            <a:endParaRPr lang="en-US" altLang="en-US" sz="1600" dirty="0"/>
          </a:p>
        </p:txBody>
      </p:sp>
      <p:grpSp>
        <p:nvGrpSpPr>
          <p:cNvPr id="4" name="Group 3"/>
          <p:cNvGrpSpPr/>
          <p:nvPr/>
        </p:nvGrpSpPr>
        <p:grpSpPr>
          <a:xfrm>
            <a:off x="4291995" y="4146183"/>
            <a:ext cx="2052832" cy="1512168"/>
            <a:chOff x="3841836" y="3235685"/>
            <a:chExt cx="2052832" cy="1512168"/>
          </a:xfrm>
        </p:grpSpPr>
        <p:grpSp>
          <p:nvGrpSpPr>
            <p:cNvPr id="7" name="Group 6"/>
            <p:cNvGrpSpPr/>
            <p:nvPr/>
          </p:nvGrpSpPr>
          <p:grpSpPr>
            <a:xfrm>
              <a:off x="4499992" y="3235685"/>
              <a:ext cx="736520" cy="1512168"/>
              <a:chOff x="4099916" y="3393641"/>
              <a:chExt cx="736520" cy="1512168"/>
            </a:xfrm>
          </p:grpSpPr>
          <p:sp>
            <p:nvSpPr>
              <p:cNvPr id="18" name="Rectangle 17"/>
              <p:cNvSpPr/>
              <p:nvPr/>
            </p:nvSpPr>
            <p:spPr bwMode="auto">
              <a:xfrm>
                <a:off x="4309120" y="3393641"/>
                <a:ext cx="334888" cy="1512168"/>
              </a:xfrm>
              <a:prstGeom prst="rect">
                <a:avLst/>
              </a:prstGeom>
              <a:solidFill>
                <a:srgbClr val="F2CC6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Arial" charset="0"/>
                    <a:ea typeface="ＭＳ Ｐゴシック" pitchFamily="112" charset="-128"/>
                  </a:rPr>
                  <a:t>++++</a:t>
                </a:r>
              </a:p>
            </p:txBody>
          </p:sp>
          <p:cxnSp>
            <p:nvCxnSpPr>
              <p:cNvPr id="23" name="Straight Arrow Connector 22"/>
              <p:cNvCxnSpPr/>
              <p:nvPr/>
            </p:nvCxnSpPr>
            <p:spPr bwMode="auto">
              <a:xfrm flipV="1">
                <a:off x="4099916" y="3531547"/>
                <a:ext cx="0" cy="65815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24" name="Straight Arrow Connector 23"/>
              <p:cNvCxnSpPr/>
              <p:nvPr/>
            </p:nvCxnSpPr>
            <p:spPr bwMode="auto">
              <a:xfrm flipV="1">
                <a:off x="4836436" y="3530888"/>
                <a:ext cx="0" cy="65815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cxnSp>
          <p:nvCxnSpPr>
            <p:cNvPr id="14" name="Straight Arrow Connector 13"/>
            <p:cNvCxnSpPr/>
            <p:nvPr/>
          </p:nvCxnSpPr>
          <p:spPr bwMode="auto">
            <a:xfrm rot="16200000" flipV="1">
              <a:off x="4170914" y="3687792"/>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15" name="Straight Arrow Connector 14"/>
            <p:cNvCxnSpPr/>
            <p:nvPr/>
          </p:nvCxnSpPr>
          <p:spPr bwMode="auto">
            <a:xfrm rot="5400000" flipH="1" flipV="1">
              <a:off x="5565590" y="3685132"/>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62832" y="3879709"/>
              <a:ext cx="274320" cy="274320"/>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06029" y="3884489"/>
              <a:ext cx="274320" cy="274320"/>
            </a:xfrm>
            <a:prstGeom prst="rect">
              <a:avLst/>
            </a:prstGeom>
          </p:spPr>
        </p:pic>
        <p:cxnSp>
          <p:nvCxnSpPr>
            <p:cNvPr id="32" name="Straight Arrow Connector 31"/>
            <p:cNvCxnSpPr/>
            <p:nvPr/>
          </p:nvCxnSpPr>
          <p:spPr bwMode="auto">
            <a:xfrm rot="5400000" flipH="1" flipV="1">
              <a:off x="5565591" y="3685132"/>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grpSp>
      <p:grpSp>
        <p:nvGrpSpPr>
          <p:cNvPr id="6" name="Group 5"/>
          <p:cNvGrpSpPr/>
          <p:nvPr/>
        </p:nvGrpSpPr>
        <p:grpSpPr>
          <a:xfrm>
            <a:off x="6407532" y="4146183"/>
            <a:ext cx="2098740" cy="1512168"/>
            <a:chOff x="8578716" y="2558726"/>
            <a:chExt cx="2098740" cy="1512168"/>
          </a:xfrm>
        </p:grpSpPr>
        <p:grpSp>
          <p:nvGrpSpPr>
            <p:cNvPr id="20" name="Group 19"/>
            <p:cNvGrpSpPr/>
            <p:nvPr/>
          </p:nvGrpSpPr>
          <p:grpSpPr>
            <a:xfrm rot="10800000">
              <a:off x="8578716" y="2558726"/>
              <a:ext cx="2098740" cy="1512168"/>
              <a:chOff x="3841836" y="3235685"/>
              <a:chExt cx="2098740" cy="1512168"/>
            </a:xfrm>
          </p:grpSpPr>
          <p:grpSp>
            <p:nvGrpSpPr>
              <p:cNvPr id="21" name="Group 20"/>
              <p:cNvGrpSpPr/>
              <p:nvPr/>
            </p:nvGrpSpPr>
            <p:grpSpPr>
              <a:xfrm>
                <a:off x="4499992" y="3235685"/>
                <a:ext cx="782429" cy="1512168"/>
                <a:chOff x="4099916" y="3393641"/>
                <a:chExt cx="782429" cy="1512168"/>
              </a:xfrm>
            </p:grpSpPr>
            <p:sp>
              <p:nvSpPr>
                <p:cNvPr id="28" name="Rectangle 27"/>
                <p:cNvSpPr/>
                <p:nvPr/>
              </p:nvSpPr>
              <p:spPr bwMode="auto">
                <a:xfrm>
                  <a:off x="4309120" y="3393641"/>
                  <a:ext cx="334888" cy="1512168"/>
                </a:xfrm>
                <a:prstGeom prst="rect">
                  <a:avLst/>
                </a:prstGeom>
                <a:solidFill>
                  <a:srgbClr val="F2CC6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Arial" charset="0"/>
                      <a:ea typeface="ＭＳ Ｐゴシック" pitchFamily="112" charset="-128"/>
                    </a:rPr>
                    <a:t>++++</a:t>
                  </a:r>
                </a:p>
              </p:txBody>
            </p:sp>
            <p:cxnSp>
              <p:nvCxnSpPr>
                <p:cNvPr id="29" name="Straight Arrow Connector 28"/>
                <p:cNvCxnSpPr/>
                <p:nvPr/>
              </p:nvCxnSpPr>
              <p:spPr bwMode="auto">
                <a:xfrm flipV="1">
                  <a:off x="4099916" y="3465650"/>
                  <a:ext cx="0" cy="65815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30" name="Straight Arrow Connector 29"/>
                <p:cNvCxnSpPr/>
                <p:nvPr/>
              </p:nvCxnSpPr>
              <p:spPr bwMode="auto">
                <a:xfrm flipV="1">
                  <a:off x="4882345" y="3475088"/>
                  <a:ext cx="0" cy="65815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cxnSp>
            <p:nvCxnSpPr>
              <p:cNvPr id="22" name="Straight Arrow Connector 21"/>
              <p:cNvCxnSpPr/>
              <p:nvPr/>
            </p:nvCxnSpPr>
            <p:spPr bwMode="auto">
              <a:xfrm rot="16200000" flipV="1">
                <a:off x="4170914" y="3621895"/>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25" name="Straight Arrow Connector 24"/>
              <p:cNvCxnSpPr/>
              <p:nvPr/>
            </p:nvCxnSpPr>
            <p:spPr bwMode="auto">
              <a:xfrm rot="5400000" flipH="1" flipV="1">
                <a:off x="5611499" y="3629332"/>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gr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99711" y="3218446"/>
              <a:ext cx="274320" cy="274320"/>
            </a:xfrm>
            <a:prstGeom prst="rect">
              <a:avLst/>
            </a:prstGeom>
          </p:spPr>
        </p:pic>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82139" y="3218446"/>
              <a:ext cx="274320" cy="274320"/>
            </a:xfrm>
            <a:prstGeom prst="rect">
              <a:avLst/>
            </a:prstGeom>
          </p:spPr>
        </p:pic>
      </p:grpSp>
      <p:sp>
        <p:nvSpPr>
          <p:cNvPr id="8" name="Curved Right Arrow 7"/>
          <p:cNvSpPr/>
          <p:nvPr/>
        </p:nvSpPr>
        <p:spPr bwMode="auto">
          <a:xfrm>
            <a:off x="4079355" y="4110179"/>
            <a:ext cx="731520" cy="1584176"/>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pitchFamily="11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0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42431" y="-20377"/>
            <a:ext cx="9397537" cy="1168401"/>
          </a:xfrm>
        </p:spPr>
        <p:txBody>
          <a:bodyPr>
            <a:normAutofit/>
          </a:bodyPr>
          <a:lstStyle/>
          <a:p>
            <a:pPr eaLnBrk="1" hangingPunct="1"/>
            <a:r>
              <a:rPr lang="en-US" altLang="en-US" sz="3200" dirty="0"/>
              <a:t>Exp. 3: Field Due to a Plane of Charge</a:t>
            </a:r>
          </a:p>
        </p:txBody>
      </p:sp>
      <p:sp>
        <p:nvSpPr>
          <p:cNvPr id="52227" name="Rectangle 3"/>
          <p:cNvSpPr>
            <a:spLocks noGrp="1" noChangeArrowheads="1"/>
          </p:cNvSpPr>
          <p:nvPr>
            <p:ph type="body" sz="half" idx="1"/>
          </p:nvPr>
        </p:nvSpPr>
        <p:spPr>
          <a:xfrm>
            <a:off x="1104075" y="1103688"/>
            <a:ext cx="4835525" cy="4972050"/>
          </a:xfrm>
        </p:spPr>
        <p:txBody>
          <a:bodyPr>
            <a:normAutofit fontScale="70000" lnSpcReduction="20000"/>
          </a:bodyPr>
          <a:lstStyle/>
          <a:p>
            <a:pPr marL="0" indent="0"/>
            <a:r>
              <a:rPr lang="en-US" altLang="en-US" dirty="0"/>
              <a:t>     must be perpendicular to the plane (Why?)</a:t>
            </a:r>
          </a:p>
          <a:p>
            <a:pPr marL="0" indent="0"/>
            <a:r>
              <a:rPr lang="en-US" altLang="en-US" dirty="0"/>
              <a:t>and must have the same magnitude at all points equidistant from the plane. Choose a small cylinder whose axis is perpendicular to the plane as the Gaussian surface.</a:t>
            </a:r>
          </a:p>
          <a:p>
            <a:pPr marL="0" indent="0"/>
            <a:r>
              <a:rPr lang="en-US" altLang="en-US" dirty="0"/>
              <a:t>Only the top and bottom surfaces of the Gaussian surface contribute to the electric flux. </a:t>
            </a:r>
          </a:p>
          <a:p>
            <a:pPr marL="0" indent="0"/>
            <a:r>
              <a:rPr lang="en-US" altLang="en-US" dirty="0"/>
              <a:t>The flux through each end of the cylinder is </a:t>
            </a:r>
            <a:r>
              <a:rPr lang="en-US" altLang="en-US" i="1" dirty="0"/>
              <a:t>EA</a:t>
            </a:r>
            <a:r>
              <a:rPr lang="en-US" altLang="en-US" dirty="0"/>
              <a:t> and so the total flux is 2</a:t>
            </a:r>
            <a:r>
              <a:rPr lang="en-US" altLang="en-US" i="1" dirty="0"/>
              <a:t>EA.</a:t>
            </a:r>
          </a:p>
          <a:p>
            <a:pPr marL="0" indent="0"/>
            <a:r>
              <a:rPr lang="en-US" altLang="en-US" dirty="0"/>
              <a:t>The total charge inside the Gaussian surface is </a:t>
            </a:r>
            <a:r>
              <a:rPr lang="en-US" altLang="en-US" i="1" dirty="0" err="1">
                <a:latin typeface="Lucida Grande" charset="0"/>
                <a:cs typeface="Arial" pitchFamily="34" charset="0"/>
              </a:rPr>
              <a:t>σ</a:t>
            </a:r>
            <a:r>
              <a:rPr lang="en-US" altLang="en-US" i="1" dirty="0" err="1"/>
              <a:t>A</a:t>
            </a:r>
            <a:r>
              <a:rPr lang="en-US" altLang="en-US" i="1" dirty="0"/>
              <a:t>.</a:t>
            </a:r>
          </a:p>
          <a:p>
            <a:pPr marL="0" indent="0"/>
            <a:r>
              <a:rPr lang="en-US" altLang="en-US" dirty="0"/>
              <a:t>Applying Gauss’</a:t>
            </a:r>
            <a:r>
              <a:rPr lang="en-US" altLang="ja-JP" dirty="0"/>
              <a:t>s law:</a:t>
            </a:r>
          </a:p>
          <a:p>
            <a:pPr marL="0" indent="0"/>
            <a:r>
              <a:rPr lang="en-US" altLang="en-US" dirty="0"/>
              <a:t>Note, E does not depend on </a:t>
            </a:r>
            <a:r>
              <a:rPr lang="en-US" altLang="en-US" i="1" dirty="0"/>
              <a:t>r.</a:t>
            </a:r>
          </a:p>
          <a:p>
            <a:pPr marL="0" indent="0"/>
            <a:r>
              <a:rPr lang="en-US" altLang="en-US" dirty="0"/>
              <a:t>Therefore, the field is uniform everywhere.</a:t>
            </a:r>
          </a:p>
          <a:p>
            <a:pPr marL="0" indent="0"/>
            <a:endParaRPr lang="en-US" altLang="en-US" dirty="0"/>
          </a:p>
        </p:txBody>
      </p:sp>
      <p:pic>
        <p:nvPicPr>
          <p:cNvPr id="52228" name="Picture 8" descr="2413"/>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104113" y="2317031"/>
            <a:ext cx="3438525" cy="3657600"/>
          </a:xfrm>
        </p:spPr>
      </p:pic>
      <p:graphicFrame>
        <p:nvGraphicFramePr>
          <p:cNvPr id="52229" name="Object 1"/>
          <p:cNvGraphicFramePr>
            <a:graphicFrameLocks noChangeAspect="1"/>
          </p:cNvGraphicFramePr>
          <p:nvPr>
            <p:extLst>
              <p:ext uri="{D42A27DB-BD31-4B8C-83A1-F6EECF244321}">
                <p14:modId xmlns:p14="http://schemas.microsoft.com/office/powerpoint/2010/main" val="1683778162"/>
              </p:ext>
            </p:extLst>
          </p:nvPr>
        </p:nvGraphicFramePr>
        <p:xfrm>
          <a:off x="1266248" y="999164"/>
          <a:ext cx="266700" cy="357187"/>
        </p:xfrm>
        <a:graphic>
          <a:graphicData uri="http://schemas.openxmlformats.org/presentationml/2006/ole">
            <mc:AlternateContent xmlns:mc="http://schemas.openxmlformats.org/markup-compatibility/2006">
              <mc:Choice xmlns:v="urn:schemas-microsoft-com:vml" Requires="v">
                <p:oleObj name="Equation" r:id="rId3" imgW="152268" imgH="203024" progId="Equation.3">
                  <p:embed/>
                </p:oleObj>
              </mc:Choice>
              <mc:Fallback>
                <p:oleObj name="Equation" r:id="rId3" imgW="152268" imgH="203024" progId="Equation.3">
                  <p:embed/>
                  <p:pic>
                    <p:nvPicPr>
                      <p:cNvPr id="5222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248" y="999164"/>
                        <a:ext cx="266700" cy="3571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2231" name="Object 3"/>
          <p:cNvGraphicFramePr>
            <a:graphicFrameLocks noChangeAspect="1"/>
          </p:cNvGraphicFramePr>
          <p:nvPr>
            <p:extLst>
              <p:ext uri="{D42A27DB-BD31-4B8C-83A1-F6EECF244321}">
                <p14:modId xmlns:p14="http://schemas.microsoft.com/office/powerpoint/2010/main" val="3580943120"/>
              </p:ext>
            </p:extLst>
          </p:nvPr>
        </p:nvGraphicFramePr>
        <p:xfrm>
          <a:off x="3650501" y="4304291"/>
          <a:ext cx="2989263" cy="720725"/>
        </p:xfrm>
        <a:graphic>
          <a:graphicData uri="http://schemas.openxmlformats.org/presentationml/2006/ole">
            <mc:AlternateContent xmlns:mc="http://schemas.openxmlformats.org/markup-compatibility/2006">
              <mc:Choice xmlns:v="urn:schemas-microsoft-com:vml" Requires="v">
                <p:oleObj name="Equation" r:id="rId5" imgW="1790700" imgH="431800" progId="Equation.3">
                  <p:embed/>
                </p:oleObj>
              </mc:Choice>
              <mc:Fallback>
                <p:oleObj name="Equation" r:id="rId5" imgW="1790700" imgH="431800" progId="Equation.3">
                  <p:embed/>
                  <p:pic>
                    <p:nvPicPr>
                      <p:cNvPr id="5223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0501" y="4304291"/>
                        <a:ext cx="2989263" cy="7207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
        <p:nvSpPr>
          <p:cNvPr id="52232"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4144BC0A-404C-46AC-8D3F-8F2162F9B09A}" type="slidenum">
              <a:rPr lang="en-US" altLang="en-US" sz="1600"/>
              <a:pPr eaLnBrk="1" hangingPunct="1">
                <a:lnSpc>
                  <a:spcPct val="100000"/>
                </a:lnSpc>
                <a:spcBef>
                  <a:spcPct val="0"/>
                </a:spcBef>
              </a:pPr>
              <a:t>18</a:t>
            </a:fld>
            <a:endParaRPr lang="en-US" altLang="en-US" sz="1600"/>
          </a:p>
        </p:txBody>
      </p:sp>
      <p:grpSp>
        <p:nvGrpSpPr>
          <p:cNvPr id="3" name="Group 2"/>
          <p:cNvGrpSpPr/>
          <p:nvPr/>
        </p:nvGrpSpPr>
        <p:grpSpPr>
          <a:xfrm>
            <a:off x="7450612" y="628216"/>
            <a:ext cx="1440160" cy="1512168"/>
            <a:chOff x="7461429" y="210345"/>
            <a:chExt cx="1440160" cy="1512168"/>
          </a:xfrm>
        </p:grpSpPr>
        <p:sp>
          <p:nvSpPr>
            <p:cNvPr id="2" name="Rectangle 1"/>
            <p:cNvSpPr/>
            <p:nvPr/>
          </p:nvSpPr>
          <p:spPr bwMode="auto">
            <a:xfrm>
              <a:off x="7461429" y="210345"/>
              <a:ext cx="1440160" cy="1512168"/>
            </a:xfrm>
            <a:prstGeom prst="rect">
              <a:avLst/>
            </a:prstGeom>
            <a:solidFill>
              <a:srgbClr val="F2CC6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Arial" charset="0"/>
                  <a:ea typeface="ＭＳ Ｐゴシック" pitchFamily="112" charset="-128"/>
                </a:rPr>
                <a:t>++++++++++++++++++++++++++++</a:t>
              </a:r>
            </a:p>
          </p:txBody>
        </p:sp>
        <p:cxnSp>
          <p:nvCxnSpPr>
            <p:cNvPr id="12" name="Straight Arrow Connector 11"/>
            <p:cNvCxnSpPr/>
            <p:nvPr/>
          </p:nvCxnSpPr>
          <p:spPr bwMode="auto">
            <a:xfrm>
              <a:off x="8088952" y="999463"/>
              <a:ext cx="731520"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69489" y="862755"/>
              <a:ext cx="274320" cy="274320"/>
            </a:xfrm>
            <a:prstGeom prst="rect">
              <a:avLst/>
            </a:prstGeom>
          </p:spPr>
        </p:pic>
        <p:cxnSp>
          <p:nvCxnSpPr>
            <p:cNvPr id="16" name="Straight Arrow Connector 15"/>
            <p:cNvCxnSpPr/>
            <p:nvPr/>
          </p:nvCxnSpPr>
          <p:spPr bwMode="auto">
            <a:xfrm flipH="1" flipV="1">
              <a:off x="8105385" y="336061"/>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grpSp>
      <p:grpSp>
        <p:nvGrpSpPr>
          <p:cNvPr id="23" name="Group 22"/>
          <p:cNvGrpSpPr/>
          <p:nvPr/>
        </p:nvGrpSpPr>
        <p:grpSpPr>
          <a:xfrm>
            <a:off x="9109455" y="628216"/>
            <a:ext cx="1440160" cy="1512168"/>
            <a:chOff x="7461429" y="210345"/>
            <a:chExt cx="1440160" cy="1512168"/>
          </a:xfrm>
        </p:grpSpPr>
        <p:sp>
          <p:nvSpPr>
            <p:cNvPr id="24" name="Rectangle 23"/>
            <p:cNvSpPr/>
            <p:nvPr/>
          </p:nvSpPr>
          <p:spPr bwMode="auto">
            <a:xfrm>
              <a:off x="7461429" y="210345"/>
              <a:ext cx="1440160" cy="1512168"/>
            </a:xfrm>
            <a:prstGeom prst="rect">
              <a:avLst/>
            </a:prstGeom>
            <a:solidFill>
              <a:srgbClr val="F2CC6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Arial" charset="0"/>
                  <a:ea typeface="ＭＳ Ｐゴシック" pitchFamily="112" charset="-128"/>
                </a:rPr>
                <a:t>++++++++++++++++++++++++++++</a:t>
              </a:r>
            </a:p>
          </p:txBody>
        </p:sp>
        <p:cxnSp>
          <p:nvCxnSpPr>
            <p:cNvPr id="25" name="Straight Arrow Connector 24"/>
            <p:cNvCxnSpPr/>
            <p:nvPr/>
          </p:nvCxnSpPr>
          <p:spPr bwMode="auto">
            <a:xfrm flipH="1">
              <a:off x="7480603" y="999463"/>
              <a:ext cx="731520"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91942" y="862755"/>
              <a:ext cx="274320" cy="274320"/>
            </a:xfrm>
            <a:prstGeom prst="rect">
              <a:avLst/>
            </a:prstGeom>
          </p:spPr>
        </p:pic>
        <p:cxnSp>
          <p:nvCxnSpPr>
            <p:cNvPr id="27" name="Straight Arrow Connector 26"/>
            <p:cNvCxnSpPr/>
            <p:nvPr/>
          </p:nvCxnSpPr>
          <p:spPr bwMode="auto">
            <a:xfrm flipH="1">
              <a:off x="8227838" y="1018916"/>
              <a:ext cx="0" cy="658155"/>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grpSp>
      <p:sp>
        <p:nvSpPr>
          <p:cNvPr id="28" name="Curved Right Arrow 27"/>
          <p:cNvSpPr/>
          <p:nvPr/>
        </p:nvSpPr>
        <p:spPr bwMode="auto">
          <a:xfrm>
            <a:off x="6929977" y="252098"/>
            <a:ext cx="903840" cy="2317031"/>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pitchFamily="112"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22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2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22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en-US" altLang="en-US" sz="3200" dirty="0"/>
              <a:t>Exp. 4: Properties of a Conductor in Electrostatic Equilibrium</a:t>
            </a:r>
          </a:p>
        </p:txBody>
      </p:sp>
      <p:sp>
        <p:nvSpPr>
          <p:cNvPr id="53251" name="Rectangle 3"/>
          <p:cNvSpPr>
            <a:spLocks noGrp="1" noChangeArrowheads="1"/>
          </p:cNvSpPr>
          <p:nvPr>
            <p:ph idx="1"/>
          </p:nvPr>
        </p:nvSpPr>
        <p:spPr>
          <a:xfrm>
            <a:off x="1981200" y="1676400"/>
            <a:ext cx="8229600" cy="3048744"/>
          </a:xfrm>
        </p:spPr>
        <p:txBody>
          <a:bodyPr>
            <a:normAutofit fontScale="77500" lnSpcReduction="20000"/>
          </a:bodyPr>
          <a:lstStyle/>
          <a:p>
            <a:pPr marL="0" indent="0"/>
            <a:r>
              <a:rPr lang="en-US" altLang="en-US" dirty="0"/>
              <a:t>When there is </a:t>
            </a:r>
            <a:r>
              <a:rPr lang="en-US" altLang="en-US" u="sng" dirty="0">
                <a:solidFill>
                  <a:srgbClr val="0000FF"/>
                </a:solidFill>
              </a:rPr>
              <a:t>no net motion of charge </a:t>
            </a:r>
            <a:r>
              <a:rPr lang="en-US" altLang="en-US" dirty="0"/>
              <a:t>within a conductor, the conductor is said to be in </a:t>
            </a:r>
            <a:r>
              <a:rPr lang="en-US" altLang="en-US" sz="2000" b="1" dirty="0">
                <a:solidFill>
                  <a:srgbClr val="0000FF"/>
                </a:solidFill>
              </a:rPr>
              <a:t>electrostatic equilibrium</a:t>
            </a:r>
            <a:r>
              <a:rPr lang="en-US" altLang="en-US" b="1" dirty="0"/>
              <a:t>.</a:t>
            </a:r>
            <a:endParaRPr lang="en-US" altLang="en-US" dirty="0"/>
          </a:p>
          <a:p>
            <a:pPr marL="0" indent="0"/>
            <a:r>
              <a:rPr lang="en-US" altLang="en-US" dirty="0"/>
              <a:t>(P1) The electric field is </a:t>
            </a:r>
            <a:r>
              <a:rPr lang="en-US" altLang="en-US" dirty="0">
                <a:solidFill>
                  <a:srgbClr val="0000FF"/>
                </a:solidFill>
              </a:rPr>
              <a:t>zero everywhere</a:t>
            </a:r>
            <a:r>
              <a:rPr lang="en-US" altLang="en-US" dirty="0"/>
              <a:t> inside the conductor.</a:t>
            </a:r>
          </a:p>
          <a:p>
            <a:pPr marL="622300" lvl="1" indent="-174625"/>
            <a:r>
              <a:rPr lang="en-US" altLang="en-US" dirty="0"/>
              <a:t>Whether the conductor is </a:t>
            </a:r>
            <a:r>
              <a:rPr lang="en-US" altLang="en-US" dirty="0">
                <a:solidFill>
                  <a:srgbClr val="FF0000"/>
                </a:solidFill>
              </a:rPr>
              <a:t>solid or hollow</a:t>
            </a:r>
          </a:p>
          <a:p>
            <a:pPr marL="534988" indent="-534988"/>
            <a:r>
              <a:rPr lang="en-US" altLang="en-US" dirty="0"/>
              <a:t>(P2) If the conductor is </a:t>
            </a:r>
            <a:r>
              <a:rPr lang="en-US" altLang="en-US" dirty="0">
                <a:solidFill>
                  <a:srgbClr val="FF0000"/>
                </a:solidFill>
              </a:rPr>
              <a:t>isolated</a:t>
            </a:r>
            <a:r>
              <a:rPr lang="en-US" altLang="en-US" dirty="0"/>
              <a:t> and carries a charge, the charge resides on</a:t>
            </a:r>
            <a:r>
              <a:rPr lang="en-US" altLang="en-US" dirty="0">
                <a:solidFill>
                  <a:srgbClr val="FF0000"/>
                </a:solidFill>
              </a:rPr>
              <a:t> its surface</a:t>
            </a:r>
            <a:r>
              <a:rPr lang="en-US" altLang="en-US" dirty="0"/>
              <a:t>.</a:t>
            </a:r>
          </a:p>
          <a:p>
            <a:pPr marL="534988" indent="-534988"/>
            <a:r>
              <a:rPr lang="en-US" altLang="en-US" dirty="0"/>
              <a:t>(P3) The electric field at a point just outside a charged conductor is perpendicular to the surface and has a magnitude of </a:t>
            </a:r>
            <a:r>
              <a:rPr lang="en-US" altLang="en-US" i="1" dirty="0">
                <a:latin typeface="Symbol" pitchFamily="18" charset="2"/>
              </a:rPr>
              <a:t>s</a:t>
            </a:r>
            <a:r>
              <a:rPr lang="en-US" altLang="en-US" dirty="0">
                <a:latin typeface="Symbol" pitchFamily="18" charset="2"/>
              </a:rPr>
              <a:t> </a:t>
            </a:r>
            <a:r>
              <a:rPr lang="en-US" altLang="en-US" dirty="0"/>
              <a:t>/ </a:t>
            </a:r>
            <a:r>
              <a:rPr lang="en-US" altLang="en-US" i="1" dirty="0" err="1"/>
              <a:t>ɛ</a:t>
            </a:r>
            <a:r>
              <a:rPr lang="en-US" altLang="en-US" baseline="-25000" dirty="0" err="1"/>
              <a:t>0</a:t>
            </a:r>
            <a:r>
              <a:rPr lang="en-US" altLang="en-US" baseline="-25000" dirty="0"/>
              <a:t>.</a:t>
            </a:r>
          </a:p>
          <a:p>
            <a:pPr marL="627063" lvl="1"/>
            <a:r>
              <a:rPr lang="en-US" altLang="en-US" i="1" dirty="0">
                <a:latin typeface="Symbol" pitchFamily="18" charset="2"/>
              </a:rPr>
              <a:t>s</a:t>
            </a:r>
            <a:r>
              <a:rPr lang="en-US" altLang="en-US" dirty="0"/>
              <a:t> is the surface charge density at that point.</a:t>
            </a:r>
            <a:endParaRPr lang="en-US" altLang="en-US" dirty="0">
              <a:latin typeface="Symbol" pitchFamily="18" charset="2"/>
            </a:endParaRPr>
          </a:p>
        </p:txBody>
      </p:sp>
      <p:sp>
        <p:nvSpPr>
          <p:cNvPr id="53253"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A3065842-DB9C-4FA1-8957-0DFE5DFE36EC}" type="slidenum">
              <a:rPr lang="en-US" altLang="en-US" sz="1600"/>
              <a:pPr eaLnBrk="1" hangingPunct="1">
                <a:lnSpc>
                  <a:spcPct val="100000"/>
                </a:lnSpc>
                <a:spcBef>
                  <a:spcPct val="0"/>
                </a:spcBef>
              </a:pPr>
              <a:t>19</a:t>
            </a:fld>
            <a:endParaRPr lang="en-US" altLang="en-US" sz="1600"/>
          </a:p>
        </p:txBody>
      </p:sp>
      <p:pic>
        <p:nvPicPr>
          <p:cNvPr id="64514" name="Picture 2" descr="https://encrypted-tbn2.gstatic.com/images?q=tbn:ANd9GcRJHQEOU07EPeyujey2JTV794kw676V2vcysJJjdyVRL3EntsNhw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52" y="4135858"/>
            <a:ext cx="2608460" cy="224589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3"/>
          <p:cNvSpPr txBox="1">
            <a:spLocks noChangeArrowheads="1"/>
          </p:cNvSpPr>
          <p:nvPr/>
        </p:nvSpPr>
        <p:spPr bwMode="auto">
          <a:xfrm>
            <a:off x="1970856" y="4797152"/>
            <a:ext cx="4989240" cy="115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lnSpc>
                <a:spcPts val="2200"/>
              </a:lnSpc>
              <a:spcBef>
                <a:spcPct val="50000"/>
              </a:spcBef>
              <a:spcAft>
                <a:spcPct val="0"/>
              </a:spcAft>
              <a:defRPr>
                <a:solidFill>
                  <a:schemeClr val="tx1"/>
                </a:solidFill>
                <a:latin typeface="+mn-lt"/>
                <a:ea typeface="+mn-ea"/>
                <a:cs typeface="ＭＳ Ｐゴシック"/>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n-ea"/>
                <a:cs typeface="ＭＳ Ｐゴシック"/>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cs typeface="ＭＳ Ｐゴシック"/>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cs typeface="ＭＳ Ｐゴシック"/>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n-ea"/>
                <a:cs typeface="ＭＳ Ｐゴシック"/>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a:lstStyle>
          <a:p>
            <a:pPr marL="534988" indent="-534988" eaLnBrk="1" hangingPunct="1">
              <a:lnSpc>
                <a:spcPct val="100000"/>
              </a:lnSpc>
            </a:pPr>
            <a:r>
              <a:rPr lang="en-US" altLang="en-US" kern="0" dirty="0"/>
              <a:t>(P4) On an irregularly shaped conductor, the surface charge density is greatest at locations where the radius of curvature is the smallest.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dirty="0"/>
              <a:t>Topics being covered– Gauss’s Law</a:t>
            </a:r>
          </a:p>
        </p:txBody>
      </p:sp>
      <p:sp>
        <p:nvSpPr>
          <p:cNvPr id="38915" name="Content Placeholder 2"/>
          <p:cNvSpPr>
            <a:spLocks noGrp="1"/>
          </p:cNvSpPr>
          <p:nvPr>
            <p:ph idx="1"/>
          </p:nvPr>
        </p:nvSpPr>
        <p:spPr/>
        <p:txBody>
          <a:bodyPr/>
          <a:lstStyle/>
          <a:p>
            <a:pPr marL="285750" indent="-285750">
              <a:buFontTx/>
              <a:buChar char="•"/>
            </a:pPr>
            <a:r>
              <a:rPr lang="en-US" altLang="en-US" dirty="0"/>
              <a:t>Electric flux</a:t>
            </a:r>
          </a:p>
          <a:p>
            <a:pPr marL="285750" indent="-285750">
              <a:buFontTx/>
              <a:buChar char="•"/>
            </a:pPr>
            <a:r>
              <a:rPr lang="en-US" altLang="en-US" dirty="0"/>
              <a:t>Gauss’s Law</a:t>
            </a:r>
          </a:p>
          <a:p>
            <a:pPr marL="285750" indent="-285750">
              <a:buFontTx/>
              <a:buChar char="•"/>
            </a:pPr>
            <a:r>
              <a:rPr lang="en-US" altLang="en-US" dirty="0"/>
              <a:t>Application of Gauss’s Law to various charge distributions</a:t>
            </a:r>
          </a:p>
          <a:p>
            <a:pPr marL="285750" indent="-285750">
              <a:buFontTx/>
              <a:buChar char="•"/>
            </a:pPr>
            <a:r>
              <a:rPr lang="en-US" altLang="en-US" dirty="0"/>
              <a:t>Conductors in electrostatic equilibrium</a:t>
            </a:r>
          </a:p>
        </p:txBody>
      </p:sp>
      <p:sp>
        <p:nvSpPr>
          <p:cNvPr id="38917" name="AutoShape 5" descr="data:image/jpeg;base64,/9j/4AAQSkZJRgABAQAAAQABAAD/2wBDAAkGBwgHBgkIBwgKCgkLDRYPDQwMDRsUFRAWIB0iIiAdHx8kKDQsJCYxJx8fLT0tMTU3Ojo6Iys/RD84QzQ5Ojf/2wBDAQoKCg0MDRoPDxo3JR8lNzc3Nzc3Nzc3Nzc3Nzc3Nzc3Nzc3Nzc3Nzc3Nzc3Nzc3Nzc3Nzc3Nzc3Nzc3Nzc3Nzf/wAARCAB5ANYDASIAAhEBAxEB/8QAGwAAAgMBAQEAAAAAAAAAAAAAAAYBBAUDAgf/xABFEAACAQQABAIHBAcFBQkAAAABAgMABAURBhIhMRNBBxQiUWFxgTJCkaEWI1JiorHBFTNykpMkJTaCwiYnNERUVXOys//EABQBAQAAAAAAAAAAAAAAAAAAAAD/xAAUEQEAAAAAAAAAAAAAAAAAAAAA/9oADAMBAAIRAxEAPwD7jRRRQFc7ieK2gknuJUihjUs8jsAqgdySewrpS/6QRvgbPg/+3XH/AObUG+rB1DKQQeoI86iSRI0LyMqKo2WY6AqvimD4uzYdmgQjpr7orI9Ial+Bc+qgsTj5tAefsmgYNiuLXlqs4ga4iEx6iMuAx+nel7PZmbDcEev24Vrr1eKOAMNjxX5VTfw5mFGE4MxVhjnhyFvDf3l0Oa9ublA73DnuTvyG9ADoBQM/MPfQWAGydD30pekaEW3o8yyQM6+r2oaMlizDkII6nZJ6dzumC6YHFTcx1uBu/wDhoLYljZQyupVhsEHoRUGaMd3UfM0o8GYfG5j0d8PQZWxtryJbOJ1S4iDgNy62Aex6ms284Q4bj47xNmmCxotpMddO8XqycrMrw6JGupGz1+JoPoasrfZIPyqao4rD43DwvDirG3s4nbnZLeIIC3beh59BV6ggkAbNHMNbFcL8bs7ga3uNv5Vhejlt8A4A99WEQ/hoGA3MAmEBmjExGxHzDmI+XeutIvCGGx9/d5y6zFlDc5RMxMGe4jVnjVSDCF32ATlI+e6eR2oJoory7BFLMdKBsmghZY3ZlV1ZlOmAPY99H6GvdfN+BpGts/6/K5ZeJVuLpWMhKkxynwwN+fhONa8kPur6RQFFFFBBqaKKAooooCiiigKwePW5eCM+2gdY6c6I6H9W1b1Z3EWOOXwORxquIzd20kAc/d5lI3+dB7wW/wCxcfvv6tHv/KK5cTf8O5Tt/wCEl7/4TWNZS8YWdnBbLh8PIsMaxhzk5F5gBrevB6du1arR5C/wNzBf29vb3k0MkZjhmMkY2CF9oqp93l0oFfiZWk9F9pKp6QJZ3Dsx7IjxsxP0BptymJscxHD66sjrG3PGYpniPUa7oQSOvb4D3VXxOJZuE7XE5iKOQ+prb3MYO1b2eVgD5jvWYn6UYTHiwtrCDMeEBHbXb3QhYr2BlUjyGtlSebXYUC3kYxb8KekTHxPNJa2rOIBLK8nIDbxsygsSejEnW+5rej4NwjYJZHiu52NtzgzX077PLvsXqH4Tu04Dy+JFxHPlcnHNJPOw5VeeTv7zyjoo+AFNAgdcZ6uNc4g8Pv03y6oMb0bdeAsB1/8AIxf/AFrhlm5PSTw+B9/H3g/iiP8AStDgnH3OJ4TxOPvUCXFvapHKoYHTAdeorxkcTcz8X4jLRmP1e0triKUMTzbfk5ddP3aDfFFQO1TQcbzrazf/ABn+VLvox/4AwO//AEaUyyrzxsv7Q1WBw5jMhjeELfGxtDb3sETRxs6+IikE8uwCNjt5igqccNHg7b9KrX9XcWRQXPKdC4tywDIw8yAxZT3BGuxILYO1JuTxWf4mltbHNWdhZ4uKdZ7jwLtpmuOQ7VNFF5VLAE9T218ach2oJrA46vZ7DhXIyWe/XJIjBagEbMr+wmt9O7DvW/WNn7C5yF1ikjVDawXi3FzzHrpFYpoeZ5+Q/IGgT7ye9xeN4fLcNX1pb4i5gUTSXMLiOMjwWLcrk/Zc71vXc9t19IU7FUs5j48phr7HyglLq3eFtHXRgR/WuXDVxc3WBsJr+JortoE8eNu6uBpvzBoNOiiigKKKKAooooCiioJA70E0UbooI1RqpooDtUaFTRQRqjVTUboADVBG6N9dUE6oJoqAQe1TQFRqpooI1U0UUBUEbqaKAI2KKKKAooooKOaylthcbPf3rFYIV2eVeZmPYKAO5J0AKsWs/rFvFN4bx+IgbkkGmXY3ojyNUeJbAZLD3FvzIkgAlid15lSRCGRiPMBgK98PZIZjB4/JiPwvW7aOfk/Z5lB1+dBo0UUUBVe+tVvbZ4HeVAw+3E5RlPkQR51YooEfHtxJi8xLiZMrHfvyGe19fUKLmIdCA6AFXUsu9q4IKkaJOmTE5hL6ae1mge1vrfRltpGDHlO+V1IPVDo6Pw0QD0qhxr/stnaZdWVGxt3HM7s2gIieSTfw5GJ+YB8q5wR3V9x014sE0VjYWTW3iOpAuJJGV9r7woUde22I8jQM9FAqlkLi7t0Q2dibpmJ2DMIwvzJoLtFZ+HykWUhlZFeKaCQxTwSa54XGjynRI7EHv1BFaFBi5riWyw19Y2d1HcPJePyhoY+ZIRsKGkP3VLEAHzJqll8rkb3NDCcPmKKSJBJfXsqc626nfKqrvTOdE6PQDr13qvPpJuYbHhC9u5h7MTwudaBIWVDob8+h7114Ds2jwQv7hCtzlJXv5eZdMPFPMqt8VUqvw5deVAcD3t9e2eQ9euDdJb5Ca3t7lkVWljTSkkKAPthx0HYD50wyOI0ZmOgASSfKiKGKFeWGNI12TpV0Nk7J/Gsbja6Npwrk3TXivA0UQJ1zO/sKN+8swFBS4JyKnhvDyX1wxucoHuYxIxJ25MvICfJQ2h8FpppX4otvUcNjLiJRzYu7tpAQPspzCOQ/6bv+NM60E0UUtZi7yd7nosJibtbJVtxc3d0I1eRVLFUVFYFdkq2yQdAdutAybqT2rJsMZfWs6STZu+u0VSGimjhAc/tbVAQR8Dr4Vq+XWgS+LuNxaWtza8NRpkskkfM7xsGhtd6AaRge5JGlHU0423ieBH4xBk5RzkDQ350t8YxRw4+xsbSKJGvMnbR+GoChh4gd/wCBHP0pnXtQTRXG8uYLO1mubqVYoYUMkkjnQVQNkn6UqWsmf4qCXkNzLg8O3tQokam6uV8mYsCI1PcAAtrXUdqBw3U1lWGLksrpXXKX08fKQ0NxIsgY9NNsjYI0ex11PTtrVoFr0gRS3HDzW4laK1nniivXXutszgS/IcpOz5DZres7eG0tYba1RY4IY1jjRBoKoGgB8NarK4wysOKw0rSQrcTXJFtbWpI/2iV+ip8j137gCfKrXDllc47A46yvpzcXNvbRxSyn77BQCevf50GlRRRQFFFFBQzljHksNf2M2/DubaSJte5lI/rVbg+8lyHC+Ku7n+/ltIjN017fKA3T/Futc9qWeAnaKzyeOctzY/J3EIDeSM/iR/wOtAz1B7VNLfH99c2fDMyWMoivLyWKzgkJ+w8rhOYfEBifpQcMXdW8XHmUtraaF0vbOO65Y3DHxI28OTm129kxfgaa6THxWN4czfDEWOto7eMieyUxprm2nP113JMZOz505eXSgS/Szbrf8N22MZSwvsjbQkA62DICfyBpzjUJGqKAAo0AKVeK2E/FPCVkV5l9cnum+AjhYA/LmdfyprHagN0ucY7uJMHjwpZbrKRGQDuFiDTb+XNGg+taWRwePyUqy3sLu6rygiZ16fIEClG64bxk3HNjj41uRBBYS3Uyi7l6MzKife6bHif5aB0yVlBk8fcWNzzeFPGUYqdMAfMHyNWYlKoqli2gBs9zWZ+j9kMS2MRruO2Zi36u8lVwSd6DhuYD4A6rO4ST+zsnm8N4szpbTRz24lleQrDKnQczE/fSXp7gKBnpbsh/3gZQk7P9m2wHfoOeb+tMlLaBIPSFIW6Nd4lOX97wpW3+Hir+NAyUUUUC7mwtzxRw/asf7pp7zQ77VPDH0/WtTCKWrV/WfSDfAspFjjIVUDuplkcn8ol/GmagWOOFW9t8dhWcquTvUik/ejQGV1PwKxkH4HXnWtlcrY4Sxa6yE6QQL0HmWPkqqOrE9gB1NYecs7rKcY2UdnkHs2srGSQukaudyuqjo3ToEb8T9bmN4Utba9XIZC6usrkE6x3F6wbwuhHsIAFTuewBoOPDUOQyGTuc/lbeWzMiCCzs5G9qOEHZZwOgdm6/AADp1pnqNCpoF3jgLbYgZnoZMO/ryg9mCqwdfmUZwD5Eg1vxOJI1dezAEb+NLXGMJvL/AAlhdNy4u4uW9aGjqZlXmjiYjsrMCT7+UL96mcAAaA0PdQTRRRQFFFFAUrWPLYekLJQ8wUZKxiuVQA7LxMyOx+jRj6CmmlbidWteJeGMinN0uZbOXXnHLGSN/wDOkdA00qcXK11n+FrJACPX2uZF6dFjifR6/FhTWO1KfW99JoGlMeLxJ676+JPJ/RYT/moPXpBj5cbjb8Drj8pbXHyTn5H/AIHamnyrF41tZL3hLMW0BImezk8Mj9oKSPzAq9h7pL/EWV5GwZJ7dJFYeYKg7oMS9SSb0i4s6BjtsZcMfepeSMD8kNNApVxrtc+kXNMG3FaWFtDrXZ3aRj+QX8qaqCD0G6WcDyXXF3Ed4CxaEwWWj2AVPE0PrKaZj2pX9HTG6wlxkzv/AHlf3FypPmhcqh/yItA0+VLh5Lfj4e1pr3GHY/a8KTp+Hin8aY6WOKwLXMcO5Q9BFem1lb9ydSoH+oIqBnpa4nHqmXwGU5lRYrs20zHzjmUqF/1BGfmBTIvasrinFtmOH76xifkmkj3A+t8kqkMjfRgD9KDVFSazuHsmmYw1pfopUzRguh7o46Mp9xDAj6VduJFhgklc6VFLE+4AboFzhBfHynEmR2rLcZHw0IP3Yo0j1+Kt+NM9LPo3jZeDMZNIQZLuNruQgfemYyn8OfX0pmoF3GKZONc1KX2I7S1iVenTrKxP5imKl/BnXEvEK6A/WQN8dGPX4dP50wUBRRRQK3GPPkrvGYO0U+PJcxXksvlBFDIrlj8SQFA+JPYGmmlvMMLbi3CPa8huboSw3CebW6oW5v8Alk8Mb/fP0ZKAooooCiiigKV/SSrrwlc3kKsz4+WG90p0SsUiu38IamiuF7bx3lpNazKGjmRo3UjYII0aDpC6yRK6kFWGxqlfg9/XM5xPf8wdDkBaxsP2Yo0BH0YsPmDXv0f5COXh20sJrgNe2Aa0mjdx4m4mKcxG96PKDv41m8GZeyxfAtxnb5xFBLcXd6xJG2V5nZde8kcoFA7zIskTo3VWUgj4Glz0cs36F42B2Ja0V7QkjWzFI0f/AEUwwS+PBHMFZOdQwVxojY3o/Glvg/w7CxzNuZCy2uTuWJb7oZvE/D2qCOCF8a84kyBKsLnKyKjD9mJViA/FDTVS16OU/wCx9hcFCjXge7YH3yu0n8mFMtBj8XZAYrhjK3xP9xayONHueU6/Ou/D1imKwOPsEBVba2jj0T20oFYvpAC3WPx+LLIBkMjBGyuftIr+I4+oQj61tZXM47EWzXORvIYIx25mG3PuUdyfcB1NB2sr6K8luY05hJbTGGRTrYOgQfkQwP1rH9IKgcI5C4MfObNVu1HxiYSf9NRwRDcvY3WVvreS2uMrcm6MEm+aJNBUVh5HlVSR5E1qZa4x5tZrS+ubaNZoyjJNKq7DAjsTQXIHEkKOOzKCPrXs9qV+A8raPwri4JchbyXEEIt5P1yks8fsE999eXf1pp70Cvif9zcU3+KIZbXI7v7Uk+yJO0yD3deV/jzsfI124/uWt+DsqUkEck0Bgjb9+T2F/NqscU424v8AHCTHMkeTtG8eykf7IkAPst+6wJU/A++qlxlMDmOHoL/LyJBaJLHK0dy5iMUyMCEYdDzBgBynufI0G/ZwC2tYYF1yxIEGvgNV2rB4ZvMnlJrvI3cZt8dNyiwtpIuWUKN7kffUFj2XyAHmTW9QL1hzRccZZGHszWVtIp/wtKp/mKYaXMs5x/FWKvW2La6jkspm10Vj7cRJ8hsOvxLqKYtigmoNcba8troyi2njmMMhjk8Nw3I4AJU67HRB0feK6udLugwILeSDja7uJo5ZI7qxjS3lClki5GbnQnXsk86Hv7Wv3erDXyrhj0qT5njFcRNjlitbmd4bd9sJEK82ucH38p2OmidV9VoCiiigKKKKAqCN1NFBzEEQcuI1Dnu2uprLh4WwEMqSxYawR4250K26jkbr1Ua6HqeorYooIA1VWPG2UZuyltGPXGLXHT+9PKF2foAKt0UHG0toLK1itbWNYoIUEccajQVQNAD6V2oooKWTxOPysSxZKzhuURudBKgPK3vHuPU9RVKw4U4fx9z61Z4eyiufKYRAuPL7R61tUUEaFUrrD4y8ulurvH2k9wq8iyywqzBfcCRvVXqKDKl4awUwIlw2PcE7Ia1Q9ff2rUA0NCpooCs1sDiXyQyT462a9HUTmMFt6A3v36AG++unatKiggDRqaKKDjc20N1A8FzEk0Mg5XjkUMrD3EHvWRLwtZOGSO6ykETDXhQ5CZVA+A5un0rdooKmMxtnirNLSwgWGBNkKvmSdkk9ySdkk9TVojY0amigwIeDsBBnznYMdGmQPMTIpOuZhoty9uYjz1vqffW/RRQFFFFB/9k="/>
          <p:cNvSpPr>
            <a:spLocks noChangeAspect="1" noChangeArrowheads="1"/>
          </p:cNvSpPr>
          <p:nvPr/>
        </p:nvSpPr>
        <p:spPr bwMode="auto">
          <a:xfrm>
            <a:off x="1608139" y="-444500"/>
            <a:ext cx="15906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endParaRPr lang="en-US" altLang="en-US"/>
          </a:p>
        </p:txBody>
      </p:sp>
      <p:sp>
        <p:nvSpPr>
          <p:cNvPr id="38918" name="AutoShape 7" descr="data:image/jpeg;base64,/9j/4AAQSkZJRgABAQAAAQABAAD/2wBDAAkGBwgHBgkIBwgKCgkLDRYPDQwMDRsUFRAWIB0iIiAdHx8kKDQsJCYxJx8fLT0tMTU3Ojo6Iys/RD84QzQ5Ojf/2wBDAQoKCg0MDRoPDxo3JR8lNzc3Nzc3Nzc3Nzc3Nzc3Nzc3Nzc3Nzc3Nzc3Nzc3Nzc3Nzc3Nzc3Nzc3Nzc3Nzc3Nzf/wAARCAB5ANYDASIAAhEBAxEB/8QAGwAAAgMBAQEAAAAAAAAAAAAAAAYBBAUDAgf/xABFEAACAQQABAIHBAcFBQkAAAABAgMABAURBhIhMRNBBxQiUWFxgTJCkaEWI1JiorHBFTNykpMkJTaCwiYnNERUVXOys//EABQBAQAAAAAAAAAAAAAAAAAAAAD/xAAUEQEAAAAAAAAAAAAAAAAAAAAA/9oADAMBAAIRAxEAPwD7jRRRQFc7ieK2gknuJUihjUs8jsAqgdySewrpS/6QRvgbPg/+3XH/AObUG+rB1DKQQeoI86iSRI0LyMqKo2WY6AqvimD4uzYdmgQjpr7orI9Ial+Bc+qgsTj5tAefsmgYNiuLXlqs4ga4iEx6iMuAx+nel7PZmbDcEev24Vrr1eKOAMNjxX5VTfw5mFGE4MxVhjnhyFvDf3l0Oa9ublA73DnuTvyG9ADoBQM/MPfQWAGydD30pekaEW3o8yyQM6+r2oaMlizDkII6nZJ6dzumC6YHFTcx1uBu/wDhoLYljZQyupVhsEHoRUGaMd3UfM0o8GYfG5j0d8PQZWxtryJbOJ1S4iDgNy62Aex6ms284Q4bj47xNmmCxotpMddO8XqycrMrw6JGupGz1+JoPoasrfZIPyqao4rD43DwvDirG3s4nbnZLeIIC3beh59BV6ggkAbNHMNbFcL8bs7ga3uNv5Vhejlt8A4A99WEQ/hoGA3MAmEBmjExGxHzDmI+XeutIvCGGx9/d5y6zFlDc5RMxMGe4jVnjVSDCF32ATlI+e6eR2oJoory7BFLMdKBsmghZY3ZlV1ZlOmAPY99H6GvdfN+BpGts/6/K5ZeJVuLpWMhKkxynwwN+fhONa8kPur6RQFFFFBBqaKKAooooCiiigKwePW5eCM+2gdY6c6I6H9W1b1Z3EWOOXwORxquIzd20kAc/d5lI3+dB7wW/wCxcfvv6tHv/KK5cTf8O5Tt/wCEl7/4TWNZS8YWdnBbLh8PIsMaxhzk5F5gBrevB6du1arR5C/wNzBf29vb3k0MkZjhmMkY2CF9oqp93l0oFfiZWk9F9pKp6QJZ3Dsx7IjxsxP0BptymJscxHD66sjrG3PGYpniPUa7oQSOvb4D3VXxOJZuE7XE5iKOQ+prb3MYO1b2eVgD5jvWYn6UYTHiwtrCDMeEBHbXb3QhYr2BlUjyGtlSebXYUC3kYxb8KekTHxPNJa2rOIBLK8nIDbxsygsSejEnW+5rej4NwjYJZHiu52NtzgzX077PLvsXqH4Tu04Dy+JFxHPlcnHNJPOw5VeeTv7zyjoo+AFNAgdcZ6uNc4g8Pv03y6oMb0bdeAsB1/8AIxf/AFrhlm5PSTw+B9/H3g/iiP8AStDgnH3OJ4TxOPvUCXFvapHKoYHTAdeorxkcTcz8X4jLRmP1e0triKUMTzbfk5ddP3aDfFFQO1TQcbzrazf/ABn+VLvox/4AwO//AEaUyyrzxsv7Q1WBw5jMhjeELfGxtDb3sETRxs6+IikE8uwCNjt5igqccNHg7b9KrX9XcWRQXPKdC4tywDIw8yAxZT3BGuxILYO1JuTxWf4mltbHNWdhZ4uKdZ7jwLtpmuOQ7VNFF5VLAE9T218ach2oJrA46vZ7DhXIyWe/XJIjBagEbMr+wmt9O7DvW/WNn7C5yF1ikjVDawXi3FzzHrpFYpoeZ5+Q/IGgT7ye9xeN4fLcNX1pb4i5gUTSXMLiOMjwWLcrk/Zc71vXc9t19IU7FUs5j48phr7HyglLq3eFtHXRgR/WuXDVxc3WBsJr+JortoE8eNu6uBpvzBoNOiiigKKKKAooooCiioJA70E0UbooI1RqpooDtUaFTRQRqjVTUboADVBG6N9dUE6oJoqAQe1TQFRqpooI1U0UUBUEbqaKAI2KKKKAooooKOaylthcbPf3rFYIV2eVeZmPYKAO5J0AKsWs/rFvFN4bx+IgbkkGmXY3ojyNUeJbAZLD3FvzIkgAlid15lSRCGRiPMBgK98PZIZjB4/JiPwvW7aOfk/Z5lB1+dBo0UUUBVe+tVvbZ4HeVAw+3E5RlPkQR51YooEfHtxJi8xLiZMrHfvyGe19fUKLmIdCA6AFXUsu9q4IKkaJOmTE5hL6ae1mge1vrfRltpGDHlO+V1IPVDo6Pw0QD0qhxr/stnaZdWVGxt3HM7s2gIieSTfw5GJ+YB8q5wR3V9x014sE0VjYWTW3iOpAuJJGV9r7woUde22I8jQM9FAqlkLi7t0Q2dibpmJ2DMIwvzJoLtFZ+HykWUhlZFeKaCQxTwSa54XGjynRI7EHv1BFaFBi5riWyw19Y2d1HcPJePyhoY+ZIRsKGkP3VLEAHzJqll8rkb3NDCcPmKKSJBJfXsqc626nfKqrvTOdE6PQDr13qvPpJuYbHhC9u5h7MTwudaBIWVDob8+h7114Ds2jwQv7hCtzlJXv5eZdMPFPMqt8VUqvw5deVAcD3t9e2eQ9euDdJb5Ca3t7lkVWljTSkkKAPthx0HYD50wyOI0ZmOgASSfKiKGKFeWGNI12TpV0Nk7J/Gsbja6Npwrk3TXivA0UQJ1zO/sKN+8swFBS4JyKnhvDyX1wxucoHuYxIxJ25MvICfJQ2h8FpppX4otvUcNjLiJRzYu7tpAQPspzCOQ/6bv+NM60E0UUtZi7yd7nosJibtbJVtxc3d0I1eRVLFUVFYFdkq2yQdAdutAybqT2rJsMZfWs6STZu+u0VSGimjhAc/tbVAQR8Dr4Vq+XWgS+LuNxaWtza8NRpkskkfM7xsGhtd6AaRge5JGlHU0423ieBH4xBk5RzkDQ350t8YxRw4+xsbSKJGvMnbR+GoChh4gd/wCBHP0pnXtQTRXG8uYLO1mubqVYoYUMkkjnQVQNkn6UqWsmf4qCXkNzLg8O3tQokam6uV8mYsCI1PcAAtrXUdqBw3U1lWGLksrpXXKX08fKQ0NxIsgY9NNsjYI0ex11PTtrVoFr0gRS3HDzW4laK1nniivXXutszgS/IcpOz5DZres7eG0tYba1RY4IY1jjRBoKoGgB8NarK4wysOKw0rSQrcTXJFtbWpI/2iV+ip8j137gCfKrXDllc47A46yvpzcXNvbRxSyn77BQCevf50GlRRRQFFFFBQzljHksNf2M2/DubaSJte5lI/rVbg+8lyHC+Ku7n+/ltIjN017fKA3T/Futc9qWeAnaKzyeOctzY/J3EIDeSM/iR/wOtAz1B7VNLfH99c2fDMyWMoivLyWKzgkJ+w8rhOYfEBifpQcMXdW8XHmUtraaF0vbOO65Y3DHxI28OTm129kxfgaa6THxWN4czfDEWOto7eMieyUxprm2nP113JMZOz505eXSgS/Szbrf8N22MZSwvsjbQkA62DICfyBpzjUJGqKAAo0AKVeK2E/FPCVkV5l9cnum+AjhYA/LmdfyprHagN0ucY7uJMHjwpZbrKRGQDuFiDTb+XNGg+taWRwePyUqy3sLu6rygiZ16fIEClG64bxk3HNjj41uRBBYS3Uyi7l6MzKife6bHif5aB0yVlBk8fcWNzzeFPGUYqdMAfMHyNWYlKoqli2gBs9zWZ+j9kMS2MRruO2Zi36u8lVwSd6DhuYD4A6rO4ST+zsnm8N4szpbTRz24lleQrDKnQczE/fSXp7gKBnpbsh/3gZQk7P9m2wHfoOeb+tMlLaBIPSFIW6Nd4lOX97wpW3+Hir+NAyUUUUC7mwtzxRw/asf7pp7zQ77VPDH0/WtTCKWrV/WfSDfAspFjjIVUDuplkcn8ol/GmagWOOFW9t8dhWcquTvUik/ejQGV1PwKxkH4HXnWtlcrY4Sxa6yE6QQL0HmWPkqqOrE9gB1NYecs7rKcY2UdnkHs2srGSQukaudyuqjo3ToEb8T9bmN4Utba9XIZC6usrkE6x3F6wbwuhHsIAFTuewBoOPDUOQyGTuc/lbeWzMiCCzs5G9qOEHZZwOgdm6/AADp1pnqNCpoF3jgLbYgZnoZMO/ryg9mCqwdfmUZwD5Eg1vxOJI1dezAEb+NLXGMJvL/AAlhdNy4u4uW9aGjqZlXmjiYjsrMCT7+UL96mcAAaA0PdQTRRRQFFFFAUrWPLYekLJQ8wUZKxiuVQA7LxMyOx+jRj6CmmlbidWteJeGMinN0uZbOXXnHLGSN/wDOkdA00qcXK11n+FrJACPX2uZF6dFjifR6/FhTWO1KfW99JoGlMeLxJ676+JPJ/RYT/moPXpBj5cbjb8Drj8pbXHyTn5H/AIHamnyrF41tZL3hLMW0BImezk8Mj9oKSPzAq9h7pL/EWV5GwZJ7dJFYeYKg7oMS9SSb0i4s6BjtsZcMfepeSMD8kNNApVxrtc+kXNMG3FaWFtDrXZ3aRj+QX8qaqCD0G6WcDyXXF3Ed4CxaEwWWj2AVPE0PrKaZj2pX9HTG6wlxkzv/AHlf3FypPmhcqh/yItA0+VLh5Lfj4e1pr3GHY/a8KTp+Hin8aY6WOKwLXMcO5Q9BFem1lb9ydSoH+oIqBnpa4nHqmXwGU5lRYrs20zHzjmUqF/1BGfmBTIvasrinFtmOH76xifkmkj3A+t8kqkMjfRgD9KDVFSazuHsmmYw1pfopUzRguh7o46Mp9xDAj6VduJFhgklc6VFLE+4AboFzhBfHynEmR2rLcZHw0IP3Yo0j1+Kt+NM9LPo3jZeDMZNIQZLuNruQgfemYyn8OfX0pmoF3GKZONc1KX2I7S1iVenTrKxP5imKl/BnXEvEK6A/WQN8dGPX4dP50wUBRRRQK3GPPkrvGYO0U+PJcxXksvlBFDIrlj8SQFA+JPYGmmlvMMLbi3CPa8huboSw3CebW6oW5v8Alk8Mb/fP0ZKAooooCiiigKV/SSrrwlc3kKsz4+WG90p0SsUiu38IamiuF7bx3lpNazKGjmRo3UjYII0aDpC6yRK6kFWGxqlfg9/XM5xPf8wdDkBaxsP2Yo0BH0YsPmDXv0f5COXh20sJrgNe2Aa0mjdx4m4mKcxG96PKDv41m8GZeyxfAtxnb5xFBLcXd6xJG2V5nZde8kcoFA7zIskTo3VWUgj4Glz0cs36F42B2Ja0V7QkjWzFI0f/AEUwwS+PBHMFZOdQwVxojY3o/Glvg/w7CxzNuZCy2uTuWJb7oZvE/D2qCOCF8a84kyBKsLnKyKjD9mJViA/FDTVS16OU/wCx9hcFCjXge7YH3yu0n8mFMtBj8XZAYrhjK3xP9xayONHueU6/Ou/D1imKwOPsEBVba2jj0T20oFYvpAC3WPx+LLIBkMjBGyuftIr+I4+oQj61tZXM47EWzXORvIYIx25mG3PuUdyfcB1NB2sr6K8luY05hJbTGGRTrYOgQfkQwP1rH9IKgcI5C4MfObNVu1HxiYSf9NRwRDcvY3WVvreS2uMrcm6MEm+aJNBUVh5HlVSR5E1qZa4x5tZrS+ubaNZoyjJNKq7DAjsTQXIHEkKOOzKCPrXs9qV+A8raPwri4JchbyXEEIt5P1yks8fsE999eXf1pp70Cvif9zcU3+KIZbXI7v7Uk+yJO0yD3deV/jzsfI124/uWt+DsqUkEck0Bgjb9+T2F/NqscU424v8AHCTHMkeTtG8eykf7IkAPst+6wJU/A++qlxlMDmOHoL/LyJBaJLHK0dy5iMUyMCEYdDzBgBynufI0G/ZwC2tYYF1yxIEGvgNV2rB4ZvMnlJrvI3cZt8dNyiwtpIuWUKN7kffUFj2XyAHmTW9QL1hzRccZZGHszWVtIp/wtKp/mKYaXMs5x/FWKvW2La6jkspm10Vj7cRJ8hsOvxLqKYtigmoNcba8troyi2njmMMhjk8Nw3I4AJU67HRB0feK6udLugwILeSDja7uJo5ZI7qxjS3lClki5GbnQnXsk86Hv7Wv3erDXyrhj0qT5njFcRNjlitbmd4bd9sJEK82ucH38p2OmidV9VoCiiigKKKKAqCN1NFBzEEQcuI1Dnu2uprLh4WwEMqSxYawR4250K26jkbr1Ua6HqeorYooIA1VWPG2UZuyltGPXGLXHT+9PKF2foAKt0UHG0toLK1itbWNYoIUEccajQVQNAD6V2oooKWTxOPysSxZKzhuURudBKgPK3vHuPU9RVKw4U4fx9z61Z4eyiufKYRAuPL7R61tUUEaFUrrD4y8ulurvH2k9wq8iyywqzBfcCRvVXqKDKl4awUwIlw2PcE7Ia1Q9ff2rUA0NCpooCs1sDiXyQyT462a9HUTmMFt6A3v36AG++unatKiggDRqaKKDjc20N1A8FzEk0Mg5XjkUMrD3EHvWRLwtZOGSO6ykETDXhQ5CZVA+A5un0rdooKmMxtnirNLSwgWGBNkKvmSdkk9ySdkk9TVojY0amigwIeDsBBnznYMdGmQPMTIpOuZhoty9uYjz1vqffW/RRQFFFFB/9k="/>
          <p:cNvSpPr>
            <a:spLocks noChangeAspect="1" noChangeArrowheads="1"/>
          </p:cNvSpPr>
          <p:nvPr/>
        </p:nvSpPr>
        <p:spPr bwMode="auto">
          <a:xfrm>
            <a:off x="1760539" y="-292100"/>
            <a:ext cx="15906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endParaRPr lang="en-US" altLang="en-US"/>
          </a:p>
        </p:txBody>
      </p:sp>
      <p:sp>
        <p:nvSpPr>
          <p:cNvPr id="38919"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FBA5F96C-63CD-4709-85B2-02FB8E1355C5}" type="slidenum">
              <a:rPr lang="en-US" altLang="en-US" sz="1600"/>
              <a:pPr eaLnBrk="1" hangingPunct="1">
                <a:lnSpc>
                  <a:spcPct val="100000"/>
                </a:lnSpc>
                <a:spcBef>
                  <a:spcPct val="0"/>
                </a:spcBef>
              </a:pPr>
              <a:t>2</a:t>
            </a:fld>
            <a:endParaRPr lang="en-US"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804864"/>
            <a:ext cx="7543800" cy="579437"/>
          </a:xfrm>
        </p:spPr>
        <p:txBody>
          <a:bodyPr>
            <a:normAutofit fontScale="90000"/>
          </a:bodyPr>
          <a:lstStyle/>
          <a:p>
            <a:pPr eaLnBrk="1" hangingPunct="1"/>
            <a:r>
              <a:rPr lang="en-US" altLang="en-US"/>
              <a:t>Property 1: Field</a:t>
            </a:r>
            <a:r>
              <a:rPr lang="en-US" altLang="en-US" baseline="-25000"/>
              <a:t>inside</a:t>
            </a:r>
            <a:r>
              <a:rPr lang="en-US" altLang="en-US"/>
              <a:t> = 0</a:t>
            </a:r>
          </a:p>
        </p:txBody>
      </p:sp>
      <p:sp>
        <p:nvSpPr>
          <p:cNvPr id="54275" name="Rectangle 3"/>
          <p:cNvSpPr>
            <a:spLocks noGrp="1" noChangeArrowheads="1"/>
          </p:cNvSpPr>
          <p:nvPr>
            <p:ph type="body" sz="half" idx="1"/>
          </p:nvPr>
        </p:nvSpPr>
        <p:spPr>
          <a:xfrm>
            <a:off x="1981201" y="1557339"/>
            <a:ext cx="5051425" cy="3240087"/>
          </a:xfrm>
        </p:spPr>
        <p:txBody>
          <a:bodyPr>
            <a:normAutofit fontScale="62500" lnSpcReduction="20000"/>
          </a:bodyPr>
          <a:lstStyle/>
          <a:p>
            <a:pPr marL="0" indent="0"/>
            <a:r>
              <a:rPr lang="en-US" altLang="en-US" dirty="0"/>
              <a:t>Consider a conducting slab in an external field.</a:t>
            </a:r>
            <a:endParaRPr lang="en-US" altLang="en-US" b="1" dirty="0"/>
          </a:p>
          <a:p>
            <a:pPr marL="0" indent="0"/>
            <a:r>
              <a:rPr lang="en-US" altLang="en-US" dirty="0"/>
              <a:t>If the field inside the conductor were not zero, free electrons in the conductor would experience an electrical force.</a:t>
            </a:r>
          </a:p>
          <a:p>
            <a:pPr marL="0" indent="0"/>
            <a:r>
              <a:rPr lang="en-US" altLang="en-US" dirty="0"/>
              <a:t>These electrons would accelerate and would not be in equilibrium. Therefore, there cannot be a field inside the conductor.</a:t>
            </a:r>
          </a:p>
          <a:p>
            <a:pPr marL="0" indent="0"/>
            <a:r>
              <a:rPr lang="en-US" altLang="en-US" dirty="0"/>
              <a:t>Before the external field is applied, free electrons are distributed throughout the conductor.</a:t>
            </a:r>
          </a:p>
          <a:p>
            <a:pPr marL="0" indent="0"/>
            <a:r>
              <a:rPr lang="en-US" altLang="en-US" dirty="0"/>
              <a:t>When the external field is applied, the electrons</a:t>
            </a:r>
          </a:p>
        </p:txBody>
      </p:sp>
      <p:pic>
        <p:nvPicPr>
          <p:cNvPr id="54277" name="Picture 6" descr="241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254875" y="1189038"/>
            <a:ext cx="3233738" cy="3657600"/>
          </a:xfrm>
        </p:spPr>
      </p:pic>
      <p:sp>
        <p:nvSpPr>
          <p:cNvPr id="54278" name="Rectangle 1"/>
          <p:cNvSpPr>
            <a:spLocks noChangeArrowheads="1"/>
          </p:cNvSpPr>
          <p:nvPr/>
        </p:nvSpPr>
        <p:spPr bwMode="auto">
          <a:xfrm>
            <a:off x="1884364" y="4752975"/>
            <a:ext cx="8675687" cy="1366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90000"/>
              </a:lnSpc>
              <a:spcBef>
                <a:spcPct val="0"/>
              </a:spcBef>
            </a:pPr>
            <a:r>
              <a:rPr lang="en-US" altLang="en-US" dirty="0"/>
              <a:t>redistribute until the magnitude of the internal field equals the magnitude of the external field, resulting in a net field of zero inside the conductor.</a:t>
            </a:r>
          </a:p>
          <a:p>
            <a:pPr eaLnBrk="1" hangingPunct="1">
              <a:lnSpc>
                <a:spcPct val="90000"/>
              </a:lnSpc>
              <a:spcBef>
                <a:spcPct val="0"/>
              </a:spcBef>
            </a:pPr>
            <a:endParaRPr lang="en-US" altLang="en-US" dirty="0"/>
          </a:p>
          <a:p>
            <a:pPr eaLnBrk="1" hangingPunct="1">
              <a:lnSpc>
                <a:spcPct val="90000"/>
              </a:lnSpc>
              <a:spcBef>
                <a:spcPct val="0"/>
              </a:spcBef>
            </a:pPr>
            <a:r>
              <a:rPr lang="en-US" altLang="en-US" dirty="0"/>
              <a:t>This redistribution takes about 10</a:t>
            </a:r>
            <a:r>
              <a:rPr lang="en-US" altLang="en-US" baseline="30000" dirty="0"/>
              <a:t>-16 </a:t>
            </a:r>
            <a:r>
              <a:rPr lang="en-US" altLang="en-US" dirty="0"/>
              <a:t>s and can be considered instantaneous.</a:t>
            </a:r>
          </a:p>
          <a:p>
            <a:pPr eaLnBrk="1" hangingPunct="1">
              <a:lnSpc>
                <a:spcPct val="100000"/>
              </a:lnSpc>
              <a:spcBef>
                <a:spcPct val="0"/>
              </a:spcBef>
            </a:pPr>
            <a:r>
              <a:rPr lang="en-US" altLang="en-US" dirty="0"/>
              <a:t>If the conductor is hollow, the electric field inside the conductor is also zero.</a:t>
            </a:r>
          </a:p>
        </p:txBody>
      </p:sp>
      <p:sp>
        <p:nvSpPr>
          <p:cNvPr id="54279"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8D51838B-9AC2-4845-8461-00C2FF6920F2}" type="slidenum">
              <a:rPr lang="en-US" altLang="en-US" sz="1600"/>
              <a:pPr eaLnBrk="1" hangingPunct="1">
                <a:lnSpc>
                  <a:spcPct val="100000"/>
                </a:lnSpc>
                <a:spcBef>
                  <a:spcPct val="0"/>
                </a:spcBef>
              </a:pPr>
              <a:t>20</a:t>
            </a:fld>
            <a:endParaRPr lang="en-US"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81200" y="804863"/>
            <a:ext cx="8229600" cy="609600"/>
          </a:xfrm>
        </p:spPr>
        <p:txBody>
          <a:bodyPr>
            <a:normAutofit fontScale="90000"/>
          </a:bodyPr>
          <a:lstStyle/>
          <a:p>
            <a:pPr eaLnBrk="1" hangingPunct="1"/>
            <a:r>
              <a:rPr lang="en-US" altLang="en-US"/>
              <a:t>Property 2: Charge Resides on the Surface</a:t>
            </a:r>
          </a:p>
        </p:txBody>
      </p:sp>
      <p:sp>
        <p:nvSpPr>
          <p:cNvPr id="55299" name="Rectangle 3"/>
          <p:cNvSpPr>
            <a:spLocks noGrp="1" noChangeArrowheads="1"/>
          </p:cNvSpPr>
          <p:nvPr>
            <p:ph sz="half" idx="1"/>
          </p:nvPr>
        </p:nvSpPr>
        <p:spPr>
          <a:xfrm>
            <a:off x="1981200" y="1577975"/>
            <a:ext cx="5194300" cy="4438650"/>
          </a:xfrm>
        </p:spPr>
        <p:txBody>
          <a:bodyPr/>
          <a:lstStyle/>
          <a:p>
            <a:pPr marL="0" indent="0"/>
            <a:r>
              <a:rPr lang="en-US" altLang="en-US" sz="1800" dirty="0"/>
              <a:t>Choose a Gaussian surface inside but close to the actual surface.</a:t>
            </a:r>
          </a:p>
          <a:p>
            <a:pPr marL="0" indent="0"/>
            <a:r>
              <a:rPr lang="en-US" altLang="en-US" sz="1800" dirty="0"/>
              <a:t>The electric field inside is zero (property 1).</a:t>
            </a:r>
          </a:p>
          <a:p>
            <a:pPr marL="0" indent="0"/>
            <a:r>
              <a:rPr lang="en-US" altLang="en-US" sz="1800" dirty="0"/>
              <a:t>There is no net flux through the Gaussian surface.</a:t>
            </a:r>
          </a:p>
          <a:p>
            <a:pPr marL="0" indent="0"/>
            <a:r>
              <a:rPr lang="en-US" altLang="en-US" sz="1800" dirty="0"/>
              <a:t>Because the Gaussian surface can be as close to the actual surface as desired, there can be no charge inside the surface.</a:t>
            </a:r>
          </a:p>
          <a:p>
            <a:pPr marL="0" indent="0"/>
            <a:r>
              <a:rPr lang="en-US" altLang="en-US" sz="1800" dirty="0"/>
              <a:t>Since no net charge can be inside the surface, </a:t>
            </a:r>
            <a:r>
              <a:rPr lang="en-US" altLang="en-US" sz="1800" dirty="0">
                <a:solidFill>
                  <a:srgbClr val="0000FF"/>
                </a:solidFill>
              </a:rPr>
              <a:t>any net charge must reside </a:t>
            </a:r>
            <a:r>
              <a:rPr lang="en-US" altLang="en-US" sz="1800" b="1" i="1" dirty="0">
                <a:solidFill>
                  <a:srgbClr val="0000FF"/>
                </a:solidFill>
              </a:rPr>
              <a:t>on</a:t>
            </a:r>
            <a:r>
              <a:rPr lang="en-US" altLang="en-US" sz="1800" dirty="0">
                <a:solidFill>
                  <a:srgbClr val="0000FF"/>
                </a:solidFill>
              </a:rPr>
              <a:t> the surface</a:t>
            </a:r>
            <a:r>
              <a:rPr lang="en-US" altLang="en-US" sz="1800" dirty="0"/>
              <a:t>.</a:t>
            </a:r>
          </a:p>
          <a:p>
            <a:pPr marL="0" indent="0"/>
            <a:r>
              <a:rPr lang="en-US" altLang="en-US" sz="1800" dirty="0"/>
              <a:t>Gauss’</a:t>
            </a:r>
            <a:r>
              <a:rPr lang="en-US" altLang="ja-JP" sz="1800" dirty="0"/>
              <a:t>s law does </a:t>
            </a:r>
            <a:r>
              <a:rPr lang="en-US" altLang="ja-JP" sz="1800" u="sng" dirty="0"/>
              <a:t>NOT indicate the distribution of these charges</a:t>
            </a:r>
            <a:r>
              <a:rPr lang="en-US" altLang="ja-JP" sz="1800" dirty="0"/>
              <a:t>, only that it must be on the surface of the conductor.</a:t>
            </a:r>
            <a:endParaRPr lang="en-US" altLang="en-US" sz="1800" dirty="0"/>
          </a:p>
        </p:txBody>
      </p:sp>
      <p:pic>
        <p:nvPicPr>
          <p:cNvPr id="55301" name="Picture 6" descr="241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343775" y="1658938"/>
            <a:ext cx="3073400" cy="3657600"/>
          </a:xfrm>
        </p:spPr>
      </p:pic>
      <p:sp>
        <p:nvSpPr>
          <p:cNvPr id="55302"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13289B32-0050-4750-8E66-687743D48009}" type="slidenum">
              <a:rPr lang="en-US" altLang="en-US" sz="1600"/>
              <a:pPr eaLnBrk="1" hangingPunct="1">
                <a:lnSpc>
                  <a:spcPct val="100000"/>
                </a:lnSpc>
                <a:spcBef>
                  <a:spcPct val="0"/>
                </a:spcBef>
              </a:pPr>
              <a:t>21</a:t>
            </a:fld>
            <a:endParaRPr lang="en-US"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82188" y="215900"/>
            <a:ext cx="9324109" cy="579437"/>
          </a:xfrm>
        </p:spPr>
        <p:txBody>
          <a:bodyPr>
            <a:normAutofit fontScale="90000"/>
          </a:bodyPr>
          <a:lstStyle/>
          <a:p>
            <a:pPr eaLnBrk="1" hangingPunct="1"/>
            <a:r>
              <a:rPr lang="en-US" altLang="en-US" dirty="0"/>
              <a:t>Property 3: Field’</a:t>
            </a:r>
            <a:r>
              <a:rPr lang="en-US" altLang="ja-JP" dirty="0"/>
              <a:t>s Magnitude and Direction</a:t>
            </a:r>
            <a:endParaRPr lang="en-US" altLang="en-US" dirty="0"/>
          </a:p>
        </p:txBody>
      </p:sp>
      <p:sp>
        <p:nvSpPr>
          <p:cNvPr id="74755" name="Rectangle 3"/>
          <p:cNvSpPr>
            <a:spLocks noGrp="1" noChangeArrowheads="1"/>
          </p:cNvSpPr>
          <p:nvPr>
            <p:ph type="body" sz="half" idx="1"/>
          </p:nvPr>
        </p:nvSpPr>
        <p:spPr>
          <a:xfrm>
            <a:off x="662248" y="944564"/>
            <a:ext cx="5122863" cy="4411663"/>
          </a:xfrm>
        </p:spPr>
        <p:txBody>
          <a:bodyPr>
            <a:normAutofit fontScale="92500" lnSpcReduction="20000"/>
          </a:bodyPr>
          <a:lstStyle/>
          <a:p>
            <a:pPr marL="0" indent="0">
              <a:defRPr/>
            </a:pPr>
            <a:r>
              <a:rPr lang="en-US" dirty="0"/>
              <a:t>Choose a cylinder as the Gaussian surface.</a:t>
            </a:r>
          </a:p>
          <a:p>
            <a:pPr marL="0" indent="0">
              <a:defRPr/>
            </a:pPr>
            <a:r>
              <a:rPr lang="en-US" dirty="0"/>
              <a:t>The field must be perpendicular to the surface.</a:t>
            </a:r>
          </a:p>
          <a:p>
            <a:pPr lvl="1" eaLnBrk="1" hangingPunct="1">
              <a:lnSpc>
                <a:spcPct val="90000"/>
              </a:lnSpc>
              <a:defRPr/>
            </a:pPr>
            <a:r>
              <a:rPr lang="en-US" dirty="0"/>
              <a:t>If there were a parallel component to    , charges would experience a force and accelerate along the surface and it would not be in equilibrium.</a:t>
            </a:r>
          </a:p>
          <a:p>
            <a:pPr marL="0" indent="0">
              <a:defRPr/>
            </a:pPr>
            <a:r>
              <a:rPr lang="en-US" dirty="0"/>
              <a:t>The net flux through the Gaussian surface is through only the flat face outside the conductor.</a:t>
            </a:r>
          </a:p>
          <a:p>
            <a:pPr lvl="1" eaLnBrk="1" hangingPunct="1">
              <a:defRPr/>
            </a:pPr>
            <a:r>
              <a:rPr lang="en-US" dirty="0"/>
              <a:t>The field here is perpendicular to the surface.</a:t>
            </a:r>
          </a:p>
          <a:p>
            <a:pPr marL="0" indent="0">
              <a:defRPr/>
            </a:pPr>
            <a:r>
              <a:rPr lang="en-US" dirty="0"/>
              <a:t>Applying Gauss’</a:t>
            </a:r>
            <a:r>
              <a:rPr lang="en-US" altLang="ja-JP" dirty="0"/>
              <a:t>s law:</a:t>
            </a:r>
          </a:p>
          <a:p>
            <a:pPr marL="228600" lvl="1" indent="0">
              <a:buNone/>
              <a:defRPr/>
            </a:pPr>
            <a:endParaRPr lang="en-US" dirty="0"/>
          </a:p>
        </p:txBody>
      </p:sp>
      <p:sp>
        <p:nvSpPr>
          <p:cNvPr id="56324" name="TextBox 3"/>
          <p:cNvSpPr txBox="1">
            <a:spLocks noChangeArrowheads="1"/>
          </p:cNvSpPr>
          <p:nvPr/>
        </p:nvSpPr>
        <p:spPr bwMode="auto">
          <a:xfrm>
            <a:off x="5105400" y="6324600"/>
            <a:ext cx="1447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algn="r" eaLnBrk="1" hangingPunct="1">
              <a:lnSpc>
                <a:spcPct val="100000"/>
              </a:lnSpc>
              <a:spcBef>
                <a:spcPct val="0"/>
              </a:spcBef>
            </a:pPr>
            <a:r>
              <a:rPr lang="en-US" altLang="en-US" sz="1200"/>
              <a:t>Section  24.4</a:t>
            </a:r>
          </a:p>
        </p:txBody>
      </p:sp>
      <p:pic>
        <p:nvPicPr>
          <p:cNvPr id="56325" name="Picture 7" descr="241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427914" y="1717675"/>
            <a:ext cx="2700337" cy="3657600"/>
          </a:xfrm>
        </p:spPr>
      </p:pic>
      <p:graphicFrame>
        <p:nvGraphicFramePr>
          <p:cNvPr id="56326" name="Object 1"/>
          <p:cNvGraphicFramePr>
            <a:graphicFrameLocks noChangeAspect="1"/>
          </p:cNvGraphicFramePr>
          <p:nvPr>
            <p:extLst>
              <p:ext uri="{D42A27DB-BD31-4B8C-83A1-F6EECF244321}">
                <p14:modId xmlns:p14="http://schemas.microsoft.com/office/powerpoint/2010/main" val="150336389"/>
              </p:ext>
            </p:extLst>
          </p:nvPr>
        </p:nvGraphicFramePr>
        <p:xfrm>
          <a:off x="5695950" y="2154671"/>
          <a:ext cx="266700" cy="357188"/>
        </p:xfrm>
        <a:graphic>
          <a:graphicData uri="http://schemas.openxmlformats.org/presentationml/2006/ole">
            <mc:AlternateContent xmlns:mc="http://schemas.openxmlformats.org/markup-compatibility/2006">
              <mc:Choice xmlns:v="urn:schemas-microsoft-com:vml" Requires="v">
                <p:oleObj name="Equation" r:id="rId3" imgW="152268" imgH="203024" progId="Equation.3">
                  <p:embed/>
                </p:oleObj>
              </mc:Choice>
              <mc:Fallback>
                <p:oleObj name="Equation" r:id="rId3" imgW="152268" imgH="203024" progId="Equation.3">
                  <p:embed/>
                  <p:pic>
                    <p:nvPicPr>
                      <p:cNvPr id="5632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950" y="2154671"/>
                        <a:ext cx="266700" cy="3571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56327" name="Object 3"/>
          <p:cNvGraphicFramePr>
            <a:graphicFrameLocks noChangeAspect="1"/>
          </p:cNvGraphicFramePr>
          <p:nvPr>
            <p:extLst>
              <p:ext uri="{D42A27DB-BD31-4B8C-83A1-F6EECF244321}">
                <p14:modId xmlns:p14="http://schemas.microsoft.com/office/powerpoint/2010/main" val="1988571566"/>
              </p:ext>
            </p:extLst>
          </p:nvPr>
        </p:nvGraphicFramePr>
        <p:xfrm>
          <a:off x="2927120" y="5375275"/>
          <a:ext cx="2735263" cy="720725"/>
        </p:xfrm>
        <a:graphic>
          <a:graphicData uri="http://schemas.openxmlformats.org/presentationml/2006/ole">
            <mc:AlternateContent xmlns:mc="http://schemas.openxmlformats.org/markup-compatibility/2006">
              <mc:Choice xmlns:v="urn:schemas-microsoft-com:vml" Requires="v">
                <p:oleObj name="Equation" r:id="rId5" imgW="1637589" imgH="431613" progId="Equation.3">
                  <p:embed/>
                </p:oleObj>
              </mc:Choice>
              <mc:Fallback>
                <p:oleObj name="Equation" r:id="rId5" imgW="1637589" imgH="431613" progId="Equation.3">
                  <p:embed/>
                  <p:pic>
                    <p:nvPicPr>
                      <p:cNvPr id="563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120" y="5375275"/>
                        <a:ext cx="2735263" cy="7207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
        <p:nvSpPr>
          <p:cNvPr id="56328"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CAFD7BA7-D3B5-48B6-BF82-365301BFE3FA}" type="slidenum">
              <a:rPr lang="en-US" altLang="en-US" sz="1600"/>
              <a:pPr eaLnBrk="1" hangingPunct="1">
                <a:lnSpc>
                  <a:spcPct val="100000"/>
                </a:lnSpc>
                <a:spcBef>
                  <a:spcPct val="0"/>
                </a:spcBef>
              </a:pPr>
              <a:t>22</a:t>
            </a:fld>
            <a:endParaRPr lang="en-US"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98651" y="145387"/>
            <a:ext cx="8229600" cy="609600"/>
          </a:xfrm>
        </p:spPr>
        <p:txBody>
          <a:bodyPr>
            <a:normAutofit fontScale="90000"/>
          </a:bodyPr>
          <a:lstStyle/>
          <a:p>
            <a:pPr eaLnBrk="1" hangingPunct="1"/>
            <a:r>
              <a:rPr lang="en-US" altLang="en-US" dirty="0"/>
              <a:t>Exp. 5: Sphere and Shell Example</a:t>
            </a:r>
          </a:p>
        </p:txBody>
      </p:sp>
      <p:sp>
        <p:nvSpPr>
          <p:cNvPr id="57347" name="Rectangle 4"/>
          <p:cNvSpPr>
            <a:spLocks noGrp="1" noChangeArrowheads="1"/>
          </p:cNvSpPr>
          <p:nvPr>
            <p:ph sz="half" idx="1"/>
          </p:nvPr>
        </p:nvSpPr>
        <p:spPr>
          <a:xfrm>
            <a:off x="1809404" y="1067954"/>
            <a:ext cx="5483225" cy="2997200"/>
          </a:xfrm>
        </p:spPr>
        <p:txBody>
          <a:bodyPr>
            <a:normAutofit lnSpcReduction="10000"/>
          </a:bodyPr>
          <a:lstStyle/>
          <a:p>
            <a:pPr marL="0" indent="0"/>
            <a:r>
              <a:rPr lang="en-US" altLang="en-US" sz="2000" i="1" dirty="0"/>
              <a:t>Conceptualize</a:t>
            </a:r>
            <a:endParaRPr lang="en-US" altLang="en-US" sz="2000" dirty="0"/>
          </a:p>
          <a:p>
            <a:pPr lvl="1" eaLnBrk="1" hangingPunct="1"/>
            <a:r>
              <a:rPr lang="en-US" altLang="en-US" sz="2000" dirty="0"/>
              <a:t>Similar to the insulating sphere example</a:t>
            </a:r>
          </a:p>
          <a:p>
            <a:pPr lvl="1" eaLnBrk="1" hangingPunct="1"/>
            <a:r>
              <a:rPr lang="en-US" altLang="en-US" sz="2000" dirty="0"/>
              <a:t>Now a charged insulating sphere is surrounded by a conducting shell</a:t>
            </a:r>
          </a:p>
          <a:p>
            <a:pPr lvl="1" eaLnBrk="1" hangingPunct="1"/>
            <a:r>
              <a:rPr lang="en-US" altLang="en-US" sz="2000" dirty="0"/>
              <a:t>Note different charges on the sphere and shell</a:t>
            </a:r>
          </a:p>
          <a:p>
            <a:pPr marL="0" indent="0"/>
            <a:r>
              <a:rPr lang="en-US" altLang="en-US" sz="2000" i="1" dirty="0"/>
              <a:t>Categorize</a:t>
            </a:r>
          </a:p>
          <a:p>
            <a:pPr lvl="1" eaLnBrk="1" hangingPunct="1"/>
            <a:r>
              <a:rPr lang="en-US" altLang="en-US" sz="2000" dirty="0"/>
              <a:t>System has spherical symmetry</a:t>
            </a:r>
          </a:p>
          <a:p>
            <a:pPr lvl="1" eaLnBrk="1" hangingPunct="1"/>
            <a:r>
              <a:rPr lang="en-US" altLang="en-US" sz="2000" dirty="0"/>
              <a:t>Gauss’s </a:t>
            </a:r>
            <a:r>
              <a:rPr lang="en-US" altLang="ja-JP" sz="2000" dirty="0"/>
              <a:t>Law can be applied</a:t>
            </a:r>
          </a:p>
        </p:txBody>
      </p:sp>
      <p:pic>
        <p:nvPicPr>
          <p:cNvPr id="57349" name="Picture 6" descr="241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392144" y="1340768"/>
            <a:ext cx="2901950" cy="3200400"/>
          </a:xfrm>
        </p:spPr>
      </p:pic>
      <p:sp>
        <p:nvSpPr>
          <p:cNvPr id="2" name="Rectangle 1"/>
          <p:cNvSpPr/>
          <p:nvPr/>
        </p:nvSpPr>
        <p:spPr>
          <a:xfrm>
            <a:off x="1895476" y="4689476"/>
            <a:ext cx="8232775" cy="1631216"/>
          </a:xfrm>
          <a:prstGeom prst="rect">
            <a:avLst/>
          </a:prstGeom>
        </p:spPr>
        <p:txBody>
          <a:bodyPr>
            <a:spAutoFit/>
          </a:bodyPr>
          <a:lstStyle/>
          <a:p>
            <a:pPr>
              <a:defRPr/>
            </a:pPr>
            <a:r>
              <a:rPr lang="en-US" sz="2000" i="1" dirty="0"/>
              <a:t>Analyze</a:t>
            </a:r>
            <a:endParaRPr lang="en-US" sz="2000" dirty="0"/>
          </a:p>
          <a:p>
            <a:pPr lvl="1" indent="-228600">
              <a:buClr>
                <a:schemeClr val="accent2">
                  <a:lumMod val="60000"/>
                  <a:lumOff val="40000"/>
                </a:schemeClr>
              </a:buClr>
              <a:buFont typeface="Wingdings" pitchFamily="2" charset="2"/>
              <a:buChar char="§"/>
              <a:defRPr/>
            </a:pPr>
            <a:r>
              <a:rPr lang="en-US" sz="2000" dirty="0"/>
              <a:t>Construct a Gaussian sphere between the surface of the solid sphere and the inner surface of the shell: Region 2, a &lt; r &lt; b; Charge inside is +Q</a:t>
            </a:r>
          </a:p>
          <a:p>
            <a:pPr lvl="1" indent="-228600">
              <a:buClr>
                <a:schemeClr val="accent2">
                  <a:lumMod val="60000"/>
                  <a:lumOff val="40000"/>
                </a:schemeClr>
              </a:buClr>
              <a:buFont typeface="Wingdings" pitchFamily="2" charset="2"/>
              <a:buChar char="§"/>
              <a:defRPr/>
            </a:pPr>
            <a:r>
              <a:rPr lang="en-US" sz="2000" dirty="0"/>
              <a:t>The electric field lines must be directed radially outward and be constant in magnitude on the Gaussian surface.</a:t>
            </a:r>
          </a:p>
        </p:txBody>
      </p:sp>
      <p:sp>
        <p:nvSpPr>
          <p:cNvPr id="57351"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C1EB1AFB-45DA-430D-94B2-A9881A0B29B6}" type="slidenum">
              <a:rPr lang="en-US" altLang="en-US" sz="1600"/>
              <a:pPr eaLnBrk="1" hangingPunct="1">
                <a:lnSpc>
                  <a:spcPct val="100000"/>
                </a:lnSpc>
                <a:spcBef>
                  <a:spcPct val="0"/>
                </a:spcBef>
              </a:pPr>
              <a:t>23</a:t>
            </a:fld>
            <a:endParaRPr lang="en-US"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6" descr="2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63" y="1844675"/>
            <a:ext cx="2901950" cy="320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851" name="Rectangle 3"/>
          <p:cNvSpPr>
            <a:spLocks noGrp="1" noChangeArrowheads="1"/>
          </p:cNvSpPr>
          <p:nvPr>
            <p:ph idx="1"/>
          </p:nvPr>
        </p:nvSpPr>
        <p:spPr>
          <a:xfrm>
            <a:off x="1077885" y="1027112"/>
            <a:ext cx="6320442" cy="5614988"/>
          </a:xfrm>
        </p:spPr>
        <p:txBody>
          <a:bodyPr>
            <a:normAutofit lnSpcReduction="10000"/>
          </a:bodyPr>
          <a:lstStyle/>
          <a:p>
            <a:pPr lvl="1" eaLnBrk="1" hangingPunct="1">
              <a:defRPr/>
            </a:pPr>
            <a:r>
              <a:rPr lang="en-US" dirty="0"/>
              <a:t>The electric field for each area can be calculated.</a:t>
            </a:r>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marL="228600" lvl="1" indent="0">
              <a:buNone/>
              <a:defRPr/>
            </a:pPr>
            <a:endParaRPr lang="en-US" dirty="0"/>
          </a:p>
          <a:p>
            <a:pPr marL="0" indent="0">
              <a:defRPr/>
            </a:pPr>
            <a:r>
              <a:rPr lang="en-US" i="1" dirty="0"/>
              <a:t>Finalize</a:t>
            </a:r>
            <a:endParaRPr lang="en-US" dirty="0"/>
          </a:p>
          <a:p>
            <a:pPr lvl="1" eaLnBrk="1" hangingPunct="1">
              <a:defRPr/>
            </a:pPr>
            <a:r>
              <a:rPr lang="en-US" dirty="0"/>
              <a:t>Check the charge distribution: -Q on the inner surface and the other -Q on the outer surface.</a:t>
            </a:r>
          </a:p>
          <a:p>
            <a:pPr lvl="1" eaLnBrk="1" hangingPunct="1">
              <a:defRPr/>
            </a:pPr>
            <a:r>
              <a:rPr lang="en-US" dirty="0"/>
              <a:t>Think about other possible combinations.</a:t>
            </a:r>
          </a:p>
          <a:p>
            <a:pPr lvl="2" eaLnBrk="1" hangingPunct="1">
              <a:defRPr/>
            </a:pPr>
            <a:r>
              <a:rPr lang="en-US" dirty="0"/>
              <a:t>What if the sphere were conducting instead of insulating?</a:t>
            </a:r>
          </a:p>
        </p:txBody>
      </p:sp>
      <p:graphicFrame>
        <p:nvGraphicFramePr>
          <p:cNvPr id="58372" name="Object 4"/>
          <p:cNvGraphicFramePr>
            <a:graphicFrameLocks noChangeAspect="1"/>
          </p:cNvGraphicFramePr>
          <p:nvPr>
            <p:extLst>
              <p:ext uri="{D42A27DB-BD31-4B8C-83A1-F6EECF244321}">
                <p14:modId xmlns:p14="http://schemas.microsoft.com/office/powerpoint/2010/main" val="1964098647"/>
              </p:ext>
            </p:extLst>
          </p:nvPr>
        </p:nvGraphicFramePr>
        <p:xfrm>
          <a:off x="3349625" y="1535488"/>
          <a:ext cx="2746375" cy="2286000"/>
        </p:xfrm>
        <a:graphic>
          <a:graphicData uri="http://schemas.openxmlformats.org/presentationml/2006/ole">
            <mc:AlternateContent xmlns:mc="http://schemas.openxmlformats.org/markup-compatibility/2006">
              <mc:Choice xmlns:v="urn:schemas-microsoft-com:vml" Requires="v">
                <p:oleObj name="Equation" r:id="rId3" imgW="1739900" imgH="1447800" progId="Equation.3">
                  <p:embed/>
                </p:oleObj>
              </mc:Choice>
              <mc:Fallback>
                <p:oleObj name="Equation" r:id="rId3" imgW="1739900" imgH="1447800" progId="Equation.3">
                  <p:embed/>
                  <p:pic>
                    <p:nvPicPr>
                      <p:cNvPr id="583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5" y="1535488"/>
                        <a:ext cx="2746375" cy="22860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
        <p:nvSpPr>
          <p:cNvPr id="58374" name="Rectangle 2"/>
          <p:cNvSpPr>
            <a:spLocks noGrp="1" noChangeArrowheads="1"/>
          </p:cNvSpPr>
          <p:nvPr>
            <p:ph type="title"/>
          </p:nvPr>
        </p:nvSpPr>
        <p:spPr>
          <a:xfrm>
            <a:off x="1714500" y="215900"/>
            <a:ext cx="8229600" cy="609600"/>
          </a:xfrm>
        </p:spPr>
        <p:txBody>
          <a:bodyPr>
            <a:noAutofit/>
          </a:bodyPr>
          <a:lstStyle/>
          <a:p>
            <a:pPr eaLnBrk="1" hangingPunct="1"/>
            <a:r>
              <a:rPr lang="en-US" altLang="en-US" sz="3600" dirty="0"/>
              <a:t>Exp. 5: Sphere and Shell Example, summary</a:t>
            </a:r>
          </a:p>
        </p:txBody>
      </p:sp>
      <p:sp>
        <p:nvSpPr>
          <p:cNvPr id="58375"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C7A0CCB9-53C0-4B69-A19F-E941AD688043}" type="slidenum">
              <a:rPr lang="en-US" altLang="en-US" sz="1600"/>
              <a:pPr eaLnBrk="1" hangingPunct="1">
                <a:lnSpc>
                  <a:spcPct val="100000"/>
                </a:lnSpc>
                <a:spcBef>
                  <a:spcPct val="0"/>
                </a:spcBef>
              </a:pPr>
              <a:t>24</a:t>
            </a:fld>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803275"/>
            <a:ext cx="8229600" cy="609600"/>
          </a:xfrm>
        </p:spPr>
        <p:txBody>
          <a:bodyPr>
            <a:normAutofit fontScale="90000"/>
          </a:bodyPr>
          <a:lstStyle/>
          <a:p>
            <a:pPr eaLnBrk="1" hangingPunct="1"/>
            <a:r>
              <a:rPr lang="en-US" altLang="en-US"/>
              <a:t>Electric Flux</a:t>
            </a:r>
          </a:p>
        </p:txBody>
      </p:sp>
      <p:sp>
        <p:nvSpPr>
          <p:cNvPr id="39939" name="Rectangle 3"/>
          <p:cNvSpPr>
            <a:spLocks noGrp="1" noChangeArrowheads="1"/>
          </p:cNvSpPr>
          <p:nvPr>
            <p:ph sz="half" idx="1"/>
          </p:nvPr>
        </p:nvSpPr>
        <p:spPr>
          <a:xfrm>
            <a:off x="1981200" y="1484314"/>
            <a:ext cx="5194300" cy="4537075"/>
          </a:xfrm>
        </p:spPr>
        <p:txBody>
          <a:bodyPr>
            <a:normAutofit lnSpcReduction="10000"/>
          </a:bodyPr>
          <a:lstStyle/>
          <a:p>
            <a:pPr marL="0" indent="0"/>
            <a:r>
              <a:rPr lang="en-US" altLang="en-US" sz="1800" b="1" i="1" dirty="0"/>
              <a:t>Electric flux</a:t>
            </a:r>
            <a:r>
              <a:rPr lang="en-US" altLang="en-US" sz="1800" dirty="0"/>
              <a:t> is the product of the magnitude of the electric field and the surface area, </a:t>
            </a:r>
            <a:r>
              <a:rPr lang="en-US" altLang="en-US" sz="1800" i="1" dirty="0"/>
              <a:t>A</a:t>
            </a:r>
            <a:r>
              <a:rPr lang="en-US" altLang="en-US" sz="1800" dirty="0"/>
              <a:t>, perpendicular to the field: </a:t>
            </a:r>
            <a:r>
              <a:rPr lang="en-US" altLang="en-US" sz="1800" dirty="0">
                <a:latin typeface="Lucida Grande" charset="0"/>
                <a:cs typeface="Arial" pitchFamily="34" charset="0"/>
              </a:rPr>
              <a:t>Φ</a:t>
            </a:r>
            <a:r>
              <a:rPr lang="en-US" altLang="en-US" sz="1800" i="1" baseline="-25000" dirty="0"/>
              <a:t>E</a:t>
            </a:r>
            <a:r>
              <a:rPr lang="en-US" altLang="en-US" sz="1800" dirty="0"/>
              <a:t> = </a:t>
            </a:r>
            <a:r>
              <a:rPr lang="en-US" altLang="en-US" sz="1800" i="1" dirty="0"/>
              <a:t>EA, </a:t>
            </a:r>
            <a:r>
              <a:rPr lang="en-US" altLang="en-US" sz="1800" dirty="0"/>
              <a:t>units:  N · m</a:t>
            </a:r>
            <a:r>
              <a:rPr lang="en-US" altLang="en-US" sz="1800" baseline="30000" dirty="0"/>
              <a:t>2</a:t>
            </a:r>
            <a:r>
              <a:rPr lang="en-US" altLang="en-US" sz="1800" dirty="0"/>
              <a:t> / C</a:t>
            </a:r>
          </a:p>
          <a:p>
            <a:pPr marL="0" indent="0">
              <a:spcBef>
                <a:spcPts val="1200"/>
              </a:spcBef>
            </a:pPr>
            <a:r>
              <a:rPr lang="en-US" altLang="en-US" sz="1800" dirty="0"/>
              <a:t>The electric flux is proportional to the number of electric field lines penetrating some surface. The field lines may make some angle </a:t>
            </a:r>
            <a:r>
              <a:rPr lang="en-US" altLang="en-US" sz="1800" i="1" dirty="0">
                <a:latin typeface="Lucida Grande" charset="0"/>
                <a:cs typeface="Arial" pitchFamily="34" charset="0"/>
              </a:rPr>
              <a:t>θ</a:t>
            </a:r>
            <a:r>
              <a:rPr lang="en-US" altLang="en-US" sz="1800" dirty="0">
                <a:cs typeface="Arial" pitchFamily="34" charset="0"/>
              </a:rPr>
              <a:t> </a:t>
            </a:r>
            <a:r>
              <a:rPr lang="en-US" altLang="en-US" sz="1800" dirty="0"/>
              <a:t>with the normal direction of the surface, then </a:t>
            </a:r>
          </a:p>
          <a:p>
            <a:pPr marL="0" indent="0"/>
            <a:endParaRPr lang="en-US" altLang="en-US" sz="1800" dirty="0"/>
          </a:p>
          <a:p>
            <a:pPr marL="0" indent="0"/>
            <a:endParaRPr lang="en-US" altLang="en-US" sz="1800" dirty="0"/>
          </a:p>
          <a:p>
            <a:pPr marL="0" indent="0"/>
            <a:r>
              <a:rPr lang="en-US" altLang="en-US" sz="1800" dirty="0"/>
              <a:t>The flux is a maximum when the surface is perpendicular to the field: </a:t>
            </a:r>
            <a:r>
              <a:rPr lang="el-GR" altLang="en-US" sz="1800" dirty="0">
                <a:cs typeface="Arial" pitchFamily="34" charset="0"/>
              </a:rPr>
              <a:t>θ</a:t>
            </a:r>
            <a:r>
              <a:rPr lang="en-US" altLang="en-US" sz="1800" dirty="0">
                <a:cs typeface="Arial" pitchFamily="34" charset="0"/>
              </a:rPr>
              <a:t> = 0º.</a:t>
            </a:r>
            <a:endParaRPr lang="en-US" altLang="en-US" sz="1800" dirty="0"/>
          </a:p>
          <a:p>
            <a:pPr marL="0" indent="0"/>
            <a:r>
              <a:rPr lang="en-US" altLang="en-US" sz="1800" dirty="0"/>
              <a:t>The flux is zero when the surface is parallel to the field: </a:t>
            </a:r>
            <a:r>
              <a:rPr lang="el-GR" altLang="en-US" sz="1800" dirty="0">
                <a:cs typeface="Arial" pitchFamily="34" charset="0"/>
              </a:rPr>
              <a:t>θ</a:t>
            </a:r>
            <a:r>
              <a:rPr lang="en-US" altLang="en-US" sz="1800" dirty="0">
                <a:cs typeface="Arial" pitchFamily="34" charset="0"/>
              </a:rPr>
              <a:t> = 90º.</a:t>
            </a:r>
            <a:endParaRPr lang="en-US" altLang="en-US" sz="1800" dirty="0"/>
          </a:p>
          <a:p>
            <a:pPr marL="0" indent="0"/>
            <a:r>
              <a:rPr lang="en-US" altLang="en-US" sz="1800" dirty="0"/>
              <a:t>If the field varies over the surface, </a:t>
            </a:r>
            <a:r>
              <a:rPr lang="en-US" altLang="en-US" sz="1800" dirty="0">
                <a:cs typeface="Arial" pitchFamily="34" charset="0"/>
              </a:rPr>
              <a:t>Φ</a:t>
            </a:r>
            <a:r>
              <a:rPr lang="en-US" altLang="en-US" sz="1800" dirty="0"/>
              <a:t> = </a:t>
            </a:r>
            <a:r>
              <a:rPr lang="en-US" altLang="en-US" sz="1800" i="1" dirty="0"/>
              <a:t>EA</a:t>
            </a:r>
            <a:r>
              <a:rPr lang="en-US" altLang="en-US" sz="1800" dirty="0"/>
              <a:t> cos </a:t>
            </a:r>
            <a:r>
              <a:rPr lang="en-US" altLang="en-US" sz="1800" i="1" dirty="0">
                <a:cs typeface="Arial" pitchFamily="34" charset="0"/>
              </a:rPr>
              <a:t>θ</a:t>
            </a:r>
            <a:r>
              <a:rPr lang="en-US" altLang="en-US" sz="1800" dirty="0"/>
              <a:t> is valid for only a small element of the area.</a:t>
            </a:r>
          </a:p>
        </p:txBody>
      </p:sp>
      <p:pic>
        <p:nvPicPr>
          <p:cNvPr id="39941" name="Picture 6" descr="240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745414" y="858838"/>
            <a:ext cx="2847975" cy="2743200"/>
          </a:xfrm>
        </p:spPr>
      </p:pic>
      <p:pic>
        <p:nvPicPr>
          <p:cNvPr id="39942" name="Picture 6" descr="240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280275" y="3686175"/>
            <a:ext cx="2560638" cy="2971800"/>
          </a:xfrm>
        </p:spPr>
      </p:pic>
      <p:sp>
        <p:nvSpPr>
          <p:cNvPr id="39943"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3348E236-7A3A-446A-AED3-8F2249DE73F8}" type="slidenum">
              <a:rPr lang="en-US" altLang="en-US" sz="1600"/>
              <a:pPr eaLnBrk="1" hangingPunct="1">
                <a:lnSpc>
                  <a:spcPct val="100000"/>
                </a:lnSpc>
                <a:spcBef>
                  <a:spcPct val="0"/>
                </a:spcBef>
              </a:pPr>
              <a:t>3</a:t>
            </a:fld>
            <a:endParaRPr lang="en-US" altLang="en-US" sz="1600"/>
          </a:p>
        </p:txBody>
      </p:sp>
      <p:graphicFrame>
        <p:nvGraphicFramePr>
          <p:cNvPr id="2" name="Object 1"/>
          <p:cNvGraphicFramePr>
            <a:graphicFrameLocks noChangeAspect="1"/>
          </p:cNvGraphicFramePr>
          <p:nvPr>
            <p:extLst>
              <p:ext uri="{D42A27DB-BD31-4B8C-83A1-F6EECF244321}">
                <p14:modId xmlns:p14="http://schemas.microsoft.com/office/powerpoint/2010/main" val="1404202633"/>
              </p:ext>
            </p:extLst>
          </p:nvPr>
        </p:nvGraphicFramePr>
        <p:xfrm>
          <a:off x="2202657" y="3318098"/>
          <a:ext cx="3215848" cy="567880"/>
        </p:xfrm>
        <a:graphic>
          <a:graphicData uri="http://schemas.openxmlformats.org/presentationml/2006/ole">
            <mc:AlternateContent xmlns:mc="http://schemas.openxmlformats.org/markup-compatibility/2006">
              <mc:Choice xmlns:v="urn:schemas-microsoft-com:vml" Requires="v">
                <p:oleObj name="Equation" r:id="rId4" imgW="1371600" imgH="241200" progId="Equation.3">
                  <p:embed/>
                </p:oleObj>
              </mc:Choice>
              <mc:Fallback>
                <p:oleObj name="Equation" r:id="rId4" imgW="1371600" imgH="241200" progId="Equation.3">
                  <p:embed/>
                  <p:pic>
                    <p:nvPicPr>
                      <p:cNvPr id="2" name="Object 1"/>
                      <p:cNvPicPr>
                        <a:picLocks noChangeAspect="1" noChangeArrowheads="1"/>
                      </p:cNvPicPr>
                      <p:nvPr/>
                    </p:nvPicPr>
                    <p:blipFill>
                      <a:blip r:embed="rId5"/>
                      <a:srcRect/>
                      <a:stretch>
                        <a:fillRect/>
                      </a:stretch>
                    </p:blipFill>
                    <p:spPr bwMode="auto">
                      <a:xfrm>
                        <a:off x="2202657" y="3318098"/>
                        <a:ext cx="3215848" cy="567880"/>
                      </a:xfrm>
                      <a:prstGeom prst="rect">
                        <a:avLst/>
                      </a:prstGeom>
                      <a:solidFill>
                        <a:srgbClr val="CCFFFF"/>
                      </a:solidFill>
                      <a:ln w="28575">
                        <a:solidFill>
                          <a:schemeClr val="tx1"/>
                        </a:solid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Electric Flux, General</a:t>
            </a:r>
          </a:p>
        </p:txBody>
      </p:sp>
      <p:sp>
        <p:nvSpPr>
          <p:cNvPr id="40963" name="Rectangle 3"/>
          <p:cNvSpPr>
            <a:spLocks noGrp="1" noChangeArrowheads="1"/>
          </p:cNvSpPr>
          <p:nvPr>
            <p:ph sz="half" idx="1"/>
          </p:nvPr>
        </p:nvSpPr>
        <p:spPr>
          <a:xfrm>
            <a:off x="1161012" y="1471352"/>
            <a:ext cx="4475163" cy="4757651"/>
          </a:xfrm>
        </p:spPr>
        <p:txBody>
          <a:bodyPr>
            <a:normAutofit lnSpcReduction="10000"/>
          </a:bodyPr>
          <a:lstStyle/>
          <a:p>
            <a:pPr marL="0" indent="0"/>
            <a:r>
              <a:rPr lang="en-US" altLang="en-US" sz="1800" dirty="0"/>
              <a:t>In a more general case, look at a small area element.</a:t>
            </a:r>
          </a:p>
          <a:p>
            <a:pPr marL="0" indent="0"/>
            <a:endParaRPr lang="en-US" altLang="en-US" sz="1800" dirty="0"/>
          </a:p>
          <a:p>
            <a:pPr marL="0" indent="0"/>
            <a:r>
              <a:rPr lang="en-US" altLang="en-US" sz="1800" dirty="0"/>
              <a:t>In general, this becomes</a:t>
            </a:r>
          </a:p>
          <a:p>
            <a:pPr marL="0" indent="0"/>
            <a:endParaRPr lang="en-US" altLang="en-US" sz="1800" dirty="0"/>
          </a:p>
          <a:p>
            <a:pPr marL="0" indent="0"/>
            <a:endParaRPr lang="en-US" altLang="en-US" sz="1800" dirty="0"/>
          </a:p>
          <a:p>
            <a:pPr marL="457200" lvl="1" indent="0" eaLnBrk="1" hangingPunct="1">
              <a:buNone/>
            </a:pPr>
            <a:endParaRPr lang="en-US" altLang="en-US" dirty="0"/>
          </a:p>
          <a:p>
            <a:pPr marL="457200" lvl="1" indent="0" eaLnBrk="1" hangingPunct="1">
              <a:buNone/>
            </a:pPr>
            <a:endParaRPr lang="en-US" altLang="en-US" sz="1800" dirty="0"/>
          </a:p>
          <a:p>
            <a:pPr marL="457200" lvl="1" indent="0" eaLnBrk="1" hangingPunct="1">
              <a:buNone/>
            </a:pPr>
            <a:endParaRPr lang="en-US" altLang="en-US" sz="1800" dirty="0"/>
          </a:p>
          <a:p>
            <a:pPr marL="457200" lvl="1" indent="0" eaLnBrk="1" hangingPunct="1">
              <a:buNone/>
            </a:pPr>
            <a:endParaRPr lang="en-US" altLang="en-US" sz="1800" dirty="0"/>
          </a:p>
          <a:p>
            <a:pPr marL="457200" lvl="1" indent="0" eaLnBrk="1" hangingPunct="1">
              <a:buNone/>
            </a:pPr>
            <a:r>
              <a:rPr lang="en-US" altLang="en-US" sz="1800" dirty="0"/>
              <a:t>The surface integral means the integral must be evaluated over the surface in question.</a:t>
            </a:r>
          </a:p>
          <a:p>
            <a:pPr marL="0" indent="0"/>
            <a:r>
              <a:rPr lang="en-US" altLang="en-US" sz="1800" dirty="0"/>
              <a:t>In general, the value of the flux will depend both on the field pattern and on the surface.</a:t>
            </a:r>
          </a:p>
          <a:p>
            <a:pPr marL="0" indent="0"/>
            <a:endParaRPr lang="en-US" altLang="en-US" sz="1800" dirty="0"/>
          </a:p>
          <a:p>
            <a:pPr marL="0" indent="0"/>
            <a:endParaRPr lang="en-US" altLang="en-US" sz="1800" dirty="0"/>
          </a:p>
          <a:p>
            <a:pPr marL="0" indent="0"/>
            <a:endParaRPr lang="en-US" altLang="en-US" sz="1800" dirty="0"/>
          </a:p>
        </p:txBody>
      </p:sp>
      <p:pic>
        <p:nvPicPr>
          <p:cNvPr id="40965" name="Picture 8" descr="2403"/>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6744073" y="1726502"/>
            <a:ext cx="3569211" cy="3657600"/>
          </a:xfrm>
        </p:spPr>
      </p:pic>
      <p:graphicFrame>
        <p:nvGraphicFramePr>
          <p:cNvPr id="40966" name="Object 1"/>
          <p:cNvGraphicFramePr>
            <a:graphicFrameLocks noChangeAspect="1"/>
          </p:cNvGraphicFramePr>
          <p:nvPr>
            <p:extLst>
              <p:ext uri="{D42A27DB-BD31-4B8C-83A1-F6EECF244321}">
                <p14:modId xmlns:p14="http://schemas.microsoft.com/office/powerpoint/2010/main" val="3488936884"/>
              </p:ext>
            </p:extLst>
          </p:nvPr>
        </p:nvGraphicFramePr>
        <p:xfrm>
          <a:off x="1303859" y="1944688"/>
          <a:ext cx="3178175" cy="446087"/>
        </p:xfrm>
        <a:graphic>
          <a:graphicData uri="http://schemas.openxmlformats.org/presentationml/2006/ole">
            <mc:AlternateContent xmlns:mc="http://schemas.openxmlformats.org/markup-compatibility/2006">
              <mc:Choice xmlns:v="urn:schemas-microsoft-com:vml" Requires="v">
                <p:oleObj name="Equation" r:id="rId3" imgW="1815840" imgH="253800" progId="Equation.3">
                  <p:embed/>
                </p:oleObj>
              </mc:Choice>
              <mc:Fallback>
                <p:oleObj name="Equation" r:id="rId3" imgW="1815840" imgH="253800" progId="Equation.3">
                  <p:embed/>
                  <p:pic>
                    <p:nvPicPr>
                      <p:cNvPr id="40966" name="Object 1"/>
                      <p:cNvPicPr>
                        <a:picLocks noChangeAspect="1" noChangeArrowheads="1"/>
                      </p:cNvPicPr>
                      <p:nvPr/>
                    </p:nvPicPr>
                    <p:blipFill>
                      <a:blip r:embed="rId4"/>
                      <a:srcRect/>
                      <a:stretch>
                        <a:fillRect/>
                      </a:stretch>
                    </p:blipFill>
                    <p:spPr bwMode="auto">
                      <a:xfrm>
                        <a:off x="1303859" y="1944688"/>
                        <a:ext cx="3178175" cy="4460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0967" name="Object 2"/>
          <p:cNvGraphicFramePr>
            <a:graphicFrameLocks noChangeAspect="1"/>
          </p:cNvGraphicFramePr>
          <p:nvPr>
            <p:extLst>
              <p:ext uri="{D42A27DB-BD31-4B8C-83A1-F6EECF244321}">
                <p14:modId xmlns:p14="http://schemas.microsoft.com/office/powerpoint/2010/main" val="3390298352"/>
              </p:ext>
            </p:extLst>
          </p:nvPr>
        </p:nvGraphicFramePr>
        <p:xfrm>
          <a:off x="1531130" y="2930351"/>
          <a:ext cx="2622550" cy="1379537"/>
        </p:xfrm>
        <a:graphic>
          <a:graphicData uri="http://schemas.openxmlformats.org/presentationml/2006/ole">
            <mc:AlternateContent xmlns:mc="http://schemas.openxmlformats.org/markup-compatibility/2006">
              <mc:Choice xmlns:v="urn:schemas-microsoft-com:vml" Requires="v">
                <p:oleObj name="Equation" r:id="rId5" imgW="1498600" imgH="787400" progId="Equation.3">
                  <p:embed/>
                </p:oleObj>
              </mc:Choice>
              <mc:Fallback>
                <p:oleObj name="Equation" r:id="rId5" imgW="1498600" imgH="787400" progId="Equation.3">
                  <p:embed/>
                  <p:pic>
                    <p:nvPicPr>
                      <p:cNvPr id="4096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1130" y="2930351"/>
                        <a:ext cx="2622550" cy="137953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0968"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E0661BF7-7934-4C00-8450-A56241C77F8D}" type="slidenum">
              <a:rPr lang="en-US" altLang="en-US" sz="1600"/>
              <a:pPr eaLnBrk="1" hangingPunct="1">
                <a:lnSpc>
                  <a:spcPct val="100000"/>
                </a:lnSpc>
                <a:spcBef>
                  <a:spcPct val="0"/>
                </a:spcBef>
              </a:pPr>
              <a:t>4</a:t>
            </a:fld>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7" descr="2404"/>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t="11924"/>
          <a:stretch/>
        </p:blipFill>
        <p:spPr>
          <a:xfrm>
            <a:off x="6456040" y="865810"/>
            <a:ext cx="4163234" cy="5560746"/>
          </a:xfrm>
        </p:spPr>
      </p:pic>
      <p:sp>
        <p:nvSpPr>
          <p:cNvPr id="41986" name="Rectangle 2"/>
          <p:cNvSpPr>
            <a:spLocks noGrp="1" noChangeArrowheads="1"/>
          </p:cNvSpPr>
          <p:nvPr>
            <p:ph type="title"/>
          </p:nvPr>
        </p:nvSpPr>
        <p:spPr>
          <a:xfrm>
            <a:off x="1520597" y="57774"/>
            <a:ext cx="8229600" cy="609600"/>
          </a:xfrm>
        </p:spPr>
        <p:txBody>
          <a:bodyPr>
            <a:normAutofit fontScale="90000"/>
          </a:bodyPr>
          <a:lstStyle/>
          <a:p>
            <a:pPr eaLnBrk="1" hangingPunct="1"/>
            <a:r>
              <a:rPr lang="en-US" altLang="en-US" dirty="0"/>
              <a:t>Electric Flux, Closed Surface</a:t>
            </a:r>
          </a:p>
        </p:txBody>
      </p:sp>
      <p:sp>
        <p:nvSpPr>
          <p:cNvPr id="41987" name="Rectangle 3"/>
          <p:cNvSpPr>
            <a:spLocks noGrp="1" noChangeArrowheads="1"/>
          </p:cNvSpPr>
          <p:nvPr>
            <p:ph sz="half" idx="1"/>
          </p:nvPr>
        </p:nvSpPr>
        <p:spPr>
          <a:xfrm>
            <a:off x="1036320" y="1557339"/>
            <a:ext cx="5311200" cy="4522036"/>
          </a:xfrm>
        </p:spPr>
        <p:txBody>
          <a:bodyPr>
            <a:normAutofit lnSpcReduction="10000"/>
          </a:bodyPr>
          <a:lstStyle/>
          <a:p>
            <a:pPr marL="0" indent="0"/>
            <a:r>
              <a:rPr lang="en-US" altLang="en-US" sz="2000" dirty="0"/>
              <a:t>Assume a closed surface</a:t>
            </a:r>
          </a:p>
          <a:p>
            <a:pPr marL="0" indent="0"/>
            <a:r>
              <a:rPr lang="en-US" altLang="en-US" sz="2000" dirty="0"/>
              <a:t>The vectors </a:t>
            </a:r>
            <a:r>
              <a:rPr lang="en-US" altLang="en-US" sz="2000" dirty="0">
                <a:cs typeface="Arial" pitchFamily="34" charset="0"/>
              </a:rPr>
              <a:t>        </a:t>
            </a:r>
            <a:r>
              <a:rPr lang="en-US" altLang="en-US" sz="2000" dirty="0"/>
              <a:t>point in different directions.</a:t>
            </a:r>
          </a:p>
          <a:p>
            <a:pPr marL="228600" lvl="1" indent="-182563"/>
            <a:r>
              <a:rPr lang="en-US" altLang="en-US" sz="2000" dirty="0"/>
              <a:t>At each point, they are perpendicular to the surface.</a:t>
            </a:r>
          </a:p>
          <a:p>
            <a:pPr marL="228600" lvl="1" indent="-182563"/>
            <a:r>
              <a:rPr lang="en-US" altLang="en-US" sz="2000" dirty="0"/>
              <a:t>By convention, they point outward.</a:t>
            </a:r>
          </a:p>
          <a:p>
            <a:pPr marL="0" indent="0"/>
            <a:endParaRPr lang="en-US" altLang="en-US" sz="2000" dirty="0"/>
          </a:p>
          <a:p>
            <a:pPr marL="0" indent="0"/>
            <a:r>
              <a:rPr lang="en-US" altLang="en-US" sz="2000" dirty="0"/>
              <a:t>At (1), the field lines are crossing the surface from the inside to the outside; </a:t>
            </a:r>
            <a:r>
              <a:rPr lang="en-US" altLang="en-US" sz="2000" i="1" dirty="0">
                <a:cs typeface="Arial" pitchFamily="34" charset="0"/>
              </a:rPr>
              <a:t>θ</a:t>
            </a:r>
            <a:r>
              <a:rPr lang="en-US" altLang="en-US" sz="2000" dirty="0"/>
              <a:t> &lt; </a:t>
            </a:r>
            <a:r>
              <a:rPr lang="en-US" altLang="en-US" sz="2000" dirty="0" err="1"/>
              <a:t>90</a:t>
            </a:r>
            <a:r>
              <a:rPr lang="en-US" altLang="en-US" sz="2000" baseline="30000" dirty="0" err="1"/>
              <a:t>o</a:t>
            </a:r>
            <a:r>
              <a:rPr lang="en-US" altLang="en-US" sz="2000" dirty="0"/>
              <a:t>, </a:t>
            </a:r>
            <a:br>
              <a:rPr lang="en-US" altLang="en-US" sz="2000" dirty="0"/>
            </a:br>
            <a:r>
              <a:rPr lang="en-US" altLang="en-US" sz="2000" dirty="0">
                <a:cs typeface="Arial" pitchFamily="34" charset="0"/>
              </a:rPr>
              <a:t>Φ</a:t>
            </a:r>
            <a:r>
              <a:rPr lang="en-US" altLang="en-US" sz="2000" dirty="0"/>
              <a:t> is positive.</a:t>
            </a:r>
          </a:p>
          <a:p>
            <a:pPr marL="0" indent="0"/>
            <a:r>
              <a:rPr lang="en-US" altLang="en-US" sz="2000" dirty="0"/>
              <a:t>At (2), the field lines graze surface; </a:t>
            </a:r>
            <a:r>
              <a:rPr lang="en-US" altLang="en-US" sz="2000" i="1" dirty="0">
                <a:cs typeface="Arial" pitchFamily="34" charset="0"/>
              </a:rPr>
              <a:t>θ</a:t>
            </a:r>
            <a:r>
              <a:rPr lang="en-US" altLang="en-US" sz="2000" dirty="0"/>
              <a:t> = </a:t>
            </a:r>
            <a:r>
              <a:rPr lang="en-US" altLang="en-US" sz="2000" dirty="0" err="1"/>
              <a:t>90</a:t>
            </a:r>
            <a:r>
              <a:rPr lang="en-US" altLang="en-US" sz="2000" baseline="30000" dirty="0" err="1"/>
              <a:t>o</a:t>
            </a:r>
            <a:r>
              <a:rPr lang="en-US" altLang="en-US" sz="2000" dirty="0"/>
              <a:t>, </a:t>
            </a:r>
            <a:r>
              <a:rPr lang="en-US" altLang="en-US" sz="2000" dirty="0">
                <a:cs typeface="Arial" pitchFamily="34" charset="0"/>
              </a:rPr>
              <a:t>Φ</a:t>
            </a:r>
            <a:r>
              <a:rPr lang="en-US" altLang="en-US" sz="2000" dirty="0"/>
              <a:t> = 0.</a:t>
            </a:r>
          </a:p>
          <a:p>
            <a:pPr marL="0" indent="0"/>
            <a:r>
              <a:rPr lang="en-US" altLang="en-US" sz="2000" dirty="0"/>
              <a:t>At (3), the field lines are crossing the surface from the outside to the </a:t>
            </a:r>
            <a:r>
              <a:rPr lang="en-US" altLang="en-US" sz="2000" dirty="0" err="1"/>
              <a:t>inside;180</a:t>
            </a:r>
            <a:r>
              <a:rPr lang="en-US" altLang="en-US" sz="2000" baseline="30000" dirty="0" err="1"/>
              <a:t>o</a:t>
            </a:r>
            <a:r>
              <a:rPr lang="en-US" altLang="en-US" sz="2000" dirty="0"/>
              <a:t> &gt; </a:t>
            </a:r>
            <a:r>
              <a:rPr lang="en-US" altLang="en-US" sz="2000" i="1" dirty="0">
                <a:cs typeface="Arial" pitchFamily="34" charset="0"/>
              </a:rPr>
              <a:t>θ</a:t>
            </a:r>
            <a:r>
              <a:rPr lang="en-US" altLang="en-US" sz="2000" dirty="0"/>
              <a:t> &gt; </a:t>
            </a:r>
            <a:r>
              <a:rPr lang="en-US" altLang="en-US" sz="2000" dirty="0" err="1"/>
              <a:t>90</a:t>
            </a:r>
            <a:r>
              <a:rPr lang="en-US" altLang="en-US" sz="2000" baseline="30000" dirty="0" err="1"/>
              <a:t>o</a:t>
            </a:r>
            <a:r>
              <a:rPr lang="en-US" altLang="en-US" sz="2000" dirty="0"/>
              <a:t>, </a:t>
            </a:r>
            <a:r>
              <a:rPr lang="en-US" altLang="en-US" sz="2000" dirty="0">
                <a:cs typeface="Arial" pitchFamily="34" charset="0"/>
              </a:rPr>
              <a:t>Φ</a:t>
            </a:r>
            <a:r>
              <a:rPr lang="en-US" altLang="en-US" sz="2000" dirty="0"/>
              <a:t> is negative.</a:t>
            </a:r>
          </a:p>
        </p:txBody>
      </p:sp>
      <p:graphicFrame>
        <p:nvGraphicFramePr>
          <p:cNvPr id="41990" name="Object 1"/>
          <p:cNvGraphicFramePr>
            <a:graphicFrameLocks noChangeAspect="1"/>
          </p:cNvGraphicFramePr>
          <p:nvPr>
            <p:extLst>
              <p:ext uri="{D42A27DB-BD31-4B8C-83A1-F6EECF244321}">
                <p14:modId xmlns:p14="http://schemas.microsoft.com/office/powerpoint/2010/main" val="1772204649"/>
              </p:ext>
            </p:extLst>
          </p:nvPr>
        </p:nvGraphicFramePr>
        <p:xfrm>
          <a:off x="2424114" y="1833534"/>
          <a:ext cx="511175" cy="446088"/>
        </p:xfrm>
        <a:graphic>
          <a:graphicData uri="http://schemas.openxmlformats.org/presentationml/2006/ole">
            <mc:AlternateContent xmlns:mc="http://schemas.openxmlformats.org/markup-compatibility/2006">
              <mc:Choice xmlns:v="urn:schemas-microsoft-com:vml" Requires="v">
                <p:oleObj name="Equation" r:id="rId3" imgW="291973" imgH="253890" progId="Equation.3">
                  <p:embed/>
                </p:oleObj>
              </mc:Choice>
              <mc:Fallback>
                <p:oleObj name="Equation" r:id="rId3" imgW="291973" imgH="253890" progId="Equation.3">
                  <p:embed/>
                  <p:pic>
                    <p:nvPicPr>
                      <p:cNvPr id="4199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4" y="1833534"/>
                        <a:ext cx="511175" cy="4460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1991"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0B9B8470-A339-4AE4-A0D0-0A96CBB828C5}" type="slidenum">
              <a:rPr lang="en-US" altLang="en-US" sz="1600"/>
              <a:pPr eaLnBrk="1" hangingPunct="1">
                <a:lnSpc>
                  <a:spcPct val="100000"/>
                </a:lnSpc>
                <a:spcBef>
                  <a:spcPct val="0"/>
                </a:spcBef>
              </a:pPr>
              <a:t>5</a:t>
            </a:fld>
            <a:endParaRPr lang="en-US"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63"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416" y="3968910"/>
            <a:ext cx="3236912" cy="2640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3010" name="Rectangle 2"/>
          <p:cNvSpPr>
            <a:spLocks noGrp="1" noChangeArrowheads="1"/>
          </p:cNvSpPr>
          <p:nvPr>
            <p:ph type="title"/>
          </p:nvPr>
        </p:nvSpPr>
        <p:spPr>
          <a:xfrm>
            <a:off x="2025713" y="344811"/>
            <a:ext cx="8229600" cy="609600"/>
          </a:xfrm>
        </p:spPr>
        <p:txBody>
          <a:bodyPr>
            <a:normAutofit fontScale="90000"/>
          </a:bodyPr>
          <a:lstStyle/>
          <a:p>
            <a:pPr eaLnBrk="1" hangingPunct="1"/>
            <a:r>
              <a:rPr lang="en-US" altLang="en-US" dirty="0"/>
              <a:t>Flux Through Closed Surface, final</a:t>
            </a:r>
          </a:p>
        </p:txBody>
      </p:sp>
      <p:sp>
        <p:nvSpPr>
          <p:cNvPr id="43011" name="Rectangle 3"/>
          <p:cNvSpPr>
            <a:spLocks noGrp="1" noChangeArrowheads="1"/>
          </p:cNvSpPr>
          <p:nvPr>
            <p:ph idx="1"/>
          </p:nvPr>
        </p:nvSpPr>
        <p:spPr>
          <a:xfrm>
            <a:off x="1747900" y="998471"/>
            <a:ext cx="8507413" cy="2520950"/>
          </a:xfrm>
        </p:spPr>
        <p:txBody>
          <a:bodyPr/>
          <a:lstStyle/>
          <a:p>
            <a:pPr marL="0" indent="0"/>
            <a:r>
              <a:rPr lang="en-US" altLang="en-US" sz="1600" dirty="0"/>
              <a:t>The </a:t>
            </a:r>
            <a:r>
              <a:rPr lang="en-US" altLang="en-US" sz="1600" b="1" i="1" dirty="0"/>
              <a:t>net</a:t>
            </a:r>
            <a:r>
              <a:rPr lang="en-US" altLang="en-US" sz="1600" dirty="0"/>
              <a:t> flux through the surface is proportional to the net number of lines </a:t>
            </a:r>
            <a:r>
              <a:rPr lang="en-US" altLang="en-US" sz="1600" dirty="0">
                <a:solidFill>
                  <a:srgbClr val="FF0000"/>
                </a:solidFill>
              </a:rPr>
              <a:t>leaving</a:t>
            </a:r>
            <a:r>
              <a:rPr lang="en-US" altLang="en-US" sz="1600" dirty="0"/>
              <a:t> the surface.</a:t>
            </a:r>
          </a:p>
          <a:p>
            <a:pPr marL="228600" lvl="1"/>
            <a:r>
              <a:rPr lang="en-US" altLang="en-US" sz="1600" dirty="0"/>
              <a:t>This net number of lines is the number of lines leaving the surface minus the number entering the surface.</a:t>
            </a:r>
          </a:p>
          <a:p>
            <a:pPr marL="0" indent="0"/>
            <a:r>
              <a:rPr lang="en-US" altLang="en-US" sz="1600" dirty="0"/>
              <a:t>If </a:t>
            </a:r>
            <a:r>
              <a:rPr lang="en-US" altLang="en-US" sz="1600" i="1" dirty="0" err="1"/>
              <a:t>E</a:t>
            </a:r>
            <a:r>
              <a:rPr lang="en-US" altLang="en-US" sz="1600" i="1" baseline="-25000" dirty="0" err="1"/>
              <a:t>n</a:t>
            </a:r>
            <a:r>
              <a:rPr lang="en-US" altLang="en-US" sz="1600" dirty="0"/>
              <a:t> is the component of the field perpendicular to the surface, then</a:t>
            </a:r>
          </a:p>
          <a:p>
            <a:pPr marL="0" indent="0"/>
            <a:endParaRPr lang="en-US" altLang="en-US" sz="1600" dirty="0"/>
          </a:p>
          <a:p>
            <a:pPr marL="0" indent="0">
              <a:buNone/>
            </a:pPr>
            <a:endParaRPr lang="en-US" altLang="en-US" sz="1600" dirty="0"/>
          </a:p>
          <a:p>
            <a:pPr marL="228600" lvl="1"/>
            <a:r>
              <a:rPr lang="en-US" altLang="en-US" sz="1600" dirty="0"/>
              <a:t>The integral is over a closed surface.</a:t>
            </a:r>
          </a:p>
          <a:p>
            <a:pPr marL="0" indent="0"/>
            <a:endParaRPr lang="en-US" altLang="en-US" sz="1600" dirty="0"/>
          </a:p>
        </p:txBody>
      </p:sp>
      <p:graphicFrame>
        <p:nvGraphicFramePr>
          <p:cNvPr id="43013" name="Object 1"/>
          <p:cNvGraphicFramePr>
            <a:graphicFrameLocks noChangeAspect="1"/>
          </p:cNvGraphicFramePr>
          <p:nvPr>
            <p:extLst>
              <p:ext uri="{D42A27DB-BD31-4B8C-83A1-F6EECF244321}">
                <p14:modId xmlns:p14="http://schemas.microsoft.com/office/powerpoint/2010/main" val="3420718652"/>
              </p:ext>
            </p:extLst>
          </p:nvPr>
        </p:nvGraphicFramePr>
        <p:xfrm>
          <a:off x="2202657" y="2274722"/>
          <a:ext cx="2422525" cy="488950"/>
        </p:xfrm>
        <a:graphic>
          <a:graphicData uri="http://schemas.openxmlformats.org/presentationml/2006/ole">
            <mc:AlternateContent xmlns:mc="http://schemas.openxmlformats.org/markup-compatibility/2006">
              <mc:Choice xmlns:v="urn:schemas-microsoft-com:vml" Requires="v">
                <p:oleObj name="Equation" r:id="rId3" imgW="1384300" imgH="279400" progId="Equation.3">
                  <p:embed/>
                </p:oleObj>
              </mc:Choice>
              <mc:Fallback>
                <p:oleObj name="Equation" r:id="rId3" imgW="1384300" imgH="279400" progId="Equation.3">
                  <p:embed/>
                  <p:pic>
                    <p:nvPicPr>
                      <p:cNvPr id="4301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657" y="2274722"/>
                        <a:ext cx="2422525" cy="4889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3014" name="Rectangle 2"/>
          <p:cNvSpPr txBox="1">
            <a:spLocks noChangeArrowheads="1"/>
          </p:cNvSpPr>
          <p:nvPr/>
        </p:nvSpPr>
        <p:spPr bwMode="auto">
          <a:xfrm>
            <a:off x="1919536" y="3789040"/>
            <a:ext cx="822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r>
              <a:rPr lang="en-US" altLang="en-US" sz="2200" dirty="0">
                <a:solidFill>
                  <a:schemeClr val="accent1"/>
                </a:solidFill>
              </a:rPr>
              <a:t>Flux Through a Cube, Example</a:t>
            </a:r>
          </a:p>
        </p:txBody>
      </p:sp>
      <mc:AlternateContent xmlns:mc="http://schemas.openxmlformats.org/markup-compatibility/2006" xmlns:a14="http://schemas.microsoft.com/office/drawing/2010/main">
        <mc:Choice Requires="a14">
          <p:sp>
            <p:nvSpPr>
              <p:cNvPr id="43016" name="Rectangle 4"/>
              <p:cNvSpPr txBox="1">
                <a:spLocks noChangeArrowheads="1"/>
              </p:cNvSpPr>
              <p:nvPr/>
            </p:nvSpPr>
            <p:spPr bwMode="auto">
              <a:xfrm>
                <a:off x="1919536" y="4293096"/>
                <a:ext cx="5770984" cy="1455738"/>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lIns="0" tIns="0" rIns="0" bIns="0"/>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r>
                  <a:rPr lang="en-US" altLang="en-US" sz="1600" dirty="0"/>
                  <a:t>In this example, the electric field </a:t>
                </a:r>
                <a14:m>
                  <m:oMath xmlns:m="http://schemas.openxmlformats.org/officeDocument/2006/math">
                    <m:acc>
                      <m:accPr>
                        <m:chr m:val="⃗"/>
                        <m:ctrlPr>
                          <a:rPr lang="en-US" altLang="en-US" sz="1600" b="1" i="1">
                            <a:latin typeface="Cambria Math" panose="02040503050406030204" pitchFamily="18" charset="0"/>
                          </a:rPr>
                        </m:ctrlPr>
                      </m:accPr>
                      <m:e>
                        <m:r>
                          <a:rPr lang="en-US" altLang="en-US" sz="1600" b="1">
                            <a:latin typeface="Cambria Math"/>
                          </a:rPr>
                          <m:t>𝐄</m:t>
                        </m:r>
                      </m:e>
                    </m:acc>
                    <m:r>
                      <a:rPr lang="en-US" altLang="en-US" sz="1600" b="1" i="1">
                        <a:latin typeface="Cambria Math"/>
                      </a:rPr>
                      <m:t>=</m:t>
                    </m:r>
                    <m:r>
                      <a:rPr lang="en-US" altLang="en-US" sz="1600" i="1">
                        <a:latin typeface="Cambria Math"/>
                      </a:rPr>
                      <m:t>𝐸</m:t>
                    </m:r>
                    <m:acc>
                      <m:accPr>
                        <m:chr m:val="̂"/>
                        <m:ctrlPr>
                          <a:rPr lang="en-US" altLang="en-US" sz="1600" b="1" i="1">
                            <a:latin typeface="Cambria Math" panose="02040503050406030204" pitchFamily="18" charset="0"/>
                          </a:rPr>
                        </m:ctrlPr>
                      </m:accPr>
                      <m:e>
                        <m:r>
                          <a:rPr lang="en-US" altLang="en-US" sz="1600" b="1">
                            <a:latin typeface="Cambria Math"/>
                          </a:rPr>
                          <m:t> </m:t>
                        </m:r>
                        <m:r>
                          <a:rPr lang="en-US" altLang="en-US" sz="1600" b="1">
                            <a:latin typeface="Cambria Math"/>
                          </a:rPr>
                          <m:t>𝐢</m:t>
                        </m:r>
                        <m:r>
                          <a:rPr lang="en-US" altLang="en-US" sz="1600" b="1">
                            <a:latin typeface="Cambria Math"/>
                          </a:rPr>
                          <m:t> </m:t>
                        </m:r>
                      </m:e>
                    </m:acc>
                  </m:oMath>
                </a14:m>
                <a:r>
                  <a:rPr lang="en-US" altLang="en-US" sz="1600" dirty="0"/>
                  <a:t> is uniform everywhere. The cube has a size of </a:t>
                </a:r>
                <a:r>
                  <a:rPr lang="en-US" altLang="en-US" sz="1600" i="1" dirty="0">
                    <a:latin typeface="Times New Roman" panose="02020603050405020304" pitchFamily="18" charset="0"/>
                    <a:cs typeface="Times New Roman" panose="02020603050405020304" pitchFamily="18" charset="0"/>
                  </a:rPr>
                  <a:t>L</a:t>
                </a:r>
                <a:r>
                  <a:rPr lang="en-US" altLang="en-US" sz="1600" dirty="0">
                    <a:latin typeface="Times New Roman" panose="02020603050405020304" pitchFamily="18" charset="0"/>
                    <a:cs typeface="Times New Roman" panose="02020603050405020304" pitchFamily="18" charset="0"/>
                  </a:rPr>
                  <a:t>.</a:t>
                </a:r>
                <a:endParaRPr lang="en-US" altLang="en-US" sz="1600" dirty="0"/>
              </a:p>
              <a:p>
                <a:pPr eaLnBrk="1" hangingPunct="1"/>
                <a:r>
                  <a:rPr lang="en-US" altLang="en-US" sz="1600" dirty="0"/>
                  <a:t>The field lines pass through two surfaces perpendicularly </a:t>
                </a:r>
                <a:br>
                  <a:rPr lang="en-US" altLang="en-US" sz="1600" dirty="0"/>
                </a:br>
                <a:r>
                  <a:rPr lang="en-US" altLang="en-US" sz="1600" dirty="0"/>
                  <a:t>and are parallel to the other four surfaces.</a:t>
                </a:r>
              </a:p>
              <a:p>
                <a:pPr eaLnBrk="1" hangingPunct="1"/>
                <a:r>
                  <a:rPr lang="en-US" altLang="en-US" sz="1600" dirty="0"/>
                  <a:t>For face (1), </a:t>
                </a:r>
                <a:r>
                  <a:rPr lang="el-GR" altLang="en-US" sz="1600" dirty="0">
                    <a:latin typeface="Times New Roman" panose="02020603050405020304" pitchFamily="18" charset="0"/>
                    <a:cs typeface="Times New Roman" panose="02020603050405020304" pitchFamily="18" charset="0"/>
                  </a:rPr>
                  <a:t>Φ</a:t>
                </a:r>
                <a:r>
                  <a:rPr lang="en-US" altLang="en-US" sz="1600" baseline="-25000" dirty="0">
                    <a:latin typeface="Times New Roman" panose="02020603050405020304" pitchFamily="18" charset="0"/>
                    <a:cs typeface="Times New Roman" panose="02020603050405020304" pitchFamily="18" charset="0"/>
                  </a:rPr>
                  <a:t>E</a:t>
                </a:r>
                <a:r>
                  <a:rPr lang="en-US" altLang="en-US" sz="1600"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sym typeface="Symbol"/>
                  </a:rPr>
                  <a:t> </a:t>
                </a:r>
                <a:r>
                  <a:rPr lang="en-US" altLang="en-US" sz="1600" i="1" dirty="0" err="1">
                    <a:latin typeface="Times New Roman" panose="02020603050405020304" pitchFamily="18" charset="0"/>
                    <a:cs typeface="Times New Roman" panose="02020603050405020304" pitchFamily="18" charset="0"/>
                  </a:rPr>
                  <a:t>EL</a:t>
                </a:r>
                <a:r>
                  <a:rPr lang="en-US" altLang="en-US" sz="1600" i="1" baseline="30000" dirty="0" err="1">
                    <a:latin typeface="Times New Roman" panose="02020603050405020304" pitchFamily="18" charset="0"/>
                    <a:cs typeface="Times New Roman" panose="02020603050405020304" pitchFamily="18" charset="0"/>
                  </a:rPr>
                  <a:t>2</a:t>
                </a:r>
                <a:r>
                  <a:rPr lang="en-US" altLang="en-US" sz="1600" b="1" i="1" dirty="0"/>
                  <a:t>; </a:t>
                </a:r>
                <a:r>
                  <a:rPr lang="en-US" altLang="en-US" sz="1600" dirty="0"/>
                  <a:t>For face (2), </a:t>
                </a:r>
                <a:r>
                  <a:rPr lang="el-GR" altLang="en-US" sz="1600" dirty="0">
                    <a:latin typeface="Times New Roman" panose="02020603050405020304" pitchFamily="18" charset="0"/>
                    <a:cs typeface="Times New Roman" panose="02020603050405020304" pitchFamily="18" charset="0"/>
                  </a:rPr>
                  <a:t>Φ</a:t>
                </a:r>
                <a:r>
                  <a:rPr lang="en-US" altLang="en-US" sz="1600" baseline="-25000" dirty="0">
                    <a:latin typeface="Times New Roman" panose="02020603050405020304" pitchFamily="18" charset="0"/>
                    <a:cs typeface="Times New Roman" panose="02020603050405020304" pitchFamily="18" charset="0"/>
                  </a:rPr>
                  <a:t>E</a:t>
                </a:r>
                <a:r>
                  <a:rPr lang="en-US" altLang="en-US" sz="1600" i="1" dirty="0">
                    <a:latin typeface="Times New Roman" panose="02020603050405020304" pitchFamily="18" charset="0"/>
                    <a:cs typeface="Times New Roman" panose="02020603050405020304" pitchFamily="18" charset="0"/>
                  </a:rPr>
                  <a:t> = </a:t>
                </a:r>
                <a:r>
                  <a:rPr lang="en-US" altLang="en-US" sz="1600" i="1" dirty="0" err="1">
                    <a:latin typeface="Times New Roman" panose="02020603050405020304" pitchFamily="18" charset="0"/>
                    <a:cs typeface="Times New Roman" panose="02020603050405020304" pitchFamily="18" charset="0"/>
                  </a:rPr>
                  <a:t>EL</a:t>
                </a:r>
                <a:r>
                  <a:rPr lang="en-US" altLang="en-US" sz="1600" i="1" baseline="30000" dirty="0" err="1">
                    <a:latin typeface="Times New Roman" panose="02020603050405020304" pitchFamily="18" charset="0"/>
                    <a:cs typeface="Times New Roman" panose="02020603050405020304" pitchFamily="18" charset="0"/>
                  </a:rPr>
                  <a:t>2</a:t>
                </a:r>
                <a:endParaRPr lang="en-US" altLang="en-US" sz="1600" i="1" baseline="30000" dirty="0">
                  <a:latin typeface="Times New Roman" panose="02020603050405020304" pitchFamily="18" charset="0"/>
                  <a:cs typeface="Times New Roman" panose="02020603050405020304" pitchFamily="18" charset="0"/>
                </a:endParaRPr>
              </a:p>
              <a:p>
                <a:pPr eaLnBrk="1" hangingPunct="1"/>
                <a:r>
                  <a:rPr lang="en-US" altLang="en-US" sz="1600" dirty="0"/>
                  <a:t>For the other sides, </a:t>
                </a:r>
                <a:r>
                  <a:rPr lang="el-GR" altLang="en-US" sz="1600" dirty="0">
                    <a:latin typeface="Times New Roman" panose="02020603050405020304" pitchFamily="18" charset="0"/>
                    <a:cs typeface="Times New Roman" panose="02020603050405020304" pitchFamily="18" charset="0"/>
                  </a:rPr>
                  <a:t>Φ</a:t>
                </a:r>
                <a:r>
                  <a:rPr lang="en-US" altLang="en-US" sz="1600" baseline="-25000" dirty="0">
                    <a:latin typeface="Times New Roman" panose="02020603050405020304" pitchFamily="18" charset="0"/>
                    <a:cs typeface="Times New Roman" panose="02020603050405020304" pitchFamily="18" charset="0"/>
                  </a:rPr>
                  <a:t>E</a:t>
                </a:r>
                <a:r>
                  <a:rPr lang="en-US" altLang="en-US" sz="1600" dirty="0">
                    <a:latin typeface="Times New Roman" panose="02020603050405020304" pitchFamily="18" charset="0"/>
                    <a:cs typeface="Times New Roman" panose="02020603050405020304" pitchFamily="18" charset="0"/>
                  </a:rPr>
                  <a:t> = 0</a:t>
                </a:r>
                <a:r>
                  <a:rPr lang="en-US" altLang="en-US" sz="1600" dirty="0"/>
                  <a:t>; Therefore, </a:t>
                </a:r>
                <a:r>
                  <a:rPr lang="el-GR" altLang="en-US" sz="1600" dirty="0">
                    <a:latin typeface="Times New Roman" panose="02020603050405020304" pitchFamily="18" charset="0"/>
                    <a:cs typeface="Times New Roman" panose="02020603050405020304" pitchFamily="18" charset="0"/>
                  </a:rPr>
                  <a:t>Φ</a:t>
                </a:r>
                <a:r>
                  <a:rPr lang="en-US" altLang="en-US" sz="1600" baseline="-25000" dirty="0" err="1">
                    <a:latin typeface="Times New Roman" panose="02020603050405020304" pitchFamily="18" charset="0"/>
                    <a:cs typeface="Times New Roman" panose="02020603050405020304" pitchFamily="18" charset="0"/>
                  </a:rPr>
                  <a:t>E,</a:t>
                </a:r>
                <a:r>
                  <a:rPr lang="en-US" altLang="en-US" sz="1600" i="1" baseline="-25000" dirty="0" err="1">
                    <a:latin typeface="Times New Roman" panose="02020603050405020304" pitchFamily="18" charset="0"/>
                    <a:cs typeface="Times New Roman" panose="02020603050405020304" pitchFamily="18" charset="0"/>
                  </a:rPr>
                  <a:t>total</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0</a:t>
                </a:r>
              </a:p>
            </p:txBody>
          </p:sp>
        </mc:Choice>
        <mc:Fallback xmlns="">
          <p:sp>
            <p:nvSpPr>
              <p:cNvPr id="43016" name="Rectangle 4"/>
              <p:cNvSpPr txBox="1">
                <a:spLocks noRot="1" noChangeAspect="1" noMove="1" noResize="1" noEditPoints="1" noAdjustHandles="1" noChangeArrowheads="1" noChangeShapeType="1" noTextEdit="1"/>
              </p:cNvSpPr>
              <p:nvPr/>
            </p:nvSpPr>
            <p:spPr bwMode="auto">
              <a:xfrm>
                <a:off x="1919536" y="4293096"/>
                <a:ext cx="5770984" cy="1455738"/>
              </a:xfrm>
              <a:prstGeom prst="rect">
                <a:avLst/>
              </a:prstGeom>
              <a:blipFill>
                <a:blip r:embed="rId5"/>
                <a:stretch>
                  <a:fillRect l="-2218" t="-3347" r="-2323" b="-47699"/>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HK">
                    <a:noFill/>
                  </a:rPr>
                  <a:t> </a:t>
                </a:r>
              </a:p>
            </p:txBody>
          </p:sp>
        </mc:Fallback>
      </mc:AlternateContent>
      <p:sp>
        <p:nvSpPr>
          <p:cNvPr id="43017"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D9008E8E-758A-4988-8180-243A24032D44}" type="slidenum">
              <a:rPr lang="en-US" altLang="en-US" sz="1600"/>
              <a:pPr eaLnBrk="1" hangingPunct="1">
                <a:lnSpc>
                  <a:spcPct val="100000"/>
                </a:lnSpc>
                <a:spcBef>
                  <a:spcPct val="0"/>
                </a:spcBef>
              </a:pPr>
              <a:t>6</a:t>
            </a:fld>
            <a:endParaRPr lang="en-US" altLang="en-US" sz="1600"/>
          </a:p>
        </p:txBody>
      </p:sp>
      <p:pic>
        <p:nvPicPr>
          <p:cNvPr id="10" name="Picture 7" descr="240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9248" b="55163"/>
          <a:stretch/>
        </p:blipFill>
        <p:spPr bwMode="auto">
          <a:xfrm>
            <a:off x="8189830" y="2348881"/>
            <a:ext cx="2065483" cy="13308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9264353" y="3645025"/>
            <a:ext cx="1074525" cy="276999"/>
          </a:xfrm>
          <a:prstGeom prst="rect">
            <a:avLst/>
          </a:prstGeom>
          <a:noFill/>
        </p:spPr>
        <p:txBody>
          <a:bodyPr wrap="none" rtlCol="0">
            <a:spAutoFit/>
          </a:bodyPr>
          <a:lstStyle/>
          <a:p>
            <a:r>
              <a:rPr lang="en-US" sz="1200" dirty="0"/>
              <a:t>closed surface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Gauss’</a:t>
            </a:r>
            <a:r>
              <a:rPr lang="en-US" altLang="ja-JP"/>
              <a:t>s Law, Introduction</a:t>
            </a:r>
            <a:endParaRPr lang="en-US" altLang="en-US"/>
          </a:p>
        </p:txBody>
      </p:sp>
      <p:sp>
        <p:nvSpPr>
          <p:cNvPr id="44035" name="Rectangle 3"/>
          <p:cNvSpPr>
            <a:spLocks noGrp="1" noChangeArrowheads="1"/>
          </p:cNvSpPr>
          <p:nvPr>
            <p:ph idx="1"/>
          </p:nvPr>
        </p:nvSpPr>
        <p:spPr/>
        <p:txBody>
          <a:bodyPr>
            <a:normAutofit fontScale="92500" lnSpcReduction="10000"/>
          </a:bodyPr>
          <a:lstStyle/>
          <a:p>
            <a:pPr marL="0" indent="0"/>
            <a:r>
              <a:rPr lang="en-US" altLang="en-US" dirty="0"/>
              <a:t>Gauss’</a:t>
            </a:r>
            <a:r>
              <a:rPr lang="en-US" altLang="ja-JP" dirty="0"/>
              <a:t>s law is an expression of the general relationship between the </a:t>
            </a:r>
            <a:r>
              <a:rPr lang="en-US" altLang="ja-JP" dirty="0">
                <a:solidFill>
                  <a:srgbClr val="FF0000"/>
                </a:solidFill>
              </a:rPr>
              <a:t>net</a:t>
            </a:r>
            <a:r>
              <a:rPr lang="en-US" altLang="ja-JP" dirty="0"/>
              <a:t> electric flux through a closed surface and the charge </a:t>
            </a:r>
            <a:r>
              <a:rPr lang="en-US" altLang="ja-JP" dirty="0">
                <a:solidFill>
                  <a:srgbClr val="FF0000"/>
                </a:solidFill>
              </a:rPr>
              <a:t>enclosed</a:t>
            </a:r>
            <a:r>
              <a:rPr lang="en-US" altLang="ja-JP" dirty="0"/>
              <a:t> by the surface.</a:t>
            </a:r>
          </a:p>
          <a:p>
            <a:pPr lvl="1" eaLnBrk="1" hangingPunct="1"/>
            <a:r>
              <a:rPr lang="en-US" altLang="en-US" dirty="0"/>
              <a:t>The closed surface is often called a </a:t>
            </a:r>
            <a:r>
              <a:rPr lang="en-US" altLang="en-US" i="1" dirty="0"/>
              <a:t>Gaussian surface.</a:t>
            </a:r>
            <a:endParaRPr lang="en-US" altLang="en-US" dirty="0"/>
          </a:p>
          <a:p>
            <a:pPr marL="0" indent="0"/>
            <a:r>
              <a:rPr lang="en-US" altLang="en-US" dirty="0"/>
              <a:t>Gauss’</a:t>
            </a:r>
            <a:r>
              <a:rPr lang="en-US" altLang="ja-JP" dirty="0"/>
              <a:t>s law </a:t>
            </a:r>
          </a:p>
          <a:p>
            <a:pPr marL="460375" indent="-230188">
              <a:buClr>
                <a:schemeClr val="accent6">
                  <a:lumMod val="60000"/>
                  <a:lumOff val="40000"/>
                </a:schemeClr>
              </a:buClr>
              <a:buFont typeface="Wingdings" panose="05000000000000000000" pitchFamily="2" charset="2"/>
              <a:buChar char="§"/>
            </a:pPr>
            <a:r>
              <a:rPr lang="en-US" altLang="ja-JP" dirty="0"/>
              <a:t>is of fundamental importance in the study of electric fields.</a:t>
            </a:r>
          </a:p>
          <a:p>
            <a:pPr marL="460375" indent="-230188">
              <a:buClr>
                <a:schemeClr val="accent6">
                  <a:lumMod val="60000"/>
                  <a:lumOff val="40000"/>
                </a:schemeClr>
              </a:buClr>
              <a:buFont typeface="Wingdings" panose="05000000000000000000" pitchFamily="2" charset="2"/>
              <a:buChar char="§"/>
            </a:pPr>
            <a:r>
              <a:rPr lang="en-US" altLang="ja-JP" dirty="0"/>
              <a:t>can be used as an alternative procedure for calculating electric fields, particularly for the electric field of highly symmetric charge distributions.</a:t>
            </a:r>
          </a:p>
          <a:p>
            <a:pPr marL="460375" indent="-230188">
              <a:buClr>
                <a:schemeClr val="accent6">
                  <a:lumMod val="60000"/>
                  <a:lumOff val="40000"/>
                </a:schemeClr>
              </a:buClr>
              <a:buFont typeface="Wingdings" panose="05000000000000000000" pitchFamily="2" charset="2"/>
              <a:buChar char="§"/>
            </a:pPr>
            <a:r>
              <a:rPr lang="en-US" altLang="ja-JP" dirty="0"/>
              <a:t>is based on the inverse-square behavior of the electric force between point charges.</a:t>
            </a:r>
          </a:p>
          <a:p>
            <a:pPr marL="460375" indent="-230188">
              <a:buClr>
                <a:schemeClr val="accent6">
                  <a:lumMod val="60000"/>
                  <a:lumOff val="40000"/>
                </a:schemeClr>
              </a:buClr>
              <a:buFont typeface="Wingdings" panose="05000000000000000000" pitchFamily="2" charset="2"/>
              <a:buChar char="§"/>
            </a:pPr>
            <a:r>
              <a:rPr lang="en-US" altLang="ja-JP" dirty="0"/>
              <a:t>is important in understanding and verifying the properties of conductors in electrostatic equilibrium.</a:t>
            </a:r>
            <a:endParaRPr lang="en-US" altLang="en-US" dirty="0"/>
          </a:p>
        </p:txBody>
      </p:sp>
      <p:sp>
        <p:nvSpPr>
          <p:cNvPr id="44037"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7367226E-A079-488C-8C44-5459D79A7BE1}" type="slidenum">
              <a:rPr lang="en-US" altLang="en-US" sz="1600"/>
              <a:pPr eaLnBrk="1" hangingPunct="1">
                <a:lnSpc>
                  <a:spcPct val="100000"/>
                </a:lnSpc>
                <a:spcBef>
                  <a:spcPct val="0"/>
                </a:spcBef>
              </a:pPr>
              <a:t>7</a:t>
            </a:fld>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a:t>Gauss’</a:t>
            </a:r>
            <a:r>
              <a:rPr lang="en-US" altLang="ja-JP" dirty="0"/>
              <a:t>s Law – Single charge example </a:t>
            </a:r>
            <a:endParaRPr lang="en-US" altLang="en-US" dirty="0"/>
          </a:p>
        </p:txBody>
      </p:sp>
      <p:sp>
        <p:nvSpPr>
          <p:cNvPr id="45059" name="Rectangle 3"/>
          <p:cNvSpPr>
            <a:spLocks noGrp="1" noChangeArrowheads="1"/>
          </p:cNvSpPr>
          <p:nvPr>
            <p:ph sz="half" idx="1"/>
          </p:nvPr>
        </p:nvSpPr>
        <p:spPr>
          <a:xfrm>
            <a:off x="1981200" y="1676400"/>
            <a:ext cx="4572000" cy="4648200"/>
          </a:xfrm>
        </p:spPr>
        <p:txBody>
          <a:bodyPr/>
          <a:lstStyle/>
          <a:p>
            <a:pPr marL="0" indent="0"/>
            <a:r>
              <a:rPr lang="en-US" altLang="en-US" sz="1800" dirty="0"/>
              <a:t>A positive point charge, </a:t>
            </a:r>
            <a:r>
              <a:rPr lang="en-US" altLang="en-US" sz="1800" i="1" dirty="0"/>
              <a:t>q</a:t>
            </a:r>
            <a:r>
              <a:rPr lang="en-US" altLang="en-US" sz="1800" dirty="0"/>
              <a:t>, is located at the center of a sphere of radius </a:t>
            </a:r>
            <a:r>
              <a:rPr lang="en-US" altLang="en-US" sz="1800" i="1" dirty="0"/>
              <a:t>r.</a:t>
            </a:r>
          </a:p>
          <a:p>
            <a:pPr marL="0" indent="0"/>
            <a:r>
              <a:rPr lang="en-US" altLang="en-US" sz="1800" dirty="0"/>
              <a:t>The magnitude of the electric field everywhere on the surface of the sphere is </a:t>
            </a:r>
          </a:p>
          <a:p>
            <a:pPr lvl="1" eaLnBrk="1" hangingPunct="1">
              <a:lnSpc>
                <a:spcPct val="90000"/>
              </a:lnSpc>
              <a:buFont typeface="Wingdings" pitchFamily="2" charset="2"/>
              <a:buNone/>
            </a:pPr>
            <a:r>
              <a:rPr lang="en-US" altLang="en-US" sz="1800" i="1" dirty="0"/>
              <a:t>E</a:t>
            </a:r>
            <a:r>
              <a:rPr lang="en-US" altLang="en-US" sz="1800" dirty="0"/>
              <a:t> = </a:t>
            </a:r>
            <a:r>
              <a:rPr lang="en-US" altLang="en-US" sz="1800" i="1" dirty="0" err="1"/>
              <a:t>k</a:t>
            </a:r>
            <a:r>
              <a:rPr lang="en-US" altLang="en-US" sz="1800" i="1" baseline="-25000" dirty="0" err="1"/>
              <a:t>e</a:t>
            </a:r>
            <a:r>
              <a:rPr lang="en-US" altLang="en-US" sz="1800" i="1" dirty="0" err="1"/>
              <a:t>q</a:t>
            </a:r>
            <a:r>
              <a:rPr lang="en-US" altLang="en-US" sz="1800" dirty="0"/>
              <a:t> / </a:t>
            </a:r>
            <a:r>
              <a:rPr lang="en-US" altLang="en-US" sz="1800" i="1" dirty="0"/>
              <a:t>r</a:t>
            </a:r>
            <a:r>
              <a:rPr lang="en-US" altLang="en-US" sz="1800" baseline="30000" dirty="0"/>
              <a:t>2</a:t>
            </a:r>
            <a:endParaRPr lang="en-US" altLang="en-US" sz="1800" dirty="0"/>
          </a:p>
          <a:p>
            <a:pPr marL="0" indent="0"/>
            <a:r>
              <a:rPr lang="en-US" altLang="en-US" sz="1800" dirty="0"/>
              <a:t>The field lines are directed radially outward and are perpendicular to the surface at every point.</a:t>
            </a:r>
          </a:p>
          <a:p>
            <a:pPr marL="0" indent="0">
              <a:spcBef>
                <a:spcPts val="1800"/>
              </a:spcBef>
            </a:pPr>
            <a:r>
              <a:rPr lang="en-US" altLang="en-US" sz="1800" dirty="0"/>
              <a:t>This will be the net flux through the Gaussian surface, the sphere of radius </a:t>
            </a:r>
            <a:r>
              <a:rPr lang="en-US" altLang="en-US" sz="1800" i="1" dirty="0"/>
              <a:t>r.</a:t>
            </a:r>
          </a:p>
          <a:p>
            <a:pPr marL="0" indent="0"/>
            <a:r>
              <a:rPr lang="en-US" altLang="en-US" sz="1800" dirty="0"/>
              <a:t>We know </a:t>
            </a:r>
            <a:r>
              <a:rPr lang="en-US" altLang="en-US" sz="1800" i="1" dirty="0"/>
              <a:t>E</a:t>
            </a:r>
            <a:r>
              <a:rPr lang="en-US" altLang="en-US" sz="1800" dirty="0"/>
              <a:t> = </a:t>
            </a:r>
            <a:r>
              <a:rPr lang="en-US" altLang="en-US" sz="1800" i="1" dirty="0" err="1"/>
              <a:t>k</a:t>
            </a:r>
            <a:r>
              <a:rPr lang="en-US" altLang="en-US" sz="1800" i="1" baseline="-25000" dirty="0" err="1"/>
              <a:t>e</a:t>
            </a:r>
            <a:r>
              <a:rPr lang="en-US" altLang="en-US" sz="1800" i="1" dirty="0" err="1"/>
              <a:t>q</a:t>
            </a:r>
            <a:r>
              <a:rPr lang="en-US" altLang="en-US" sz="1800" dirty="0"/>
              <a:t>/</a:t>
            </a:r>
            <a:r>
              <a:rPr lang="en-US" altLang="en-US" sz="1800" i="1" dirty="0"/>
              <a:t>r</a:t>
            </a:r>
            <a:r>
              <a:rPr lang="en-US" altLang="en-US" sz="1800" baseline="30000" dirty="0"/>
              <a:t>2</a:t>
            </a:r>
            <a:r>
              <a:rPr lang="en-US" altLang="en-US" sz="1800" dirty="0"/>
              <a:t> and </a:t>
            </a:r>
            <a:r>
              <a:rPr lang="en-US" altLang="en-US" sz="1800" i="1" dirty="0" err="1"/>
              <a:t>A</a:t>
            </a:r>
            <a:r>
              <a:rPr lang="en-US" altLang="en-US" sz="1800" baseline="-25000" dirty="0" err="1"/>
              <a:t>sphere</a:t>
            </a:r>
            <a:r>
              <a:rPr lang="en-US" altLang="en-US" sz="1800" baseline="-25000" dirty="0"/>
              <a:t> </a:t>
            </a:r>
            <a:r>
              <a:rPr lang="en-US" altLang="en-US" sz="1800" dirty="0"/>
              <a:t>= 4</a:t>
            </a:r>
            <a:r>
              <a:rPr lang="en-US" altLang="en-US" sz="1800" i="1" dirty="0">
                <a:cs typeface="Arial" pitchFamily="34" charset="0"/>
              </a:rPr>
              <a:t>π</a:t>
            </a:r>
            <a:r>
              <a:rPr lang="en-US" altLang="en-US" sz="1800" i="1" dirty="0"/>
              <a:t>r</a:t>
            </a:r>
            <a:r>
              <a:rPr lang="en-US" altLang="en-US" sz="1800" baseline="30000" dirty="0"/>
              <a:t>2</a:t>
            </a:r>
            <a:r>
              <a:rPr lang="en-US" altLang="en-US" sz="1800" dirty="0"/>
              <a:t>, then</a:t>
            </a:r>
          </a:p>
          <a:p>
            <a:pPr lvl="1" eaLnBrk="1" hangingPunct="1">
              <a:lnSpc>
                <a:spcPct val="90000"/>
              </a:lnSpc>
              <a:buFont typeface="Wingdings" pitchFamily="2" charset="2"/>
              <a:buNone/>
            </a:pPr>
            <a:endParaRPr lang="en-US" altLang="en-US" sz="1800" dirty="0"/>
          </a:p>
        </p:txBody>
      </p:sp>
      <p:pic>
        <p:nvPicPr>
          <p:cNvPr id="45061" name="Picture 6" descr="2406"/>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888163" y="1654175"/>
            <a:ext cx="3217862" cy="4438650"/>
          </a:xfrm>
        </p:spPr>
      </p:pic>
      <p:graphicFrame>
        <p:nvGraphicFramePr>
          <p:cNvPr id="45062" name="Object 1"/>
          <p:cNvGraphicFramePr>
            <a:graphicFrameLocks noChangeAspect="1"/>
          </p:cNvGraphicFramePr>
          <p:nvPr>
            <p:extLst>
              <p:ext uri="{D42A27DB-BD31-4B8C-83A1-F6EECF244321}">
                <p14:modId xmlns:p14="http://schemas.microsoft.com/office/powerpoint/2010/main" val="237226112"/>
              </p:ext>
            </p:extLst>
          </p:nvPr>
        </p:nvGraphicFramePr>
        <p:xfrm>
          <a:off x="2799485" y="3791744"/>
          <a:ext cx="2333625" cy="488950"/>
        </p:xfrm>
        <a:graphic>
          <a:graphicData uri="http://schemas.openxmlformats.org/presentationml/2006/ole">
            <mc:AlternateContent xmlns:mc="http://schemas.openxmlformats.org/markup-compatibility/2006">
              <mc:Choice xmlns:v="urn:schemas-microsoft-com:vml" Requires="v">
                <p:oleObj name="Equation" r:id="rId3" imgW="1333500" imgH="279400" progId="Equation.3">
                  <p:embed/>
                </p:oleObj>
              </mc:Choice>
              <mc:Fallback>
                <p:oleObj name="Equation" r:id="rId3" imgW="1333500" imgH="279400" progId="Equation.3">
                  <p:embed/>
                  <p:pic>
                    <p:nvPicPr>
                      <p:cNvPr id="4506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485" y="3791744"/>
                        <a:ext cx="2333625" cy="4889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5063" name="Object 2"/>
          <p:cNvGraphicFramePr>
            <a:graphicFrameLocks noChangeAspect="1"/>
          </p:cNvGraphicFramePr>
          <p:nvPr/>
        </p:nvGraphicFramePr>
        <p:xfrm>
          <a:off x="2495600" y="5445224"/>
          <a:ext cx="3022600" cy="755650"/>
        </p:xfrm>
        <a:graphic>
          <a:graphicData uri="http://schemas.openxmlformats.org/presentationml/2006/ole">
            <mc:AlternateContent xmlns:mc="http://schemas.openxmlformats.org/markup-compatibility/2006">
              <mc:Choice xmlns:v="urn:schemas-microsoft-com:vml" Requires="v">
                <p:oleObj name="Equation" r:id="rId5" imgW="1727200" imgH="431800" progId="Equation.3">
                  <p:embed/>
                </p:oleObj>
              </mc:Choice>
              <mc:Fallback>
                <p:oleObj name="Equation" r:id="rId5" imgW="1727200" imgH="431800" progId="Equation.3">
                  <p:embed/>
                  <p:pic>
                    <p:nvPicPr>
                      <p:cNvPr id="45063"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600" y="5445224"/>
                        <a:ext cx="3022600" cy="755650"/>
                      </a:xfrm>
                      <a:prstGeom prst="rect">
                        <a:avLst/>
                      </a:prstGeom>
                      <a:noFill/>
                    </p:spPr>
                  </p:pic>
                </p:oleObj>
              </mc:Fallback>
            </mc:AlternateContent>
          </a:graphicData>
        </a:graphic>
      </p:graphicFrame>
      <p:sp>
        <p:nvSpPr>
          <p:cNvPr id="45064"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9F60B015-0053-4551-A25C-ED938FF4D27A}" type="slidenum">
              <a:rPr lang="en-US" altLang="en-US" sz="1600"/>
              <a:pPr eaLnBrk="1" hangingPunct="1">
                <a:lnSpc>
                  <a:spcPct val="100000"/>
                </a:lnSpc>
                <a:spcBef>
                  <a:spcPct val="0"/>
                </a:spcBef>
              </a:pPr>
              <a:t>8</a:t>
            </a:fld>
            <a:endParaRPr lang="en-US"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dirty="0"/>
              <a:t>Gauss’</a:t>
            </a:r>
            <a:r>
              <a:rPr lang="en-US" altLang="ja-JP" dirty="0"/>
              <a:t>s Law – General </a:t>
            </a:r>
            <a:endParaRPr lang="en-US" altLang="en-US" dirty="0"/>
          </a:p>
        </p:txBody>
      </p:sp>
      <p:sp>
        <p:nvSpPr>
          <p:cNvPr id="45059" name="Rectangle 3"/>
          <p:cNvSpPr>
            <a:spLocks noGrp="1" noChangeArrowheads="1"/>
          </p:cNvSpPr>
          <p:nvPr>
            <p:ph sz="half" idx="1"/>
          </p:nvPr>
        </p:nvSpPr>
        <p:spPr>
          <a:xfrm>
            <a:off x="1847528" y="1604392"/>
            <a:ext cx="4968552" cy="1320552"/>
          </a:xfrm>
        </p:spPr>
        <p:txBody>
          <a:bodyPr/>
          <a:lstStyle/>
          <a:p>
            <a:pPr lvl="1" eaLnBrk="1" hangingPunct="1">
              <a:lnSpc>
                <a:spcPct val="90000"/>
              </a:lnSpc>
              <a:buFont typeface="Wingdings" pitchFamily="2" charset="2"/>
              <a:buNone/>
            </a:pPr>
            <a:r>
              <a:rPr lang="en-US" altLang="en-US" sz="2000" dirty="0"/>
              <a:t>Gauss’s Law:</a:t>
            </a:r>
          </a:p>
          <a:p>
            <a:pPr marL="273050" lvl="1" indent="0">
              <a:buNone/>
            </a:pPr>
            <a:r>
              <a:rPr lang="en-US" altLang="en-US" sz="2000" dirty="0"/>
              <a:t>Any closed surface surrounds charge </a:t>
            </a:r>
            <a:r>
              <a:rPr lang="en-US" altLang="en-US" sz="2000" i="1" dirty="0"/>
              <a:t>q</a:t>
            </a:r>
            <a:r>
              <a:rPr lang="en-US" altLang="en-US" sz="2000" dirty="0"/>
              <a:t>, the electric flux is</a:t>
            </a:r>
          </a:p>
        </p:txBody>
      </p:sp>
      <p:graphicFrame>
        <p:nvGraphicFramePr>
          <p:cNvPr id="45063" name="Object 2"/>
          <p:cNvGraphicFramePr>
            <a:graphicFrameLocks noChangeAspect="1"/>
          </p:cNvGraphicFramePr>
          <p:nvPr/>
        </p:nvGraphicFramePr>
        <p:xfrm>
          <a:off x="2279650" y="2852738"/>
          <a:ext cx="3854450" cy="1439862"/>
        </p:xfrm>
        <a:graphic>
          <a:graphicData uri="http://schemas.openxmlformats.org/presentationml/2006/ole">
            <mc:AlternateContent xmlns:mc="http://schemas.openxmlformats.org/markup-compatibility/2006">
              <mc:Choice xmlns:v="urn:schemas-microsoft-com:vml" Requires="v">
                <p:oleObj name="Equation" r:id="rId2" imgW="1155600" imgH="431640" progId="Equation.3">
                  <p:embed/>
                </p:oleObj>
              </mc:Choice>
              <mc:Fallback>
                <p:oleObj name="Equation" r:id="rId2" imgW="1155600" imgH="431640" progId="Equation.3">
                  <p:embed/>
                  <p:pic>
                    <p:nvPicPr>
                      <p:cNvPr id="45063" name="Object 2"/>
                      <p:cNvPicPr>
                        <a:picLocks noChangeAspect="1" noChangeArrowheads="1"/>
                      </p:cNvPicPr>
                      <p:nvPr/>
                    </p:nvPicPr>
                    <p:blipFill>
                      <a:blip r:embed="rId3"/>
                      <a:srcRect/>
                      <a:stretch>
                        <a:fillRect/>
                      </a:stretch>
                    </p:blipFill>
                    <p:spPr bwMode="auto">
                      <a:xfrm>
                        <a:off x="2279650" y="2852738"/>
                        <a:ext cx="3854450" cy="1439862"/>
                      </a:xfrm>
                      <a:prstGeom prst="rect">
                        <a:avLst/>
                      </a:prstGeom>
                      <a:solidFill>
                        <a:srgbClr val="CCFFFF"/>
                      </a:solidFill>
                      <a:ln w="28575">
                        <a:solidFill>
                          <a:schemeClr val="tx1"/>
                        </a:solidFill>
                      </a:ln>
                    </p:spPr>
                  </p:pic>
                </p:oleObj>
              </mc:Fallback>
            </mc:AlternateContent>
          </a:graphicData>
        </a:graphic>
      </p:graphicFrame>
      <p:sp>
        <p:nvSpPr>
          <p:cNvPr id="45064" name="Slide Number Placeholder 1"/>
          <p:cNvSpPr>
            <a:spLocks noGrp="1"/>
          </p:cNvSpPr>
          <p:nvPr>
            <p:ph type="sldNum" sz="quarter" idx="12"/>
          </p:nvPr>
        </p:nvSpPr>
        <p:spPr>
          <a:xfrm>
            <a:off x="1981201" y="6381750"/>
            <a:ext cx="442913"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lnSpc>
                <a:spcPts val="2200"/>
              </a:lnSpc>
              <a:spcBef>
                <a:spcPct val="50000"/>
              </a:spcBef>
              <a:defRPr>
                <a:solidFill>
                  <a:schemeClr val="tx1"/>
                </a:solidFill>
                <a:latin typeface="Arial" pitchFamily="34" charset="0"/>
                <a:ea typeface="ＭＳ Ｐゴシック" pitchFamily="34" charset="-128"/>
              </a:defRPr>
            </a:lvl1pPr>
            <a:lvl2pPr marL="742950" indent="-285750" eaLnBrk="0" hangingPunct="0">
              <a:spcBef>
                <a:spcPct val="50000"/>
              </a:spcBef>
              <a:buClr>
                <a:schemeClr val="hlink"/>
              </a:buClr>
              <a:buFont typeface="Wingdings" pitchFamily="2" charset="2"/>
              <a:buChar char="§"/>
              <a:defRPr>
                <a:solidFill>
                  <a:schemeClr val="tx1"/>
                </a:solidFill>
                <a:latin typeface="Arial" pitchFamily="34" charset="0"/>
                <a:ea typeface="ＭＳ Ｐゴシック" pitchFamily="34" charset="-128"/>
              </a:defRPr>
            </a:lvl2pPr>
            <a:lvl3pPr marL="11430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3pPr>
            <a:lvl4pPr marL="1600200" indent="-228600" eaLnBrk="0" hangingPunct="0">
              <a:spcBef>
                <a:spcPct val="30000"/>
              </a:spcBef>
              <a:buClr>
                <a:schemeClr val="hlink"/>
              </a:buClr>
              <a:buFont typeface="Wingdings" pitchFamily="2" charset="2"/>
              <a:buChar char="§"/>
              <a:defRPr sz="1600">
                <a:solidFill>
                  <a:schemeClr val="tx1"/>
                </a:solidFill>
                <a:latin typeface="Arial" pitchFamily="34" charset="0"/>
                <a:ea typeface="ＭＳ Ｐゴシック" pitchFamily="34" charset="-128"/>
              </a:defRPr>
            </a:lvl4pPr>
            <a:lvl5pPr marL="2057400" indent="-228600" eaLnBrk="0" hangingPunct="0">
              <a:spcBef>
                <a:spcPct val="30000"/>
              </a:spcBef>
              <a:buClr>
                <a:schemeClr val="hlink"/>
              </a:buClr>
              <a:buFont typeface="Wingdings" pitchFamily="2" charset="2"/>
              <a:buChar char="§"/>
              <a:defRPr sz="1400">
                <a:solidFill>
                  <a:schemeClr val="tx1"/>
                </a:solidFill>
                <a:latin typeface="Arial" pitchFamily="34" charset="0"/>
                <a:ea typeface="ＭＳ Ｐゴシック" pitchFamily="34" charset="-128"/>
              </a:defRPr>
            </a:lvl5pPr>
            <a:lvl6pPr marL="25146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6pPr>
            <a:lvl7pPr marL="29718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7pPr>
            <a:lvl8pPr marL="34290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8pPr>
            <a:lvl9pPr marL="3886200" indent="-228600" eaLnBrk="0" fontAlgn="base" hangingPunct="0">
              <a:spcBef>
                <a:spcPct val="30000"/>
              </a:spcBef>
              <a:spcAft>
                <a:spcPct val="0"/>
              </a:spcAft>
              <a:buClr>
                <a:schemeClr val="hlink"/>
              </a:buClr>
              <a:buFont typeface="Wingdings" pitchFamily="2" charset="2"/>
              <a:buChar char="§"/>
              <a:defRPr sz="1400">
                <a:solidFill>
                  <a:schemeClr val="tx1"/>
                </a:solidFill>
                <a:latin typeface="Arial" pitchFamily="34" charset="0"/>
                <a:ea typeface="ＭＳ Ｐゴシック" pitchFamily="34" charset="-128"/>
              </a:defRPr>
            </a:lvl9pPr>
          </a:lstStyle>
          <a:p>
            <a:pPr eaLnBrk="1" hangingPunct="1">
              <a:lnSpc>
                <a:spcPct val="100000"/>
              </a:lnSpc>
              <a:spcBef>
                <a:spcPct val="0"/>
              </a:spcBef>
            </a:pPr>
            <a:fld id="{9F60B015-0053-4551-A25C-ED938FF4D27A}" type="slidenum">
              <a:rPr lang="en-US" altLang="en-US" sz="1600"/>
              <a:pPr eaLnBrk="1" hangingPunct="1">
                <a:lnSpc>
                  <a:spcPct val="100000"/>
                </a:lnSpc>
                <a:spcBef>
                  <a:spcPct val="0"/>
                </a:spcBef>
              </a:pPr>
              <a:t>9</a:t>
            </a:fld>
            <a:endParaRPr lang="en-US" altLang="en-US" sz="1600"/>
          </a:p>
        </p:txBody>
      </p:sp>
      <p:sp>
        <p:nvSpPr>
          <p:cNvPr id="9" name="Rectangle 3"/>
          <p:cNvSpPr>
            <a:spLocks noGrp="1" noChangeArrowheads="1"/>
          </p:cNvSpPr>
          <p:nvPr>
            <p:ph sz="half" idx="1"/>
          </p:nvPr>
        </p:nvSpPr>
        <p:spPr>
          <a:xfrm>
            <a:off x="2028056" y="4700736"/>
            <a:ext cx="4283968" cy="1320552"/>
          </a:xfrm>
        </p:spPr>
        <p:txBody>
          <a:bodyPr/>
          <a:lstStyle/>
          <a:p>
            <a:pPr marL="0" lvl="1" indent="0">
              <a:buNone/>
            </a:pPr>
            <a:r>
              <a:rPr lang="en-US" altLang="en-US" sz="2000" dirty="0"/>
              <a:t>Inferences:</a:t>
            </a:r>
          </a:p>
          <a:p>
            <a:pPr marL="273050" lvl="1" indent="-273050">
              <a:buFont typeface="Arial" panose="020B0604020202020204" pitchFamily="34" charset="0"/>
              <a:buChar char="─"/>
            </a:pPr>
            <a:r>
              <a:rPr lang="en-US" altLang="en-US" sz="2000" dirty="0"/>
              <a:t>The electric flux is independent of the shape of surface</a:t>
            </a:r>
          </a:p>
          <a:p>
            <a:pPr marL="273050" lvl="1" indent="-273050">
              <a:buFont typeface="Arial" panose="020B0604020202020204" pitchFamily="34" charset="0"/>
              <a:buChar char="─"/>
            </a:pPr>
            <a:r>
              <a:rPr lang="en-US" altLang="en-US" sz="2000" dirty="0"/>
              <a:t>If no charge inside, </a:t>
            </a:r>
            <a:r>
              <a:rPr lang="en-US" altLang="en-US" sz="2000" i="1" dirty="0">
                <a:sym typeface="Symbol"/>
              </a:rPr>
              <a:t></a:t>
            </a:r>
            <a:r>
              <a:rPr lang="en-US" altLang="en-US" sz="2000" i="1" baseline="-25000" dirty="0">
                <a:sym typeface="Symbol"/>
              </a:rPr>
              <a:t>E</a:t>
            </a:r>
            <a:r>
              <a:rPr lang="en-US" altLang="en-US" sz="2000" dirty="0">
                <a:sym typeface="Symbol"/>
              </a:rPr>
              <a:t> = 0</a:t>
            </a:r>
            <a:r>
              <a:rPr lang="en-US" altLang="en-US" sz="2000" i="1" dirty="0">
                <a:sym typeface="Symbol"/>
              </a:rPr>
              <a:t> </a:t>
            </a:r>
            <a:endParaRPr lang="en-US" altLang="en-US" sz="2000" dirty="0"/>
          </a:p>
        </p:txBody>
      </p:sp>
      <p:pic>
        <p:nvPicPr>
          <p:cNvPr id="10" name="Picture 6" descr="24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1268761"/>
            <a:ext cx="3384376" cy="4568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209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TotalTime>
  <Words>2338</Words>
  <Application>Microsoft Office PowerPoint</Application>
  <PresentationFormat>Widescreen</PresentationFormat>
  <Paragraphs>243</Paragraphs>
  <Slides>24</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5" baseType="lpstr">
      <vt:lpstr>Lucida Grande</vt:lpstr>
      <vt:lpstr>ヒラギノ角ゴ Pro W3</vt:lpstr>
      <vt:lpstr>Arial</vt:lpstr>
      <vt:lpstr>Calibri</vt:lpstr>
      <vt:lpstr>Calibri Light</vt:lpstr>
      <vt:lpstr>Cambria Math</vt:lpstr>
      <vt:lpstr>Symbol</vt:lpstr>
      <vt:lpstr>Times New Roman</vt:lpstr>
      <vt:lpstr>Wingdings</vt:lpstr>
      <vt:lpstr>Office Theme</vt:lpstr>
      <vt:lpstr>Equation</vt:lpstr>
      <vt:lpstr>PowerPoint Presentation</vt:lpstr>
      <vt:lpstr>Topics being covered– Gauss’s Law</vt:lpstr>
      <vt:lpstr>Electric Flux</vt:lpstr>
      <vt:lpstr>Electric Flux, General</vt:lpstr>
      <vt:lpstr>Electric Flux, Closed Surface</vt:lpstr>
      <vt:lpstr>Flux Through Closed Surface, final</vt:lpstr>
      <vt:lpstr>Gauss’s Law, Introduction</vt:lpstr>
      <vt:lpstr>Gauss’s Law – Single charge example </vt:lpstr>
      <vt:lpstr>Gauss’s Law – General </vt:lpstr>
      <vt:lpstr>Gauss’s Law – General, notes</vt:lpstr>
      <vt:lpstr>PowerPoint Presentation</vt:lpstr>
      <vt:lpstr>Gauss’s Law – Mathematics</vt:lpstr>
      <vt:lpstr>Conditions for a Gaussian Surface</vt:lpstr>
      <vt:lpstr>Exp. 1: Field Due to a Spherically Symmetric Uniform Charge Distribution</vt:lpstr>
      <vt:lpstr>Exp. 1: Field Due to a Spherically Symmetric Uniform Charge Distribution</vt:lpstr>
      <vt:lpstr>Spherically Symmetric Distribution, summary</vt:lpstr>
      <vt:lpstr>Exp. 2: Field at a Distance from a Line of Charge</vt:lpstr>
      <vt:lpstr>Exp. 3: Field Due to a Plane of Charge</vt:lpstr>
      <vt:lpstr>Exp. 4: Properties of a Conductor in Electrostatic Equilibrium</vt:lpstr>
      <vt:lpstr>Property 1: Fieldinside = 0</vt:lpstr>
      <vt:lpstr>Property 2: Charge Resides on the Surface</vt:lpstr>
      <vt:lpstr>Property 3: Field’s Magnitude and Direction</vt:lpstr>
      <vt:lpstr>Exp. 5: Sphere and Shell Example</vt:lpstr>
      <vt:lpstr>Exp. 5: Sphere and Shell Example,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yip cho tung</dc:creator>
  <cp:lastModifiedBy>yip cho tung</cp:lastModifiedBy>
  <cp:revision>3</cp:revision>
  <dcterms:created xsi:type="dcterms:W3CDTF">2025-04-28T13:45:38Z</dcterms:created>
  <dcterms:modified xsi:type="dcterms:W3CDTF">2025-04-30T07:49:05Z</dcterms:modified>
</cp:coreProperties>
</file>