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92" r:id="rId3"/>
    <p:sldId id="290" r:id="rId4"/>
    <p:sldId id="291" r:id="rId5"/>
    <p:sldId id="260" r:id="rId6"/>
    <p:sldId id="262" r:id="rId7"/>
    <p:sldId id="266" r:id="rId8"/>
    <p:sldId id="264" r:id="rId9"/>
    <p:sldId id="265" r:id="rId10"/>
    <p:sldId id="277" r:id="rId11"/>
    <p:sldId id="278" r:id="rId12"/>
    <p:sldId id="279" r:id="rId13"/>
    <p:sldId id="287" r:id="rId14"/>
    <p:sldId id="288" r:id="rId15"/>
    <p:sldId id="286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7" autoAdjust="0"/>
    <p:restoredTop sz="86396" autoAdjust="0"/>
  </p:normalViewPr>
  <p:slideViewPr>
    <p:cSldViewPr>
      <p:cViewPr varScale="1">
        <p:scale>
          <a:sx n="100" d="100"/>
          <a:sy n="100" d="100"/>
        </p:scale>
        <p:origin x="19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6FAE4-9EAF-44F4-86D3-B935E7AF4ACE}" type="datetimeFigureOut">
              <a:rPr lang="en-US" smtClean="0"/>
              <a:pPr/>
              <a:t>6/8/2017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DA05-DE37-40B6-B055-5A289605D6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66800" y="1676400"/>
            <a:ext cx="7010400" cy="1828800"/>
          </a:xfrm>
          <a:prstGeom prst="rect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52600"/>
            <a:ext cx="9144000" cy="1470025"/>
          </a:xfrm>
        </p:spPr>
        <p:txBody>
          <a:bodyPr>
            <a:normAutofit/>
          </a:bodyPr>
          <a:lstStyle/>
          <a:p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Recorder</a:t>
            </a:r>
            <a: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4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(Features and Design)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Reader: Binary file</a:t>
            </a:r>
            <a:br>
              <a:rPr lang="en-US" dirty="0" smtClean="0"/>
            </a:br>
            <a:r>
              <a:rPr lang="en-US" sz="3600" dirty="0" smtClean="0"/>
              <a:t>(Reformatting to Other Standards)</a:t>
            </a:r>
            <a:endParaRPr lang="en-US" sz="3600" dirty="0"/>
          </a:p>
        </p:txBody>
      </p:sp>
      <p:cxnSp>
        <p:nvCxnSpPr>
          <p:cNvPr id="48" name="Straight Arrow Connector 47"/>
          <p:cNvCxnSpPr>
            <a:stCxn id="23" idx="4"/>
            <a:endCxn id="46" idx="1"/>
          </p:cNvCxnSpPr>
          <p:nvPr/>
        </p:nvCxnSpPr>
        <p:spPr>
          <a:xfrm>
            <a:off x="1746504" y="3429000"/>
            <a:ext cx="10728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19400" y="28956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28956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lowchart: Magnetic Disk 22"/>
          <p:cNvSpPr/>
          <p:nvPr/>
        </p:nvSpPr>
        <p:spPr>
          <a:xfrm>
            <a:off x="533400" y="28956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stCxn id="67" idx="3"/>
            <a:endCxn id="17" idx="2"/>
          </p:cNvCxnSpPr>
          <p:nvPr/>
        </p:nvCxnSpPr>
        <p:spPr>
          <a:xfrm>
            <a:off x="5410200" y="3429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25146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25890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Reader: Data Stream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819400" y="28956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28956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20" idx="3"/>
            <a:endCxn id="46" idx="1"/>
          </p:cNvCxnSpPr>
          <p:nvPr/>
        </p:nvCxnSpPr>
        <p:spPr>
          <a:xfrm>
            <a:off x="1905000" y="3429000"/>
            <a:ext cx="914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>
            <a:stCxn id="67" idx="3"/>
            <a:endCxn id="17" idx="2"/>
          </p:cNvCxnSpPr>
          <p:nvPr/>
        </p:nvCxnSpPr>
        <p:spPr>
          <a:xfrm>
            <a:off x="5410200" y="34290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25146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25890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7200" y="3048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stream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Standard File Reader: Optional GUI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23" idx="3"/>
          </p:cNvCxnSpPr>
          <p:nvPr/>
        </p:nvCxnSpPr>
        <p:spPr>
          <a:xfrm rot="16200000" flipH="1">
            <a:off x="1484376" y="2627376"/>
            <a:ext cx="990600" cy="167944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819400" y="3429000"/>
            <a:ext cx="1253067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072467" y="3429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7" name="Flowchart: Magnetic Disk 16"/>
          <p:cNvSpPr/>
          <p:nvPr/>
        </p:nvSpPr>
        <p:spPr>
          <a:xfrm>
            <a:off x="6248400" y="34290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>
            <a:stCxn id="19" idx="0"/>
          </p:cNvCxnSpPr>
          <p:nvPr/>
        </p:nvCxnSpPr>
        <p:spPr>
          <a:xfrm rot="5400000" flipH="1" flipV="1">
            <a:off x="1504950" y="3638550"/>
            <a:ext cx="990600" cy="16383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533400" y="1905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/>
          <p:cNvCxnSpPr>
            <a:endCxn id="17" idx="2"/>
          </p:cNvCxnSpPr>
          <p:nvPr/>
        </p:nvCxnSpPr>
        <p:spPr>
          <a:xfrm>
            <a:off x="5410200" y="3962400"/>
            <a:ext cx="838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Double Brace 188"/>
          <p:cNvSpPr/>
          <p:nvPr/>
        </p:nvSpPr>
        <p:spPr>
          <a:xfrm>
            <a:off x="7613904" y="3048000"/>
            <a:ext cx="1066800" cy="18288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/>
          <p:cNvSpPr txBox="1"/>
          <p:nvPr/>
        </p:nvSpPr>
        <p:spPr>
          <a:xfrm>
            <a:off x="7766304" y="3122474"/>
            <a:ext cx="91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CSV</a:t>
            </a:r>
          </a:p>
          <a:p>
            <a:r>
              <a:rPr lang="en-US" dirty="0" smtClean="0"/>
              <a:t>XML</a:t>
            </a:r>
          </a:p>
          <a:p>
            <a:r>
              <a:rPr lang="en-US" dirty="0" smtClean="0"/>
              <a:t>SQL</a:t>
            </a:r>
          </a:p>
          <a:p>
            <a:r>
              <a:rPr lang="en-US" dirty="0" smtClean="0"/>
              <a:t>Excel</a:t>
            </a:r>
          </a:p>
          <a:p>
            <a:r>
              <a:rPr lang="en-US" dirty="0" smtClean="0"/>
              <a:t>Access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199" name="Rectangle 198"/>
          <p:cNvSpPr/>
          <p:nvPr/>
        </p:nvSpPr>
        <p:spPr>
          <a:xfrm>
            <a:off x="3429000" y="2362200"/>
            <a:ext cx="1447800" cy="10668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 smtClean="0">
                <a:solidFill>
                  <a:schemeClr val="tx1"/>
                </a:solidFill>
              </a:rPr>
              <a:t>GUI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57200" y="4953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 stream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146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Standard “Run” Numbers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Condition and/or Trial number &lt;C#&gt;</a:t>
            </a:r>
          </a:p>
          <a:p>
            <a:pPr lvl="1"/>
            <a:r>
              <a:rPr lang="en-US" sz="1800" dirty="0" smtClean="0"/>
              <a:t>The experimental test conditions</a:t>
            </a:r>
          </a:p>
          <a:p>
            <a:pPr lvl="1"/>
            <a:r>
              <a:rPr lang="en-US" sz="1800" dirty="0" smtClean="0"/>
              <a:t>From the experimental design (e.g., the test matrix)</a:t>
            </a:r>
          </a:p>
          <a:p>
            <a:r>
              <a:rPr lang="en-US" sz="2400" dirty="0" smtClean="0"/>
              <a:t>Mission and/or Scenario number &lt;M#&gt;</a:t>
            </a:r>
          </a:p>
          <a:p>
            <a:pPr lvl="1"/>
            <a:r>
              <a:rPr lang="en-US" sz="1800" dirty="0" smtClean="0"/>
              <a:t>The test environment</a:t>
            </a:r>
          </a:p>
          <a:p>
            <a:pPr lvl="1"/>
            <a:r>
              <a:rPr lang="en-US" sz="1800" dirty="0" smtClean="0"/>
              <a:t>Optional: from the experimental design</a:t>
            </a:r>
          </a:p>
          <a:p>
            <a:r>
              <a:rPr lang="en-US" sz="2400" dirty="0" smtClean="0"/>
              <a:t>Subject number &lt;S#&gt;</a:t>
            </a:r>
          </a:p>
          <a:p>
            <a:pPr lvl="1"/>
            <a:r>
              <a:rPr lang="en-US" sz="1800" dirty="0" smtClean="0"/>
              <a:t>Identifies the pilots, WSOs, operators, test subjects, etc.</a:t>
            </a:r>
          </a:p>
          <a:p>
            <a:pPr lvl="1"/>
            <a:r>
              <a:rPr lang="en-US" sz="1800" dirty="0" smtClean="0"/>
              <a:t>Optional: Virtual only</a:t>
            </a:r>
          </a:p>
          <a:p>
            <a:r>
              <a:rPr lang="en-US" sz="2400" dirty="0" smtClean="0"/>
              <a:t>Run or Repetition number &lt;R#&gt;</a:t>
            </a:r>
          </a:p>
          <a:p>
            <a:pPr lvl="1"/>
            <a:r>
              <a:rPr lang="en-US" sz="1800" dirty="0" smtClean="0"/>
              <a:t>The repetition count for this trial, mission, subject combination</a:t>
            </a:r>
          </a:p>
          <a:p>
            <a:pPr lvl="1"/>
            <a:r>
              <a:rPr lang="en-US" sz="1800" dirty="0" smtClean="0"/>
              <a:t>Optional: from the experimental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Autofit/>
          </a:bodyPr>
          <a:lstStyle/>
          <a:p>
            <a:r>
              <a:rPr lang="en-US" sz="2000" dirty="0" smtClean="0"/>
              <a:t>Prefix</a:t>
            </a:r>
          </a:p>
          <a:p>
            <a:pPr lvl="1"/>
            <a:r>
              <a:rPr lang="en-US" sz="1600" dirty="0" smtClean="0"/>
              <a:t>Basic file name; application name</a:t>
            </a:r>
          </a:p>
          <a:p>
            <a:r>
              <a:rPr lang="en-US" sz="2000" dirty="0" smtClean="0"/>
              <a:t>&lt;_C#&gt;&lt;_M#&gt;&lt;_S#&gt;&lt;_R#&gt;</a:t>
            </a:r>
          </a:p>
          <a:p>
            <a:pPr lvl="1"/>
            <a:r>
              <a:rPr lang="en-US" sz="1600" dirty="0" smtClean="0"/>
              <a:t>Standard ‘run’ numbers</a:t>
            </a:r>
          </a:p>
          <a:p>
            <a:pPr lvl="1"/>
            <a:r>
              <a:rPr lang="en-US" sz="1600" dirty="0" smtClean="0"/>
              <a:t>All numbers are optional</a:t>
            </a:r>
          </a:p>
          <a:p>
            <a:r>
              <a:rPr lang="en-US" sz="2000" dirty="0" smtClean="0"/>
              <a:t>v##</a:t>
            </a:r>
          </a:p>
          <a:p>
            <a:pPr lvl="1"/>
            <a:r>
              <a:rPr lang="en-US" sz="1600" dirty="0" smtClean="0"/>
              <a:t>Version number used to prevent overwriting existing files</a:t>
            </a:r>
          </a:p>
          <a:p>
            <a:pPr lvl="1"/>
            <a:r>
              <a:rPr lang="en-US" sz="1600" dirty="0" smtClean="0"/>
              <a:t>Example: each time a cockpit is reset during an event</a:t>
            </a:r>
          </a:p>
          <a:p>
            <a:pPr lvl="1"/>
            <a:r>
              <a:rPr lang="en-US" sz="1600" dirty="0" smtClean="0"/>
              <a:t>Automatically added to the file name</a:t>
            </a:r>
          </a:p>
          <a:p>
            <a:r>
              <a:rPr lang="en-US" sz="2000" dirty="0" smtClean="0"/>
              <a:t>Format of the file name is defined using a slot in the binary logger</a:t>
            </a:r>
          </a:p>
          <a:p>
            <a:pPr lvl="1"/>
            <a:r>
              <a:rPr lang="en-US" sz="1600" dirty="0" smtClean="0"/>
              <a:t>filename: “</a:t>
            </a:r>
            <a:r>
              <a:rPr lang="en-US" sz="1600" dirty="0" err="1" smtClean="0"/>
              <a:t>Prefix_C#_M#_S</a:t>
            </a:r>
            <a:r>
              <a:rPr lang="en-US" sz="1600" dirty="0" smtClean="0"/>
              <a:t>##_R##”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600" dirty="0" smtClean="0"/>
              <a:t>filename : “</a:t>
            </a:r>
            <a:r>
              <a:rPr lang="en-US" sz="1600" dirty="0" err="1" smtClean="0"/>
              <a:t>thisApp_C#_S</a:t>
            </a:r>
            <a:r>
              <a:rPr lang="en-US" sz="1600" dirty="0" smtClean="0"/>
              <a:t>##_R##.bin”</a:t>
            </a:r>
          </a:p>
          <a:p>
            <a:pPr lvl="1"/>
            <a:r>
              <a:rPr lang="en-US" sz="1600" dirty="0" smtClean="0"/>
              <a:t>With run numbers: condition = 3; subject = 2; run = 3</a:t>
            </a:r>
          </a:p>
          <a:p>
            <a:pPr lvl="1"/>
            <a:r>
              <a:rPr lang="en-US" sz="1600" dirty="0" smtClean="0"/>
              <a:t>Generates the file name =&gt; “thisApp_C3_S02_R03”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 smtClean="0"/>
              <a:t>Standard “Run” Numbers</a:t>
            </a:r>
            <a:br>
              <a:rPr lang="en-US" sz="3600" dirty="0" smtClean="0"/>
            </a:br>
            <a:r>
              <a:rPr lang="en-US" sz="2800" dirty="0" smtClean="0"/>
              <a:t>(Configuration Parameters)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685800" y="1828800"/>
            <a:ext cx="5029200" cy="411480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Recorder &amp; Output Handlers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371600" y="4191000"/>
            <a:ext cx="1259163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Recorder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3867" y="4191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Filters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6559296" y="2895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5181600" y="3429000"/>
            <a:ext cx="1377696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553200" y="5562600"/>
            <a:ext cx="1447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181600" y="5257800"/>
            <a:ext cx="13716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6477000" y="4343400"/>
            <a:ext cx="1295400" cy="7620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Printouts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3"/>
            <a:endCxn id="25" idx="1"/>
          </p:cNvCxnSpPr>
          <p:nvPr/>
        </p:nvCxnSpPr>
        <p:spPr>
          <a:xfrm>
            <a:off x="5181600" y="47244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2" idx="3"/>
            <a:endCxn id="13" idx="1"/>
          </p:cNvCxnSpPr>
          <p:nvPr/>
        </p:nvCxnSpPr>
        <p:spPr>
          <a:xfrm>
            <a:off x="2630763" y="4724400"/>
            <a:ext cx="121310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295400" y="2209800"/>
            <a:ext cx="13716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Components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9600" y="1524000"/>
            <a:ext cx="2297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 Application</a:t>
            </a:r>
            <a:endParaRPr lang="en-US" dirty="0"/>
          </a:p>
        </p:txBody>
      </p:sp>
      <p:cxnSp>
        <p:nvCxnSpPr>
          <p:cNvPr id="42" name="Straight Arrow Connector 41"/>
          <p:cNvCxnSpPr>
            <a:stCxn id="39" idx="2"/>
            <a:endCxn id="12" idx="0"/>
          </p:cNvCxnSpPr>
          <p:nvPr/>
        </p:nvCxnSpPr>
        <p:spPr>
          <a:xfrm>
            <a:off x="1981200" y="3276600"/>
            <a:ext cx="19982" cy="9144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905000" y="3239869"/>
            <a:ext cx="96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Samples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743200" y="4114800"/>
            <a:ext cx="927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</a:t>
            </a:r>
          </a:p>
          <a:p>
            <a:r>
              <a:rPr lang="en-US" dirty="0" smtClean="0"/>
              <a:t>Records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Input/Output</a:t>
            </a:r>
            <a:r>
              <a:rPr lang="en-US" dirty="0" smtClean="0"/>
              <a:t> Handlers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5" idx="4"/>
          </p:cNvCxnSpPr>
          <p:nvPr/>
        </p:nvCxnSpPr>
        <p:spPr>
          <a:xfrm>
            <a:off x="1828800" y="2514600"/>
            <a:ext cx="1524000" cy="5334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346704" y="3048000"/>
            <a:ext cx="1259163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&amp; Filters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605867" y="3048000"/>
            <a:ext cx="1337733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Handlers,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Filters and 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Formatters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7321296" y="1752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lowchart: Magnetic Disk 14"/>
          <p:cNvSpPr/>
          <p:nvPr/>
        </p:nvSpPr>
        <p:spPr>
          <a:xfrm>
            <a:off x="615696" y="19812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endCxn id="14" idx="2"/>
          </p:cNvCxnSpPr>
          <p:nvPr/>
        </p:nvCxnSpPr>
        <p:spPr>
          <a:xfrm flipV="1">
            <a:off x="5943600" y="2286000"/>
            <a:ext cx="1377696" cy="76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57200" y="4572000"/>
            <a:ext cx="1447800" cy="762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/>
          <p:cNvCxnSpPr>
            <a:stCxn id="18" idx="3"/>
          </p:cNvCxnSpPr>
          <p:nvPr/>
        </p:nvCxnSpPr>
        <p:spPr>
          <a:xfrm flipV="1">
            <a:off x="1905000" y="4114800"/>
            <a:ext cx="14478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Arrow 19"/>
          <p:cNvSpPr/>
          <p:nvPr/>
        </p:nvSpPr>
        <p:spPr>
          <a:xfrm rot="16200000">
            <a:off x="4413707" y="1786431"/>
            <a:ext cx="273896" cy="1249698"/>
          </a:xfrm>
          <a:prstGeom prst="downArrow">
            <a:avLst>
              <a:gd name="adj1" fmla="val 28378"/>
              <a:gd name="adj2" fmla="val 9884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981113" y="1905000"/>
            <a:ext cx="1118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Data Flow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15200" y="4419600"/>
            <a:ext cx="1447800" cy="762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Incoming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Data Stream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endCxn id="22" idx="1"/>
          </p:cNvCxnSpPr>
          <p:nvPr/>
        </p:nvCxnSpPr>
        <p:spPr>
          <a:xfrm>
            <a:off x="5943600" y="4114800"/>
            <a:ext cx="1371600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lowchart: Document 24"/>
          <p:cNvSpPr/>
          <p:nvPr/>
        </p:nvSpPr>
        <p:spPr>
          <a:xfrm>
            <a:off x="7239000" y="3200400"/>
            <a:ext cx="1295400" cy="762000"/>
          </a:xfrm>
          <a:prstGeom prst="flowChartDocumen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Printouts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>
            <a:stCxn id="13" idx="3"/>
            <a:endCxn id="25" idx="1"/>
          </p:cNvCxnSpPr>
          <p:nvPr/>
        </p:nvCxnSpPr>
        <p:spPr>
          <a:xfrm>
            <a:off x="5943600" y="3581400"/>
            <a:ext cx="12954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2667000"/>
            <a:ext cx="25908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User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Recorder Class Diagram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295400"/>
            <a:ext cx="26670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RecorderComponent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&lt;Message Filters&gt;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4200" y="2362200"/>
            <a:ext cx="2667000" cy="533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simulation</a:t>
            </a:r>
            <a:r>
              <a:rPr lang="en-US" sz="1400" b="1" dirty="0" smtClean="0">
                <a:solidFill>
                  <a:schemeClr val="tx1"/>
                </a:solidFill>
              </a:rPr>
              <a:t>::</a:t>
            </a:r>
            <a:r>
              <a:rPr lang="en-US" sz="1400" b="1" dirty="0" err="1" smtClean="0">
                <a:solidFill>
                  <a:schemeClr val="tx1"/>
                </a:solidFill>
              </a:rPr>
              <a:t>DataRecorder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recordData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24200" y="3581400"/>
            <a:ext cx="26670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r</a:t>
            </a:r>
            <a:r>
              <a:rPr lang="en-US" sz="1400" b="1" dirty="0" smtClean="0">
                <a:solidFill>
                  <a:schemeClr val="tx1"/>
                </a:solidFill>
              </a:rPr>
              <a:t>ecorder</a:t>
            </a:r>
            <a:r>
              <a:rPr lang="en-US" sz="1400" b="1" dirty="0" smtClean="0">
                <a:solidFill>
                  <a:schemeClr val="tx1"/>
                </a:solidFill>
              </a:rPr>
              <a:t>::</a:t>
            </a:r>
            <a:r>
              <a:rPr lang="en-US" sz="1400" b="1" dirty="0" err="1" smtClean="0">
                <a:solidFill>
                  <a:schemeClr val="tx1"/>
                </a:solidFill>
              </a:rPr>
              <a:t>DataRecorder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recordDataImp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4457700" y="1905000"/>
            <a:ext cx="0" cy="4572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0"/>
            <a:endCxn id="5" idx="2"/>
          </p:cNvCxnSpPr>
          <p:nvPr/>
        </p:nvCxnSpPr>
        <p:spPr>
          <a:xfrm flipV="1">
            <a:off x="4457700" y="2895600"/>
            <a:ext cx="0" cy="685800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33400" y="3581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InputHandler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581400"/>
            <a:ext cx="2209800" cy="914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OutputHandler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addToQueue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processQueue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</a:p>
        </p:txBody>
      </p:sp>
      <p:cxnSp>
        <p:nvCxnSpPr>
          <p:cNvPr id="23" name="Straight Arrow Connector 22"/>
          <p:cNvCxnSpPr>
            <a:stCxn id="6" idx="3"/>
            <a:endCxn id="12" idx="1"/>
          </p:cNvCxnSpPr>
          <p:nvPr/>
        </p:nvCxnSpPr>
        <p:spPr>
          <a:xfrm>
            <a:off x="5791200" y="4038600"/>
            <a:ext cx="381000" cy="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908986" y="373380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</a:t>
            </a:r>
            <a:endParaRPr lang="en-US" sz="1200" dirty="0"/>
          </a:p>
        </p:txBody>
      </p:sp>
      <p:sp>
        <p:nvSpPr>
          <p:cNvPr id="33" name="TextBox 32"/>
          <p:cNvSpPr txBox="1"/>
          <p:nvPr/>
        </p:nvSpPr>
        <p:spPr>
          <a:xfrm>
            <a:off x="7924800" y="3304401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0:*</a:t>
            </a:r>
            <a:endParaRPr lang="en-US" sz="1200" dirty="0"/>
          </a:p>
        </p:txBody>
      </p:sp>
      <p:sp>
        <p:nvSpPr>
          <p:cNvPr id="34" name="Rectangle 33"/>
          <p:cNvSpPr/>
          <p:nvPr/>
        </p:nvSpPr>
        <p:spPr>
          <a:xfrm>
            <a:off x="57912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PrintHandler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1910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FileWriter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1000" y="5029200"/>
            <a:ext cx="1295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FileReader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1200" y="5029200"/>
            <a:ext cx="1295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NetInput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readRecordImp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391400" y="5029200"/>
            <a:ext cx="1447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NetOutput</a:t>
            </a:r>
            <a:endParaRPr lang="en-US" sz="1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processRecordImp</a:t>
            </a:r>
            <a:r>
              <a:rPr lang="en-US" sz="1200" dirty="0" smtClean="0">
                <a:solidFill>
                  <a:schemeClr val="tx1"/>
                </a:solidFill>
              </a:rPr>
              <a:t>()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457200" y="3124200"/>
            <a:ext cx="8534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38" idx="0"/>
            <a:endCxn id="11" idx="2"/>
          </p:cNvCxnSpPr>
          <p:nvPr/>
        </p:nvCxnSpPr>
        <p:spPr>
          <a:xfrm rot="5400000" flipH="1" flipV="1">
            <a:off x="1066800" y="4457700"/>
            <a:ext cx="533400" cy="6096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39" idx="0"/>
            <a:endCxn id="11" idx="2"/>
          </p:cNvCxnSpPr>
          <p:nvPr/>
        </p:nvCxnSpPr>
        <p:spPr>
          <a:xfrm rot="16200000" flipV="1">
            <a:off x="1866900" y="4267200"/>
            <a:ext cx="533400" cy="9906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37" idx="0"/>
            <a:endCxn id="12" idx="2"/>
          </p:cNvCxnSpPr>
          <p:nvPr/>
        </p:nvCxnSpPr>
        <p:spPr>
          <a:xfrm rot="5400000" flipH="1" flipV="1">
            <a:off x="5829300" y="3581400"/>
            <a:ext cx="533400" cy="2362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40" idx="0"/>
            <a:endCxn id="12" idx="2"/>
          </p:cNvCxnSpPr>
          <p:nvPr/>
        </p:nvCxnSpPr>
        <p:spPr>
          <a:xfrm rot="16200000" flipV="1">
            <a:off x="7429500" y="4343400"/>
            <a:ext cx="533400" cy="838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34" idx="0"/>
            <a:endCxn id="12" idx="2"/>
          </p:cNvCxnSpPr>
          <p:nvPr/>
        </p:nvCxnSpPr>
        <p:spPr>
          <a:xfrm rot="5400000" flipH="1" flipV="1">
            <a:off x="6629400" y="4381500"/>
            <a:ext cx="5334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1" idx="0"/>
            <a:endCxn id="4" idx="2"/>
          </p:cNvCxnSpPr>
          <p:nvPr/>
        </p:nvCxnSpPr>
        <p:spPr>
          <a:xfrm rot="5400000" flipH="1" flipV="1">
            <a:off x="2209800" y="1333500"/>
            <a:ext cx="1676400" cy="2819400"/>
          </a:xfrm>
          <a:prstGeom prst="bentConnector3">
            <a:avLst>
              <a:gd name="adj1" fmla="val 8466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2" idx="0"/>
            <a:endCxn id="4" idx="2"/>
          </p:cNvCxnSpPr>
          <p:nvPr/>
        </p:nvCxnSpPr>
        <p:spPr>
          <a:xfrm rot="16200000" flipV="1">
            <a:off x="5029200" y="1333500"/>
            <a:ext cx="1676400" cy="2819400"/>
          </a:xfrm>
          <a:prstGeom prst="bentConnector3">
            <a:avLst>
              <a:gd name="adj1" fmla="val 84664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7924800" y="3352800"/>
            <a:ext cx="0" cy="228600"/>
          </a:xfrm>
          <a:prstGeom prst="straightConnector1">
            <a:avLst/>
          </a:prstGeom>
          <a:ln w="15875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hape 93"/>
          <p:cNvCxnSpPr/>
          <p:nvPr/>
        </p:nvCxnSpPr>
        <p:spPr>
          <a:xfrm flipH="1" flipV="1">
            <a:off x="7924800" y="3505200"/>
            <a:ext cx="457200" cy="533400"/>
          </a:xfrm>
          <a:prstGeom prst="bentConnector4">
            <a:avLst>
              <a:gd name="adj1" fmla="val -50000"/>
              <a:gd name="adj2" fmla="val 131442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126"/>
          <p:cNvSpPr/>
          <p:nvPr/>
        </p:nvSpPr>
        <p:spPr>
          <a:xfrm>
            <a:off x="5105400" y="60198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PrintPlayer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6705600" y="6019800"/>
            <a:ext cx="1295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TabPrinter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129" name="Elbow Connector 128"/>
          <p:cNvCxnSpPr>
            <a:stCxn id="127" idx="0"/>
            <a:endCxn id="34" idx="2"/>
          </p:cNvCxnSpPr>
          <p:nvPr/>
        </p:nvCxnSpPr>
        <p:spPr>
          <a:xfrm rot="5400000" flipH="1" flipV="1">
            <a:off x="5905500" y="5410200"/>
            <a:ext cx="457200" cy="7620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/>
          <p:cNvCxnSpPr>
            <a:stCxn id="128" idx="0"/>
            <a:endCxn id="34" idx="2"/>
          </p:cNvCxnSpPr>
          <p:nvPr/>
        </p:nvCxnSpPr>
        <p:spPr>
          <a:xfrm rot="16200000" flipV="1">
            <a:off x="6705600" y="5372100"/>
            <a:ext cx="457200" cy="8382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04800" y="1752600"/>
            <a:ext cx="1184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</a:p>
          <a:p>
            <a:r>
              <a:rPr lang="en-US" dirty="0" smtClean="0"/>
              <a:t>Library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7200" y="5867400"/>
            <a:ext cx="10331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Recorder</a:t>
            </a:r>
          </a:p>
          <a:p>
            <a:r>
              <a:rPr lang="en-US" dirty="0" smtClean="0"/>
              <a:t>Library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Improve performance (reduce bottleneck) of streaming state data to disk (storage)</a:t>
            </a:r>
          </a:p>
          <a:p>
            <a:pPr lvl="1"/>
            <a:r>
              <a:rPr lang="en-US" dirty="0" smtClean="0"/>
              <a:t>Stream/store binary, not text!</a:t>
            </a:r>
          </a:p>
          <a:p>
            <a:r>
              <a:rPr lang="en-US" dirty="0" smtClean="0"/>
              <a:t>Improve extensibility of data being stored</a:t>
            </a:r>
          </a:p>
          <a:p>
            <a:pPr lvl="1"/>
            <a:r>
              <a:rPr lang="en-US" dirty="0" smtClean="0"/>
              <a:t>Provide a level of semantic meaning</a:t>
            </a:r>
          </a:p>
          <a:p>
            <a:r>
              <a:rPr lang="en-US" dirty="0" smtClean="0"/>
              <a:t>Streamline data reduction and analysis activities</a:t>
            </a:r>
          </a:p>
          <a:p>
            <a:pPr lvl="1"/>
            <a:r>
              <a:rPr lang="en-US" dirty="0" smtClean="0"/>
              <a:t>Store in a format easily read and possibly transformed into other standard formats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Design: Data Recorder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Previous</a:t>
            </a:r>
          </a:p>
          <a:p>
            <a:pPr lvl="1"/>
            <a:r>
              <a:rPr lang="en-US" dirty="0" smtClean="0"/>
              <a:t>Inflexible: Only stores simulation state data in tab delimited text-based files</a:t>
            </a:r>
          </a:p>
          <a:p>
            <a:pPr lvl="1"/>
            <a:r>
              <a:rPr lang="en-US" dirty="0" smtClean="0"/>
              <a:t>Poor performance (possible bottleneck) in a real-time environment</a:t>
            </a:r>
          </a:p>
          <a:p>
            <a:r>
              <a:rPr lang="en-US" dirty="0" smtClean="0"/>
              <a:t>Current</a:t>
            </a:r>
          </a:p>
          <a:p>
            <a:pPr lvl="1"/>
            <a:r>
              <a:rPr lang="en-US" dirty="0" smtClean="0"/>
              <a:t>Data stored in binary format using open-source Google Protocol Buffers package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Approach: Protocol Buffers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Google tool that encodes structured data in an efficient yet extensible format</a:t>
            </a:r>
          </a:p>
          <a:p>
            <a:pPr lvl="1"/>
            <a:r>
              <a:rPr lang="en-US" dirty="0" smtClean="0"/>
              <a:t>Can directly read using C++ and high-level scripting tools such as Python and R statistical package, even </a:t>
            </a:r>
            <a:r>
              <a:rPr lang="en-US" dirty="0" err="1" smtClean="0"/>
              <a:t>Wireshark</a:t>
            </a:r>
            <a:endParaRPr lang="en-US" dirty="0" smtClean="0"/>
          </a:p>
          <a:p>
            <a:r>
              <a:rPr lang="en-US" dirty="0" smtClean="0"/>
              <a:t>Recorder designed to support the translation of “protocol” format into other standard formats</a:t>
            </a:r>
          </a:p>
          <a:p>
            <a:pPr lvl="1"/>
            <a:r>
              <a:rPr lang="en-US" dirty="0" smtClean="0"/>
              <a:t> Examples: CSV, XML, SQL, Excel, Access, etc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smtClean="0"/>
              <a:t>Workflow: Data Collection, Reduction and Analysis Process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4044696" y="19050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stCxn id="26" idx="3"/>
            <a:endCxn id="49" idx="2"/>
          </p:cNvCxnSpPr>
          <p:nvPr/>
        </p:nvCxnSpPr>
        <p:spPr>
          <a:xfrm>
            <a:off x="5492496" y="24384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044696" y="3657600"/>
            <a:ext cx="1447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Filter &amp; Reformatting Tools</a:t>
            </a:r>
          </a:p>
        </p:txBody>
      </p:sp>
      <p:cxnSp>
        <p:nvCxnSpPr>
          <p:cNvPr id="22" name="Straight Arrow Connector 21"/>
          <p:cNvCxnSpPr>
            <a:stCxn id="15" idx="3"/>
            <a:endCxn id="56" idx="2"/>
          </p:cNvCxnSpPr>
          <p:nvPr/>
        </p:nvCxnSpPr>
        <p:spPr>
          <a:xfrm>
            <a:off x="5492496" y="41910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4696" y="5410200"/>
            <a:ext cx="20574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Favorite Analysis Tools</a:t>
            </a:r>
          </a:p>
        </p:txBody>
      </p:sp>
      <p:cxnSp>
        <p:nvCxnSpPr>
          <p:cNvPr id="41" name="Straight Arrow Connector 40"/>
          <p:cNvCxnSpPr>
            <a:stCxn id="29" idx="3"/>
            <a:endCxn id="275" idx="1"/>
          </p:cNvCxnSpPr>
          <p:nvPr/>
        </p:nvCxnSpPr>
        <p:spPr>
          <a:xfrm flipV="1">
            <a:off x="6102096" y="5942076"/>
            <a:ext cx="1066800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7092696" y="1905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7092696" y="3657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Various Dat</a:t>
            </a: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Flowchart: Multidocument 274"/>
          <p:cNvSpPr/>
          <p:nvPr/>
        </p:nvSpPr>
        <p:spPr>
          <a:xfrm>
            <a:off x="7168896" y="5562600"/>
            <a:ext cx="1136904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6705600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5111496" y="5117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48" name="Straight Arrow Connector 47"/>
          <p:cNvCxnSpPr>
            <a:stCxn id="49" idx="3"/>
            <a:endCxn id="15" idx="0"/>
          </p:cNvCxnSpPr>
          <p:nvPr/>
        </p:nvCxnSpPr>
        <p:spPr>
          <a:xfrm rot="5400000">
            <a:off x="5891022" y="1849374"/>
            <a:ext cx="685800" cy="29306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/>
          <p:cNvCxnSpPr>
            <a:stCxn id="56" idx="3"/>
            <a:endCxn id="29" idx="0"/>
          </p:cNvCxnSpPr>
          <p:nvPr/>
        </p:nvCxnSpPr>
        <p:spPr>
          <a:xfrm rot="5400000">
            <a:off x="6043422" y="3754374"/>
            <a:ext cx="685800" cy="262585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TextBox 284"/>
          <p:cNvSpPr txBox="1"/>
          <p:nvPr/>
        </p:nvSpPr>
        <p:spPr>
          <a:xfrm>
            <a:off x="304799" y="21336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collection: Run Time </a:t>
            </a:r>
            <a:endParaRPr lang="en-US" sz="2000" dirty="0"/>
          </a:p>
        </p:txBody>
      </p:sp>
      <p:sp>
        <p:nvSpPr>
          <p:cNvPr id="287" name="TextBox 286"/>
          <p:cNvSpPr txBox="1"/>
          <p:nvPr/>
        </p:nvSpPr>
        <p:spPr>
          <a:xfrm>
            <a:off x="304800" y="37879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reduction: Post Processing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304800" y="5540514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Data Analysis: Post Processing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32766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3581400" y="3505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29718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  <a:endCxn id="275" idx="1"/>
          </p:cNvCxnSpPr>
          <p:nvPr/>
        </p:nvCxnSpPr>
        <p:spPr>
          <a:xfrm>
            <a:off x="5562600" y="3505200"/>
            <a:ext cx="9204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owchart: Multidocument 274"/>
          <p:cNvSpPr/>
          <p:nvPr/>
        </p:nvSpPr>
        <p:spPr>
          <a:xfrm>
            <a:off x="6483096" y="28956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0" y="38100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7000" y="36576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667000" y="36576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581400" y="35052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" y="22098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Quicklook</a:t>
            </a:r>
            <a:r>
              <a:rPr lang="en-US" sz="2000" dirty="0" smtClean="0"/>
              <a:t> data: Run Time 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3135868"/>
            <a:ext cx="12954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Options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38200" y="32766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>
            <a:endCxn id="15" idx="1"/>
          </p:cNvCxnSpPr>
          <p:nvPr/>
        </p:nvCxnSpPr>
        <p:spPr>
          <a:xfrm>
            <a:off x="3581400" y="3505200"/>
            <a:ext cx="5334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114800" y="29718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  <a:endCxn id="275" idx="1"/>
          </p:cNvCxnSpPr>
          <p:nvPr/>
        </p:nvCxnSpPr>
        <p:spPr>
          <a:xfrm>
            <a:off x="5562600" y="3505200"/>
            <a:ext cx="92049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Flowchart: Multidocument 274"/>
          <p:cNvSpPr/>
          <p:nvPr/>
        </p:nvSpPr>
        <p:spPr>
          <a:xfrm>
            <a:off x="6483096" y="28956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2286000" y="3810000"/>
            <a:ext cx="5334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2667000" y="3657600"/>
            <a:ext cx="1066800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16200000" flipH="1">
            <a:off x="2667000" y="36576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6200000" flipH="1">
            <a:off x="3581400" y="3505200"/>
            <a:ext cx="152400" cy="152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62000" y="2209800"/>
            <a:ext cx="2971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Quicklook</a:t>
            </a:r>
            <a:r>
              <a:rPr lang="en-US" sz="2000" dirty="0" smtClean="0"/>
              <a:t> data: Run Time </a:t>
            </a:r>
            <a:endParaRPr lang="en-US" sz="2000" dirty="0"/>
          </a:p>
        </p:txBody>
      </p:sp>
      <p:sp>
        <p:nvSpPr>
          <p:cNvPr id="64" name="TextBox 63"/>
          <p:cNvSpPr txBox="1"/>
          <p:nvPr/>
        </p:nvSpPr>
        <p:spPr>
          <a:xfrm>
            <a:off x="2514600" y="3135868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data stream</a:t>
            </a:r>
            <a:endParaRPr lang="en-US" dirty="0"/>
          </a:p>
        </p:txBody>
      </p:sp>
      <p:sp>
        <p:nvSpPr>
          <p:cNvPr id="14" name="&quot;No&quot; Symbol 13"/>
          <p:cNvSpPr/>
          <p:nvPr/>
        </p:nvSpPr>
        <p:spPr>
          <a:xfrm>
            <a:off x="4419600" y="1828800"/>
            <a:ext cx="2590800" cy="3200400"/>
          </a:xfrm>
          <a:prstGeom prst="noSmoking">
            <a:avLst>
              <a:gd name="adj" fmla="val 2488"/>
            </a:avLst>
          </a:prstGeom>
          <a:solidFill>
            <a:srgbClr val="C0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651307" y="5486400"/>
            <a:ext cx="48924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C00000"/>
                </a:solidFill>
              </a:rPr>
              <a:t>There is no archive data file!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err="1" smtClean="0"/>
              <a:t>Quicklook</a:t>
            </a:r>
            <a:r>
              <a:rPr lang="en-US" dirty="0" smtClean="0"/>
              <a:t> Plus Storage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533400" y="27432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2133600"/>
            <a:ext cx="14478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1" name="Straight Arrow Connector 40"/>
          <p:cNvCxnSpPr>
            <a:stCxn id="15" idx="3"/>
          </p:cNvCxnSpPr>
          <p:nvPr/>
        </p:nvCxnSpPr>
        <p:spPr>
          <a:xfrm flipV="1">
            <a:off x="5715000" y="2665476"/>
            <a:ext cx="1072896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438400" y="3048000"/>
            <a:ext cx="533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26" idx="3"/>
            <a:endCxn id="9" idx="1"/>
          </p:cNvCxnSpPr>
          <p:nvPr/>
        </p:nvCxnSpPr>
        <p:spPr>
          <a:xfrm>
            <a:off x="1981200" y="3276600"/>
            <a:ext cx="457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4267200" y="41910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3" name="Straight Arrow Connector 32"/>
          <p:cNvCxnSpPr>
            <a:stCxn id="9" idx="3"/>
            <a:endCxn id="20" idx="2"/>
          </p:cNvCxnSpPr>
          <p:nvPr/>
        </p:nvCxnSpPr>
        <p:spPr>
          <a:xfrm>
            <a:off x="2971800" y="3276600"/>
            <a:ext cx="1295400" cy="14478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5" idx="1"/>
          </p:cNvCxnSpPr>
          <p:nvPr/>
        </p:nvCxnSpPr>
        <p:spPr>
          <a:xfrm flipV="1">
            <a:off x="2971800" y="2667000"/>
            <a:ext cx="12954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Multidocument 41"/>
          <p:cNvSpPr/>
          <p:nvPr/>
        </p:nvSpPr>
        <p:spPr>
          <a:xfrm>
            <a:off x="6781800" y="2057400"/>
            <a:ext cx="1594104" cy="12192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609600" y="3657600"/>
            <a:ext cx="1447800" cy="1066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 Filter &amp; Reformatting Tools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rot="10800000" flipV="1">
            <a:off x="2057400" y="3124200"/>
            <a:ext cx="16002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12838"/>
          </a:xfrm>
        </p:spPr>
        <p:txBody>
          <a:bodyPr>
            <a:noAutofit/>
          </a:bodyPr>
          <a:lstStyle/>
          <a:p>
            <a:r>
              <a:rPr lang="en-US" dirty="0" smtClean="0"/>
              <a:t>Workflow: Revisited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09600" y="1447800"/>
            <a:ext cx="1447800" cy="1066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Simulation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stCxn id="15" idx="3"/>
            <a:endCxn id="56" idx="2"/>
          </p:cNvCxnSpPr>
          <p:nvPr/>
        </p:nvCxnSpPr>
        <p:spPr>
          <a:xfrm>
            <a:off x="2057400" y="4191000"/>
            <a:ext cx="16002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09600" y="5410200"/>
            <a:ext cx="20574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Your Favorite Analysis Tools</a:t>
            </a:r>
          </a:p>
        </p:txBody>
      </p:sp>
      <p:cxnSp>
        <p:nvCxnSpPr>
          <p:cNvPr id="41" name="Straight Arrow Connector 40"/>
          <p:cNvCxnSpPr>
            <a:stCxn id="29" idx="3"/>
            <a:endCxn id="275" idx="1"/>
          </p:cNvCxnSpPr>
          <p:nvPr/>
        </p:nvCxnSpPr>
        <p:spPr>
          <a:xfrm flipV="1">
            <a:off x="2667000" y="5942076"/>
            <a:ext cx="1066800" cy="1524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lowchart: Magnetic Disk 48"/>
          <p:cNvSpPr/>
          <p:nvPr/>
        </p:nvSpPr>
        <p:spPr>
          <a:xfrm>
            <a:off x="3511296" y="2438400"/>
            <a:ext cx="1213104" cy="1066800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Flowchart: Magnetic Disk 55"/>
          <p:cNvSpPr/>
          <p:nvPr/>
        </p:nvSpPr>
        <p:spPr>
          <a:xfrm>
            <a:off x="3657600" y="3657600"/>
            <a:ext cx="1213104" cy="1066800"/>
          </a:xfrm>
          <a:prstGeom prst="flowChartMagneticDisk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Various Dat</a:t>
            </a:r>
            <a:r>
              <a:rPr lang="en-US" sz="2000" dirty="0" smtClean="0">
                <a:solidFill>
                  <a:schemeClr val="tx1"/>
                </a:solidFill>
              </a:rPr>
              <a:t>a</a:t>
            </a:r>
            <a:r>
              <a:rPr lang="en-US" dirty="0" smtClean="0">
                <a:solidFill>
                  <a:schemeClr val="tx1"/>
                </a:solidFill>
              </a:rPr>
              <a:t> Sets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Flowchart: Multidocument 274"/>
          <p:cNvSpPr/>
          <p:nvPr/>
        </p:nvSpPr>
        <p:spPr>
          <a:xfrm>
            <a:off x="3733800" y="5562600"/>
            <a:ext cx="1136904" cy="758952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AnalysisResults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TextBox 282"/>
          <p:cNvSpPr txBox="1"/>
          <p:nvPr/>
        </p:nvSpPr>
        <p:spPr>
          <a:xfrm>
            <a:off x="3270504" y="3962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sp>
        <p:nvSpPr>
          <p:cNvPr id="284" name="TextBox 283"/>
          <p:cNvSpPr txBox="1"/>
          <p:nvPr/>
        </p:nvSpPr>
        <p:spPr>
          <a:xfrm>
            <a:off x="1676400" y="51170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</a:t>
            </a:r>
            <a:endParaRPr lang="en-US" dirty="0"/>
          </a:p>
        </p:txBody>
      </p:sp>
      <p:cxnSp>
        <p:nvCxnSpPr>
          <p:cNvPr id="260" name="Straight Arrow Connector 259"/>
          <p:cNvCxnSpPr>
            <a:endCxn id="29" idx="0"/>
          </p:cNvCxnSpPr>
          <p:nvPr/>
        </p:nvCxnSpPr>
        <p:spPr>
          <a:xfrm rot="10800000" flipV="1">
            <a:off x="1638300" y="4572000"/>
            <a:ext cx="2019300" cy="8382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2438400" y="1752600"/>
            <a:ext cx="5334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Tee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26" idx="3"/>
            <a:endCxn id="21" idx="1"/>
          </p:cNvCxnSpPr>
          <p:nvPr/>
        </p:nvCxnSpPr>
        <p:spPr>
          <a:xfrm>
            <a:off x="2057400" y="1981200"/>
            <a:ext cx="3810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572000" y="1219200"/>
            <a:ext cx="1314924" cy="866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Filter</a:t>
            </a:r>
          </a:p>
        </p:txBody>
      </p:sp>
      <p:cxnSp>
        <p:nvCxnSpPr>
          <p:cNvPr id="34" name="Straight Arrow Connector 33"/>
          <p:cNvCxnSpPr>
            <a:stCxn id="44" idx="2"/>
            <a:endCxn id="35" idx="0"/>
          </p:cNvCxnSpPr>
          <p:nvPr/>
        </p:nvCxnSpPr>
        <p:spPr>
          <a:xfrm rot="16200000" flipH="1">
            <a:off x="7041270" y="2179166"/>
            <a:ext cx="809625" cy="623241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Multidocument 34"/>
          <p:cNvSpPr/>
          <p:nvPr/>
        </p:nvSpPr>
        <p:spPr>
          <a:xfrm>
            <a:off x="6934200" y="2895600"/>
            <a:ext cx="1447800" cy="990600"/>
          </a:xfrm>
          <a:prstGeom prst="flowChartMultidocumen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Results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/>
          <p:cNvCxnSpPr>
            <a:stCxn id="21" idx="3"/>
            <a:endCxn id="33" idx="1"/>
          </p:cNvCxnSpPr>
          <p:nvPr/>
        </p:nvCxnSpPr>
        <p:spPr>
          <a:xfrm flipV="1">
            <a:off x="2971800" y="1652588"/>
            <a:ext cx="1600200" cy="328612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6477000" y="1219200"/>
            <a:ext cx="1314924" cy="86677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Quicklook</a:t>
            </a:r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Tools</a:t>
            </a:r>
          </a:p>
        </p:txBody>
      </p:sp>
      <p:cxnSp>
        <p:nvCxnSpPr>
          <p:cNvPr id="45" name="Straight Arrow Connector 44"/>
          <p:cNvCxnSpPr>
            <a:stCxn id="33" idx="3"/>
            <a:endCxn id="44" idx="1"/>
          </p:cNvCxnSpPr>
          <p:nvPr/>
        </p:nvCxnSpPr>
        <p:spPr>
          <a:xfrm>
            <a:off x="5886924" y="1652588"/>
            <a:ext cx="59007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1" idx="3"/>
          </p:cNvCxnSpPr>
          <p:nvPr/>
        </p:nvCxnSpPr>
        <p:spPr>
          <a:xfrm>
            <a:off x="2971800" y="1981200"/>
            <a:ext cx="609600" cy="6096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658</Words>
  <Application>Microsoft Office PowerPoint</Application>
  <PresentationFormat>On-screen Show (4:3)</PresentationFormat>
  <Paragraphs>211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Data Recorder (Features and Design)</vt:lpstr>
      <vt:lpstr>Goals</vt:lpstr>
      <vt:lpstr>Design: Data Recorder</vt:lpstr>
      <vt:lpstr>Approach: Protocol Buffers</vt:lpstr>
      <vt:lpstr>Workflow: Data Collection, Reduction and Analysis Process</vt:lpstr>
      <vt:lpstr>Quicklook Options</vt:lpstr>
      <vt:lpstr>Quicklook Options</vt:lpstr>
      <vt:lpstr>Quicklook Plus Storage</vt:lpstr>
      <vt:lpstr>Workflow: Revisited</vt:lpstr>
      <vt:lpstr>Standard Reader: Binary file (Reformatting to Other Standards)</vt:lpstr>
      <vt:lpstr>Standard Reader: Data Stream</vt:lpstr>
      <vt:lpstr>Standard File Reader: Optional GUI</vt:lpstr>
      <vt:lpstr>Standard “Run” Numbers</vt:lpstr>
      <vt:lpstr>Standard “Run” Numbers (Configuration Parameters)</vt:lpstr>
      <vt:lpstr>Data Recorder &amp; Output Handlers</vt:lpstr>
      <vt:lpstr>Input/Output Handlers</vt:lpstr>
      <vt:lpstr>Data Recorder Class Diagram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Recorder (Features and Design)</dc:title>
  <dc:creator/>
  <cp:lastModifiedBy>Doug Hodson</cp:lastModifiedBy>
  <cp:revision>219</cp:revision>
  <dcterms:created xsi:type="dcterms:W3CDTF">2009-10-06T16:35:31Z</dcterms:created>
  <dcterms:modified xsi:type="dcterms:W3CDTF">2017-06-08T19:39:37Z</dcterms:modified>
</cp:coreProperties>
</file>