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2"/>
  </p:notesMasterIdLst>
  <p:sldIdLst>
    <p:sldId id="256" r:id="rId2"/>
    <p:sldId id="258" r:id="rId3"/>
    <p:sldId id="257" r:id="rId4"/>
    <p:sldId id="268" r:id="rId5"/>
    <p:sldId id="274" r:id="rId6"/>
    <p:sldId id="267" r:id="rId7"/>
    <p:sldId id="262" r:id="rId8"/>
    <p:sldId id="271" r:id="rId9"/>
    <p:sldId id="273" r:id="rId10"/>
    <p:sldId id="272" r:id="rId11"/>
    <p:sldId id="270" r:id="rId12"/>
    <p:sldId id="263" r:id="rId13"/>
    <p:sldId id="261" r:id="rId14"/>
    <p:sldId id="266" r:id="rId15"/>
    <p:sldId id="259" r:id="rId16"/>
    <p:sldId id="260" r:id="rId17"/>
    <p:sldId id="264" r:id="rId18"/>
    <p:sldId id="265"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20" y="7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2CC98-97A6-4F1A-8480-9FF6240887CB}" type="datetimeFigureOut">
              <a:rPr lang="en-GB" smtClean="0"/>
              <a:pPr/>
              <a:t>20/02/2017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60739-ED95-4F61-A777-121342EC40AB}" type="slidenum">
              <a:rPr lang="en-GB" smtClean="0"/>
              <a:pPr/>
              <a:t>‹#›</a:t>
            </a:fld>
            <a:endParaRPr lang="en-GB"/>
          </a:p>
        </p:txBody>
      </p:sp>
    </p:spTree>
    <p:extLst>
      <p:ext uri="{BB962C8B-B14F-4D97-AF65-F5344CB8AC3E}">
        <p14:creationId xmlns:p14="http://schemas.microsoft.com/office/powerpoint/2010/main" val="3321429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a:t>
            </a:fld>
            <a:endParaRPr lang="en-GB"/>
          </a:p>
        </p:txBody>
      </p:sp>
    </p:spTree>
    <p:extLst>
      <p:ext uri="{BB962C8B-B14F-4D97-AF65-F5344CB8AC3E}">
        <p14:creationId xmlns:p14="http://schemas.microsoft.com/office/powerpoint/2010/main" val="3094348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10</a:t>
            </a:fld>
            <a:endParaRPr lang="en-GB"/>
          </a:p>
        </p:txBody>
      </p:sp>
    </p:spTree>
    <p:extLst>
      <p:ext uri="{BB962C8B-B14F-4D97-AF65-F5344CB8AC3E}">
        <p14:creationId xmlns:p14="http://schemas.microsoft.com/office/powerpoint/2010/main" val="639975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11</a:t>
            </a:fld>
            <a:endParaRPr lang="en-GB"/>
          </a:p>
        </p:txBody>
      </p:sp>
    </p:spTree>
    <p:extLst>
      <p:ext uri="{BB962C8B-B14F-4D97-AF65-F5344CB8AC3E}">
        <p14:creationId xmlns:p14="http://schemas.microsoft.com/office/powerpoint/2010/main" val="3213541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12</a:t>
            </a:fld>
            <a:endParaRPr lang="en-GB"/>
          </a:p>
        </p:txBody>
      </p:sp>
    </p:spTree>
    <p:extLst>
      <p:ext uri="{BB962C8B-B14F-4D97-AF65-F5344CB8AC3E}">
        <p14:creationId xmlns:p14="http://schemas.microsoft.com/office/powerpoint/2010/main" val="3078406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13</a:t>
            </a:fld>
            <a:endParaRPr lang="en-GB"/>
          </a:p>
        </p:txBody>
      </p:sp>
    </p:spTree>
    <p:extLst>
      <p:ext uri="{BB962C8B-B14F-4D97-AF65-F5344CB8AC3E}">
        <p14:creationId xmlns:p14="http://schemas.microsoft.com/office/powerpoint/2010/main" val="1099860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14</a:t>
            </a:fld>
            <a:endParaRPr lang="en-GB"/>
          </a:p>
        </p:txBody>
      </p:sp>
    </p:spTree>
    <p:extLst>
      <p:ext uri="{BB962C8B-B14F-4D97-AF65-F5344CB8AC3E}">
        <p14:creationId xmlns:p14="http://schemas.microsoft.com/office/powerpoint/2010/main" val="328377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15</a:t>
            </a:fld>
            <a:endParaRPr lang="en-GB"/>
          </a:p>
        </p:txBody>
      </p:sp>
    </p:spTree>
    <p:extLst>
      <p:ext uri="{BB962C8B-B14F-4D97-AF65-F5344CB8AC3E}">
        <p14:creationId xmlns:p14="http://schemas.microsoft.com/office/powerpoint/2010/main" val="993353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16</a:t>
            </a:fld>
            <a:endParaRPr lang="en-GB"/>
          </a:p>
        </p:txBody>
      </p:sp>
    </p:spTree>
    <p:extLst>
      <p:ext uri="{BB962C8B-B14F-4D97-AF65-F5344CB8AC3E}">
        <p14:creationId xmlns:p14="http://schemas.microsoft.com/office/powerpoint/2010/main" val="1082509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17</a:t>
            </a:fld>
            <a:endParaRPr lang="en-GB"/>
          </a:p>
        </p:txBody>
      </p:sp>
    </p:spTree>
    <p:extLst>
      <p:ext uri="{BB962C8B-B14F-4D97-AF65-F5344CB8AC3E}">
        <p14:creationId xmlns:p14="http://schemas.microsoft.com/office/powerpoint/2010/main" val="3780271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18</a:t>
            </a:fld>
            <a:endParaRPr lang="en-GB"/>
          </a:p>
        </p:txBody>
      </p:sp>
    </p:spTree>
    <p:extLst>
      <p:ext uri="{BB962C8B-B14F-4D97-AF65-F5344CB8AC3E}">
        <p14:creationId xmlns:p14="http://schemas.microsoft.com/office/powerpoint/2010/main" val="2424727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19</a:t>
            </a:fld>
            <a:endParaRPr lang="en-GB"/>
          </a:p>
        </p:txBody>
      </p:sp>
    </p:spTree>
    <p:extLst>
      <p:ext uri="{BB962C8B-B14F-4D97-AF65-F5344CB8AC3E}">
        <p14:creationId xmlns:p14="http://schemas.microsoft.com/office/powerpoint/2010/main" val="312456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2</a:t>
            </a:fld>
            <a:endParaRPr lang="en-GB"/>
          </a:p>
        </p:txBody>
      </p:sp>
    </p:spTree>
    <p:extLst>
      <p:ext uri="{BB962C8B-B14F-4D97-AF65-F5344CB8AC3E}">
        <p14:creationId xmlns:p14="http://schemas.microsoft.com/office/powerpoint/2010/main" val="91602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20</a:t>
            </a:fld>
            <a:endParaRPr lang="en-GB"/>
          </a:p>
        </p:txBody>
      </p:sp>
    </p:spTree>
    <p:extLst>
      <p:ext uri="{BB962C8B-B14F-4D97-AF65-F5344CB8AC3E}">
        <p14:creationId xmlns:p14="http://schemas.microsoft.com/office/powerpoint/2010/main" val="696402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3</a:t>
            </a:fld>
            <a:endParaRPr lang="en-GB"/>
          </a:p>
        </p:txBody>
      </p:sp>
    </p:spTree>
    <p:extLst>
      <p:ext uri="{BB962C8B-B14F-4D97-AF65-F5344CB8AC3E}">
        <p14:creationId xmlns:p14="http://schemas.microsoft.com/office/powerpoint/2010/main" val="69876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4</a:t>
            </a:fld>
            <a:endParaRPr lang="en-GB"/>
          </a:p>
        </p:txBody>
      </p:sp>
    </p:spTree>
    <p:extLst>
      <p:ext uri="{BB962C8B-B14F-4D97-AF65-F5344CB8AC3E}">
        <p14:creationId xmlns:p14="http://schemas.microsoft.com/office/powerpoint/2010/main" val="2429642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5</a:t>
            </a:fld>
            <a:endParaRPr lang="en-GB"/>
          </a:p>
        </p:txBody>
      </p:sp>
    </p:spTree>
    <p:extLst>
      <p:ext uri="{BB962C8B-B14F-4D97-AF65-F5344CB8AC3E}">
        <p14:creationId xmlns:p14="http://schemas.microsoft.com/office/powerpoint/2010/main" val="1315705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6</a:t>
            </a:fld>
            <a:endParaRPr lang="en-GB"/>
          </a:p>
        </p:txBody>
      </p:sp>
    </p:spTree>
    <p:extLst>
      <p:ext uri="{BB962C8B-B14F-4D97-AF65-F5344CB8AC3E}">
        <p14:creationId xmlns:p14="http://schemas.microsoft.com/office/powerpoint/2010/main" val="3036617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7</a:t>
            </a:fld>
            <a:endParaRPr lang="en-GB"/>
          </a:p>
        </p:txBody>
      </p:sp>
    </p:spTree>
    <p:extLst>
      <p:ext uri="{BB962C8B-B14F-4D97-AF65-F5344CB8AC3E}">
        <p14:creationId xmlns:p14="http://schemas.microsoft.com/office/powerpoint/2010/main" val="4061955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8</a:t>
            </a:fld>
            <a:endParaRPr lang="en-GB"/>
          </a:p>
        </p:txBody>
      </p:sp>
    </p:spTree>
    <p:extLst>
      <p:ext uri="{BB962C8B-B14F-4D97-AF65-F5344CB8AC3E}">
        <p14:creationId xmlns:p14="http://schemas.microsoft.com/office/powerpoint/2010/main" val="344155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9</a:t>
            </a:fld>
            <a:endParaRPr lang="en-GB"/>
          </a:p>
        </p:txBody>
      </p:sp>
    </p:spTree>
    <p:extLst>
      <p:ext uri="{BB962C8B-B14F-4D97-AF65-F5344CB8AC3E}">
        <p14:creationId xmlns:p14="http://schemas.microsoft.com/office/powerpoint/2010/main" val="2306072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07288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25421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7248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883321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5757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968533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857875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80647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44373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31607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205005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3436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279256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03100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56286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82768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2A3FCB-1800-44DC-A1B9-C3FA5D53B234}" type="datetimeFigureOut">
              <a:rPr lang="en-GB" smtClean="0"/>
              <a:pPr/>
              <a:t>20/02/2017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EE2D4C-1E11-419D-B002-632BE72A6266}" type="slidenum">
              <a:rPr lang="en-GB" smtClean="0"/>
              <a:pPr/>
              <a:t>‹#›</a:t>
            </a:fld>
            <a:endParaRPr lang="en-GB"/>
          </a:p>
        </p:txBody>
      </p:sp>
    </p:spTree>
    <p:extLst>
      <p:ext uri="{BB962C8B-B14F-4D97-AF65-F5344CB8AC3E}">
        <p14:creationId xmlns:p14="http://schemas.microsoft.com/office/powerpoint/2010/main" val="316103461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intro</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80171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98694571"/>
              </p:ext>
            </p:extLst>
          </p:nvPr>
        </p:nvGraphicFramePr>
        <p:xfrm>
          <a:off x="292642" y="1705644"/>
          <a:ext cx="1282449" cy="2809240"/>
        </p:xfrm>
        <a:graphic>
          <a:graphicData uri="http://schemas.openxmlformats.org/drawingml/2006/table">
            <a:tbl>
              <a:tblPr firstRow="1" bandRow="1">
                <a:tableStyleId>{5C22544A-7EE6-4342-B048-85BDC9FD1C3A}</a:tableStyleId>
              </a:tblPr>
              <a:tblGrid>
                <a:gridCol w="1282449">
                  <a:extLst>
                    <a:ext uri="{9D8B030D-6E8A-4147-A177-3AD203B41FA5}">
                      <a16:colId xmlns:a16="http://schemas.microsoft.com/office/drawing/2014/main" val="2677445805"/>
                    </a:ext>
                  </a:extLst>
                </a:gridCol>
              </a:tblGrid>
              <a:tr h="370840">
                <a:tc>
                  <a:txBody>
                    <a:bodyPr/>
                    <a:lstStyle/>
                    <a:p>
                      <a:r>
                        <a:rPr lang="en-GB" sz="1400" dirty="0"/>
                        <a:t>Account</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Fname</a:t>
                      </a:r>
                      <a:endParaRPr lang="en-GB" sz="1400" dirty="0"/>
                    </a:p>
                    <a:p>
                      <a:r>
                        <a:rPr lang="en-GB" sz="1400" dirty="0" err="1"/>
                        <a:t>Sname</a:t>
                      </a:r>
                      <a:endParaRPr lang="en-GB" sz="1400" dirty="0"/>
                    </a:p>
                    <a:p>
                      <a:r>
                        <a:rPr lang="en-GB" sz="1400" dirty="0"/>
                        <a:t>Email</a:t>
                      </a:r>
                    </a:p>
                    <a:p>
                      <a:r>
                        <a:rPr lang="en-GB" sz="1400" dirty="0"/>
                        <a:t>Address</a:t>
                      </a:r>
                    </a:p>
                    <a:p>
                      <a:r>
                        <a:rPr lang="en-GB" sz="1400" dirty="0"/>
                        <a:t>Postcode</a:t>
                      </a:r>
                    </a:p>
                    <a:p>
                      <a:r>
                        <a:rPr lang="en-GB" sz="1400" dirty="0"/>
                        <a:t>Number</a:t>
                      </a:r>
                    </a:p>
                    <a:p>
                      <a:r>
                        <a:rPr lang="en-GB" sz="1400" dirty="0"/>
                        <a:t>Password</a:t>
                      </a:r>
                    </a:p>
                    <a:p>
                      <a:r>
                        <a:rPr lang="en-GB" sz="1400" dirty="0" err="1"/>
                        <a:t>Account_type</a:t>
                      </a:r>
                      <a:endParaRPr lang="en-GB" sz="1400" dirty="0"/>
                    </a:p>
                    <a:p>
                      <a:r>
                        <a:rPr lang="en-GB" sz="1400" dirty="0"/>
                        <a:t>Balance</a:t>
                      </a:r>
                    </a:p>
                    <a:p>
                      <a:r>
                        <a:rPr lang="en-GB" sz="1400" dirty="0"/>
                        <a:t>Points</a:t>
                      </a:r>
                    </a:p>
                  </a:txBody>
                  <a:tcPr/>
                </a:tc>
                <a:extLst>
                  <a:ext uri="{0D108BD9-81ED-4DB2-BD59-A6C34878D82A}">
                    <a16:rowId xmlns:a16="http://schemas.microsoft.com/office/drawing/2014/main" val="1473479322"/>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555583603"/>
              </p:ext>
            </p:extLst>
          </p:nvPr>
        </p:nvGraphicFramePr>
        <p:xfrm>
          <a:off x="2275953" y="69885"/>
          <a:ext cx="1383014" cy="2382520"/>
        </p:xfrm>
        <a:graphic>
          <a:graphicData uri="http://schemas.openxmlformats.org/drawingml/2006/table">
            <a:tbl>
              <a:tblPr firstRow="1" bandRow="1">
                <a:tableStyleId>{5C22544A-7EE6-4342-B048-85BDC9FD1C3A}</a:tableStyleId>
              </a:tblPr>
              <a:tblGrid>
                <a:gridCol w="1383014">
                  <a:extLst>
                    <a:ext uri="{9D8B030D-6E8A-4147-A177-3AD203B41FA5}">
                      <a16:colId xmlns:a16="http://schemas.microsoft.com/office/drawing/2014/main" val="2677445805"/>
                    </a:ext>
                  </a:extLst>
                </a:gridCol>
              </a:tblGrid>
              <a:tr h="370840">
                <a:tc>
                  <a:txBody>
                    <a:bodyPr/>
                    <a:lstStyle/>
                    <a:p>
                      <a:r>
                        <a:rPr lang="en-GB" sz="1400" dirty="0"/>
                        <a:t>Cart</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User_id</a:t>
                      </a:r>
                      <a:endParaRPr lang="en-GB" sz="1400" dirty="0"/>
                    </a:p>
                    <a:p>
                      <a:r>
                        <a:rPr lang="en-GB" sz="1400" dirty="0"/>
                        <a:t>Cate</a:t>
                      </a:r>
                    </a:p>
                    <a:p>
                      <a:r>
                        <a:rPr lang="en-GB" sz="1400" dirty="0" err="1"/>
                        <a:t>Product_name</a:t>
                      </a:r>
                      <a:endParaRPr lang="en-GB" sz="1400" dirty="0"/>
                    </a:p>
                    <a:p>
                      <a:r>
                        <a:rPr lang="en-GB" sz="1400" dirty="0" err="1"/>
                        <a:t>Product_code</a:t>
                      </a:r>
                      <a:endParaRPr lang="en-GB" sz="1400" dirty="0"/>
                    </a:p>
                    <a:p>
                      <a:r>
                        <a:rPr lang="en-GB" sz="1400" dirty="0"/>
                        <a:t>Quantity</a:t>
                      </a:r>
                    </a:p>
                    <a:p>
                      <a:r>
                        <a:rPr lang="en-GB" sz="1400" dirty="0" err="1"/>
                        <a:t>S_price</a:t>
                      </a:r>
                      <a:endParaRPr lang="en-GB" sz="1400" dirty="0"/>
                    </a:p>
                    <a:p>
                      <a:r>
                        <a:rPr lang="en-GB" sz="1400" dirty="0" err="1"/>
                        <a:t>F_price</a:t>
                      </a:r>
                      <a:endParaRPr lang="en-GB" sz="1400" dirty="0"/>
                    </a:p>
                    <a:p>
                      <a:r>
                        <a:rPr lang="en-GB" sz="1400" dirty="0"/>
                        <a:t>Discounted</a:t>
                      </a:r>
                    </a:p>
                  </a:txBody>
                  <a:tcPr/>
                </a:tc>
                <a:extLst>
                  <a:ext uri="{0D108BD9-81ED-4DB2-BD59-A6C34878D82A}">
                    <a16:rowId xmlns:a16="http://schemas.microsoft.com/office/drawing/2014/main" val="1473479322"/>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308846574"/>
              </p:ext>
            </p:extLst>
          </p:nvPr>
        </p:nvGraphicFramePr>
        <p:xfrm>
          <a:off x="4245346" y="2239044"/>
          <a:ext cx="1139155" cy="1742440"/>
        </p:xfrm>
        <a:graphic>
          <a:graphicData uri="http://schemas.openxmlformats.org/drawingml/2006/table">
            <a:tbl>
              <a:tblPr firstRow="1" bandRow="1">
                <a:tableStyleId>{5C22544A-7EE6-4342-B048-85BDC9FD1C3A}</a:tableStyleId>
              </a:tblPr>
              <a:tblGrid>
                <a:gridCol w="1139155">
                  <a:extLst>
                    <a:ext uri="{9D8B030D-6E8A-4147-A177-3AD203B41FA5}">
                      <a16:colId xmlns:a16="http://schemas.microsoft.com/office/drawing/2014/main" val="2677445805"/>
                    </a:ext>
                  </a:extLst>
                </a:gridCol>
              </a:tblGrid>
              <a:tr h="370840">
                <a:tc>
                  <a:txBody>
                    <a:bodyPr/>
                    <a:lstStyle/>
                    <a:p>
                      <a:r>
                        <a:rPr lang="en-GB" sz="1400" dirty="0"/>
                        <a:t>News</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a:t>Title</a:t>
                      </a:r>
                    </a:p>
                    <a:p>
                      <a:r>
                        <a:rPr lang="en-GB" sz="1400" dirty="0"/>
                        <a:t>Content</a:t>
                      </a:r>
                    </a:p>
                    <a:p>
                      <a:r>
                        <a:rPr lang="en-GB" sz="1400" dirty="0"/>
                        <a:t>Date</a:t>
                      </a:r>
                    </a:p>
                    <a:p>
                      <a:r>
                        <a:rPr lang="en-GB" sz="1400" dirty="0"/>
                        <a:t>Banner</a:t>
                      </a:r>
                    </a:p>
                    <a:p>
                      <a:r>
                        <a:rPr lang="en-GB" sz="1400" dirty="0"/>
                        <a:t>Account</a:t>
                      </a:r>
                    </a:p>
                  </a:txBody>
                  <a:tcPr/>
                </a:tc>
                <a:extLst>
                  <a:ext uri="{0D108BD9-81ED-4DB2-BD59-A6C34878D82A}">
                    <a16:rowId xmlns:a16="http://schemas.microsoft.com/office/drawing/2014/main" val="1473479322"/>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81698530"/>
              </p:ext>
            </p:extLst>
          </p:nvPr>
        </p:nvGraphicFramePr>
        <p:xfrm>
          <a:off x="10013238" y="2239044"/>
          <a:ext cx="1967366" cy="174244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370840">
                <a:tc>
                  <a:txBody>
                    <a:bodyPr/>
                    <a:lstStyle/>
                    <a:p>
                      <a:r>
                        <a:rPr lang="en-GB" sz="1400" dirty="0"/>
                        <a:t>Products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a:t>Name</a:t>
                      </a:r>
                    </a:p>
                    <a:p>
                      <a:r>
                        <a:rPr lang="en-GB" sz="1400" dirty="0"/>
                        <a:t>Cate</a:t>
                      </a:r>
                    </a:p>
                    <a:p>
                      <a:r>
                        <a:rPr lang="en-GB" sz="1400" dirty="0"/>
                        <a:t>Code</a:t>
                      </a:r>
                    </a:p>
                    <a:p>
                      <a:r>
                        <a:rPr lang="en-GB" sz="1400" dirty="0"/>
                        <a:t>Image</a:t>
                      </a:r>
                    </a:p>
                    <a:p>
                      <a:r>
                        <a:rPr lang="en-GB" sz="1400" dirty="0"/>
                        <a:t>Price</a:t>
                      </a:r>
                    </a:p>
                  </a:txBody>
                  <a:tcPr/>
                </a:tc>
                <a:extLst>
                  <a:ext uri="{0D108BD9-81ED-4DB2-BD59-A6C34878D82A}">
                    <a16:rowId xmlns:a16="http://schemas.microsoft.com/office/drawing/2014/main" val="1473479322"/>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952088267"/>
              </p:ext>
            </p:extLst>
          </p:nvPr>
        </p:nvGraphicFramePr>
        <p:xfrm>
          <a:off x="9678633" y="4970411"/>
          <a:ext cx="1967366" cy="152908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370840">
                <a:tc>
                  <a:txBody>
                    <a:bodyPr/>
                    <a:lstStyle/>
                    <a:p>
                      <a:r>
                        <a:rPr lang="en-GB" sz="1400" dirty="0"/>
                        <a:t>Promotions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Desc</a:t>
                      </a:r>
                      <a:endParaRPr lang="en-GB" sz="1400" dirty="0"/>
                    </a:p>
                    <a:p>
                      <a:r>
                        <a:rPr lang="en-GB" sz="1400" dirty="0"/>
                        <a:t>Code</a:t>
                      </a:r>
                    </a:p>
                    <a:p>
                      <a:r>
                        <a:rPr lang="en-GB" sz="1400" dirty="0"/>
                        <a:t>Discount</a:t>
                      </a:r>
                    </a:p>
                    <a:p>
                      <a:r>
                        <a:rPr lang="en-GB" sz="1400" dirty="0"/>
                        <a:t>Cate</a:t>
                      </a:r>
                    </a:p>
                  </a:txBody>
                  <a:tcPr/>
                </a:tc>
                <a:extLst>
                  <a:ext uri="{0D108BD9-81ED-4DB2-BD59-A6C34878D82A}">
                    <a16:rowId xmlns:a16="http://schemas.microsoft.com/office/drawing/2014/main" val="1473479322"/>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867929488"/>
              </p:ext>
            </p:extLst>
          </p:nvPr>
        </p:nvGraphicFramePr>
        <p:xfrm>
          <a:off x="1604909" y="5018314"/>
          <a:ext cx="1967366" cy="124968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285919">
                <a:tc>
                  <a:txBody>
                    <a:bodyPr/>
                    <a:lstStyle/>
                    <a:p>
                      <a:r>
                        <a:rPr lang="en-GB" sz="1400" dirty="0" err="1"/>
                        <a:t>Purchase_order</a:t>
                      </a:r>
                      <a:endParaRPr lang="en-GB" sz="1400" dirty="0"/>
                    </a:p>
                  </a:txBody>
                  <a:tcPr/>
                </a:tc>
                <a:extLst>
                  <a:ext uri="{0D108BD9-81ED-4DB2-BD59-A6C34878D82A}">
                    <a16:rowId xmlns:a16="http://schemas.microsoft.com/office/drawing/2014/main" val="4196988714"/>
                  </a:ext>
                </a:extLst>
              </a:tr>
              <a:tr h="380287">
                <a:tc>
                  <a:txBody>
                    <a:bodyPr/>
                    <a:lstStyle/>
                    <a:p>
                      <a:r>
                        <a:rPr lang="en-GB" sz="1400" dirty="0"/>
                        <a:t>Id</a:t>
                      </a:r>
                    </a:p>
                    <a:p>
                      <a:r>
                        <a:rPr lang="en-GB" sz="1400" dirty="0" err="1"/>
                        <a:t>User_id</a:t>
                      </a:r>
                      <a:endParaRPr lang="en-GB" sz="1400" dirty="0"/>
                    </a:p>
                    <a:p>
                      <a:r>
                        <a:rPr lang="en-GB" sz="1400" dirty="0"/>
                        <a:t>Price</a:t>
                      </a:r>
                    </a:p>
                    <a:p>
                      <a:r>
                        <a:rPr lang="en-GB" sz="1400" dirty="0"/>
                        <a:t>Date</a:t>
                      </a:r>
                    </a:p>
                  </a:txBody>
                  <a:tcPr/>
                </a:tc>
                <a:extLst>
                  <a:ext uri="{0D108BD9-81ED-4DB2-BD59-A6C34878D82A}">
                    <a16:rowId xmlns:a16="http://schemas.microsoft.com/office/drawing/2014/main" val="1473479322"/>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1693912107"/>
              </p:ext>
            </p:extLst>
          </p:nvPr>
        </p:nvGraphicFramePr>
        <p:xfrm>
          <a:off x="6011733" y="4771934"/>
          <a:ext cx="2112762" cy="1742440"/>
        </p:xfrm>
        <a:graphic>
          <a:graphicData uri="http://schemas.openxmlformats.org/drawingml/2006/table">
            <a:tbl>
              <a:tblPr firstRow="1" bandRow="1">
                <a:tableStyleId>{5C22544A-7EE6-4342-B048-85BDC9FD1C3A}</a:tableStyleId>
              </a:tblPr>
              <a:tblGrid>
                <a:gridCol w="2112762">
                  <a:extLst>
                    <a:ext uri="{9D8B030D-6E8A-4147-A177-3AD203B41FA5}">
                      <a16:colId xmlns:a16="http://schemas.microsoft.com/office/drawing/2014/main" val="2677445805"/>
                    </a:ext>
                  </a:extLst>
                </a:gridCol>
              </a:tblGrid>
              <a:tr h="370840">
                <a:tc>
                  <a:txBody>
                    <a:bodyPr/>
                    <a:lstStyle/>
                    <a:p>
                      <a:r>
                        <a:rPr lang="en-GB" sz="1400" dirty="0"/>
                        <a:t>Purchase_transactions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Purchase_id</a:t>
                      </a:r>
                      <a:endParaRPr lang="en-GB" sz="1400" dirty="0"/>
                    </a:p>
                    <a:p>
                      <a:r>
                        <a:rPr lang="en-GB" sz="1400" dirty="0" err="1"/>
                        <a:t>Product_id</a:t>
                      </a:r>
                      <a:endParaRPr lang="en-GB" sz="1400" dirty="0"/>
                    </a:p>
                    <a:p>
                      <a:r>
                        <a:rPr lang="en-GB" sz="1400" dirty="0" err="1"/>
                        <a:t>Product_name</a:t>
                      </a:r>
                      <a:endParaRPr lang="en-GB" sz="1400" dirty="0"/>
                    </a:p>
                    <a:p>
                      <a:r>
                        <a:rPr lang="en-GB" sz="1400" dirty="0" err="1"/>
                        <a:t>S_price</a:t>
                      </a:r>
                      <a:endParaRPr lang="en-GB" sz="1400" dirty="0"/>
                    </a:p>
                    <a:p>
                      <a:r>
                        <a:rPr lang="en-GB" sz="1400" dirty="0"/>
                        <a:t>quantity</a:t>
                      </a:r>
                    </a:p>
                  </a:txBody>
                  <a:tcPr/>
                </a:tc>
                <a:extLst>
                  <a:ext uri="{0D108BD9-81ED-4DB2-BD59-A6C34878D82A}">
                    <a16:rowId xmlns:a16="http://schemas.microsoft.com/office/drawing/2014/main" val="1473479322"/>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1030570910"/>
              </p:ext>
            </p:extLst>
          </p:nvPr>
        </p:nvGraphicFramePr>
        <p:xfrm>
          <a:off x="6288414" y="2239044"/>
          <a:ext cx="1674889" cy="1742440"/>
        </p:xfrm>
        <a:graphic>
          <a:graphicData uri="http://schemas.openxmlformats.org/drawingml/2006/table">
            <a:tbl>
              <a:tblPr firstRow="1" bandRow="1">
                <a:tableStyleId>{5C22544A-7EE6-4342-B048-85BDC9FD1C3A}</a:tableStyleId>
              </a:tblPr>
              <a:tblGrid>
                <a:gridCol w="1674889">
                  <a:extLst>
                    <a:ext uri="{9D8B030D-6E8A-4147-A177-3AD203B41FA5}">
                      <a16:colId xmlns:a16="http://schemas.microsoft.com/office/drawing/2014/main" val="2677445805"/>
                    </a:ext>
                  </a:extLst>
                </a:gridCol>
              </a:tblGrid>
              <a:tr h="370840">
                <a:tc>
                  <a:txBody>
                    <a:bodyPr/>
                    <a:lstStyle/>
                    <a:p>
                      <a:r>
                        <a:rPr lang="en-GB" sz="1400" dirty="0"/>
                        <a:t>Stock</a:t>
                      </a:r>
                    </a:p>
                  </a:txBody>
                  <a:tcPr/>
                </a:tc>
                <a:extLst>
                  <a:ext uri="{0D108BD9-81ED-4DB2-BD59-A6C34878D82A}">
                    <a16:rowId xmlns:a16="http://schemas.microsoft.com/office/drawing/2014/main" val="4196988714"/>
                  </a:ext>
                </a:extLst>
              </a:tr>
              <a:tr h="0">
                <a:tc>
                  <a:txBody>
                    <a:bodyPr/>
                    <a:lstStyle/>
                    <a:p>
                      <a:r>
                        <a:rPr lang="en-GB" sz="1400" dirty="0"/>
                        <a:t>Id</a:t>
                      </a:r>
                    </a:p>
                    <a:p>
                      <a:r>
                        <a:rPr lang="en-GB" sz="1400" dirty="0" err="1"/>
                        <a:t>Product_id</a:t>
                      </a:r>
                      <a:endParaRPr lang="en-GB" sz="1400" dirty="0"/>
                    </a:p>
                    <a:p>
                      <a:r>
                        <a:rPr lang="en-GB" sz="1400" dirty="0" err="1"/>
                        <a:t>Product_type</a:t>
                      </a:r>
                      <a:endParaRPr lang="en-GB" sz="1400" dirty="0"/>
                    </a:p>
                    <a:p>
                      <a:r>
                        <a:rPr lang="en-GB" sz="1400" dirty="0" err="1"/>
                        <a:t>Product_name</a:t>
                      </a:r>
                      <a:endParaRPr lang="en-GB" sz="1400" dirty="0"/>
                    </a:p>
                    <a:p>
                      <a:r>
                        <a:rPr lang="en-GB" sz="1400" dirty="0" err="1"/>
                        <a:t>Product_quantity</a:t>
                      </a:r>
                      <a:endParaRPr lang="en-GB" sz="1400" dirty="0"/>
                    </a:p>
                    <a:p>
                      <a:r>
                        <a:rPr lang="en-GB" sz="1400" dirty="0"/>
                        <a:t>supplier</a:t>
                      </a:r>
                    </a:p>
                  </a:txBody>
                  <a:tcPr/>
                </a:tc>
                <a:extLst>
                  <a:ext uri="{0D108BD9-81ED-4DB2-BD59-A6C34878D82A}">
                    <a16:rowId xmlns:a16="http://schemas.microsoft.com/office/drawing/2014/main" val="1473479322"/>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1859388431"/>
              </p:ext>
            </p:extLst>
          </p:nvPr>
        </p:nvGraphicFramePr>
        <p:xfrm>
          <a:off x="6142176" y="242604"/>
          <a:ext cx="1967366" cy="146304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163355">
                <a:tc>
                  <a:txBody>
                    <a:bodyPr/>
                    <a:lstStyle/>
                    <a:p>
                      <a:r>
                        <a:rPr lang="en-GB" sz="1400" dirty="0"/>
                        <a:t>Supplier</a:t>
                      </a:r>
                    </a:p>
                  </a:txBody>
                  <a:tcPr/>
                </a:tc>
                <a:extLst>
                  <a:ext uri="{0D108BD9-81ED-4DB2-BD59-A6C34878D82A}">
                    <a16:rowId xmlns:a16="http://schemas.microsoft.com/office/drawing/2014/main" val="4196988714"/>
                  </a:ext>
                </a:extLst>
              </a:tr>
              <a:tr h="0">
                <a:tc>
                  <a:txBody>
                    <a:bodyPr/>
                    <a:lstStyle/>
                    <a:p>
                      <a:r>
                        <a:rPr lang="en-GB" sz="1400" dirty="0"/>
                        <a:t>Id</a:t>
                      </a:r>
                    </a:p>
                    <a:p>
                      <a:r>
                        <a:rPr lang="en-GB" sz="1400" dirty="0"/>
                        <a:t>Name</a:t>
                      </a:r>
                    </a:p>
                    <a:p>
                      <a:r>
                        <a:rPr lang="en-GB" sz="1400" dirty="0"/>
                        <a:t>Address</a:t>
                      </a:r>
                    </a:p>
                    <a:p>
                      <a:r>
                        <a:rPr lang="en-GB" sz="1400" dirty="0"/>
                        <a:t>Postcode</a:t>
                      </a:r>
                    </a:p>
                    <a:p>
                      <a:r>
                        <a:rPr lang="en-GB" sz="1400" dirty="0"/>
                        <a:t>Number</a:t>
                      </a:r>
                    </a:p>
                  </a:txBody>
                  <a:tcPr/>
                </a:tc>
                <a:extLst>
                  <a:ext uri="{0D108BD9-81ED-4DB2-BD59-A6C34878D82A}">
                    <a16:rowId xmlns:a16="http://schemas.microsoft.com/office/drawing/2014/main" val="1473479322"/>
                  </a:ext>
                </a:extLst>
              </a:tr>
            </a:tbl>
          </a:graphicData>
        </a:graphic>
      </p:graphicFrame>
      <p:cxnSp>
        <p:nvCxnSpPr>
          <p:cNvPr id="20" name="Straight Connector 19"/>
          <p:cNvCxnSpPr>
            <a:cxnSpLocks/>
            <a:stCxn id="4" idx="3"/>
            <a:endCxn id="6" idx="1"/>
          </p:cNvCxnSpPr>
          <p:nvPr/>
        </p:nvCxnSpPr>
        <p:spPr>
          <a:xfrm>
            <a:off x="1575091" y="3110264"/>
            <a:ext cx="2670255"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cxnSpLocks/>
            <a:stCxn id="9" idx="3"/>
            <a:endCxn id="10" idx="1"/>
          </p:cNvCxnSpPr>
          <p:nvPr/>
        </p:nvCxnSpPr>
        <p:spPr>
          <a:xfrm>
            <a:off x="3572275" y="5643154"/>
            <a:ext cx="2439458"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cxnSpLocks/>
            <a:stCxn id="11" idx="0"/>
            <a:endCxn id="12" idx="2"/>
          </p:cNvCxnSpPr>
          <p:nvPr/>
        </p:nvCxnSpPr>
        <p:spPr>
          <a:xfrm flipV="1">
            <a:off x="7125858" y="1705644"/>
            <a:ext cx="1" cy="533400"/>
          </a:xfrm>
          <a:prstGeom prst="line">
            <a:avLst/>
          </a:prstGeom>
        </p:spPr>
        <p:style>
          <a:lnRef idx="1">
            <a:schemeClr val="dk1"/>
          </a:lnRef>
          <a:fillRef idx="0">
            <a:schemeClr val="dk1"/>
          </a:fillRef>
          <a:effectRef idx="0">
            <a:schemeClr val="dk1"/>
          </a:effectRef>
          <a:fontRef idx="minor">
            <a:schemeClr val="tx1"/>
          </a:fontRef>
        </p:style>
      </p:cxnSp>
      <p:cxnSp>
        <p:nvCxnSpPr>
          <p:cNvPr id="26" name="Connector: Elbow 25"/>
          <p:cNvCxnSpPr>
            <a:cxnSpLocks/>
            <a:stCxn id="4" idx="0"/>
            <a:endCxn id="5" idx="1"/>
          </p:cNvCxnSpPr>
          <p:nvPr/>
        </p:nvCxnSpPr>
        <p:spPr>
          <a:xfrm rot="5400000" flipH="1" flipV="1">
            <a:off x="1382660" y="812352"/>
            <a:ext cx="444499" cy="1342087"/>
          </a:xfrm>
          <a:prstGeom prst="bentConnector2">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cxnSpLocks/>
            <a:stCxn id="7" idx="1"/>
            <a:endCxn id="11" idx="3"/>
          </p:cNvCxnSpPr>
          <p:nvPr/>
        </p:nvCxnSpPr>
        <p:spPr>
          <a:xfrm flipH="1">
            <a:off x="7963303" y="3110264"/>
            <a:ext cx="2049935" cy="0"/>
          </a:xfrm>
          <a:prstGeom prst="line">
            <a:avLst/>
          </a:prstGeom>
        </p:spPr>
        <p:style>
          <a:lnRef idx="1">
            <a:schemeClr val="dk1"/>
          </a:lnRef>
          <a:fillRef idx="0">
            <a:schemeClr val="dk1"/>
          </a:fillRef>
          <a:effectRef idx="0">
            <a:schemeClr val="dk1"/>
          </a:effectRef>
          <a:fontRef idx="minor">
            <a:schemeClr val="tx1"/>
          </a:fontRef>
        </p:style>
      </p:cxnSp>
      <p:cxnSp>
        <p:nvCxnSpPr>
          <p:cNvPr id="62" name="Connector: Elbow 61"/>
          <p:cNvCxnSpPr>
            <a:cxnSpLocks/>
            <a:stCxn id="4" idx="2"/>
            <a:endCxn id="9" idx="0"/>
          </p:cNvCxnSpPr>
          <p:nvPr/>
        </p:nvCxnSpPr>
        <p:spPr>
          <a:xfrm rot="16200000" flipH="1">
            <a:off x="1509514" y="3939236"/>
            <a:ext cx="503430" cy="165472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64" name="Left Brace 63"/>
          <p:cNvSpPr/>
          <p:nvPr/>
        </p:nvSpPr>
        <p:spPr>
          <a:xfrm rot="5400000">
            <a:off x="788205" y="1461620"/>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5" name="Left Brace 64"/>
          <p:cNvSpPr/>
          <p:nvPr/>
        </p:nvSpPr>
        <p:spPr>
          <a:xfrm>
            <a:off x="3954025" y="3011901"/>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6" name="Left Brace 65"/>
          <p:cNvSpPr/>
          <p:nvPr/>
        </p:nvSpPr>
        <p:spPr>
          <a:xfrm rot="5400000">
            <a:off x="2442931" y="4813897"/>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7" name="Left Brace 66"/>
          <p:cNvSpPr/>
          <p:nvPr/>
        </p:nvSpPr>
        <p:spPr>
          <a:xfrm>
            <a:off x="5720412" y="5544791"/>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6" name="Left Brace 75"/>
          <p:cNvSpPr/>
          <p:nvPr/>
        </p:nvSpPr>
        <p:spPr>
          <a:xfrm>
            <a:off x="9721917" y="3011900"/>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045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dirty="0"/>
              <a:t>Project Manager</a:t>
            </a:r>
          </a:p>
        </p:txBody>
      </p:sp>
      <p:sp>
        <p:nvSpPr>
          <p:cNvPr id="3" name="Content Placeholder 2"/>
          <p:cNvSpPr>
            <a:spLocks noGrp="1"/>
          </p:cNvSpPr>
          <p:nvPr>
            <p:ph idx="1"/>
          </p:nvPr>
        </p:nvSpPr>
        <p:spPr>
          <a:xfrm>
            <a:off x="677334" y="2160589"/>
            <a:ext cx="8596668" cy="3880773"/>
          </a:xfrm>
        </p:spPr>
        <p:txBody>
          <a:bodyPr/>
          <a:lstStyle/>
          <a:p>
            <a:r>
              <a:rPr lang="en-GB" dirty="0"/>
              <a:t>Overall responsibility for initiating, planning, design, execution, monitoring, controlling and finalising the project</a:t>
            </a:r>
          </a:p>
          <a:p>
            <a:r>
              <a:rPr lang="en-GB" dirty="0"/>
              <a:t>The ability to ask penetrating questions</a:t>
            </a:r>
          </a:p>
          <a:p>
            <a:r>
              <a:rPr lang="en-GB" dirty="0"/>
              <a:t>Chase up and confirm assumptions</a:t>
            </a:r>
          </a:p>
          <a:p>
            <a:r>
              <a:rPr lang="en-GB" dirty="0"/>
              <a:t>Key roles – planning and setting up variables</a:t>
            </a:r>
          </a:p>
          <a:p>
            <a:r>
              <a:rPr lang="en-GB" dirty="0"/>
              <a:t>Resourcing</a:t>
            </a:r>
          </a:p>
          <a:p>
            <a:r>
              <a:rPr lang="en-GB" dirty="0"/>
              <a:t>Schedules</a:t>
            </a:r>
          </a:p>
          <a:p>
            <a:r>
              <a:rPr lang="en-GB" dirty="0"/>
              <a:t>Managing issues</a:t>
            </a:r>
          </a:p>
          <a:p>
            <a:r>
              <a:rPr lang="en-GB" dirty="0"/>
              <a:t>Leadership</a:t>
            </a:r>
          </a:p>
          <a:p>
            <a:r>
              <a:rPr lang="en-GB" dirty="0"/>
              <a:t>Confidence and assurance</a:t>
            </a:r>
          </a:p>
        </p:txBody>
      </p:sp>
    </p:spTree>
    <p:extLst>
      <p:ext uri="{BB962C8B-B14F-4D97-AF65-F5344CB8AC3E}">
        <p14:creationId xmlns:p14="http://schemas.microsoft.com/office/powerpoint/2010/main" val="293592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004" y="85165"/>
            <a:ext cx="8596668" cy="1320800"/>
          </a:xfrm>
        </p:spPr>
        <p:txBody>
          <a:bodyPr>
            <a:normAutofit fontScale="90000"/>
          </a:bodyPr>
          <a:lstStyle/>
          <a:p>
            <a:r>
              <a:rPr lang="en-GB" dirty="0"/>
              <a:t> Supplier</a:t>
            </a:r>
            <a:br>
              <a:rPr lang="en-GB" dirty="0"/>
            </a:br>
            <a:r>
              <a:rPr lang="en-GB" dirty="0"/>
              <a:t/>
            </a:r>
            <a:br>
              <a:rPr lang="en-GB" dirty="0"/>
            </a:br>
            <a:endParaRPr lang="en-GB" dirty="0"/>
          </a:p>
        </p:txBody>
      </p:sp>
      <p:sp>
        <p:nvSpPr>
          <p:cNvPr id="3" name="Content Placeholder 2"/>
          <p:cNvSpPr>
            <a:spLocks noGrp="1"/>
          </p:cNvSpPr>
          <p:nvPr>
            <p:ph idx="1"/>
          </p:nvPr>
        </p:nvSpPr>
        <p:spPr>
          <a:xfrm>
            <a:off x="507004" y="1039905"/>
            <a:ext cx="9748619" cy="6024283"/>
          </a:xfrm>
        </p:spPr>
        <p:txBody>
          <a:bodyPr>
            <a:normAutofit fontScale="92500" lnSpcReduction="20000"/>
          </a:bodyPr>
          <a:lstStyle/>
          <a:p>
            <a:r>
              <a:rPr lang="en-GB" dirty="0"/>
              <a:t>Who is  a supplier?</a:t>
            </a:r>
          </a:p>
          <a:p>
            <a:pPr lvl="1"/>
            <a:r>
              <a:rPr lang="en-GB" dirty="0"/>
              <a:t>Manufacturer, distributor or a vendor</a:t>
            </a:r>
          </a:p>
          <a:p>
            <a:pPr lvl="1"/>
            <a:r>
              <a:rPr lang="en-GB" dirty="0"/>
              <a:t>Can ship products to the supplier distribution hubs or directly to the retail store</a:t>
            </a:r>
          </a:p>
          <a:p>
            <a:pPr lvl="1"/>
            <a:r>
              <a:rPr lang="en-GB" dirty="0"/>
              <a:t>Reliable and efficient </a:t>
            </a:r>
          </a:p>
          <a:p>
            <a:pPr marL="457200" lvl="1" indent="0">
              <a:buNone/>
            </a:pPr>
            <a:endParaRPr lang="en-GB" dirty="0"/>
          </a:p>
          <a:p>
            <a:r>
              <a:rPr lang="en-GB" dirty="0"/>
              <a:t>What is the role of a supplier?</a:t>
            </a:r>
          </a:p>
          <a:p>
            <a:pPr lvl="1"/>
            <a:r>
              <a:rPr lang="en-GB" dirty="0"/>
              <a:t>Provide the products</a:t>
            </a:r>
          </a:p>
          <a:p>
            <a:pPr lvl="1"/>
            <a:r>
              <a:rPr lang="en-GB" dirty="0"/>
              <a:t>Resellers</a:t>
            </a:r>
          </a:p>
          <a:p>
            <a:pPr marL="457200" lvl="1" indent="0">
              <a:buNone/>
            </a:pPr>
            <a:endParaRPr lang="en-GB" dirty="0"/>
          </a:p>
          <a:p>
            <a:r>
              <a:rPr lang="en-GB" dirty="0"/>
              <a:t>The relationship between supplier and seller?</a:t>
            </a:r>
          </a:p>
          <a:p>
            <a:pPr lvl="1"/>
            <a:r>
              <a:rPr lang="en-GB" dirty="0"/>
              <a:t>Is a very close relationship almost like a food chain between customer, seller and supplier</a:t>
            </a:r>
          </a:p>
          <a:p>
            <a:pPr lvl="1"/>
            <a:endParaRPr lang="en-GB" dirty="0"/>
          </a:p>
          <a:p>
            <a:r>
              <a:rPr lang="en-GB" dirty="0"/>
              <a:t>Responsibilities of a supplier? </a:t>
            </a:r>
          </a:p>
          <a:p>
            <a:pPr lvl="1"/>
            <a:r>
              <a:rPr lang="en-GB" dirty="0"/>
              <a:t>Source the seller good products, material and supplier</a:t>
            </a:r>
          </a:p>
          <a:p>
            <a:pPr lvl="1"/>
            <a:endParaRPr lang="en-GB" dirty="0"/>
          </a:p>
          <a:p>
            <a:r>
              <a:rPr lang="en-GB" dirty="0"/>
              <a:t>What is EDI?</a:t>
            </a:r>
          </a:p>
          <a:p>
            <a:pPr lvl="1"/>
            <a:r>
              <a:rPr lang="en-GB" dirty="0"/>
              <a:t>Electronic data integration – links databases, allows access between computer systems.</a:t>
            </a:r>
          </a:p>
          <a:p>
            <a:pPr lvl="1"/>
            <a:r>
              <a:rPr lang="en-GB" dirty="0"/>
              <a:t>EDI is the best method and shows the trust between the supplier and seller</a:t>
            </a:r>
          </a:p>
          <a:p>
            <a:endParaRPr lang="en-GB" dirty="0"/>
          </a:p>
          <a:p>
            <a:pPr marL="457200" lvl="1" indent="0">
              <a:buNone/>
            </a:pPr>
            <a:endParaRPr lang="en-GB" dirty="0"/>
          </a:p>
        </p:txBody>
      </p:sp>
    </p:spTree>
    <p:extLst>
      <p:ext uri="{BB962C8B-B14F-4D97-AF65-F5344CB8AC3E}">
        <p14:creationId xmlns:p14="http://schemas.microsoft.com/office/powerpoint/2010/main" val="332387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dobe Devanagari" panose="02040503050201020203" pitchFamily="18" charset="0"/>
                <a:cs typeface="Adobe Devanagari" panose="02040503050201020203" pitchFamily="18" charset="0"/>
              </a:rPr>
              <a:t>Marketing </a:t>
            </a:r>
            <a:br>
              <a:rPr lang="en-GB" dirty="0">
                <a:latin typeface="Adobe Devanagari" panose="02040503050201020203" pitchFamily="18" charset="0"/>
                <a:cs typeface="Adobe Devanagari" panose="02040503050201020203" pitchFamily="18" charset="0"/>
              </a:rPr>
            </a:br>
            <a:endParaRPr lang="en-GB" dirty="0">
              <a:latin typeface="Adobe Devanagari" panose="02040503050201020203" pitchFamily="18" charset="0"/>
              <a:cs typeface="Adobe Devanagari" panose="02040503050201020203" pitchFamily="18" charset="0"/>
            </a:endParaRPr>
          </a:p>
        </p:txBody>
      </p:sp>
      <p:sp>
        <p:nvSpPr>
          <p:cNvPr id="3" name="Content Placeholder 2"/>
          <p:cNvSpPr>
            <a:spLocks noGrp="1"/>
          </p:cNvSpPr>
          <p:nvPr>
            <p:ph idx="1"/>
          </p:nvPr>
        </p:nvSpPr>
        <p:spPr/>
        <p:txBody>
          <a:bodyPr/>
          <a:lstStyle/>
          <a:p>
            <a:pPr lvl="0"/>
            <a:r>
              <a:rPr lang="en-GB" dirty="0">
                <a:latin typeface="Adobe Devanagari" panose="02040503050201020203" pitchFamily="18" charset="0"/>
                <a:cs typeface="Adobe Devanagari" panose="02040503050201020203" pitchFamily="18" charset="0"/>
              </a:rPr>
              <a:t>Marketing is where a business creates new ways in which it can improve the performance of sales in hopes of increasing profit.</a:t>
            </a:r>
          </a:p>
          <a:p>
            <a:pPr lvl="0"/>
            <a:r>
              <a:rPr lang="en-GB" dirty="0">
                <a:latin typeface="Adobe Devanagari" panose="02040503050201020203" pitchFamily="18" charset="0"/>
                <a:cs typeface="Adobe Devanagari" panose="02040503050201020203" pitchFamily="18" charset="0"/>
              </a:rPr>
              <a:t> A business can do this by tracking consumer purchase, and by doing so can offer promotions and offers on popular products.</a:t>
            </a:r>
          </a:p>
          <a:p>
            <a:pPr lvl="0"/>
            <a:r>
              <a:rPr lang="en-GB" dirty="0">
                <a:latin typeface="Adobe Devanagari" panose="02040503050201020203" pitchFamily="18" charset="0"/>
                <a:cs typeface="Adobe Devanagari" panose="02040503050201020203" pitchFamily="18" charset="0"/>
              </a:rPr>
              <a:t>I approached this core by first researching the offers and promotions of other companies such as Tesco and Sainsbury for a better insight.</a:t>
            </a:r>
          </a:p>
          <a:p>
            <a:pPr lvl="0"/>
            <a:r>
              <a:rPr lang="en-GB" dirty="0">
                <a:latin typeface="Adobe Devanagari" panose="02040503050201020203" pitchFamily="18" charset="0"/>
                <a:cs typeface="Adobe Devanagari" panose="02040503050201020203" pitchFamily="18" charset="0"/>
              </a:rPr>
              <a:t> In doing so it has helped in deciding on offers and promotions that we will integrate into the software.</a:t>
            </a:r>
          </a:p>
          <a:p>
            <a:endParaRPr lang="en-GB" dirty="0"/>
          </a:p>
          <a:p>
            <a:endParaRPr lang="en-GB" dirty="0"/>
          </a:p>
          <a:p>
            <a:endParaRPr lang="en-GB" dirty="0"/>
          </a:p>
        </p:txBody>
      </p:sp>
    </p:spTree>
    <p:extLst>
      <p:ext uri="{BB962C8B-B14F-4D97-AF65-F5344CB8AC3E}">
        <p14:creationId xmlns:p14="http://schemas.microsoft.com/office/powerpoint/2010/main" val="3035221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dobe Devanagari" panose="02040503050201020203" pitchFamily="18" charset="0"/>
                <a:cs typeface="Adobe Devanagari" panose="02040503050201020203" pitchFamily="18" charset="0"/>
              </a:rPr>
              <a:t>Marketing-Software</a:t>
            </a:r>
          </a:p>
        </p:txBody>
      </p:sp>
      <p:sp>
        <p:nvSpPr>
          <p:cNvPr id="3" name="Content Placeholder 2"/>
          <p:cNvSpPr>
            <a:spLocks noGrp="1"/>
          </p:cNvSpPr>
          <p:nvPr>
            <p:ph idx="1"/>
          </p:nvPr>
        </p:nvSpPr>
        <p:spPr/>
        <p:txBody>
          <a:bodyPr/>
          <a:lstStyle/>
          <a:p>
            <a:r>
              <a:rPr lang="en-GB" dirty="0">
                <a:latin typeface="Adobe Devanagari" panose="02040503050201020203" pitchFamily="18" charset="0"/>
                <a:cs typeface="Adobe Devanagari" panose="02040503050201020203" pitchFamily="18" charset="0"/>
              </a:rPr>
              <a:t>[The code will be here along with a screenshot displaying its function and purpose and how it affects the software.]</a:t>
            </a:r>
          </a:p>
        </p:txBody>
      </p:sp>
    </p:spTree>
    <p:extLst>
      <p:ext uri="{BB962C8B-B14F-4D97-AF65-F5344CB8AC3E}">
        <p14:creationId xmlns:p14="http://schemas.microsoft.com/office/powerpoint/2010/main" val="241369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Loyalty Scheme</a:t>
            </a:r>
          </a:p>
        </p:txBody>
      </p:sp>
      <p:sp>
        <p:nvSpPr>
          <p:cNvPr id="3" name="Content Placeholder 2"/>
          <p:cNvSpPr>
            <a:spLocks noGrp="1"/>
          </p:cNvSpPr>
          <p:nvPr>
            <p:ph idx="1"/>
          </p:nvPr>
        </p:nvSpPr>
        <p:spPr>
          <a:xfrm>
            <a:off x="677334" y="1476103"/>
            <a:ext cx="8596668" cy="4937760"/>
          </a:xfrm>
        </p:spPr>
        <p:txBody>
          <a:bodyPr>
            <a:noAutofit/>
          </a:bodyPr>
          <a:lstStyle/>
          <a:p>
            <a:r>
              <a:rPr lang="en-GB" sz="1400" dirty="0"/>
              <a:t>Loyalty Scheme is a rewards program offered by our company to those customers who frequently make purchases in our store. A loyalty scheme program gives our customer advanced access to new products, special sales coupons or free gift voucher to use within our  stores. </a:t>
            </a:r>
          </a:p>
          <a:p>
            <a:pPr>
              <a:buNone/>
            </a:pPr>
            <a:r>
              <a:rPr lang="en-GB" sz="1400" dirty="0"/>
              <a:t>      To benefit form this scheme ,customers have to  register their personal information with the our store. After successful registration we issue a unique identifier, such as a numerical ID or membership card so that our customers can use that identifier when making a purchase in our stores.</a:t>
            </a:r>
          </a:p>
          <a:p>
            <a:endParaRPr lang="en-GB" sz="1400" dirty="0"/>
          </a:p>
          <a:p>
            <a:r>
              <a:rPr lang="en-GB" sz="1400" dirty="0"/>
              <a:t>Research of php and mysql loyalty scheme  integration</a:t>
            </a:r>
          </a:p>
          <a:p>
            <a:r>
              <a:rPr lang="en-GB" sz="1400" dirty="0"/>
              <a:t>Alter table accounts to create points column </a:t>
            </a:r>
          </a:p>
          <a:p>
            <a:r>
              <a:rPr lang="en-GB" sz="1400" dirty="0"/>
              <a:t>Gathering resources</a:t>
            </a:r>
          </a:p>
          <a:p>
            <a:r>
              <a:rPr lang="en-GB" sz="1400" dirty="0"/>
              <a:t>Testing </a:t>
            </a:r>
          </a:p>
          <a:p>
            <a:endParaRPr lang="en-GB" sz="1600" dirty="0"/>
          </a:p>
          <a:p>
            <a:r>
              <a:rPr lang="en-GB" sz="1600" dirty="0"/>
              <a:t>Functions required:</a:t>
            </a:r>
          </a:p>
          <a:p>
            <a:pPr lvl="1">
              <a:buFont typeface="+mj-lt"/>
              <a:buAutoNum type="arabicPeriod"/>
            </a:pPr>
            <a:r>
              <a:rPr lang="en-GB" sz="1400" dirty="0"/>
              <a:t>create function to add point </a:t>
            </a:r>
          </a:p>
          <a:p>
            <a:pPr lvl="1">
              <a:buFont typeface="+mj-lt"/>
              <a:buAutoNum type="arabicPeriod"/>
            </a:pPr>
            <a:r>
              <a:rPr lang="en-GB" sz="1400" dirty="0"/>
              <a:t>create function to  redeem the points to increase balance</a:t>
            </a:r>
          </a:p>
          <a:p>
            <a:endParaRPr lang="en-GB" dirty="0"/>
          </a:p>
        </p:txBody>
      </p:sp>
    </p:spTree>
    <p:extLst>
      <p:ext uri="{BB962C8B-B14F-4D97-AF65-F5344CB8AC3E}">
        <p14:creationId xmlns:p14="http://schemas.microsoft.com/office/powerpoint/2010/main" val="4066050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9968"/>
          </a:xfrm>
        </p:spPr>
        <p:txBody>
          <a:bodyPr>
            <a:normAutofit fontScale="90000"/>
          </a:bodyPr>
          <a:lstStyle/>
          <a:p>
            <a:r>
              <a:rPr lang="en-GB" dirty="0"/>
              <a:t>Payment </a:t>
            </a:r>
            <a:br>
              <a:rPr lang="en-GB" dirty="0"/>
            </a:br>
            <a:endParaRPr lang="en-GB" dirty="0"/>
          </a:p>
        </p:txBody>
      </p:sp>
      <p:sp>
        <p:nvSpPr>
          <p:cNvPr id="3" name="Content Placeholder 2"/>
          <p:cNvSpPr>
            <a:spLocks noGrp="1"/>
          </p:cNvSpPr>
          <p:nvPr>
            <p:ph idx="1"/>
          </p:nvPr>
        </p:nvSpPr>
        <p:spPr>
          <a:xfrm>
            <a:off x="677334" y="1359569"/>
            <a:ext cx="8596668" cy="4681794"/>
          </a:xfrm>
        </p:spPr>
        <p:txBody>
          <a:bodyPr>
            <a:normAutofit/>
          </a:bodyPr>
          <a:lstStyle/>
          <a:p>
            <a:r>
              <a:rPr lang="en-US" dirty="0"/>
              <a:t>The main idea of Payment development </a:t>
            </a:r>
            <a:r>
              <a:rPr lang="en-US" dirty="0" smtClean="0"/>
              <a:t>plan: The </a:t>
            </a:r>
            <a:r>
              <a:rPr lang="en-US" dirty="0"/>
              <a:t>customer can select a payment option Credit card or </a:t>
            </a:r>
            <a:r>
              <a:rPr lang="en-US" dirty="0" smtClean="0"/>
              <a:t>PayPal, then select </a:t>
            </a:r>
            <a:r>
              <a:rPr lang="en-US" dirty="0"/>
              <a:t>the amount he/she wants to add  </a:t>
            </a:r>
            <a:r>
              <a:rPr lang="en-US" dirty="0" smtClean="0"/>
              <a:t>and </a:t>
            </a:r>
            <a:r>
              <a:rPr lang="en-US" dirty="0"/>
              <a:t>uses the money to purchase goods from the </a:t>
            </a:r>
            <a:r>
              <a:rPr lang="en-US" dirty="0" smtClean="0"/>
              <a:t>website</a:t>
            </a:r>
          </a:p>
          <a:p>
            <a:r>
              <a:rPr lang="en-GB" dirty="0" smtClean="0"/>
              <a:t>Research </a:t>
            </a:r>
            <a:r>
              <a:rPr lang="en-GB" dirty="0"/>
              <a:t>of Php payment integration</a:t>
            </a:r>
          </a:p>
          <a:p>
            <a:r>
              <a:rPr lang="en-GB" dirty="0" smtClean="0"/>
              <a:t>Research the payment</a:t>
            </a:r>
            <a:r>
              <a:rPr lang="en-GB" dirty="0" smtClean="0"/>
              <a:t> </a:t>
            </a:r>
            <a:r>
              <a:rPr lang="en-GB" dirty="0"/>
              <a:t>options Credit card Or PayPal</a:t>
            </a:r>
          </a:p>
          <a:p>
            <a:r>
              <a:rPr lang="en-GB" dirty="0"/>
              <a:t>Gathering resources, code snippets</a:t>
            </a:r>
          </a:p>
          <a:p>
            <a:r>
              <a:rPr lang="en-GB" dirty="0" smtClean="0"/>
              <a:t>Functions </a:t>
            </a:r>
            <a:r>
              <a:rPr lang="en-GB" dirty="0"/>
              <a:t>required:</a:t>
            </a:r>
          </a:p>
          <a:p>
            <a:pPr lvl="1">
              <a:buFont typeface="Wingdings" panose="05000000000000000000" pitchFamily="2" charset="2"/>
              <a:buChar char="§"/>
            </a:pPr>
            <a:r>
              <a:rPr lang="en-GB" dirty="0"/>
              <a:t>Add_balance.php</a:t>
            </a:r>
          </a:p>
          <a:p>
            <a:pPr lvl="1">
              <a:buFont typeface="Wingdings" panose="05000000000000000000" pitchFamily="2" charset="2"/>
              <a:buChar char="§"/>
            </a:pPr>
            <a:r>
              <a:rPr lang="en-GB" dirty="0"/>
              <a:t>Buy_product.php</a:t>
            </a:r>
          </a:p>
          <a:p>
            <a:pPr lvl="1">
              <a:buFont typeface="Wingdings" panose="05000000000000000000" pitchFamily="2" charset="2"/>
              <a:buChar char="§"/>
            </a:pPr>
            <a:r>
              <a:rPr lang="en-GB" dirty="0" err="1" smtClean="0"/>
              <a:t>Receipt.php</a:t>
            </a:r>
            <a:endParaRPr lang="en-GB" dirty="0" smtClean="0"/>
          </a:p>
          <a:p>
            <a:r>
              <a:rPr lang="en-GB" dirty="0" smtClean="0"/>
              <a:t>Testing of functions</a:t>
            </a:r>
            <a:endParaRPr lang="en-GB" dirty="0"/>
          </a:p>
          <a:p>
            <a:pPr lvl="1">
              <a:buFont typeface="Wingdings" panose="05000000000000000000" pitchFamily="2" charset="2"/>
              <a:buChar char="§"/>
            </a:pPr>
            <a:endParaRPr lang="en-GB" dirty="0"/>
          </a:p>
          <a:p>
            <a:endParaRPr lang="en-GB" dirty="0"/>
          </a:p>
        </p:txBody>
      </p:sp>
    </p:spTree>
    <p:extLst>
      <p:ext uri="{BB962C8B-B14F-4D97-AF65-F5344CB8AC3E}">
        <p14:creationId xmlns:p14="http://schemas.microsoft.com/office/powerpoint/2010/main" val="49273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Design </a:t>
            </a:r>
          </a:p>
        </p:txBody>
      </p:sp>
      <p:pic>
        <p:nvPicPr>
          <p:cNvPr id="4" name="Content Placeholder 3"/>
          <p:cNvPicPr>
            <a:picLocks noGrp="1" noChangeAspect="1"/>
          </p:cNvPicPr>
          <p:nvPr>
            <p:ph idx="1"/>
          </p:nvPr>
        </p:nvPicPr>
        <p:blipFill>
          <a:blip r:embed="rId3" cstate="print"/>
          <a:stretch>
            <a:fillRect/>
          </a:stretch>
        </p:blipFill>
        <p:spPr>
          <a:xfrm>
            <a:off x="3270736" y="1367972"/>
            <a:ext cx="3409863" cy="5075751"/>
          </a:xfrm>
          <a:prstGeom prst="rect">
            <a:avLst/>
          </a:prstGeom>
        </p:spPr>
      </p:pic>
    </p:spTree>
    <p:extLst>
      <p:ext uri="{BB962C8B-B14F-4D97-AF65-F5344CB8AC3E}">
        <p14:creationId xmlns:p14="http://schemas.microsoft.com/office/powerpoint/2010/main" val="351629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Draft Design</a:t>
            </a:r>
          </a:p>
        </p:txBody>
      </p:sp>
      <p:pic>
        <p:nvPicPr>
          <p:cNvPr id="2050" name="Picture 2" descr="draft_desig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7025" y="1349974"/>
            <a:ext cx="6547498" cy="523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966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srcRect l="13846" t="6826" r="14859" b="8889"/>
          <a:stretch/>
        </p:blipFill>
        <p:spPr>
          <a:xfrm>
            <a:off x="1175656" y="0"/>
            <a:ext cx="9546771" cy="6818803"/>
          </a:xfrm>
          <a:prstGeom prst="rect">
            <a:avLst/>
          </a:prstGeom>
        </p:spPr>
      </p:pic>
    </p:spTree>
    <p:extLst>
      <p:ext uri="{BB962C8B-B14F-4D97-AF65-F5344CB8AC3E}">
        <p14:creationId xmlns:p14="http://schemas.microsoft.com/office/powerpoint/2010/main" val="1820709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we chose</a:t>
            </a:r>
          </a:p>
        </p:txBody>
      </p:sp>
      <p:sp>
        <p:nvSpPr>
          <p:cNvPr id="3" name="Content Placeholder 2"/>
          <p:cNvSpPr>
            <a:spLocks noGrp="1"/>
          </p:cNvSpPr>
          <p:nvPr>
            <p:ph idx="1"/>
          </p:nvPr>
        </p:nvSpPr>
        <p:spPr/>
        <p:txBody>
          <a:bodyPr/>
          <a:lstStyle/>
          <a:p>
            <a:r>
              <a:rPr lang="en-GB" dirty="0"/>
              <a:t>We chose the provided case study for the team project which was to create a software for an on-line supermarket.</a:t>
            </a:r>
          </a:p>
          <a:p>
            <a:r>
              <a:rPr lang="en-GB" dirty="0"/>
              <a:t>The requirement of the case study is to produce a software that meets the four cores, which include loyalty scheme, payment, marketing and supplier interface.</a:t>
            </a:r>
          </a:p>
          <a:p>
            <a:r>
              <a:rPr lang="en-GB" dirty="0"/>
              <a:t>The group is made up five so we produced an additional core which is analytics, </a:t>
            </a:r>
            <a:r>
              <a:rPr lang="en-GB" dirty="0">
                <a:solidFill>
                  <a:srgbClr val="FF0000"/>
                </a:solidFill>
              </a:rPr>
              <a:t>which is simply an analysis of the software's performance.</a:t>
            </a:r>
          </a:p>
        </p:txBody>
      </p:sp>
    </p:spTree>
    <p:extLst>
      <p:ext uri="{BB962C8B-B14F-4D97-AF65-F5344CB8AC3E}">
        <p14:creationId xmlns:p14="http://schemas.microsoft.com/office/powerpoint/2010/main" val="1898146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Thank you for your time</a:t>
            </a:r>
            <a:endParaRPr lang="en-US" dirty="0"/>
          </a:p>
        </p:txBody>
      </p:sp>
      <p:sp>
        <p:nvSpPr>
          <p:cNvPr id="3" name="Content Placeholder 2"/>
          <p:cNvSpPr>
            <a:spLocks noGrp="1"/>
          </p:cNvSpPr>
          <p:nvPr>
            <p:ph idx="1"/>
          </p:nvPr>
        </p:nvSpPr>
        <p:spPr/>
        <p:txBody>
          <a:bodyPr>
            <a:normAutofit/>
          </a:bodyPr>
          <a:lstStyle/>
          <a:p>
            <a:r>
              <a:rPr lang="en-GB" sz="2800" dirty="0"/>
              <a:t>Any Questions?</a:t>
            </a:r>
            <a:endParaRPr lang="en-US" sz="2800" dirty="0"/>
          </a:p>
        </p:txBody>
      </p:sp>
    </p:spTree>
    <p:extLst>
      <p:ext uri="{BB962C8B-B14F-4D97-AF65-F5344CB8AC3E}">
        <p14:creationId xmlns:p14="http://schemas.microsoft.com/office/powerpoint/2010/main" val="397614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dobe Devanagari" panose="02040503050201020203" pitchFamily="18" charset="0"/>
                <a:cs typeface="Adobe Devanagari" panose="02040503050201020203" pitchFamily="18" charset="0"/>
              </a:rPr>
              <a:t>Meet The Team</a:t>
            </a:r>
          </a:p>
        </p:txBody>
      </p:sp>
      <p:sp>
        <p:nvSpPr>
          <p:cNvPr id="3" name="Content Placeholder 2"/>
          <p:cNvSpPr>
            <a:spLocks noGrp="1"/>
          </p:cNvSpPr>
          <p:nvPr>
            <p:ph idx="1"/>
          </p:nvPr>
        </p:nvSpPr>
        <p:spPr/>
        <p:txBody>
          <a:bodyPr/>
          <a:lstStyle/>
          <a:p>
            <a:r>
              <a:rPr lang="en-GB" dirty="0">
                <a:latin typeface="Adobe Devanagari" panose="02040503050201020203" pitchFamily="18" charset="0"/>
                <a:cs typeface="Adobe Devanagari" panose="02040503050201020203" pitchFamily="18" charset="0"/>
              </a:rPr>
              <a:t>Akber – Project Manager / Supplier</a:t>
            </a:r>
          </a:p>
          <a:p>
            <a:r>
              <a:rPr lang="en-GB" dirty="0" err="1">
                <a:latin typeface="Adobe Devanagari" panose="02040503050201020203" pitchFamily="18" charset="0"/>
                <a:cs typeface="Adobe Devanagari" panose="02040503050201020203" pitchFamily="18" charset="0"/>
              </a:rPr>
              <a:t>Sabaa</a:t>
            </a:r>
            <a:r>
              <a:rPr lang="en-GB" dirty="0">
                <a:latin typeface="Adobe Devanagari" panose="02040503050201020203" pitchFamily="18" charset="0"/>
                <a:cs typeface="Adobe Devanagari" panose="02040503050201020203" pitchFamily="18" charset="0"/>
              </a:rPr>
              <a:t> – Head Core Developer/ Analytics</a:t>
            </a:r>
          </a:p>
          <a:p>
            <a:r>
              <a:rPr lang="en-GB" dirty="0" err="1">
                <a:latin typeface="Adobe Devanagari" panose="02040503050201020203" pitchFamily="18" charset="0"/>
                <a:cs typeface="Adobe Devanagari" panose="02040503050201020203" pitchFamily="18" charset="0"/>
              </a:rPr>
              <a:t>Abdala</a:t>
            </a:r>
            <a:r>
              <a:rPr lang="en-GB" dirty="0">
                <a:latin typeface="Adobe Devanagari" panose="02040503050201020203" pitchFamily="18" charset="0"/>
                <a:cs typeface="Adobe Devanagari" panose="02040503050201020203" pitchFamily="18" charset="0"/>
              </a:rPr>
              <a:t> - Marketing </a:t>
            </a:r>
          </a:p>
          <a:p>
            <a:r>
              <a:rPr lang="en-GB" dirty="0">
                <a:latin typeface="Adobe Devanagari" panose="02040503050201020203" pitchFamily="18" charset="0"/>
                <a:cs typeface="Adobe Devanagari" panose="02040503050201020203" pitchFamily="18" charset="0"/>
              </a:rPr>
              <a:t>David – Payment </a:t>
            </a:r>
          </a:p>
          <a:p>
            <a:r>
              <a:rPr lang="en-GB" dirty="0" err="1">
                <a:latin typeface="Adobe Devanagari" panose="02040503050201020203" pitchFamily="18" charset="0"/>
                <a:cs typeface="Adobe Devanagari" panose="02040503050201020203" pitchFamily="18" charset="0"/>
              </a:rPr>
              <a:t>Subodh</a:t>
            </a:r>
            <a:r>
              <a:rPr lang="en-GB" dirty="0">
                <a:latin typeface="Adobe Devanagari" panose="02040503050201020203" pitchFamily="18" charset="0"/>
                <a:cs typeface="Adobe Devanagari" panose="02040503050201020203" pitchFamily="18" charset="0"/>
              </a:rPr>
              <a:t> – Loyalty Scheme</a:t>
            </a:r>
          </a:p>
          <a:p>
            <a:endParaRPr lang="en-GB" dirty="0"/>
          </a:p>
        </p:txBody>
      </p:sp>
    </p:spTree>
    <p:extLst>
      <p:ext uri="{BB962C8B-B14F-4D97-AF65-F5344CB8AC3E}">
        <p14:creationId xmlns:p14="http://schemas.microsoft.com/office/powerpoint/2010/main" val="337987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Planning</a:t>
            </a:r>
          </a:p>
        </p:txBody>
      </p:sp>
      <p:sp>
        <p:nvSpPr>
          <p:cNvPr id="5" name="Text Placeholder 4"/>
          <p:cNvSpPr>
            <a:spLocks noGrp="1"/>
          </p:cNvSpPr>
          <p:nvPr>
            <p:ph type="body" sz="half" idx="2"/>
          </p:nvPr>
        </p:nvSpPr>
        <p:spPr/>
        <p:txBody>
          <a:bodyPr/>
          <a:lstStyle/>
          <a:p>
            <a:pPr marL="285750" indent="-285750">
              <a:buFont typeface="Arial" panose="020B0604020202020204" pitchFamily="34" charset="0"/>
              <a:buChar char="•"/>
            </a:pPr>
            <a:r>
              <a:rPr lang="en-GB" dirty="0"/>
              <a:t>The course of action we took towards the planning of the  project was brain storming.</a:t>
            </a:r>
          </a:p>
          <a:p>
            <a:pPr marL="285750" indent="-285750">
              <a:buFont typeface="Arial" panose="020B0604020202020204" pitchFamily="34" charset="0"/>
              <a:buChar char="•"/>
            </a:pPr>
            <a:r>
              <a:rPr lang="en-GB" dirty="0"/>
              <a:t>This was basic but effective as it encouraged group members to provide their ideas and perspective on the project.</a:t>
            </a:r>
          </a:p>
          <a:p>
            <a:pPr marL="285750" indent="-285750">
              <a:buFont typeface="Arial" panose="020B0604020202020204" pitchFamily="34" charset="0"/>
              <a:buChar char="•"/>
            </a:pPr>
            <a:endParaRPr lang="en-GB" dirty="0"/>
          </a:p>
        </p:txBody>
      </p:sp>
      <p:pic>
        <p:nvPicPr>
          <p:cNvPr id="3074" name="Picture 2" descr="Spider Diagra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4008" y="1099518"/>
            <a:ext cx="6529636" cy="528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05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Content Management System (CMS)</a:t>
            </a:r>
            <a:endParaRPr lang="en-US" dirty="0"/>
          </a:p>
        </p:txBody>
      </p:sp>
      <p:sp>
        <p:nvSpPr>
          <p:cNvPr id="7" name="Content Placeholder 6"/>
          <p:cNvSpPr>
            <a:spLocks noGrp="1"/>
          </p:cNvSpPr>
          <p:nvPr>
            <p:ph idx="1"/>
          </p:nvPr>
        </p:nvSpPr>
        <p:spPr>
          <a:xfrm>
            <a:off x="677334" y="1496560"/>
            <a:ext cx="8596668" cy="3880773"/>
          </a:xfrm>
        </p:spPr>
        <p:txBody>
          <a:bodyPr/>
          <a:lstStyle/>
          <a:p>
            <a:r>
              <a:rPr lang="en-GB" dirty="0"/>
              <a:t>A web content management system (WCM or WCMS) is a CMS designed to support the management of the content of Web pages. Most popular CMSs are also WCMSs. Web content includes text and embedded graphics, photos, video, audio, maps, and program code (e.g., for applications) that displays content or interacts with the user.</a:t>
            </a:r>
            <a:endParaRPr lang="en-US" dirty="0"/>
          </a:p>
        </p:txBody>
      </p:sp>
    </p:spTree>
    <p:extLst>
      <p:ext uri="{BB962C8B-B14F-4D97-AF65-F5344CB8AC3E}">
        <p14:creationId xmlns:p14="http://schemas.microsoft.com/office/powerpoint/2010/main" val="63770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4698" y="181428"/>
            <a:ext cx="8596668" cy="1320800"/>
          </a:xfrm>
        </p:spPr>
        <p:txBody>
          <a:bodyPr/>
          <a:lstStyle/>
          <a:p>
            <a:r>
              <a:rPr lang="en-GB" dirty="0">
                <a:latin typeface="Adobe Devanagari"/>
              </a:rPr>
              <a:t>WBS (Work Breakdown Structure)</a:t>
            </a:r>
          </a:p>
        </p:txBody>
      </p:sp>
      <p:pic>
        <p:nvPicPr>
          <p:cNvPr id="6" name="Picture 5"/>
          <p:cNvPicPr/>
          <p:nvPr/>
        </p:nvPicPr>
        <p:blipFill rotWithShape="1">
          <a:blip r:embed="rId3" cstate="print">
            <a:extLst>
              <a:ext uri="{28A0092B-C50C-407E-A947-70E740481C1C}">
                <a14:useLocalDpi xmlns:a14="http://schemas.microsoft.com/office/drawing/2010/main" val="0"/>
              </a:ext>
            </a:extLst>
          </a:blip>
          <a:srcRect l="28084" t="18022" r="29205" b="16683"/>
          <a:stretch/>
        </p:blipFill>
        <p:spPr bwMode="auto">
          <a:xfrm>
            <a:off x="2371296" y="1057013"/>
            <a:ext cx="7116653" cy="558028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409745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Head Core Developer / Analytics</a:t>
            </a:r>
            <a:br>
              <a:rPr lang="en-GB" dirty="0"/>
            </a:br>
            <a:endParaRPr lang="en-GB" dirty="0"/>
          </a:p>
        </p:txBody>
      </p:sp>
      <p:sp>
        <p:nvSpPr>
          <p:cNvPr id="3" name="Content Placeholder 2"/>
          <p:cNvSpPr>
            <a:spLocks noGrp="1"/>
          </p:cNvSpPr>
          <p:nvPr>
            <p:ph idx="1"/>
          </p:nvPr>
        </p:nvSpPr>
        <p:spPr/>
        <p:txBody>
          <a:bodyPr>
            <a:normAutofit/>
          </a:bodyPr>
          <a:lstStyle/>
          <a:p>
            <a:r>
              <a:rPr lang="en-GB" dirty="0"/>
              <a:t>Head Core Developer</a:t>
            </a:r>
          </a:p>
          <a:p>
            <a:pPr lvl="1"/>
            <a:r>
              <a:rPr lang="en-GB" dirty="0"/>
              <a:t>Website Structure</a:t>
            </a:r>
          </a:p>
          <a:p>
            <a:pPr lvl="1"/>
            <a:r>
              <a:rPr lang="en-GB" dirty="0"/>
              <a:t>Database Structure</a:t>
            </a:r>
          </a:p>
          <a:p>
            <a:pPr lvl="1"/>
            <a:r>
              <a:rPr lang="en-US" dirty="0"/>
              <a:t>Quality Assurance</a:t>
            </a:r>
          </a:p>
          <a:p>
            <a:r>
              <a:rPr lang="en-GB" dirty="0"/>
              <a:t>The field of data analysis. Analytics often involves studying past historical data to research potential trends, to analyse the effects of certain decisions or events, or to evaluate the performance of a given tool or scenario. </a:t>
            </a:r>
          </a:p>
          <a:p>
            <a:r>
              <a:rPr lang="en-GB" dirty="0"/>
              <a:t>The goal of analytics is to improve the business by gaining knowledge which can be used to make improvements or changes.</a:t>
            </a:r>
          </a:p>
          <a:p>
            <a:pPr marL="0" indent="0">
              <a:buNone/>
            </a:pPr>
            <a:r>
              <a:rPr lang="en-GB" dirty="0"/>
              <a:t/>
            </a:r>
            <a:br>
              <a:rPr lang="en-GB" dirty="0"/>
            </a:br>
            <a:endParaRPr lang="en-GB" dirty="0"/>
          </a:p>
        </p:txBody>
      </p:sp>
    </p:spTree>
    <p:extLst>
      <p:ext uri="{BB962C8B-B14F-4D97-AF65-F5344CB8AC3E}">
        <p14:creationId xmlns:p14="http://schemas.microsoft.com/office/powerpoint/2010/main" val="384815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bsite Structure.jpg"/>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r="1499"/>
          <a:stretch/>
        </p:blipFill>
        <p:spPr bwMode="auto">
          <a:xfrm>
            <a:off x="552963" y="261257"/>
            <a:ext cx="8435913" cy="624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38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a:t>
            </a:r>
            <a:endParaRPr lang="en-US" dirty="0"/>
          </a:p>
        </p:txBody>
      </p:sp>
      <p:sp>
        <p:nvSpPr>
          <p:cNvPr id="3" name="Content Placeholder 2"/>
          <p:cNvSpPr>
            <a:spLocks noGrp="1"/>
          </p:cNvSpPr>
          <p:nvPr>
            <p:ph idx="1"/>
          </p:nvPr>
        </p:nvSpPr>
        <p:spPr/>
        <p:txBody>
          <a:bodyPr>
            <a:normAutofit/>
          </a:bodyPr>
          <a:lstStyle/>
          <a:p>
            <a:r>
              <a:rPr lang="en-GB" dirty="0"/>
              <a:t>Table names:</a:t>
            </a:r>
          </a:p>
          <a:p>
            <a:pPr lvl="1"/>
            <a:r>
              <a:rPr lang="en-GB" dirty="0"/>
              <a:t>Account</a:t>
            </a:r>
          </a:p>
          <a:p>
            <a:pPr lvl="1"/>
            <a:r>
              <a:rPr lang="en-GB" dirty="0"/>
              <a:t>Cart</a:t>
            </a:r>
          </a:p>
          <a:p>
            <a:pPr lvl="1"/>
            <a:r>
              <a:rPr lang="en-GB" dirty="0"/>
              <a:t>News</a:t>
            </a:r>
          </a:p>
          <a:p>
            <a:pPr lvl="1"/>
            <a:r>
              <a:rPr lang="en-GB" dirty="0"/>
              <a:t>Products</a:t>
            </a:r>
          </a:p>
          <a:p>
            <a:pPr lvl="1"/>
            <a:r>
              <a:rPr lang="en-GB" dirty="0"/>
              <a:t>Promotions</a:t>
            </a:r>
          </a:p>
          <a:p>
            <a:pPr lvl="1"/>
            <a:r>
              <a:rPr lang="en-GB" dirty="0"/>
              <a:t>Purchase_order</a:t>
            </a:r>
          </a:p>
          <a:p>
            <a:pPr lvl="1"/>
            <a:r>
              <a:rPr lang="en-GB" dirty="0"/>
              <a:t>Purchase_transactions</a:t>
            </a:r>
          </a:p>
          <a:p>
            <a:pPr lvl="1"/>
            <a:r>
              <a:rPr lang="en-GB" dirty="0"/>
              <a:t>Stock</a:t>
            </a:r>
          </a:p>
          <a:p>
            <a:pPr lvl="1"/>
            <a:r>
              <a:rPr lang="en-GB" dirty="0"/>
              <a:t>Supplier</a:t>
            </a:r>
          </a:p>
          <a:p>
            <a:endParaRPr lang="en-US" dirty="0"/>
          </a:p>
        </p:txBody>
      </p:sp>
    </p:spTree>
    <p:extLst>
      <p:ext uri="{BB962C8B-B14F-4D97-AF65-F5344CB8AC3E}">
        <p14:creationId xmlns:p14="http://schemas.microsoft.com/office/powerpoint/2010/main" val="21936514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716</TotalTime>
  <Words>815</Words>
  <Application>Microsoft Office PowerPoint</Application>
  <PresentationFormat>Widescreen</PresentationFormat>
  <Paragraphs>186</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Adobe Devanagari</vt:lpstr>
      <vt:lpstr>Arial</vt:lpstr>
      <vt:lpstr>Calibri</vt:lpstr>
      <vt:lpstr>Trebuchet MS</vt:lpstr>
      <vt:lpstr>Wingdings</vt:lpstr>
      <vt:lpstr>Wingdings 3</vt:lpstr>
      <vt:lpstr>Facet</vt:lpstr>
      <vt:lpstr>intro</vt:lpstr>
      <vt:lpstr>What we chose</vt:lpstr>
      <vt:lpstr>Meet The Team</vt:lpstr>
      <vt:lpstr>Planning</vt:lpstr>
      <vt:lpstr>Content Management System (CMS)</vt:lpstr>
      <vt:lpstr>WBS (Work Breakdown Structure)</vt:lpstr>
      <vt:lpstr>Head Core Developer / Analytics </vt:lpstr>
      <vt:lpstr>PowerPoint Presentation</vt:lpstr>
      <vt:lpstr>Database</vt:lpstr>
      <vt:lpstr>PowerPoint Presentation</vt:lpstr>
      <vt:lpstr>Project Manager</vt:lpstr>
      <vt:lpstr> Supplier  </vt:lpstr>
      <vt:lpstr>Marketing  </vt:lpstr>
      <vt:lpstr>Marketing-Software</vt:lpstr>
      <vt:lpstr>Loyalty Scheme</vt:lpstr>
      <vt:lpstr>Payment  </vt:lpstr>
      <vt:lpstr>First Design </vt:lpstr>
      <vt:lpstr>Draft Design</vt:lpstr>
      <vt:lpstr>PowerPoint Presentation</vt:lpstr>
      <vt:lpstr>Thank you for your time</vt:lpstr>
    </vt:vector>
  </TitlesOfParts>
  <Company>University of West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Akber Ali</dc:creator>
  <cp:lastModifiedBy>Deividas Masiliunas</cp:lastModifiedBy>
  <cp:revision>34</cp:revision>
  <dcterms:created xsi:type="dcterms:W3CDTF">2017-01-31T11:55:50Z</dcterms:created>
  <dcterms:modified xsi:type="dcterms:W3CDTF">2017-02-20T17:41:34Z</dcterms:modified>
</cp:coreProperties>
</file>