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58" r:id="rId3"/>
    <p:sldId id="257" r:id="rId4"/>
    <p:sldId id="268" r:id="rId5"/>
    <p:sldId id="267" r:id="rId6"/>
    <p:sldId id="262" r:id="rId7"/>
    <p:sldId id="271" r:id="rId8"/>
    <p:sldId id="273" r:id="rId9"/>
    <p:sldId id="272" r:id="rId10"/>
    <p:sldId id="270" r:id="rId11"/>
    <p:sldId id="263" r:id="rId12"/>
    <p:sldId id="261" r:id="rId13"/>
    <p:sldId id="259" r:id="rId14"/>
    <p:sldId id="266" r:id="rId15"/>
    <p:sldId id="260" r:id="rId16"/>
    <p:sldId id="264" r:id="rId17"/>
    <p:sldId id="265"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5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321354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109986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99335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14</a:t>
            </a:fld>
            <a:endParaRPr lang="en-GB"/>
          </a:p>
        </p:txBody>
      </p:sp>
    </p:spTree>
    <p:extLst>
      <p:ext uri="{BB962C8B-B14F-4D97-AF65-F5344CB8AC3E}">
        <p14:creationId xmlns:p14="http://schemas.microsoft.com/office/powerpoint/2010/main" val="3283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15</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16</a:t>
            </a:fld>
            <a:endParaRPr lang="en-GB"/>
          </a:p>
        </p:txBody>
      </p:sp>
    </p:spTree>
    <p:extLst>
      <p:ext uri="{BB962C8B-B14F-4D97-AF65-F5344CB8AC3E}">
        <p14:creationId xmlns:p14="http://schemas.microsoft.com/office/powerpoint/2010/main" val="378027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17</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18</a:t>
            </a:fld>
            <a:endParaRPr lang="en-GB"/>
          </a:p>
        </p:txBody>
      </p:sp>
    </p:spTree>
    <p:extLst>
      <p:ext uri="{BB962C8B-B14F-4D97-AF65-F5344CB8AC3E}">
        <p14:creationId xmlns:p14="http://schemas.microsoft.com/office/powerpoint/2010/main" val="312456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6964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242964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303661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34415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230607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63997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032" y="1835275"/>
            <a:ext cx="7766936" cy="1646302"/>
          </a:xfrm>
        </p:spPr>
        <p:txBody>
          <a:bodyPr/>
          <a:lstStyle/>
          <a:p>
            <a:r>
              <a:rPr lang="en-GB" dirty="0"/>
              <a:t>Introduction</a:t>
            </a:r>
          </a:p>
        </p:txBody>
      </p:sp>
      <p:sp>
        <p:nvSpPr>
          <p:cNvPr id="3" name="Subtitle 2"/>
          <p:cNvSpPr>
            <a:spLocks noGrp="1"/>
          </p:cNvSpPr>
          <p:nvPr>
            <p:ph type="subTitle" idx="1"/>
          </p:nvPr>
        </p:nvSpPr>
        <p:spPr/>
        <p:txBody>
          <a:bodyPr/>
          <a:lstStyle/>
          <a:p>
            <a:r>
              <a:rPr lang="en-GB" dirty="0"/>
              <a:t>A quick breakdown about the creation of SADA Superstore</a:t>
            </a:r>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Project Manager</a:t>
            </a:r>
          </a:p>
        </p:txBody>
      </p:sp>
      <p:sp>
        <p:nvSpPr>
          <p:cNvPr id="3" name="Content Placeholder 2"/>
          <p:cNvSpPr>
            <a:spLocks noGrp="1"/>
          </p:cNvSpPr>
          <p:nvPr>
            <p:ph idx="1"/>
          </p:nvPr>
        </p:nvSpPr>
        <p:spPr>
          <a:xfrm>
            <a:off x="677334" y="2160589"/>
            <a:ext cx="8596668" cy="3880773"/>
          </a:xfrm>
        </p:spPr>
        <p:txBody>
          <a:bodyPr/>
          <a:lstStyle/>
          <a:p>
            <a:r>
              <a:rPr lang="en-GB" dirty="0"/>
              <a:t>Overall responsibility for initiating, planning, design, execution, monitoring, controlling and finalising the project</a:t>
            </a:r>
          </a:p>
          <a:p>
            <a:r>
              <a:rPr lang="en-GB" dirty="0"/>
              <a:t>The ability to ask penetrating questions</a:t>
            </a:r>
          </a:p>
          <a:p>
            <a:r>
              <a:rPr lang="en-GB" dirty="0"/>
              <a:t>Chase up and confirm assumptions</a:t>
            </a:r>
          </a:p>
          <a:p>
            <a:r>
              <a:rPr lang="en-GB" dirty="0"/>
              <a:t>Key roles – planning and setting up variables</a:t>
            </a:r>
          </a:p>
          <a:p>
            <a:r>
              <a:rPr lang="en-GB" dirty="0"/>
              <a:t>Resourcing</a:t>
            </a:r>
          </a:p>
          <a:p>
            <a:r>
              <a:rPr lang="en-GB" dirty="0"/>
              <a:t>Schedules</a:t>
            </a:r>
          </a:p>
          <a:p>
            <a:r>
              <a:rPr lang="en-GB" dirty="0"/>
              <a:t>Managing issues</a:t>
            </a:r>
          </a:p>
          <a:p>
            <a:r>
              <a:rPr lang="en-GB" dirty="0"/>
              <a:t>Leadership</a:t>
            </a:r>
          </a:p>
          <a:p>
            <a:r>
              <a:rPr lang="en-GB" dirty="0"/>
              <a:t>Confidence and assurance</a:t>
            </a:r>
          </a:p>
        </p:txBody>
      </p:sp>
      <p:sp>
        <p:nvSpPr>
          <p:cNvPr id="4" name="TextBox 3"/>
          <p:cNvSpPr txBox="1"/>
          <p:nvPr/>
        </p:nvSpPr>
        <p:spPr>
          <a:xfrm>
            <a:off x="1546412" y="6217024"/>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293592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04" y="85165"/>
            <a:ext cx="8596668" cy="1320800"/>
          </a:xfrm>
        </p:spPr>
        <p:txBody>
          <a:bodyPr>
            <a:normAutofit fontScale="90000"/>
          </a:bodyPr>
          <a:lstStyle/>
          <a:p>
            <a:r>
              <a:rPr lang="en-GB" dirty="0"/>
              <a:t> Supplier</a:t>
            </a:r>
            <a:br>
              <a:rPr lang="en-GB" dirty="0"/>
            </a:br>
            <a:br>
              <a:rPr lang="en-GB" dirty="0"/>
            </a:br>
            <a:endParaRPr lang="en-GB" dirty="0"/>
          </a:p>
        </p:txBody>
      </p:sp>
      <p:sp>
        <p:nvSpPr>
          <p:cNvPr id="3" name="Content Placeholder 2"/>
          <p:cNvSpPr>
            <a:spLocks noGrp="1"/>
          </p:cNvSpPr>
          <p:nvPr>
            <p:ph idx="1"/>
          </p:nvPr>
        </p:nvSpPr>
        <p:spPr>
          <a:xfrm>
            <a:off x="507004" y="1013011"/>
            <a:ext cx="9748619" cy="5481917"/>
          </a:xfrm>
        </p:spPr>
        <p:txBody>
          <a:bodyPr>
            <a:normAutofit fontScale="77500" lnSpcReduction="20000"/>
          </a:bodyPr>
          <a:lstStyle/>
          <a:p>
            <a:r>
              <a:rPr lang="en-GB" dirty="0"/>
              <a:t>Who is  a supplier?</a:t>
            </a:r>
          </a:p>
          <a:p>
            <a:pPr lvl="1"/>
            <a:r>
              <a:rPr lang="en-GB" dirty="0"/>
              <a:t>Manufacturer, distributor or a vendor</a:t>
            </a:r>
          </a:p>
          <a:p>
            <a:pPr lvl="1"/>
            <a:r>
              <a:rPr lang="en-GB" dirty="0"/>
              <a:t>Can ship products to the supplier distribution hubs or directly to the retail store</a:t>
            </a:r>
          </a:p>
          <a:p>
            <a:pPr lvl="1"/>
            <a:r>
              <a:rPr lang="en-GB" dirty="0"/>
              <a:t>Reliable and efficient </a:t>
            </a:r>
          </a:p>
          <a:p>
            <a:pPr marL="457200" lvl="1" indent="0">
              <a:buNone/>
            </a:pPr>
            <a:endParaRPr lang="en-GB" dirty="0"/>
          </a:p>
          <a:p>
            <a:r>
              <a:rPr lang="en-GB" dirty="0"/>
              <a:t>What is the role of a supplier?</a:t>
            </a:r>
          </a:p>
          <a:p>
            <a:pPr lvl="1"/>
            <a:r>
              <a:rPr lang="en-GB" dirty="0"/>
              <a:t>Provide the products to resellers</a:t>
            </a:r>
          </a:p>
          <a:p>
            <a:pPr marL="457200" lvl="1" indent="0">
              <a:buNone/>
            </a:pPr>
            <a:endParaRPr lang="en-GB" dirty="0"/>
          </a:p>
          <a:p>
            <a:r>
              <a:rPr lang="en-GB" dirty="0"/>
              <a:t>The relationship between supplier and seller?</a:t>
            </a:r>
          </a:p>
          <a:p>
            <a:pPr lvl="1"/>
            <a:r>
              <a:rPr lang="en-GB" dirty="0"/>
              <a:t>Is a very close relationship almost like a food chain between customer, seller and supplier</a:t>
            </a:r>
          </a:p>
          <a:p>
            <a:pPr marL="457200" lvl="1" indent="0">
              <a:buNone/>
            </a:pPr>
            <a:endParaRPr lang="en-GB" dirty="0"/>
          </a:p>
          <a:p>
            <a:r>
              <a:rPr lang="en-GB" dirty="0"/>
              <a:t>Responsibilities of a supplier? </a:t>
            </a:r>
          </a:p>
          <a:p>
            <a:pPr lvl="1"/>
            <a:r>
              <a:rPr lang="en-GB" dirty="0"/>
              <a:t>Source the seller good products, material and supplier</a:t>
            </a:r>
          </a:p>
          <a:p>
            <a:pPr lvl="1"/>
            <a:endParaRPr lang="en-GB" dirty="0"/>
          </a:p>
          <a:p>
            <a:r>
              <a:rPr lang="en-GB" dirty="0"/>
              <a:t>What is EDI?</a:t>
            </a:r>
          </a:p>
          <a:p>
            <a:pPr lvl="1"/>
            <a:r>
              <a:rPr lang="en-GB" dirty="0"/>
              <a:t>Electronic data integration – links databases, allows access between computer systems.</a:t>
            </a:r>
          </a:p>
          <a:p>
            <a:pPr lvl="1"/>
            <a:r>
              <a:rPr lang="en-GB" dirty="0"/>
              <a:t>EDI is the best method and shows the trust between the supplier and seller</a:t>
            </a:r>
          </a:p>
          <a:p>
            <a:pPr lvl="1"/>
            <a:r>
              <a:rPr lang="en-GB" dirty="0"/>
              <a:t>I am working on creating functions that will retrieve stock levels and update stock by requesting orders from the supplier.</a:t>
            </a:r>
          </a:p>
          <a:p>
            <a:pPr lvl="1"/>
            <a:endParaRPr lang="en-GB" dirty="0"/>
          </a:p>
          <a:p>
            <a:pPr lvl="1"/>
            <a:endParaRPr lang="en-GB" dirty="0"/>
          </a:p>
          <a:p>
            <a:pPr marL="457200" lvl="1" indent="0">
              <a:buNone/>
            </a:pPr>
            <a:endParaRPr lang="en-GB" dirty="0"/>
          </a:p>
          <a:p>
            <a:endParaRPr lang="en-GB" dirty="0"/>
          </a:p>
          <a:p>
            <a:pPr marL="457200" lvl="1" indent="0">
              <a:buNone/>
            </a:pPr>
            <a:endParaRPr lang="en-GB" dirty="0"/>
          </a:p>
        </p:txBody>
      </p:sp>
      <p:sp>
        <p:nvSpPr>
          <p:cNvPr id="4" name="TextBox 3"/>
          <p:cNvSpPr txBox="1"/>
          <p:nvPr/>
        </p:nvSpPr>
        <p:spPr>
          <a:xfrm>
            <a:off x="1089212" y="6125596"/>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3238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 </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a:xfrm>
            <a:off x="587687" y="2312989"/>
            <a:ext cx="8596668" cy="3880773"/>
          </a:xfrm>
        </p:spPr>
        <p:txBody>
          <a:bodyPr/>
          <a:lstStyle/>
          <a:p>
            <a:pPr lvl="0"/>
            <a:r>
              <a:rPr lang="en-GB" dirty="0">
                <a:latin typeface="Adobe Devanagari" panose="02040503050201020203" pitchFamily="18" charset="0"/>
                <a:cs typeface="Adobe Devanagari" panose="02040503050201020203" pitchFamily="18" charset="0"/>
              </a:rPr>
              <a:t>Marketing is where a business creates new ways in which it can improve the performance of sales in hopes of increasing profit.</a:t>
            </a:r>
          </a:p>
          <a:p>
            <a:pPr lvl="0"/>
            <a:r>
              <a:rPr lang="en-GB" dirty="0">
                <a:latin typeface="Adobe Devanagari" panose="02040503050201020203" pitchFamily="18" charset="0"/>
                <a:cs typeface="Adobe Devanagari" panose="02040503050201020203" pitchFamily="18" charset="0"/>
              </a:rPr>
              <a:t> A business can do this by tracking consumer purchase, and by doing so can offer promotions and offers on popular products.</a:t>
            </a:r>
          </a:p>
          <a:p>
            <a:pPr lvl="0"/>
            <a:r>
              <a:rPr lang="en-GB" dirty="0">
                <a:latin typeface="Adobe Devanagari" panose="02040503050201020203" pitchFamily="18" charset="0"/>
                <a:cs typeface="Adobe Devanagari" panose="02040503050201020203" pitchFamily="18" charset="0"/>
              </a:rPr>
              <a:t>I approached this core by first researching the offers and promotions of other companies such as Tesco and Sainsbury for a better insight.</a:t>
            </a:r>
          </a:p>
          <a:p>
            <a:pPr lvl="0"/>
            <a:r>
              <a:rPr lang="en-GB" dirty="0">
                <a:latin typeface="Adobe Devanagari" panose="02040503050201020203" pitchFamily="18" charset="0"/>
                <a:cs typeface="Adobe Devanagari" panose="02040503050201020203" pitchFamily="18" charset="0"/>
              </a:rPr>
              <a:t> In doing so it has helped in deciding on offers and promotions that we will integrate into the software.</a:t>
            </a:r>
          </a:p>
          <a:p>
            <a:endParaRPr lang="en-GB" dirty="0"/>
          </a:p>
          <a:p>
            <a:endParaRPr lang="en-GB" dirty="0"/>
          </a:p>
          <a:p>
            <a:endParaRPr lang="en-GB" dirty="0"/>
          </a:p>
        </p:txBody>
      </p:sp>
      <p:sp>
        <p:nvSpPr>
          <p:cNvPr id="4" name="TextBox 3"/>
          <p:cNvSpPr txBox="1"/>
          <p:nvPr/>
        </p:nvSpPr>
        <p:spPr>
          <a:xfrm>
            <a:off x="1004047" y="5961530"/>
            <a:ext cx="1089211"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303522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596668" cy="4937760"/>
          </a:xfrm>
        </p:spPr>
        <p:txBody>
          <a:bodyPr>
            <a:noAutofit/>
          </a:bodyPr>
          <a:lstStyle/>
          <a:p>
            <a:r>
              <a:rPr lang="en-GB" sz="1400" dirty="0"/>
              <a:t>Loyalty Scheme is a rewards program offered by our company to those customers who frequently make purchases in our store. A loyalty scheme program gives our customer advanced access to new products, special sales coupons or free gift voucher to use within our  stores. </a:t>
            </a:r>
          </a:p>
          <a:p>
            <a:pPr>
              <a:buNone/>
            </a:pPr>
            <a:r>
              <a:rPr lang="en-GB" sz="1400" dirty="0"/>
              <a:t>      To benefit form this scheme ,customers have to  register their personal information with the our store. After successful registration we issue a unique identifier, such as a numerical ID or membership card so that our customers can use that identifier when making a purchase in our stores.</a:t>
            </a:r>
          </a:p>
          <a:p>
            <a:endParaRPr lang="en-GB" sz="1400" dirty="0"/>
          </a:p>
          <a:p>
            <a:r>
              <a:rPr lang="en-GB" sz="1400" dirty="0"/>
              <a:t>Research of php and mysql loyalty scheme  integration</a:t>
            </a:r>
          </a:p>
          <a:p>
            <a:r>
              <a:rPr lang="en-GB" sz="1400" dirty="0"/>
              <a:t>Alter table accounts to create points column </a:t>
            </a:r>
          </a:p>
          <a:p>
            <a:r>
              <a:rPr lang="en-GB" sz="1400" dirty="0"/>
              <a:t>Gathering resources</a:t>
            </a:r>
          </a:p>
          <a:p>
            <a:r>
              <a:rPr lang="en-GB" sz="1400" dirty="0"/>
              <a:t>Testing </a:t>
            </a:r>
          </a:p>
          <a:p>
            <a:endParaRPr lang="en-GB" sz="1600" dirty="0"/>
          </a:p>
          <a:p>
            <a:r>
              <a:rPr lang="en-GB" sz="1600" dirty="0"/>
              <a:t>Functions required:</a:t>
            </a:r>
          </a:p>
          <a:p>
            <a:pPr lvl="1">
              <a:buFont typeface="+mj-lt"/>
              <a:buAutoNum type="arabicPeriod"/>
            </a:pPr>
            <a:r>
              <a:rPr lang="en-GB" sz="1400" dirty="0"/>
              <a:t>create function to add point </a:t>
            </a:r>
          </a:p>
          <a:p>
            <a:pPr lvl="1">
              <a:buFont typeface="+mj-lt"/>
              <a:buAutoNum type="arabicPeriod"/>
            </a:pPr>
            <a:r>
              <a:rPr lang="en-GB" sz="1400" dirty="0"/>
              <a:t>create function to  redeem the points to increase balance</a:t>
            </a:r>
          </a:p>
          <a:p>
            <a:endParaRPr lang="en-GB" dirty="0"/>
          </a:p>
        </p:txBody>
      </p:sp>
      <p:sp>
        <p:nvSpPr>
          <p:cNvPr id="4" name="TextBox 3"/>
          <p:cNvSpPr txBox="1"/>
          <p:nvPr/>
        </p:nvSpPr>
        <p:spPr>
          <a:xfrm>
            <a:off x="6616209" y="5894295"/>
            <a:ext cx="1169638" cy="369332"/>
          </a:xfrm>
          <a:prstGeom prst="rect">
            <a:avLst/>
          </a:prstGeom>
          <a:noFill/>
        </p:spPr>
        <p:txBody>
          <a:bodyPr wrap="square" rtlCol="0">
            <a:spAutoFit/>
          </a:bodyPr>
          <a:lstStyle/>
          <a:p>
            <a:r>
              <a:rPr lang="en-GB" dirty="0" err="1"/>
              <a:t>subodo</a:t>
            </a:r>
            <a:endParaRPr lang="en-GB" dirty="0"/>
          </a:p>
        </p:txBody>
      </p:sp>
    </p:spTree>
    <p:extLst>
      <p:ext uri="{BB962C8B-B14F-4D97-AF65-F5344CB8AC3E}">
        <p14:creationId xmlns:p14="http://schemas.microsoft.com/office/powerpoint/2010/main" val="406605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Marketing-Software</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[The code will be here along with a screenshot displaying its function and purpose and how it affects the software.]</a:t>
            </a:r>
          </a:p>
        </p:txBody>
      </p:sp>
      <p:sp>
        <p:nvSpPr>
          <p:cNvPr id="4" name="TextBox 3"/>
          <p:cNvSpPr txBox="1"/>
          <p:nvPr/>
        </p:nvSpPr>
        <p:spPr>
          <a:xfrm>
            <a:off x="999564" y="5419165"/>
            <a:ext cx="1156447"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2413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fontScale="90000"/>
          </a:bodyPr>
          <a:lstStyle/>
          <a:p>
            <a:r>
              <a:rPr lang="en-GB" dirty="0"/>
              <a:t>Payment </a:t>
            </a:r>
            <a:br>
              <a:rPr lang="en-GB" dirty="0"/>
            </a:br>
            <a:endParaRPr lang="en-GB" dirty="0"/>
          </a:p>
        </p:txBody>
      </p:sp>
      <p:sp>
        <p:nvSpPr>
          <p:cNvPr id="3" name="Content Placeholder 2"/>
          <p:cNvSpPr>
            <a:spLocks noGrp="1"/>
          </p:cNvSpPr>
          <p:nvPr>
            <p:ph idx="1"/>
          </p:nvPr>
        </p:nvSpPr>
        <p:spPr>
          <a:xfrm>
            <a:off x="677334" y="1359569"/>
            <a:ext cx="8596668" cy="4681794"/>
          </a:xfrm>
        </p:spPr>
        <p:txBody>
          <a:bodyPr>
            <a:normAutofit/>
          </a:bodyPr>
          <a:lstStyle/>
          <a:p>
            <a:r>
              <a:rPr lang="en-US" dirty="0"/>
              <a:t>The main idea of Payment development plan: The customer can select a payment option Credit card or PayPal, then select the amount he/she wants to add  and uses the money to purchase goods from the website</a:t>
            </a:r>
          </a:p>
          <a:p>
            <a:r>
              <a:rPr lang="en-GB" dirty="0"/>
              <a:t>Research of Php payment integration</a:t>
            </a:r>
          </a:p>
          <a:p>
            <a:r>
              <a:rPr lang="en-GB" dirty="0"/>
              <a:t>Research the payment options Credit card Or PayPal</a:t>
            </a:r>
          </a:p>
          <a:p>
            <a:r>
              <a:rPr lang="en-GB" dirty="0"/>
              <a:t>Gathering resources, code snippets</a:t>
            </a:r>
          </a:p>
          <a:p>
            <a:r>
              <a:rPr lang="en-GB" dirty="0"/>
              <a:t>Functions required:</a:t>
            </a:r>
          </a:p>
          <a:p>
            <a:pPr lvl="1">
              <a:buFont typeface="Wingdings" panose="05000000000000000000" pitchFamily="2" charset="2"/>
              <a:buChar char="§"/>
            </a:pPr>
            <a:r>
              <a:rPr lang="en-GB" dirty="0"/>
              <a:t>Add_balance.php</a:t>
            </a:r>
          </a:p>
          <a:p>
            <a:pPr lvl="1">
              <a:buFont typeface="Wingdings" panose="05000000000000000000" pitchFamily="2" charset="2"/>
              <a:buChar char="§"/>
            </a:pPr>
            <a:r>
              <a:rPr lang="en-GB" dirty="0"/>
              <a:t>Buy_product.php</a:t>
            </a:r>
          </a:p>
          <a:p>
            <a:pPr lvl="1">
              <a:buFont typeface="Wingdings" panose="05000000000000000000" pitchFamily="2" charset="2"/>
              <a:buChar char="§"/>
            </a:pPr>
            <a:r>
              <a:rPr lang="en-GB" dirty="0" err="1"/>
              <a:t>Receipt.php</a:t>
            </a:r>
            <a:endParaRPr lang="en-GB" dirty="0"/>
          </a:p>
          <a:p>
            <a:r>
              <a:rPr lang="en-GB" dirty="0"/>
              <a:t>Testing of functions</a:t>
            </a:r>
          </a:p>
          <a:p>
            <a:pPr lvl="1">
              <a:buFont typeface="Wingdings" panose="05000000000000000000" pitchFamily="2" charset="2"/>
              <a:buChar char="§"/>
            </a:pPr>
            <a:endParaRPr lang="en-GB" dirty="0"/>
          </a:p>
          <a:p>
            <a:endParaRPr lang="en-GB" dirty="0"/>
          </a:p>
        </p:txBody>
      </p:sp>
      <p:sp>
        <p:nvSpPr>
          <p:cNvPr id="4" name="TextBox 3"/>
          <p:cNvSpPr txBox="1"/>
          <p:nvPr/>
        </p:nvSpPr>
        <p:spPr>
          <a:xfrm>
            <a:off x="1281953" y="6190130"/>
            <a:ext cx="1013011" cy="369332"/>
          </a:xfrm>
          <a:prstGeom prst="rect">
            <a:avLst/>
          </a:prstGeom>
          <a:noFill/>
        </p:spPr>
        <p:txBody>
          <a:bodyPr wrap="square" rtlCol="0">
            <a:spAutoFit/>
          </a:bodyPr>
          <a:lstStyle/>
          <a:p>
            <a:r>
              <a:rPr lang="en-GB" dirty="0" err="1"/>
              <a:t>david</a:t>
            </a:r>
            <a:endParaRPr lang="en-GB" dirty="0"/>
          </a:p>
        </p:txBody>
      </p:sp>
    </p:spTree>
    <p:extLst>
      <p:ext uri="{BB962C8B-B14F-4D97-AF65-F5344CB8AC3E}">
        <p14:creationId xmlns:p14="http://schemas.microsoft.com/office/powerpoint/2010/main" val="49273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
        <p:nvSpPr>
          <p:cNvPr id="5" name="TextBox 4"/>
          <p:cNvSpPr txBox="1"/>
          <p:nvPr/>
        </p:nvSpPr>
        <p:spPr>
          <a:xfrm>
            <a:off x="999565" y="5419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51629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43" y="1228950"/>
            <a:ext cx="6547498" cy="5231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9565" y="5419165"/>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52296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srcRect l="13846" t="6826" r="14859" b="8889"/>
          <a:stretch/>
        </p:blipFill>
        <p:spPr>
          <a:xfrm>
            <a:off x="1166691" y="39197"/>
            <a:ext cx="9546771" cy="6818803"/>
          </a:xfrm>
          <a:prstGeom prst="rect">
            <a:avLst/>
          </a:prstGeom>
        </p:spPr>
      </p:pic>
      <p:sp>
        <p:nvSpPr>
          <p:cNvPr id="3" name="TextBox 2"/>
          <p:cNvSpPr txBox="1"/>
          <p:nvPr/>
        </p:nvSpPr>
        <p:spPr>
          <a:xfrm>
            <a:off x="319527" y="6163236"/>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182070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 for your time</a:t>
            </a:r>
            <a:endParaRPr lang="en-US" dirty="0"/>
          </a:p>
        </p:txBody>
      </p:sp>
      <p:sp>
        <p:nvSpPr>
          <p:cNvPr id="3" name="Content Placeholder 2"/>
          <p:cNvSpPr>
            <a:spLocks noGrp="1"/>
          </p:cNvSpPr>
          <p:nvPr>
            <p:ph idx="1"/>
          </p:nvPr>
        </p:nvSpPr>
        <p:spPr>
          <a:xfrm>
            <a:off x="928346" y="2178519"/>
            <a:ext cx="8596668" cy="3880773"/>
          </a:xfrm>
        </p:spPr>
        <p:txBody>
          <a:bodyPr>
            <a:normAutofit/>
          </a:bodyPr>
          <a:lstStyle/>
          <a:p>
            <a:r>
              <a:rPr lang="en-GB" sz="2800" dirty="0"/>
              <a:t>Any Questions ask </a:t>
            </a:r>
            <a:r>
              <a:rPr lang="en-GB" sz="2800"/>
              <a:t>abdala?</a:t>
            </a:r>
            <a:endParaRPr lang="en-US" sz="2800" dirty="0"/>
          </a:p>
        </p:txBody>
      </p:sp>
      <p:sp>
        <p:nvSpPr>
          <p:cNvPr id="4" name="TextBox 3"/>
          <p:cNvSpPr txBox="1"/>
          <p:nvPr/>
        </p:nvSpPr>
        <p:spPr>
          <a:xfrm>
            <a:off x="999565" y="5419165"/>
            <a:ext cx="1075764" cy="369332"/>
          </a:xfrm>
          <a:prstGeom prst="rect">
            <a:avLst/>
          </a:prstGeom>
          <a:noFill/>
        </p:spPr>
        <p:txBody>
          <a:bodyPr wrap="square" rtlCol="0">
            <a:spAutoFit/>
          </a:bodyPr>
          <a:lstStyle/>
          <a:p>
            <a:r>
              <a:rPr lang="en-GB" dirty="0" err="1"/>
              <a:t>abdala</a:t>
            </a:r>
            <a:endParaRPr lang="en-GB" dirty="0"/>
          </a:p>
        </p:txBody>
      </p:sp>
    </p:spTree>
    <p:extLst>
      <p:ext uri="{BB962C8B-B14F-4D97-AF65-F5344CB8AC3E}">
        <p14:creationId xmlns:p14="http://schemas.microsoft.com/office/powerpoint/2010/main" val="397614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p:txBody>
          <a:bodyPr/>
          <a:lstStyle/>
          <a:p>
            <a:r>
              <a:rPr lang="en-GB" dirty="0"/>
              <a:t>We chose the provided case study for the team project which was to create a software for an on-line supermarket.</a:t>
            </a:r>
          </a:p>
          <a:p>
            <a:r>
              <a:rPr lang="en-GB" dirty="0"/>
              <a:t>The requirement of the case study is to produce a software that meets the four cores, which include loyalty scheme, payment, marketing and supplier interface.</a:t>
            </a:r>
          </a:p>
          <a:p>
            <a:r>
              <a:rPr lang="en-GB" dirty="0"/>
              <a:t>The group is made up five so we produced an additional core which is analytics, </a:t>
            </a:r>
            <a:r>
              <a:rPr lang="en-GB" dirty="0">
                <a:solidFill>
                  <a:schemeClr val="tx1"/>
                </a:solidFill>
              </a:rPr>
              <a:t>which is simply an analysis of the data changes being occurred for the business.</a:t>
            </a:r>
          </a:p>
          <a:p>
            <a:endParaRPr lang="en-GB" dirty="0">
              <a:solidFill>
                <a:schemeClr val="tx1"/>
              </a:solidFill>
            </a:endParaRPr>
          </a:p>
          <a:p>
            <a:endParaRPr lang="en-GB" dirty="0">
              <a:solidFill>
                <a:schemeClr val="tx1"/>
              </a:solidFill>
            </a:endParaRPr>
          </a:p>
          <a:p>
            <a:pPr marL="0" indent="0">
              <a:buNone/>
            </a:pPr>
            <a:r>
              <a:rPr lang="en-GB" dirty="0">
                <a:solidFill>
                  <a:schemeClr val="tx1"/>
                </a:solidFill>
              </a:rPr>
              <a:t>Abdala</a:t>
            </a:r>
          </a:p>
        </p:txBody>
      </p:sp>
    </p:spTree>
    <p:extLst>
      <p:ext uri="{BB962C8B-B14F-4D97-AF65-F5344CB8AC3E}">
        <p14:creationId xmlns:p14="http://schemas.microsoft.com/office/powerpoint/2010/main" val="18981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dobe Devanagari" panose="02040503050201020203" pitchFamily="18" charset="0"/>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dirty="0">
                <a:latin typeface="Adobe Devanagari" panose="02040503050201020203" pitchFamily="18" charset="0"/>
                <a:cs typeface="Adobe Devanagari" panose="02040503050201020203" pitchFamily="18" charset="0"/>
              </a:rPr>
              <a:t>Akber – Project Manager / Supplier</a:t>
            </a:r>
          </a:p>
          <a:p>
            <a:r>
              <a:rPr lang="en-GB" dirty="0" err="1">
                <a:latin typeface="Adobe Devanagari" panose="02040503050201020203" pitchFamily="18" charset="0"/>
                <a:cs typeface="Adobe Devanagari" panose="02040503050201020203" pitchFamily="18" charset="0"/>
              </a:rPr>
              <a:t>Sabaa</a:t>
            </a:r>
            <a:r>
              <a:rPr lang="en-GB" dirty="0">
                <a:latin typeface="Adobe Devanagari" panose="02040503050201020203" pitchFamily="18" charset="0"/>
                <a:cs typeface="Adobe Devanagari" panose="02040503050201020203" pitchFamily="18" charset="0"/>
              </a:rPr>
              <a:t> – Head Core Developer/ Analytics</a:t>
            </a:r>
          </a:p>
          <a:p>
            <a:r>
              <a:rPr lang="en-GB" dirty="0" err="1">
                <a:latin typeface="Adobe Devanagari" panose="02040503050201020203" pitchFamily="18" charset="0"/>
                <a:cs typeface="Adobe Devanagari" panose="02040503050201020203" pitchFamily="18" charset="0"/>
              </a:rPr>
              <a:t>Abdala</a:t>
            </a:r>
            <a:r>
              <a:rPr lang="en-GB" dirty="0">
                <a:latin typeface="Adobe Devanagari" panose="02040503050201020203" pitchFamily="18" charset="0"/>
                <a:cs typeface="Adobe Devanagari" panose="02040503050201020203" pitchFamily="18" charset="0"/>
              </a:rPr>
              <a:t> - Marketing </a:t>
            </a:r>
          </a:p>
          <a:p>
            <a:r>
              <a:rPr lang="en-GB" dirty="0">
                <a:latin typeface="Adobe Devanagari" panose="02040503050201020203" pitchFamily="18" charset="0"/>
                <a:cs typeface="Adobe Devanagari" panose="02040503050201020203" pitchFamily="18" charset="0"/>
              </a:rPr>
              <a:t>David – Payment </a:t>
            </a:r>
          </a:p>
          <a:p>
            <a:r>
              <a:rPr lang="en-GB" dirty="0" err="1">
                <a:latin typeface="Adobe Devanagari" panose="02040503050201020203" pitchFamily="18" charset="0"/>
                <a:cs typeface="Adobe Devanagari" panose="02040503050201020203" pitchFamily="18" charset="0"/>
              </a:rPr>
              <a:t>Subodh</a:t>
            </a:r>
            <a:r>
              <a:rPr lang="en-GB" dirty="0">
                <a:latin typeface="Adobe Devanagari" panose="02040503050201020203" pitchFamily="18" charset="0"/>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a:t>
            </a:r>
          </a:p>
        </p:txBody>
      </p:sp>
      <p:sp>
        <p:nvSpPr>
          <p:cNvPr id="5" name="Text Placeholder 4"/>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GB" dirty="0"/>
              <a:t>The course of action we took towards the planning of the  project was brain storming.</a:t>
            </a:r>
          </a:p>
          <a:p>
            <a:pPr marL="285750" indent="-285750">
              <a:buFont typeface="Arial" panose="020B0604020202020204" pitchFamily="34" charset="0"/>
              <a:buChar char="•"/>
            </a:pPr>
            <a:r>
              <a:rPr lang="en-GB" dirty="0"/>
              <a:t>This was basic but effective as it encouraged group members to provide their ideas and perspective on the project.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SABBA</a:t>
            </a:r>
          </a:p>
          <a:p>
            <a:pPr marL="285750" indent="-285750">
              <a:buFont typeface="Arial" panose="020B0604020202020204" pitchFamily="34" charset="0"/>
              <a:buChar char="•"/>
            </a:pPr>
            <a:endParaRPr lang="en-GB" dirty="0"/>
          </a:p>
        </p:txBody>
      </p:sp>
      <p:pic>
        <p:nvPicPr>
          <p:cNvPr id="3074" name="Picture 2" descr="Spider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698" y="181428"/>
            <a:ext cx="8596668" cy="1320800"/>
          </a:xfrm>
        </p:spPr>
        <p:txBody>
          <a:bodyPr/>
          <a:lstStyle/>
          <a:p>
            <a:r>
              <a:rPr lang="en-GB" dirty="0">
                <a:latin typeface="Adobe Devanagari"/>
              </a:rPr>
              <a:t>WBS (Work Breakdown Structure)</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28084" t="18022" r="29205" b="16683"/>
          <a:stretch/>
        </p:blipFill>
        <p:spPr bwMode="auto">
          <a:xfrm>
            <a:off x="2371296" y="1057013"/>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2" name="TextBox 1"/>
          <p:cNvSpPr txBox="1"/>
          <p:nvPr/>
        </p:nvSpPr>
        <p:spPr>
          <a:xfrm>
            <a:off x="999565" y="5419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409745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p:txBody>
          <a:bodyPr>
            <a:normAutofit/>
          </a:bodyPr>
          <a:lstStyle/>
          <a:p>
            <a:r>
              <a:rPr lang="en-GB" dirty="0"/>
              <a:t>Head Core Developer</a:t>
            </a:r>
          </a:p>
          <a:p>
            <a:pPr lvl="1"/>
            <a:r>
              <a:rPr lang="en-GB" dirty="0"/>
              <a:t>Website Structure</a:t>
            </a:r>
          </a:p>
          <a:p>
            <a:pPr lvl="1"/>
            <a:r>
              <a:rPr lang="en-GB" dirty="0"/>
              <a:t>Database Structure</a:t>
            </a:r>
          </a:p>
          <a:p>
            <a:pPr lvl="1"/>
            <a:r>
              <a:rPr lang="en-US" dirty="0"/>
              <a:t>Quality Assurance</a:t>
            </a:r>
          </a:p>
          <a:p>
            <a:r>
              <a:rPr lang="en-GB" dirty="0"/>
              <a:t>The field of data analysis. Analytics often involves studying past historical data to research potential trends, to analyse the effects of certain decisions or events, or to evaluate the performance of a given tool or scenario. </a:t>
            </a:r>
          </a:p>
          <a:p>
            <a:r>
              <a:rPr lang="en-GB" dirty="0"/>
              <a:t>The goal of analytics is to improve the business by gaining knowledge which can be used to make improvements or changes.</a:t>
            </a:r>
          </a:p>
          <a:p>
            <a:pPr marL="0" indent="0">
              <a:buNone/>
            </a:pPr>
            <a:br>
              <a:rPr lang="en-GB" dirty="0"/>
            </a:br>
            <a:r>
              <a:rPr lang="en-GB" dirty="0" err="1"/>
              <a:t>sabba</a:t>
            </a:r>
            <a:endParaRPr lang="en-GB" dirty="0"/>
          </a:p>
        </p:txBody>
      </p:sp>
    </p:spTree>
    <p:extLst>
      <p:ext uri="{BB962C8B-B14F-4D97-AF65-F5344CB8AC3E}">
        <p14:creationId xmlns:p14="http://schemas.microsoft.com/office/powerpoint/2010/main" val="384815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idx="1"/>
          </p:nvPr>
        </p:nvSpPr>
        <p:spPr/>
        <p:txBody>
          <a:bodyPr>
            <a:normAutofit/>
          </a:bodyPr>
          <a:lstStyle/>
          <a:p>
            <a:r>
              <a:rPr lang="en-GB" dirty="0"/>
              <a:t>Table names:</a:t>
            </a:r>
          </a:p>
          <a:p>
            <a:pPr lvl="1"/>
            <a:r>
              <a:rPr lang="en-GB" dirty="0"/>
              <a:t>Account</a:t>
            </a:r>
          </a:p>
          <a:p>
            <a:pPr lvl="1"/>
            <a:r>
              <a:rPr lang="en-GB" dirty="0"/>
              <a:t>Cart</a:t>
            </a:r>
          </a:p>
          <a:p>
            <a:pPr lvl="1"/>
            <a:r>
              <a:rPr lang="en-GB" dirty="0"/>
              <a:t>News</a:t>
            </a:r>
          </a:p>
          <a:p>
            <a:pPr lvl="1"/>
            <a:r>
              <a:rPr lang="en-GB" dirty="0"/>
              <a:t>Products</a:t>
            </a:r>
          </a:p>
          <a:p>
            <a:pPr lvl="1"/>
            <a:r>
              <a:rPr lang="en-GB" dirty="0"/>
              <a:t>Promotions</a:t>
            </a:r>
          </a:p>
          <a:p>
            <a:pPr lvl="1"/>
            <a:r>
              <a:rPr lang="en-GB" dirty="0"/>
              <a:t>Purchase_order</a:t>
            </a:r>
          </a:p>
          <a:p>
            <a:pPr lvl="1"/>
            <a:r>
              <a:rPr lang="en-GB" dirty="0"/>
              <a:t>Purchase_transactions</a:t>
            </a:r>
          </a:p>
          <a:p>
            <a:pPr lvl="1"/>
            <a:r>
              <a:rPr lang="en-GB" dirty="0"/>
              <a:t>Stock</a:t>
            </a:r>
          </a:p>
          <a:p>
            <a:pPr lvl="1"/>
            <a:r>
              <a:rPr lang="en-GB" dirty="0"/>
              <a:t>Supplier</a:t>
            </a:r>
          </a:p>
          <a:p>
            <a:endParaRPr lang="en-US" dirty="0"/>
          </a:p>
        </p:txBody>
      </p:sp>
      <p:sp>
        <p:nvSpPr>
          <p:cNvPr id="4" name="TextBox 3"/>
          <p:cNvSpPr txBox="1"/>
          <p:nvPr/>
        </p:nvSpPr>
        <p:spPr>
          <a:xfrm>
            <a:off x="2572871" y="5948083"/>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9365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121023" y="6238267"/>
            <a:ext cx="856129"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0455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752</TotalTime>
  <Words>795</Words>
  <Application>Microsoft Office PowerPoint</Application>
  <PresentationFormat>Widescreen</PresentationFormat>
  <Paragraphs>207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Adobe Devanagari</vt:lpstr>
      <vt:lpstr>Arial</vt:lpstr>
      <vt:lpstr>Calibri</vt:lpstr>
      <vt:lpstr>Trebuchet MS</vt:lpstr>
      <vt:lpstr>Wingdings</vt:lpstr>
      <vt:lpstr>Wingdings 3</vt:lpstr>
      <vt:lpstr>Facet</vt:lpstr>
      <vt:lpstr>Introduction</vt:lpstr>
      <vt:lpstr>What we chose</vt:lpstr>
      <vt:lpstr>Meet The Team</vt:lpstr>
      <vt:lpstr>Planning</vt:lpstr>
      <vt:lpstr>WBS (Work Breakdown Structure)</vt:lpstr>
      <vt:lpstr>Head Core Developer / Analytics </vt:lpstr>
      <vt:lpstr>PowerPoint Presentation</vt:lpstr>
      <vt:lpstr>Database</vt:lpstr>
      <vt:lpstr>PowerPoint Presentation</vt:lpstr>
      <vt:lpstr>Project Manager</vt:lpstr>
      <vt:lpstr> Supplier  </vt:lpstr>
      <vt:lpstr>Marketing  </vt:lpstr>
      <vt:lpstr>Loyalty Scheme</vt:lpstr>
      <vt:lpstr>Marketing-Software</vt:lpstr>
      <vt:lpstr>Payment  </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Akber Ali</cp:lastModifiedBy>
  <cp:revision>38</cp:revision>
  <dcterms:created xsi:type="dcterms:W3CDTF">2017-01-31T11:55:50Z</dcterms:created>
  <dcterms:modified xsi:type="dcterms:W3CDTF">2017-02-20T18:51:24Z</dcterms:modified>
</cp:coreProperties>
</file>