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14"/>
  </p:notesMasterIdLst>
  <p:sldIdLst>
    <p:sldId id="256" r:id="rId2"/>
    <p:sldId id="258" r:id="rId3"/>
    <p:sldId id="257" r:id="rId4"/>
    <p:sldId id="262" r:id="rId5"/>
    <p:sldId id="271" r:id="rId6"/>
    <p:sldId id="270" r:id="rId7"/>
    <p:sldId id="263" r:id="rId8"/>
    <p:sldId id="280" r:id="rId9"/>
    <p:sldId id="281" r:id="rId10"/>
    <p:sldId id="282" r:id="rId11"/>
    <p:sldId id="283" r:id="rId12"/>
    <p:sldId id="27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66" d="100"/>
          <a:sy n="66" d="100"/>
        </p:scale>
        <p:origin x="2256" y="117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B2CC98-97A6-4F1A-8480-9FF6240887CB}" type="datetimeFigureOut">
              <a:rPr lang="en-GB" smtClean="0"/>
              <a:pPr/>
              <a:t>11/04/2017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460739-ED95-4F61-A777-121342EC40AB}" type="slidenum">
              <a:rPr lang="en-GB" smtClean="0"/>
              <a:pPr/>
              <a:t>‹#›</a:t>
            </a:fld>
            <a:endParaRPr lang="en-GB"/>
          </a:p>
        </p:txBody>
      </p:sp>
    </p:spTree>
    <p:extLst>
      <p:ext uri="{BB962C8B-B14F-4D97-AF65-F5344CB8AC3E}">
        <p14:creationId xmlns:p14="http://schemas.microsoft.com/office/powerpoint/2010/main" val="3321429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10.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11.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ags" Target="../tags/tag12.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ags" Target="../tags/tag2.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ags" Target="../tags/tag3.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ags" Target="../tags/tag4.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ags" Target="../tags/tag5.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6.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7.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8.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1</a:t>
            </a:fld>
            <a:endParaRPr lang="en-GB"/>
          </a:p>
        </p:txBody>
      </p:sp>
    </p:spTree>
    <p:extLst>
      <p:ext uri="{BB962C8B-B14F-4D97-AF65-F5344CB8AC3E}">
        <p14:creationId xmlns:p14="http://schemas.microsoft.com/office/powerpoint/2010/main" val="30943482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10</a:t>
            </a:fld>
            <a:endParaRPr lang="en-GB"/>
          </a:p>
        </p:txBody>
      </p:sp>
    </p:spTree>
    <p:extLst>
      <p:ext uri="{BB962C8B-B14F-4D97-AF65-F5344CB8AC3E}">
        <p14:creationId xmlns:p14="http://schemas.microsoft.com/office/powerpoint/2010/main" val="20489481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11</a:t>
            </a:fld>
            <a:endParaRPr lang="en-GB"/>
          </a:p>
        </p:txBody>
      </p:sp>
    </p:spTree>
    <p:extLst>
      <p:ext uri="{BB962C8B-B14F-4D97-AF65-F5344CB8AC3E}">
        <p14:creationId xmlns:p14="http://schemas.microsoft.com/office/powerpoint/2010/main" val="11883100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12</a:t>
            </a:fld>
            <a:endParaRPr lang="en-GB"/>
          </a:p>
        </p:txBody>
      </p:sp>
    </p:spTree>
    <p:extLst>
      <p:ext uri="{BB962C8B-B14F-4D97-AF65-F5344CB8AC3E}">
        <p14:creationId xmlns:p14="http://schemas.microsoft.com/office/powerpoint/2010/main" val="696402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2</a:t>
            </a:fld>
            <a:endParaRPr lang="en-GB"/>
          </a:p>
        </p:txBody>
      </p:sp>
    </p:spTree>
    <p:extLst>
      <p:ext uri="{BB962C8B-B14F-4D97-AF65-F5344CB8AC3E}">
        <p14:creationId xmlns:p14="http://schemas.microsoft.com/office/powerpoint/2010/main" val="91602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3</a:t>
            </a:fld>
            <a:endParaRPr lang="en-GB"/>
          </a:p>
        </p:txBody>
      </p:sp>
    </p:spTree>
    <p:extLst>
      <p:ext uri="{BB962C8B-B14F-4D97-AF65-F5344CB8AC3E}">
        <p14:creationId xmlns:p14="http://schemas.microsoft.com/office/powerpoint/2010/main" val="698768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4</a:t>
            </a:fld>
            <a:endParaRPr lang="en-GB"/>
          </a:p>
        </p:txBody>
      </p:sp>
    </p:spTree>
    <p:extLst>
      <p:ext uri="{BB962C8B-B14F-4D97-AF65-F5344CB8AC3E}">
        <p14:creationId xmlns:p14="http://schemas.microsoft.com/office/powerpoint/2010/main" val="4061955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5</a:t>
            </a:fld>
            <a:endParaRPr lang="en-GB"/>
          </a:p>
        </p:txBody>
      </p:sp>
    </p:spTree>
    <p:extLst>
      <p:ext uri="{BB962C8B-B14F-4D97-AF65-F5344CB8AC3E}">
        <p14:creationId xmlns:p14="http://schemas.microsoft.com/office/powerpoint/2010/main" val="3441551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6</a:t>
            </a:fld>
            <a:endParaRPr lang="en-GB"/>
          </a:p>
        </p:txBody>
      </p:sp>
    </p:spTree>
    <p:extLst>
      <p:ext uri="{BB962C8B-B14F-4D97-AF65-F5344CB8AC3E}">
        <p14:creationId xmlns:p14="http://schemas.microsoft.com/office/powerpoint/2010/main" val="3213541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7</a:t>
            </a:fld>
            <a:endParaRPr lang="en-GB"/>
          </a:p>
        </p:txBody>
      </p:sp>
    </p:spTree>
    <p:extLst>
      <p:ext uri="{BB962C8B-B14F-4D97-AF65-F5344CB8AC3E}">
        <p14:creationId xmlns:p14="http://schemas.microsoft.com/office/powerpoint/2010/main" val="3078406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8</a:t>
            </a:fld>
            <a:endParaRPr lang="en-GB"/>
          </a:p>
        </p:txBody>
      </p:sp>
    </p:spTree>
    <p:extLst>
      <p:ext uri="{BB962C8B-B14F-4D97-AF65-F5344CB8AC3E}">
        <p14:creationId xmlns:p14="http://schemas.microsoft.com/office/powerpoint/2010/main" val="3812714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9</a:t>
            </a:fld>
            <a:endParaRPr lang="en-GB"/>
          </a:p>
        </p:txBody>
      </p:sp>
    </p:spTree>
    <p:extLst>
      <p:ext uri="{BB962C8B-B14F-4D97-AF65-F5344CB8AC3E}">
        <p14:creationId xmlns:p14="http://schemas.microsoft.com/office/powerpoint/2010/main" val="988413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2A3FCB-1800-44DC-A1B9-C3FA5D53B234}" type="datetimeFigureOut">
              <a:rPr lang="en-GB" smtClean="0"/>
              <a:pPr/>
              <a:t>11/04/2017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EE2D4C-1E11-419D-B002-632BE72A6266}" type="slidenum">
              <a:rPr lang="en-GB" smtClean="0"/>
              <a:pPr/>
              <a:t>‹#›</a:t>
            </a:fld>
            <a:endParaRPr lang="en-GB"/>
          </a:p>
        </p:txBody>
      </p:sp>
    </p:spTree>
    <p:extLst>
      <p:ext uri="{BB962C8B-B14F-4D97-AF65-F5344CB8AC3E}">
        <p14:creationId xmlns:p14="http://schemas.microsoft.com/office/powerpoint/2010/main" val="4072886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2A3FCB-1800-44DC-A1B9-C3FA5D53B234}" type="datetimeFigureOut">
              <a:rPr lang="en-GB" smtClean="0"/>
              <a:pPr/>
              <a:t>11/04/2017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EE2D4C-1E11-419D-B002-632BE72A6266}" type="slidenum">
              <a:rPr lang="en-GB" smtClean="0"/>
              <a:pPr/>
              <a:t>‹#›</a:t>
            </a:fld>
            <a:endParaRPr lang="en-GB"/>
          </a:p>
        </p:txBody>
      </p:sp>
    </p:spTree>
    <p:extLst>
      <p:ext uri="{BB962C8B-B14F-4D97-AF65-F5344CB8AC3E}">
        <p14:creationId xmlns:p14="http://schemas.microsoft.com/office/powerpoint/2010/main" val="4254216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2A3FCB-1800-44DC-A1B9-C3FA5D53B234}" type="datetimeFigureOut">
              <a:rPr lang="en-GB" smtClean="0"/>
              <a:pPr/>
              <a:t>11/04/2017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EE2D4C-1E11-419D-B002-632BE72A6266}" type="slidenum">
              <a:rPr lang="en-GB" smtClean="0"/>
              <a:pPr/>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872488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2A3FCB-1800-44DC-A1B9-C3FA5D53B234}" type="datetimeFigureOut">
              <a:rPr lang="en-GB" smtClean="0"/>
              <a:pPr/>
              <a:t>11/04/2017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EE2D4C-1E11-419D-B002-632BE72A6266}" type="slidenum">
              <a:rPr lang="en-GB" smtClean="0"/>
              <a:pPr/>
              <a:t>‹#›</a:t>
            </a:fld>
            <a:endParaRPr lang="en-GB"/>
          </a:p>
        </p:txBody>
      </p:sp>
    </p:spTree>
    <p:extLst>
      <p:ext uri="{BB962C8B-B14F-4D97-AF65-F5344CB8AC3E}">
        <p14:creationId xmlns:p14="http://schemas.microsoft.com/office/powerpoint/2010/main" val="883321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2A3FCB-1800-44DC-A1B9-C3FA5D53B234}" type="datetimeFigureOut">
              <a:rPr lang="en-GB" smtClean="0"/>
              <a:pPr/>
              <a:t>11/04/2017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EE2D4C-1E11-419D-B002-632BE72A6266}" type="slidenum">
              <a:rPr lang="en-GB" smtClean="0"/>
              <a:pPr/>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157576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2A3FCB-1800-44DC-A1B9-C3FA5D53B234}" type="datetimeFigureOut">
              <a:rPr lang="en-GB" smtClean="0"/>
              <a:pPr/>
              <a:t>11/04/2017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EE2D4C-1E11-419D-B002-632BE72A6266}" type="slidenum">
              <a:rPr lang="en-GB" smtClean="0"/>
              <a:pPr/>
              <a:t>‹#›</a:t>
            </a:fld>
            <a:endParaRPr lang="en-GB"/>
          </a:p>
        </p:txBody>
      </p:sp>
    </p:spTree>
    <p:extLst>
      <p:ext uri="{BB962C8B-B14F-4D97-AF65-F5344CB8AC3E}">
        <p14:creationId xmlns:p14="http://schemas.microsoft.com/office/powerpoint/2010/main" val="9685331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2A3FCB-1800-44DC-A1B9-C3FA5D53B234}" type="datetimeFigureOut">
              <a:rPr lang="en-GB" smtClean="0"/>
              <a:pPr/>
              <a:t>11/04/2017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EE2D4C-1E11-419D-B002-632BE72A6266}" type="slidenum">
              <a:rPr lang="en-GB" smtClean="0"/>
              <a:pPr/>
              <a:t>‹#›</a:t>
            </a:fld>
            <a:endParaRPr lang="en-GB"/>
          </a:p>
        </p:txBody>
      </p:sp>
    </p:spTree>
    <p:extLst>
      <p:ext uri="{BB962C8B-B14F-4D97-AF65-F5344CB8AC3E}">
        <p14:creationId xmlns:p14="http://schemas.microsoft.com/office/powerpoint/2010/main" val="18578753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2A3FCB-1800-44DC-A1B9-C3FA5D53B234}" type="datetimeFigureOut">
              <a:rPr lang="en-GB" smtClean="0"/>
              <a:pPr/>
              <a:t>11/04/2017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EE2D4C-1E11-419D-B002-632BE72A6266}" type="slidenum">
              <a:rPr lang="en-GB" smtClean="0"/>
              <a:pPr/>
              <a:t>‹#›</a:t>
            </a:fld>
            <a:endParaRPr lang="en-GB"/>
          </a:p>
        </p:txBody>
      </p:sp>
    </p:spTree>
    <p:extLst>
      <p:ext uri="{BB962C8B-B14F-4D97-AF65-F5344CB8AC3E}">
        <p14:creationId xmlns:p14="http://schemas.microsoft.com/office/powerpoint/2010/main" val="1806473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2A3FCB-1800-44DC-A1B9-C3FA5D53B234}" type="datetimeFigureOut">
              <a:rPr lang="en-GB" smtClean="0"/>
              <a:pPr/>
              <a:t>11/04/2017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EE2D4C-1E11-419D-B002-632BE72A6266}" type="slidenum">
              <a:rPr lang="en-GB" smtClean="0"/>
              <a:pPr/>
              <a:t>‹#›</a:t>
            </a:fld>
            <a:endParaRPr lang="en-GB"/>
          </a:p>
        </p:txBody>
      </p:sp>
    </p:spTree>
    <p:extLst>
      <p:ext uri="{BB962C8B-B14F-4D97-AF65-F5344CB8AC3E}">
        <p14:creationId xmlns:p14="http://schemas.microsoft.com/office/powerpoint/2010/main" val="3443736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2A3FCB-1800-44DC-A1B9-C3FA5D53B234}" type="datetimeFigureOut">
              <a:rPr lang="en-GB" smtClean="0"/>
              <a:pPr/>
              <a:t>11/04/2017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EE2D4C-1E11-419D-B002-632BE72A6266}" type="slidenum">
              <a:rPr lang="en-GB" smtClean="0"/>
              <a:pPr/>
              <a:t>‹#›</a:t>
            </a:fld>
            <a:endParaRPr lang="en-GB"/>
          </a:p>
        </p:txBody>
      </p:sp>
    </p:spTree>
    <p:extLst>
      <p:ext uri="{BB962C8B-B14F-4D97-AF65-F5344CB8AC3E}">
        <p14:creationId xmlns:p14="http://schemas.microsoft.com/office/powerpoint/2010/main" val="3316077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2A3FCB-1800-44DC-A1B9-C3FA5D53B234}" type="datetimeFigureOut">
              <a:rPr lang="en-GB" smtClean="0"/>
              <a:pPr/>
              <a:t>11/04/2017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BEE2D4C-1E11-419D-B002-632BE72A6266}" type="slidenum">
              <a:rPr lang="en-GB" smtClean="0"/>
              <a:pPr/>
              <a:t>‹#›</a:t>
            </a:fld>
            <a:endParaRPr lang="en-GB"/>
          </a:p>
        </p:txBody>
      </p:sp>
    </p:spTree>
    <p:extLst>
      <p:ext uri="{BB962C8B-B14F-4D97-AF65-F5344CB8AC3E}">
        <p14:creationId xmlns:p14="http://schemas.microsoft.com/office/powerpoint/2010/main" val="2050059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2A3FCB-1800-44DC-A1B9-C3FA5D53B234}" type="datetimeFigureOut">
              <a:rPr lang="en-GB" smtClean="0"/>
              <a:pPr/>
              <a:t>11/04/2017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BEE2D4C-1E11-419D-B002-632BE72A6266}" type="slidenum">
              <a:rPr lang="en-GB" smtClean="0"/>
              <a:pPr/>
              <a:t>‹#›</a:t>
            </a:fld>
            <a:endParaRPr lang="en-GB"/>
          </a:p>
        </p:txBody>
      </p:sp>
    </p:spTree>
    <p:extLst>
      <p:ext uri="{BB962C8B-B14F-4D97-AF65-F5344CB8AC3E}">
        <p14:creationId xmlns:p14="http://schemas.microsoft.com/office/powerpoint/2010/main" val="1343648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2A3FCB-1800-44DC-A1B9-C3FA5D53B234}" type="datetimeFigureOut">
              <a:rPr lang="en-GB" smtClean="0"/>
              <a:pPr/>
              <a:t>11/04/2017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BEE2D4C-1E11-419D-B002-632BE72A6266}" type="slidenum">
              <a:rPr lang="en-GB" smtClean="0"/>
              <a:pPr/>
              <a:t>‹#›</a:t>
            </a:fld>
            <a:endParaRPr lang="en-GB"/>
          </a:p>
        </p:txBody>
      </p:sp>
    </p:spTree>
    <p:extLst>
      <p:ext uri="{BB962C8B-B14F-4D97-AF65-F5344CB8AC3E}">
        <p14:creationId xmlns:p14="http://schemas.microsoft.com/office/powerpoint/2010/main" val="2792562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2A3FCB-1800-44DC-A1B9-C3FA5D53B234}" type="datetimeFigureOut">
              <a:rPr lang="en-GB" smtClean="0"/>
              <a:pPr/>
              <a:t>11/04/2017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BEE2D4C-1E11-419D-B002-632BE72A6266}" type="slidenum">
              <a:rPr lang="en-GB" smtClean="0"/>
              <a:pPr/>
              <a:t>‹#›</a:t>
            </a:fld>
            <a:endParaRPr lang="en-GB"/>
          </a:p>
        </p:txBody>
      </p:sp>
    </p:spTree>
    <p:extLst>
      <p:ext uri="{BB962C8B-B14F-4D97-AF65-F5344CB8AC3E}">
        <p14:creationId xmlns:p14="http://schemas.microsoft.com/office/powerpoint/2010/main" val="4031008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E2A3FCB-1800-44DC-A1B9-C3FA5D53B234}" type="datetimeFigureOut">
              <a:rPr lang="en-GB" smtClean="0"/>
              <a:pPr/>
              <a:t>11/04/2017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BEE2D4C-1E11-419D-B002-632BE72A6266}" type="slidenum">
              <a:rPr lang="en-GB" smtClean="0"/>
              <a:pPr/>
              <a:t>‹#›</a:t>
            </a:fld>
            <a:endParaRPr lang="en-GB"/>
          </a:p>
        </p:txBody>
      </p:sp>
    </p:spTree>
    <p:extLst>
      <p:ext uri="{BB962C8B-B14F-4D97-AF65-F5344CB8AC3E}">
        <p14:creationId xmlns:p14="http://schemas.microsoft.com/office/powerpoint/2010/main" val="3562863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E2A3FCB-1800-44DC-A1B9-C3FA5D53B234}" type="datetimeFigureOut">
              <a:rPr lang="en-GB" smtClean="0"/>
              <a:pPr/>
              <a:t>11/04/2017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BEE2D4C-1E11-419D-B002-632BE72A6266}" type="slidenum">
              <a:rPr lang="en-GB" smtClean="0"/>
              <a:pPr/>
              <a:t>‹#›</a:t>
            </a:fld>
            <a:endParaRPr lang="en-GB"/>
          </a:p>
        </p:txBody>
      </p:sp>
    </p:spTree>
    <p:extLst>
      <p:ext uri="{BB962C8B-B14F-4D97-AF65-F5344CB8AC3E}">
        <p14:creationId xmlns:p14="http://schemas.microsoft.com/office/powerpoint/2010/main" val="827688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E2A3FCB-1800-44DC-A1B9-C3FA5D53B234}" type="datetimeFigureOut">
              <a:rPr lang="en-GB" smtClean="0"/>
              <a:pPr/>
              <a:t>11/04/2017</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BEE2D4C-1E11-419D-B002-632BE72A6266}" type="slidenum">
              <a:rPr lang="en-GB" smtClean="0"/>
              <a:pPr/>
              <a:t>‹#›</a:t>
            </a:fld>
            <a:endParaRPr lang="en-GB"/>
          </a:p>
        </p:txBody>
      </p:sp>
    </p:spTree>
    <p:extLst>
      <p:ext uri="{BB962C8B-B14F-4D97-AF65-F5344CB8AC3E}">
        <p14:creationId xmlns:p14="http://schemas.microsoft.com/office/powerpoint/2010/main" val="3161034611"/>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shopping.fatanidev.com/"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github.com/ASA786/supermarket_app"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97032" y="1835275"/>
            <a:ext cx="7766936" cy="1646302"/>
          </a:xfrm>
        </p:spPr>
        <p:txBody>
          <a:bodyPr/>
          <a:lstStyle/>
          <a:p>
            <a:r>
              <a:rPr lang="en-GB" dirty="0"/>
              <a:t>Introduction</a:t>
            </a:r>
          </a:p>
        </p:txBody>
      </p:sp>
      <p:sp>
        <p:nvSpPr>
          <p:cNvPr id="3" name="Subtitle 2"/>
          <p:cNvSpPr>
            <a:spLocks noGrp="1"/>
          </p:cNvSpPr>
          <p:nvPr>
            <p:ph type="subTitle" idx="1"/>
          </p:nvPr>
        </p:nvSpPr>
        <p:spPr/>
        <p:txBody>
          <a:bodyPr/>
          <a:lstStyle/>
          <a:p>
            <a:r>
              <a:rPr lang="en-GB" dirty="0">
                <a:solidFill>
                  <a:schemeClr val="tx1"/>
                </a:solidFill>
              </a:rPr>
              <a:t>A quick breakdown about the creation of SADA Superstore</a:t>
            </a:r>
          </a:p>
        </p:txBody>
      </p:sp>
    </p:spTree>
    <p:extLst>
      <p:ext uri="{BB962C8B-B14F-4D97-AF65-F5344CB8AC3E}">
        <p14:creationId xmlns:p14="http://schemas.microsoft.com/office/powerpoint/2010/main" val="801717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Marketing: Tasks-to-do</a:t>
            </a:r>
          </a:p>
        </p:txBody>
      </p:sp>
      <p:sp>
        <p:nvSpPr>
          <p:cNvPr id="3" name="Content Placeholder 2"/>
          <p:cNvSpPr>
            <a:spLocks noGrp="1"/>
          </p:cNvSpPr>
          <p:nvPr>
            <p:ph idx="1"/>
          </p:nvPr>
        </p:nvSpPr>
        <p:spPr/>
        <p:txBody>
          <a:bodyPr/>
          <a:lstStyle/>
          <a:p>
            <a:r>
              <a:rPr lang="en-GB" dirty="0">
                <a:solidFill>
                  <a:schemeClr val="tx1"/>
                </a:solidFill>
              </a:rPr>
              <a:t>The promotions are limited – expand</a:t>
            </a:r>
          </a:p>
          <a:p>
            <a:r>
              <a:rPr lang="en-GB" dirty="0">
                <a:solidFill>
                  <a:schemeClr val="tx1"/>
                </a:solidFill>
              </a:rPr>
              <a:t>Notifications alerting the customer on availability</a:t>
            </a:r>
          </a:p>
          <a:p>
            <a:r>
              <a:rPr lang="en-GB" dirty="0">
                <a:solidFill>
                  <a:schemeClr val="tx1"/>
                </a:solidFill>
              </a:rPr>
              <a:t>Layout – in terms of visibility</a:t>
            </a:r>
          </a:p>
          <a:p>
            <a:r>
              <a:rPr lang="en-GB" dirty="0">
                <a:solidFill>
                  <a:schemeClr val="tx1"/>
                </a:solidFill>
              </a:rPr>
              <a:t>Make design more user-friendly</a:t>
            </a:r>
          </a:p>
          <a:p>
            <a:r>
              <a:rPr lang="en-GB" dirty="0">
                <a:solidFill>
                  <a:schemeClr val="tx1"/>
                </a:solidFill>
              </a:rPr>
              <a:t>Registration form needs changes based on the user interface.</a:t>
            </a:r>
          </a:p>
          <a:p>
            <a:endParaRPr lang="en-GB" dirty="0">
              <a:solidFill>
                <a:schemeClr val="tx1"/>
              </a:solidFill>
            </a:endParaRPr>
          </a:p>
        </p:txBody>
      </p:sp>
      <p:sp>
        <p:nvSpPr>
          <p:cNvPr id="4" name="TextBox 3"/>
          <p:cNvSpPr txBox="1"/>
          <p:nvPr/>
        </p:nvSpPr>
        <p:spPr>
          <a:xfrm>
            <a:off x="170828" y="125174"/>
            <a:ext cx="1013011" cy="369332"/>
          </a:xfrm>
          <a:prstGeom prst="rect">
            <a:avLst/>
          </a:prstGeom>
          <a:noFill/>
        </p:spPr>
        <p:txBody>
          <a:bodyPr wrap="square" rtlCol="0">
            <a:spAutoFit/>
          </a:bodyPr>
          <a:lstStyle/>
          <a:p>
            <a:r>
              <a:rPr lang="en-GB" dirty="0"/>
              <a:t>Abdala</a:t>
            </a:r>
          </a:p>
        </p:txBody>
      </p:sp>
    </p:spTree>
    <p:extLst>
      <p:ext uri="{BB962C8B-B14F-4D97-AF65-F5344CB8AC3E}">
        <p14:creationId xmlns:p14="http://schemas.microsoft.com/office/powerpoint/2010/main" val="2589271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Links</a:t>
            </a:r>
            <a:endParaRPr lang="en-GB" dirty="0"/>
          </a:p>
        </p:txBody>
      </p:sp>
      <p:sp>
        <p:nvSpPr>
          <p:cNvPr id="3" name="Content Placeholder 2"/>
          <p:cNvSpPr>
            <a:spLocks noGrp="1"/>
          </p:cNvSpPr>
          <p:nvPr>
            <p:ph idx="1"/>
          </p:nvPr>
        </p:nvSpPr>
        <p:spPr/>
        <p:txBody>
          <a:bodyPr/>
          <a:lstStyle/>
          <a:p>
            <a:r>
              <a:rPr lang="en-GB" dirty="0" smtClean="0">
                <a:solidFill>
                  <a:schemeClr val="tx1"/>
                </a:solidFill>
                <a:hlinkClick r:id="rId3"/>
              </a:rPr>
              <a:t>www.shopping.fatanidev.com</a:t>
            </a:r>
            <a:endParaRPr lang="en-GB" dirty="0" smtClean="0">
              <a:solidFill>
                <a:schemeClr val="tx1"/>
              </a:solidFill>
            </a:endParaRPr>
          </a:p>
          <a:p>
            <a:r>
              <a:rPr lang="en-GB" dirty="0">
                <a:solidFill>
                  <a:schemeClr val="tx1"/>
                </a:solidFill>
                <a:hlinkClick r:id="rId4"/>
              </a:rPr>
              <a:t>https://</a:t>
            </a:r>
            <a:r>
              <a:rPr lang="en-GB" dirty="0" smtClean="0">
                <a:solidFill>
                  <a:schemeClr val="tx1"/>
                </a:solidFill>
                <a:hlinkClick r:id="rId4"/>
              </a:rPr>
              <a:t>github.com/ASA786/supermarket_app</a:t>
            </a:r>
            <a:endParaRPr lang="en-GB" dirty="0" smtClean="0">
              <a:solidFill>
                <a:schemeClr val="tx1"/>
              </a:solidFill>
            </a:endParaRPr>
          </a:p>
          <a:p>
            <a:endParaRPr lang="en-GB" dirty="0">
              <a:solidFill>
                <a:schemeClr val="tx1"/>
              </a:solidFill>
            </a:endParaRPr>
          </a:p>
        </p:txBody>
      </p:sp>
      <p:sp>
        <p:nvSpPr>
          <p:cNvPr id="4" name="TextBox 3"/>
          <p:cNvSpPr txBox="1"/>
          <p:nvPr/>
        </p:nvSpPr>
        <p:spPr>
          <a:xfrm>
            <a:off x="170828" y="125174"/>
            <a:ext cx="1013011" cy="369332"/>
          </a:xfrm>
          <a:prstGeom prst="rect">
            <a:avLst/>
          </a:prstGeom>
          <a:noFill/>
        </p:spPr>
        <p:txBody>
          <a:bodyPr wrap="square" rtlCol="0">
            <a:spAutoFit/>
          </a:bodyPr>
          <a:lstStyle/>
          <a:p>
            <a:r>
              <a:rPr lang="en-GB" dirty="0"/>
              <a:t>Abdala</a:t>
            </a:r>
          </a:p>
        </p:txBody>
      </p:sp>
    </p:spTree>
    <p:extLst>
      <p:ext uri="{BB962C8B-B14F-4D97-AF65-F5344CB8AC3E}">
        <p14:creationId xmlns:p14="http://schemas.microsoft.com/office/powerpoint/2010/main" val="1493176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GB" dirty="0"/>
              <a:t>Thank you for your time</a:t>
            </a:r>
            <a:endParaRPr lang="en-US" dirty="0"/>
          </a:p>
        </p:txBody>
      </p:sp>
      <p:sp>
        <p:nvSpPr>
          <p:cNvPr id="3" name="Content Placeholder 2"/>
          <p:cNvSpPr>
            <a:spLocks noGrp="1"/>
          </p:cNvSpPr>
          <p:nvPr>
            <p:ph type="subTitle" idx="1"/>
          </p:nvPr>
        </p:nvSpPr>
        <p:spPr/>
        <p:txBody>
          <a:bodyPr>
            <a:normAutofit/>
          </a:bodyPr>
          <a:lstStyle/>
          <a:p>
            <a:r>
              <a:rPr lang="en-GB" sz="2800" dirty="0">
                <a:solidFill>
                  <a:schemeClr val="tx1"/>
                </a:solidFill>
              </a:rPr>
              <a:t>Any Questions?</a:t>
            </a:r>
            <a:endParaRPr lang="en-US" sz="2800" dirty="0">
              <a:solidFill>
                <a:schemeClr val="tx1"/>
              </a:solidFill>
            </a:endParaRPr>
          </a:p>
        </p:txBody>
      </p:sp>
    </p:spTree>
    <p:extLst>
      <p:ext uri="{BB962C8B-B14F-4D97-AF65-F5344CB8AC3E}">
        <p14:creationId xmlns:p14="http://schemas.microsoft.com/office/powerpoint/2010/main" val="3976143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we chose</a:t>
            </a:r>
          </a:p>
        </p:txBody>
      </p:sp>
      <p:sp>
        <p:nvSpPr>
          <p:cNvPr id="3" name="Content Placeholder 2"/>
          <p:cNvSpPr>
            <a:spLocks noGrp="1"/>
          </p:cNvSpPr>
          <p:nvPr>
            <p:ph idx="1"/>
          </p:nvPr>
        </p:nvSpPr>
        <p:spPr>
          <a:xfrm>
            <a:off x="514048" y="1594532"/>
            <a:ext cx="9239551" cy="4370839"/>
          </a:xfrm>
        </p:spPr>
        <p:txBody>
          <a:bodyPr>
            <a:normAutofit/>
          </a:bodyPr>
          <a:lstStyle/>
          <a:p>
            <a:r>
              <a:rPr lang="en-GB" sz="2400" dirty="0">
                <a:solidFill>
                  <a:schemeClr val="tx1"/>
                </a:solidFill>
              </a:rPr>
              <a:t>Requirements include:</a:t>
            </a:r>
          </a:p>
          <a:p>
            <a:pPr lvl="1"/>
            <a:r>
              <a:rPr lang="en-GB" sz="2000" dirty="0">
                <a:solidFill>
                  <a:schemeClr val="tx1"/>
                </a:solidFill>
              </a:rPr>
              <a:t>Registration is needed to shop online</a:t>
            </a:r>
          </a:p>
          <a:p>
            <a:pPr lvl="1"/>
            <a:r>
              <a:rPr lang="en-GB" sz="2000" dirty="0">
                <a:solidFill>
                  <a:schemeClr val="tx1"/>
                </a:solidFill>
              </a:rPr>
              <a:t>Must include loyalty scheme – Points system</a:t>
            </a:r>
          </a:p>
          <a:p>
            <a:pPr lvl="1"/>
            <a:r>
              <a:rPr lang="en-GB" sz="2000" dirty="0">
                <a:solidFill>
                  <a:schemeClr val="tx1"/>
                </a:solidFill>
              </a:rPr>
              <a:t>Must include offers and promotions – Marketing</a:t>
            </a:r>
          </a:p>
          <a:p>
            <a:pPr lvl="1"/>
            <a:r>
              <a:rPr lang="en-GB" sz="2000" dirty="0">
                <a:solidFill>
                  <a:schemeClr val="tx1"/>
                </a:solidFill>
              </a:rPr>
              <a:t>Stock must be updated based on scarce resource – Supplier interface</a:t>
            </a:r>
          </a:p>
          <a:p>
            <a:pPr lvl="1"/>
            <a:r>
              <a:rPr lang="en-GB" sz="2000" dirty="0">
                <a:solidFill>
                  <a:schemeClr val="tx1"/>
                </a:solidFill>
              </a:rPr>
              <a:t>Must include funds and balance – Payment  </a:t>
            </a:r>
          </a:p>
          <a:p>
            <a:pPr marL="0" indent="0">
              <a:buNone/>
            </a:pPr>
            <a:endParaRPr lang="en-GB" sz="2000" dirty="0">
              <a:solidFill>
                <a:schemeClr val="tx1"/>
              </a:solidFill>
            </a:endParaRPr>
          </a:p>
          <a:p>
            <a:endParaRPr lang="en-GB" sz="2000" dirty="0">
              <a:solidFill>
                <a:schemeClr val="tx1"/>
              </a:solidFill>
            </a:endParaRPr>
          </a:p>
        </p:txBody>
      </p:sp>
      <p:sp>
        <p:nvSpPr>
          <p:cNvPr id="4" name="TextBox 3"/>
          <p:cNvSpPr txBox="1"/>
          <p:nvPr/>
        </p:nvSpPr>
        <p:spPr>
          <a:xfrm>
            <a:off x="170828" y="125174"/>
            <a:ext cx="1013011" cy="369332"/>
          </a:xfrm>
          <a:prstGeom prst="rect">
            <a:avLst/>
          </a:prstGeom>
          <a:noFill/>
        </p:spPr>
        <p:txBody>
          <a:bodyPr wrap="square" rtlCol="0">
            <a:spAutoFit/>
          </a:bodyPr>
          <a:lstStyle/>
          <a:p>
            <a:r>
              <a:rPr lang="en-GB" dirty="0"/>
              <a:t>Abdala</a:t>
            </a:r>
          </a:p>
        </p:txBody>
      </p:sp>
    </p:spTree>
    <p:extLst>
      <p:ext uri="{BB962C8B-B14F-4D97-AF65-F5344CB8AC3E}">
        <p14:creationId xmlns:p14="http://schemas.microsoft.com/office/powerpoint/2010/main" val="1898146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mn-lt"/>
                <a:cs typeface="Adobe Devanagari" panose="02040503050201020203" pitchFamily="18" charset="0"/>
              </a:rPr>
              <a:t>Meet The Team</a:t>
            </a:r>
          </a:p>
        </p:txBody>
      </p:sp>
      <p:sp>
        <p:nvSpPr>
          <p:cNvPr id="3" name="Content Placeholder 2"/>
          <p:cNvSpPr>
            <a:spLocks noGrp="1"/>
          </p:cNvSpPr>
          <p:nvPr>
            <p:ph idx="1"/>
          </p:nvPr>
        </p:nvSpPr>
        <p:spPr/>
        <p:txBody>
          <a:bodyPr/>
          <a:lstStyle/>
          <a:p>
            <a:r>
              <a:rPr lang="en-GB" sz="2800" dirty="0">
                <a:solidFill>
                  <a:schemeClr val="tx1"/>
                </a:solidFill>
                <a:cs typeface="Adobe Devanagari" panose="02040503050201020203" pitchFamily="18" charset="0"/>
              </a:rPr>
              <a:t>Akber – Project Manager / Supplier</a:t>
            </a:r>
          </a:p>
          <a:p>
            <a:r>
              <a:rPr lang="en-GB" sz="2800" dirty="0">
                <a:solidFill>
                  <a:schemeClr val="tx1"/>
                </a:solidFill>
                <a:cs typeface="Adobe Devanagari" panose="02040503050201020203" pitchFamily="18" charset="0"/>
              </a:rPr>
              <a:t>Sabaa – Head Core </a:t>
            </a:r>
            <a:r>
              <a:rPr lang="en-GB" sz="2800" dirty="0" smtClean="0">
                <a:solidFill>
                  <a:schemeClr val="tx1"/>
                </a:solidFill>
                <a:cs typeface="Adobe Devanagari" panose="02040503050201020203" pitchFamily="18" charset="0"/>
              </a:rPr>
              <a:t>Developer/Payment/Loyalty/Scheme</a:t>
            </a:r>
            <a:endParaRPr lang="en-GB" sz="2800" dirty="0">
              <a:solidFill>
                <a:schemeClr val="tx1"/>
              </a:solidFill>
              <a:cs typeface="Adobe Devanagari" panose="02040503050201020203" pitchFamily="18" charset="0"/>
            </a:endParaRPr>
          </a:p>
          <a:p>
            <a:r>
              <a:rPr lang="en-GB" sz="2800" dirty="0" err="1" smtClean="0">
                <a:solidFill>
                  <a:schemeClr val="tx1"/>
                </a:solidFill>
                <a:cs typeface="Adobe Devanagari" panose="02040503050201020203" pitchFamily="18" charset="0"/>
              </a:rPr>
              <a:t>Abdala</a:t>
            </a:r>
            <a:r>
              <a:rPr lang="en-GB" sz="2800" dirty="0" smtClean="0">
                <a:solidFill>
                  <a:schemeClr val="tx1"/>
                </a:solidFill>
                <a:cs typeface="Adobe Devanagari" panose="02040503050201020203" pitchFamily="18" charset="0"/>
              </a:rPr>
              <a:t> </a:t>
            </a:r>
            <a:r>
              <a:rPr lang="en-GB" sz="2800" dirty="0">
                <a:solidFill>
                  <a:schemeClr val="tx1"/>
                </a:solidFill>
                <a:cs typeface="Adobe Devanagari" panose="02040503050201020203" pitchFamily="18" charset="0"/>
              </a:rPr>
              <a:t>- Marketing </a:t>
            </a:r>
          </a:p>
          <a:p>
            <a:r>
              <a:rPr lang="en-GB" sz="2800" dirty="0">
                <a:solidFill>
                  <a:schemeClr val="tx1"/>
                </a:solidFill>
                <a:cs typeface="Adobe Devanagari" panose="02040503050201020203" pitchFamily="18" charset="0"/>
              </a:rPr>
              <a:t>David </a:t>
            </a:r>
            <a:r>
              <a:rPr lang="en-GB" sz="2800" dirty="0" smtClean="0">
                <a:solidFill>
                  <a:schemeClr val="tx1"/>
                </a:solidFill>
                <a:cs typeface="Adobe Devanagari" panose="02040503050201020203" pitchFamily="18" charset="0"/>
              </a:rPr>
              <a:t>– Analytics</a:t>
            </a:r>
          </a:p>
          <a:p>
            <a:r>
              <a:rPr lang="en-GB" sz="2800" dirty="0" err="1" smtClean="0">
                <a:solidFill>
                  <a:schemeClr val="tx1"/>
                </a:solidFill>
                <a:cs typeface="Adobe Devanagari" panose="02040503050201020203" pitchFamily="18" charset="0"/>
              </a:rPr>
              <a:t>Subodh</a:t>
            </a:r>
            <a:r>
              <a:rPr lang="en-GB" sz="2800" dirty="0" smtClean="0">
                <a:solidFill>
                  <a:schemeClr val="tx1"/>
                </a:solidFill>
                <a:cs typeface="Adobe Devanagari" panose="02040503050201020203" pitchFamily="18" charset="0"/>
              </a:rPr>
              <a:t> </a:t>
            </a:r>
            <a:r>
              <a:rPr lang="en-GB" sz="2800" dirty="0">
                <a:solidFill>
                  <a:schemeClr val="tx1"/>
                </a:solidFill>
                <a:cs typeface="Adobe Devanagari" panose="02040503050201020203" pitchFamily="18" charset="0"/>
              </a:rPr>
              <a:t>– </a:t>
            </a:r>
            <a:r>
              <a:rPr lang="en-GB" sz="2800" dirty="0">
                <a:solidFill>
                  <a:schemeClr val="tx1"/>
                </a:solidFill>
                <a:cs typeface="Adobe Devanagari" panose="02040503050201020203" pitchFamily="18" charset="0"/>
              </a:rPr>
              <a:t>Analytics</a:t>
            </a:r>
          </a:p>
          <a:p>
            <a:endParaRPr lang="en-GB" dirty="0"/>
          </a:p>
        </p:txBody>
      </p:sp>
    </p:spTree>
    <p:extLst>
      <p:ext uri="{BB962C8B-B14F-4D97-AF65-F5344CB8AC3E}">
        <p14:creationId xmlns:p14="http://schemas.microsoft.com/office/powerpoint/2010/main" val="3379870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Head Core </a:t>
            </a:r>
            <a:r>
              <a:rPr lang="en-GB" dirty="0" smtClean="0"/>
              <a:t>Developer</a:t>
            </a:r>
            <a:r>
              <a:rPr lang="en-GB" dirty="0"/>
              <a:t/>
            </a:r>
            <a:br>
              <a:rPr lang="en-GB" dirty="0"/>
            </a:br>
            <a:endParaRPr lang="en-GB" dirty="0"/>
          </a:p>
        </p:txBody>
      </p:sp>
      <p:sp>
        <p:nvSpPr>
          <p:cNvPr id="3" name="Content Placeholder 2"/>
          <p:cNvSpPr>
            <a:spLocks noGrp="1"/>
          </p:cNvSpPr>
          <p:nvPr>
            <p:ph idx="1"/>
          </p:nvPr>
        </p:nvSpPr>
        <p:spPr>
          <a:xfrm>
            <a:off x="296333" y="1420361"/>
            <a:ext cx="9272209" cy="4015239"/>
          </a:xfrm>
        </p:spPr>
        <p:txBody>
          <a:bodyPr>
            <a:normAutofit/>
          </a:bodyPr>
          <a:lstStyle/>
          <a:p>
            <a:r>
              <a:rPr lang="en-GB" sz="2000" dirty="0">
                <a:solidFill>
                  <a:schemeClr val="tx1"/>
                </a:solidFill>
              </a:rPr>
              <a:t>Head Core Developer</a:t>
            </a:r>
          </a:p>
          <a:p>
            <a:pPr lvl="1"/>
            <a:r>
              <a:rPr lang="en-GB" sz="2000" dirty="0">
                <a:solidFill>
                  <a:schemeClr val="tx1"/>
                </a:solidFill>
              </a:rPr>
              <a:t>Website Structure</a:t>
            </a:r>
          </a:p>
          <a:p>
            <a:pPr lvl="1"/>
            <a:r>
              <a:rPr lang="en-GB" sz="2000" dirty="0">
                <a:solidFill>
                  <a:schemeClr val="tx1"/>
                </a:solidFill>
              </a:rPr>
              <a:t>Database Structure</a:t>
            </a:r>
          </a:p>
          <a:p>
            <a:pPr lvl="1"/>
            <a:r>
              <a:rPr lang="en-US" sz="2000" dirty="0">
                <a:solidFill>
                  <a:schemeClr val="tx1"/>
                </a:solidFill>
              </a:rPr>
              <a:t>Quality Assurance</a:t>
            </a:r>
          </a:p>
          <a:p>
            <a:pPr marL="457200" lvl="1" indent="0">
              <a:buNone/>
            </a:pPr>
            <a:endParaRPr lang="en-GB" sz="2000" dirty="0">
              <a:solidFill>
                <a:schemeClr val="tx1"/>
              </a:solidFill>
            </a:endParaRPr>
          </a:p>
          <a:p>
            <a:pPr lvl="1"/>
            <a:r>
              <a:rPr lang="en-GB" sz="2000" dirty="0" smtClean="0">
                <a:solidFill>
                  <a:schemeClr val="tx1"/>
                </a:solidFill>
              </a:rPr>
              <a:t>Created Cart and Checkout code</a:t>
            </a:r>
          </a:p>
          <a:p>
            <a:pPr lvl="1"/>
            <a:r>
              <a:rPr lang="en-GB" sz="2000" dirty="0" smtClean="0">
                <a:solidFill>
                  <a:schemeClr val="tx1"/>
                </a:solidFill>
              </a:rPr>
              <a:t>Also created page system</a:t>
            </a:r>
            <a:endParaRPr lang="en-GB" sz="2000" dirty="0">
              <a:solidFill>
                <a:schemeClr val="tx1"/>
              </a:solidFill>
            </a:endParaRPr>
          </a:p>
          <a:p>
            <a:pPr marL="457200" lvl="1" indent="0">
              <a:buNone/>
            </a:pPr>
            <a:endParaRPr lang="en-US" sz="2000" dirty="0">
              <a:solidFill>
                <a:schemeClr val="tx1"/>
              </a:solidFill>
            </a:endParaRPr>
          </a:p>
        </p:txBody>
      </p:sp>
      <p:sp>
        <p:nvSpPr>
          <p:cNvPr id="4" name="TextBox 3"/>
          <p:cNvSpPr txBox="1"/>
          <p:nvPr/>
        </p:nvSpPr>
        <p:spPr>
          <a:xfrm>
            <a:off x="170828" y="125174"/>
            <a:ext cx="1013011" cy="369332"/>
          </a:xfrm>
          <a:prstGeom prst="rect">
            <a:avLst/>
          </a:prstGeom>
          <a:noFill/>
        </p:spPr>
        <p:txBody>
          <a:bodyPr wrap="square" rtlCol="0">
            <a:spAutoFit/>
          </a:bodyPr>
          <a:lstStyle/>
          <a:p>
            <a:r>
              <a:rPr lang="en-GB" dirty="0" err="1"/>
              <a:t>Sabba</a:t>
            </a:r>
            <a:endParaRPr lang="en-GB" dirty="0"/>
          </a:p>
        </p:txBody>
      </p:sp>
      <p:pic>
        <p:nvPicPr>
          <p:cNvPr id="6" name="Picture 5"/>
          <p:cNvPicPr>
            <a:picLocks noChangeAspect="1"/>
          </p:cNvPicPr>
          <p:nvPr/>
        </p:nvPicPr>
        <p:blipFill rotWithShape="1">
          <a:blip r:embed="rId3"/>
          <a:srcRect l="24682" t="52290" r="58175" b="7579"/>
          <a:stretch/>
        </p:blipFill>
        <p:spPr>
          <a:xfrm>
            <a:off x="6365767" y="3575352"/>
            <a:ext cx="2525485" cy="3227008"/>
          </a:xfrm>
          <a:prstGeom prst="rect">
            <a:avLst/>
          </a:prstGeom>
        </p:spPr>
      </p:pic>
      <p:pic>
        <p:nvPicPr>
          <p:cNvPr id="8" name="Picture 7"/>
          <p:cNvPicPr>
            <a:picLocks noChangeAspect="1"/>
          </p:cNvPicPr>
          <p:nvPr/>
        </p:nvPicPr>
        <p:blipFill rotWithShape="1">
          <a:blip r:embed="rId4"/>
          <a:srcRect l="42064" t="32952" r="25635" b="14850"/>
          <a:stretch/>
        </p:blipFill>
        <p:spPr>
          <a:xfrm>
            <a:off x="5983018" y="609600"/>
            <a:ext cx="3290984" cy="2902858"/>
          </a:xfrm>
          <a:prstGeom prst="rect">
            <a:avLst/>
          </a:prstGeom>
        </p:spPr>
      </p:pic>
    </p:spTree>
    <p:extLst>
      <p:ext uri="{BB962C8B-B14F-4D97-AF65-F5344CB8AC3E}">
        <p14:creationId xmlns:p14="http://schemas.microsoft.com/office/powerpoint/2010/main" val="3848158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71518" y="1573156"/>
            <a:ext cx="4102484" cy="3880773"/>
          </a:xfrm>
        </p:spPr>
        <p:txBody>
          <a:bodyPr>
            <a:normAutofit/>
          </a:bodyPr>
          <a:lstStyle/>
          <a:p>
            <a:r>
              <a:rPr lang="en-US" dirty="0"/>
              <a:t>With payment done, Loyalty scheme can be put into action, modifying the payment function in </a:t>
            </a:r>
            <a:r>
              <a:rPr lang="en-US" dirty="0" err="1"/>
              <a:t>function.php</a:t>
            </a:r>
            <a:r>
              <a:rPr lang="en-US" dirty="0"/>
              <a:t> by adding query to adjust points.</a:t>
            </a:r>
          </a:p>
          <a:p>
            <a:r>
              <a:rPr lang="en-US" dirty="0"/>
              <a:t>Created a button which allows to exchange points to balance</a:t>
            </a:r>
          </a:p>
        </p:txBody>
      </p:sp>
      <p:sp>
        <p:nvSpPr>
          <p:cNvPr id="4" name="Title 1"/>
          <p:cNvSpPr>
            <a:spLocks noGrp="1"/>
          </p:cNvSpPr>
          <p:nvPr>
            <p:ph type="title"/>
          </p:nvPr>
        </p:nvSpPr>
        <p:spPr>
          <a:xfrm>
            <a:off x="677334" y="609600"/>
            <a:ext cx="8596668" cy="1320800"/>
          </a:xfrm>
        </p:spPr>
        <p:txBody>
          <a:bodyPr/>
          <a:lstStyle/>
          <a:p>
            <a:r>
              <a:rPr lang="en-GB" dirty="0" smtClean="0"/>
              <a:t>Payment</a:t>
            </a:r>
            <a:r>
              <a:rPr lang="en-GB" dirty="0"/>
              <a:t/>
            </a:r>
            <a:br>
              <a:rPr lang="en-GB" dirty="0"/>
            </a:br>
            <a:endParaRPr lang="en-GB" dirty="0"/>
          </a:p>
        </p:txBody>
      </p:sp>
      <p:sp>
        <p:nvSpPr>
          <p:cNvPr id="6" name="Content Placeholder 1"/>
          <p:cNvSpPr txBox="1">
            <a:spLocks/>
          </p:cNvSpPr>
          <p:nvPr/>
        </p:nvSpPr>
        <p:spPr>
          <a:xfrm>
            <a:off x="547102" y="1573156"/>
            <a:ext cx="4102484" cy="3880773"/>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smtClean="0"/>
              <a:t>With the cart and checkout available, I have coded the payment module, how it works is it gathers the data from the checkout (item, item quantity and price) calculates the total and then checks the users balance to see if the user has sufficient funds</a:t>
            </a:r>
          </a:p>
          <a:p>
            <a:r>
              <a:rPr lang="en-GB" dirty="0" smtClean="0"/>
              <a:t>Payment coding is neat and uses SQL queries to complete the function which means that loyalty scheme and marketing (promotions) can be done through queries in that function.</a:t>
            </a:r>
            <a:endParaRPr lang="en-GB" dirty="0" smtClean="0"/>
          </a:p>
        </p:txBody>
      </p:sp>
      <p:sp>
        <p:nvSpPr>
          <p:cNvPr id="7" name="Title 1"/>
          <p:cNvSpPr txBox="1">
            <a:spLocks/>
          </p:cNvSpPr>
          <p:nvPr/>
        </p:nvSpPr>
        <p:spPr>
          <a:xfrm>
            <a:off x="5301981" y="695497"/>
            <a:ext cx="3972021"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smtClean="0"/>
              <a:t>Loyalty Scheme</a:t>
            </a:r>
            <a:br>
              <a:rPr lang="en-GB" dirty="0" smtClean="0"/>
            </a:br>
            <a:endParaRPr lang="en-GB" dirty="0"/>
          </a:p>
        </p:txBody>
      </p:sp>
      <p:pic>
        <p:nvPicPr>
          <p:cNvPr id="5" name="Picture 4"/>
          <p:cNvPicPr>
            <a:picLocks noChangeAspect="1"/>
          </p:cNvPicPr>
          <p:nvPr/>
        </p:nvPicPr>
        <p:blipFill rotWithShape="1">
          <a:blip r:embed="rId3"/>
          <a:srcRect l="24731" t="51404" r="58172" b="15206"/>
          <a:stretch/>
        </p:blipFill>
        <p:spPr>
          <a:xfrm>
            <a:off x="5986414" y="3815937"/>
            <a:ext cx="2603154" cy="2775060"/>
          </a:xfrm>
          <a:prstGeom prst="rect">
            <a:avLst/>
          </a:prstGeom>
        </p:spPr>
      </p:pic>
      <p:sp>
        <p:nvSpPr>
          <p:cNvPr id="8" name="Rectangle 7"/>
          <p:cNvSpPr/>
          <p:nvPr/>
        </p:nvSpPr>
        <p:spPr>
          <a:xfrm>
            <a:off x="6438900" y="4552950"/>
            <a:ext cx="1009650" cy="133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22388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2000"/>
          </a:xfrm>
        </p:spPr>
        <p:txBody>
          <a:bodyPr/>
          <a:lstStyle/>
          <a:p>
            <a:r>
              <a:rPr lang="en-GB" dirty="0"/>
              <a:t>Project Manager</a:t>
            </a:r>
          </a:p>
        </p:txBody>
      </p:sp>
      <p:sp>
        <p:nvSpPr>
          <p:cNvPr id="3" name="Content Placeholder 2"/>
          <p:cNvSpPr>
            <a:spLocks noGrp="1"/>
          </p:cNvSpPr>
          <p:nvPr>
            <p:ph idx="1"/>
          </p:nvPr>
        </p:nvSpPr>
        <p:spPr>
          <a:xfrm>
            <a:off x="677334" y="1371601"/>
            <a:ext cx="9317566" cy="4669762"/>
          </a:xfrm>
        </p:spPr>
        <p:txBody>
          <a:bodyPr>
            <a:normAutofit/>
          </a:bodyPr>
          <a:lstStyle/>
          <a:p>
            <a:r>
              <a:rPr lang="en-GB" sz="2000" dirty="0">
                <a:solidFill>
                  <a:schemeClr val="tx1"/>
                </a:solidFill>
              </a:rPr>
              <a:t>Overall responsibility for initiating, planning, design, execution, monitoring, controlling and finalising the project</a:t>
            </a:r>
          </a:p>
          <a:p>
            <a:r>
              <a:rPr lang="en-GB" sz="2000" dirty="0">
                <a:solidFill>
                  <a:schemeClr val="tx1"/>
                </a:solidFill>
              </a:rPr>
              <a:t>The ability to ask penetrating questions</a:t>
            </a:r>
          </a:p>
          <a:p>
            <a:r>
              <a:rPr lang="en-GB" sz="2000" dirty="0">
                <a:solidFill>
                  <a:schemeClr val="tx1"/>
                </a:solidFill>
              </a:rPr>
              <a:t>Chase up and confirm assumptions</a:t>
            </a:r>
          </a:p>
          <a:p>
            <a:r>
              <a:rPr lang="en-GB" sz="2000" dirty="0">
                <a:solidFill>
                  <a:schemeClr val="tx1"/>
                </a:solidFill>
              </a:rPr>
              <a:t>Key roles – planning and setting up variables</a:t>
            </a:r>
          </a:p>
          <a:p>
            <a:r>
              <a:rPr lang="en-GB" sz="2000" dirty="0">
                <a:solidFill>
                  <a:schemeClr val="tx1"/>
                </a:solidFill>
              </a:rPr>
              <a:t>Resourcing</a:t>
            </a:r>
          </a:p>
          <a:p>
            <a:r>
              <a:rPr lang="en-GB" sz="2000" dirty="0">
                <a:solidFill>
                  <a:schemeClr val="tx1"/>
                </a:solidFill>
              </a:rPr>
              <a:t>Schedules</a:t>
            </a:r>
          </a:p>
          <a:p>
            <a:r>
              <a:rPr lang="en-GB" sz="2000" dirty="0">
                <a:solidFill>
                  <a:schemeClr val="tx1"/>
                </a:solidFill>
              </a:rPr>
              <a:t>Managing issues</a:t>
            </a:r>
          </a:p>
          <a:p>
            <a:r>
              <a:rPr lang="en-GB" sz="2000" dirty="0">
                <a:solidFill>
                  <a:schemeClr val="tx1"/>
                </a:solidFill>
              </a:rPr>
              <a:t>Leadership</a:t>
            </a:r>
          </a:p>
          <a:p>
            <a:r>
              <a:rPr lang="en-GB" sz="2000" dirty="0">
                <a:solidFill>
                  <a:schemeClr val="tx1"/>
                </a:solidFill>
              </a:rPr>
              <a:t>Confidence and assurance</a:t>
            </a:r>
          </a:p>
        </p:txBody>
      </p:sp>
      <p:sp>
        <p:nvSpPr>
          <p:cNvPr id="4" name="TextBox 3"/>
          <p:cNvSpPr txBox="1"/>
          <p:nvPr/>
        </p:nvSpPr>
        <p:spPr>
          <a:xfrm>
            <a:off x="253752" y="240268"/>
            <a:ext cx="847164" cy="369332"/>
          </a:xfrm>
          <a:prstGeom prst="rect">
            <a:avLst/>
          </a:prstGeom>
          <a:noFill/>
        </p:spPr>
        <p:txBody>
          <a:bodyPr wrap="square" rtlCol="0">
            <a:spAutoFit/>
          </a:bodyPr>
          <a:lstStyle/>
          <a:p>
            <a:r>
              <a:rPr lang="en-GB" dirty="0" err="1"/>
              <a:t>Akber</a:t>
            </a:r>
            <a:endParaRPr lang="en-GB" dirty="0"/>
          </a:p>
        </p:txBody>
      </p:sp>
    </p:spTree>
    <p:extLst>
      <p:ext uri="{BB962C8B-B14F-4D97-AF65-F5344CB8AC3E}">
        <p14:creationId xmlns:p14="http://schemas.microsoft.com/office/powerpoint/2010/main" val="2935926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0586" y="356028"/>
            <a:ext cx="8596668" cy="656983"/>
          </a:xfrm>
        </p:spPr>
        <p:txBody>
          <a:bodyPr>
            <a:normAutofit fontScale="90000"/>
          </a:bodyPr>
          <a:lstStyle/>
          <a:p>
            <a:r>
              <a:rPr lang="en-GB" dirty="0"/>
              <a:t> Supplier</a:t>
            </a:r>
            <a:br>
              <a:rPr lang="en-GB" dirty="0"/>
            </a:br>
            <a:r>
              <a:rPr lang="en-GB" dirty="0"/>
              <a:t/>
            </a:r>
            <a:br>
              <a:rPr lang="en-GB" dirty="0"/>
            </a:br>
            <a:endParaRPr lang="en-GB" dirty="0"/>
          </a:p>
        </p:txBody>
      </p:sp>
      <p:sp>
        <p:nvSpPr>
          <p:cNvPr id="3" name="Content Placeholder 2"/>
          <p:cNvSpPr>
            <a:spLocks noGrp="1"/>
          </p:cNvSpPr>
          <p:nvPr>
            <p:ph idx="1"/>
          </p:nvPr>
        </p:nvSpPr>
        <p:spPr>
          <a:xfrm>
            <a:off x="583204" y="1013011"/>
            <a:ext cx="10160996" cy="5481917"/>
          </a:xfrm>
        </p:spPr>
        <p:txBody>
          <a:bodyPr>
            <a:noAutofit/>
          </a:bodyPr>
          <a:lstStyle/>
          <a:p>
            <a:r>
              <a:rPr lang="en-GB" sz="2000" dirty="0">
                <a:solidFill>
                  <a:schemeClr val="tx1"/>
                </a:solidFill>
              </a:rPr>
              <a:t>Who is  a supplier?</a:t>
            </a:r>
          </a:p>
          <a:p>
            <a:pPr lvl="1"/>
            <a:r>
              <a:rPr lang="en-GB" dirty="0">
                <a:solidFill>
                  <a:schemeClr val="tx1"/>
                </a:solidFill>
              </a:rPr>
              <a:t>Manufacturer, distributor or a vendor</a:t>
            </a:r>
          </a:p>
          <a:p>
            <a:pPr lvl="1"/>
            <a:r>
              <a:rPr lang="en-GB" dirty="0">
                <a:solidFill>
                  <a:schemeClr val="tx1"/>
                </a:solidFill>
              </a:rPr>
              <a:t>Can ship products to the supplier distribution hubs or directly to the retail store</a:t>
            </a:r>
          </a:p>
          <a:p>
            <a:pPr lvl="1"/>
            <a:r>
              <a:rPr lang="en-GB" dirty="0">
                <a:solidFill>
                  <a:schemeClr val="tx1"/>
                </a:solidFill>
              </a:rPr>
              <a:t>Reliable and efficient </a:t>
            </a:r>
          </a:p>
          <a:p>
            <a:r>
              <a:rPr lang="en-GB" sz="2000" dirty="0">
                <a:solidFill>
                  <a:schemeClr val="tx1"/>
                </a:solidFill>
              </a:rPr>
              <a:t>What is the role of a supplier?</a:t>
            </a:r>
          </a:p>
          <a:p>
            <a:pPr lvl="1"/>
            <a:r>
              <a:rPr lang="en-GB" dirty="0">
                <a:solidFill>
                  <a:schemeClr val="tx1"/>
                </a:solidFill>
              </a:rPr>
              <a:t>Provide the products to resellers</a:t>
            </a:r>
          </a:p>
          <a:p>
            <a:r>
              <a:rPr lang="en-GB" sz="2000" dirty="0">
                <a:solidFill>
                  <a:schemeClr val="tx1"/>
                </a:solidFill>
              </a:rPr>
              <a:t>The relationship between supplier and seller?</a:t>
            </a:r>
          </a:p>
          <a:p>
            <a:pPr lvl="1"/>
            <a:r>
              <a:rPr lang="en-GB" dirty="0">
                <a:solidFill>
                  <a:schemeClr val="tx1"/>
                </a:solidFill>
              </a:rPr>
              <a:t>Is a very close relationship almost like a food chain between customer, seller and supplier</a:t>
            </a:r>
          </a:p>
          <a:p>
            <a:r>
              <a:rPr lang="en-GB" sz="2000" dirty="0">
                <a:solidFill>
                  <a:schemeClr val="tx1"/>
                </a:solidFill>
              </a:rPr>
              <a:t>Responsibilities of a supplier? </a:t>
            </a:r>
          </a:p>
          <a:p>
            <a:pPr lvl="1"/>
            <a:r>
              <a:rPr lang="en-GB" dirty="0">
                <a:solidFill>
                  <a:schemeClr val="tx1"/>
                </a:solidFill>
              </a:rPr>
              <a:t>Source the seller good products, material and supplier</a:t>
            </a:r>
          </a:p>
          <a:p>
            <a:r>
              <a:rPr lang="en-GB" sz="2000" dirty="0">
                <a:solidFill>
                  <a:schemeClr val="tx1"/>
                </a:solidFill>
              </a:rPr>
              <a:t>What is EDI?</a:t>
            </a:r>
          </a:p>
          <a:p>
            <a:pPr lvl="1"/>
            <a:r>
              <a:rPr lang="en-GB" dirty="0">
                <a:solidFill>
                  <a:schemeClr val="tx1"/>
                </a:solidFill>
              </a:rPr>
              <a:t>Electronic data integration – links databases, allows access between computer systems.</a:t>
            </a:r>
          </a:p>
          <a:p>
            <a:pPr lvl="1"/>
            <a:r>
              <a:rPr lang="en-GB" dirty="0">
                <a:solidFill>
                  <a:schemeClr val="tx1"/>
                </a:solidFill>
              </a:rPr>
              <a:t>EDI is the best method and shows the trust between the supplier and seller</a:t>
            </a:r>
          </a:p>
          <a:p>
            <a:pPr lvl="1"/>
            <a:r>
              <a:rPr lang="en-GB" dirty="0">
                <a:solidFill>
                  <a:schemeClr val="tx1"/>
                </a:solidFill>
              </a:rPr>
              <a:t>I am working on creating functions that will retrieve stock levels and update stock by requesting orders from the supplier.</a:t>
            </a:r>
            <a:endParaRPr lang="en-GB" sz="2000" dirty="0">
              <a:solidFill>
                <a:schemeClr val="tx1"/>
              </a:solidFill>
            </a:endParaRPr>
          </a:p>
          <a:p>
            <a:pPr marL="457200" lvl="1" indent="0">
              <a:buNone/>
            </a:pPr>
            <a:endParaRPr lang="en-GB" sz="2000" dirty="0">
              <a:solidFill>
                <a:schemeClr val="tx1"/>
              </a:solidFill>
            </a:endParaRPr>
          </a:p>
          <a:p>
            <a:endParaRPr lang="en-GB" sz="2000" dirty="0">
              <a:solidFill>
                <a:schemeClr val="tx1"/>
              </a:solidFill>
            </a:endParaRPr>
          </a:p>
          <a:p>
            <a:pPr marL="457200" lvl="1" indent="0">
              <a:buNone/>
            </a:pPr>
            <a:endParaRPr lang="en-GB" sz="2000" dirty="0">
              <a:solidFill>
                <a:schemeClr val="tx1"/>
              </a:solidFill>
            </a:endParaRPr>
          </a:p>
        </p:txBody>
      </p:sp>
      <p:sp>
        <p:nvSpPr>
          <p:cNvPr id="4" name="TextBox 3"/>
          <p:cNvSpPr txBox="1"/>
          <p:nvPr/>
        </p:nvSpPr>
        <p:spPr>
          <a:xfrm>
            <a:off x="83422" y="85165"/>
            <a:ext cx="847164" cy="369332"/>
          </a:xfrm>
          <a:prstGeom prst="rect">
            <a:avLst/>
          </a:prstGeom>
          <a:noFill/>
        </p:spPr>
        <p:txBody>
          <a:bodyPr wrap="square" rtlCol="0">
            <a:spAutoFit/>
          </a:bodyPr>
          <a:lstStyle/>
          <a:p>
            <a:r>
              <a:rPr lang="en-GB" dirty="0" err="1"/>
              <a:t>Akber</a:t>
            </a:r>
            <a:endParaRPr lang="en-GB" dirty="0"/>
          </a:p>
        </p:txBody>
      </p:sp>
    </p:spTree>
    <p:extLst>
      <p:ext uri="{BB962C8B-B14F-4D97-AF65-F5344CB8AC3E}">
        <p14:creationId xmlns:p14="http://schemas.microsoft.com/office/powerpoint/2010/main" val="3323877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mn-lt"/>
                <a:cs typeface="Adobe Devanagari" panose="02040503050201020203" pitchFamily="18" charset="0"/>
              </a:rPr>
              <a:t>Marketing</a:t>
            </a:r>
            <a:r>
              <a:rPr lang="en-GB" dirty="0">
                <a:latin typeface="Adobe Devanagari" panose="02040503050201020203" pitchFamily="18" charset="0"/>
                <a:cs typeface="Adobe Devanagari" panose="02040503050201020203" pitchFamily="18" charset="0"/>
              </a:rPr>
              <a:t/>
            </a:r>
            <a:br>
              <a:rPr lang="en-GB" dirty="0">
                <a:latin typeface="Adobe Devanagari" panose="02040503050201020203" pitchFamily="18" charset="0"/>
                <a:cs typeface="Adobe Devanagari" panose="02040503050201020203" pitchFamily="18" charset="0"/>
              </a:rPr>
            </a:br>
            <a:endParaRPr lang="en-GB" dirty="0">
              <a:latin typeface="Adobe Devanagari" panose="02040503050201020203" pitchFamily="18" charset="0"/>
              <a:cs typeface="Adobe Devanagari" panose="02040503050201020203" pitchFamily="18" charset="0"/>
            </a:endParaRPr>
          </a:p>
        </p:txBody>
      </p:sp>
      <p:sp>
        <p:nvSpPr>
          <p:cNvPr id="3" name="Content Placeholder 2"/>
          <p:cNvSpPr>
            <a:spLocks noGrp="1"/>
          </p:cNvSpPr>
          <p:nvPr>
            <p:ph idx="1"/>
          </p:nvPr>
        </p:nvSpPr>
        <p:spPr/>
        <p:txBody>
          <a:bodyPr/>
          <a:lstStyle/>
          <a:p>
            <a:pPr lvl="0"/>
            <a:r>
              <a:rPr lang="en-GB" dirty="0">
                <a:solidFill>
                  <a:schemeClr val="tx1"/>
                </a:solidFill>
                <a:cs typeface="Adobe Devanagari" panose="02040503050201020203" pitchFamily="18" charset="0"/>
              </a:rPr>
              <a:t>Marketing is where a business creates new ways in which it can improve the performance of sales in hopes of increasing profit.</a:t>
            </a:r>
          </a:p>
          <a:p>
            <a:pPr lvl="0"/>
            <a:r>
              <a:rPr lang="en-GB" dirty="0">
                <a:solidFill>
                  <a:schemeClr val="tx1"/>
                </a:solidFill>
                <a:cs typeface="Adobe Devanagari" panose="02040503050201020203" pitchFamily="18" charset="0"/>
              </a:rPr>
              <a:t> A business can do this by tracking consumer purchase, and by doing so can offer promotions and offers on popular products.</a:t>
            </a:r>
          </a:p>
          <a:p>
            <a:pPr lvl="0"/>
            <a:r>
              <a:rPr lang="en-GB" dirty="0">
                <a:solidFill>
                  <a:schemeClr val="tx1"/>
                </a:solidFill>
                <a:cs typeface="Adobe Devanagari" panose="02040503050201020203" pitchFamily="18" charset="0"/>
              </a:rPr>
              <a:t>I approached this core by first researching the offers and promotions of other companies such as Tesco and Sainsbury for a better insight.</a:t>
            </a:r>
          </a:p>
          <a:p>
            <a:pPr lvl="0"/>
            <a:r>
              <a:rPr lang="en-GB" dirty="0">
                <a:solidFill>
                  <a:schemeClr val="tx1"/>
                </a:solidFill>
                <a:cs typeface="Adobe Devanagari" panose="02040503050201020203" pitchFamily="18" charset="0"/>
              </a:rPr>
              <a:t> In doing so it has helped in deciding on offers and promotions that we will integrate into the software.</a:t>
            </a:r>
          </a:p>
          <a:p>
            <a:endParaRPr lang="en-GB" dirty="0">
              <a:solidFill>
                <a:schemeClr val="tx1"/>
              </a:solidFill>
            </a:endParaRPr>
          </a:p>
          <a:p>
            <a:endParaRPr lang="en-GB" dirty="0">
              <a:solidFill>
                <a:schemeClr val="tx1"/>
              </a:solidFill>
            </a:endParaRPr>
          </a:p>
          <a:p>
            <a:endParaRPr lang="en-GB" dirty="0">
              <a:solidFill>
                <a:schemeClr val="tx1"/>
              </a:solidFill>
            </a:endParaRPr>
          </a:p>
        </p:txBody>
      </p:sp>
      <p:sp>
        <p:nvSpPr>
          <p:cNvPr id="4" name="TextBox 3"/>
          <p:cNvSpPr txBox="1"/>
          <p:nvPr/>
        </p:nvSpPr>
        <p:spPr>
          <a:xfrm>
            <a:off x="170828" y="125174"/>
            <a:ext cx="1013011" cy="369332"/>
          </a:xfrm>
          <a:prstGeom prst="rect">
            <a:avLst/>
          </a:prstGeom>
          <a:noFill/>
        </p:spPr>
        <p:txBody>
          <a:bodyPr wrap="square" rtlCol="0">
            <a:spAutoFit/>
          </a:bodyPr>
          <a:lstStyle/>
          <a:p>
            <a:r>
              <a:rPr lang="en-GB" dirty="0"/>
              <a:t>Abdala</a:t>
            </a:r>
          </a:p>
        </p:txBody>
      </p:sp>
    </p:spTree>
    <p:extLst>
      <p:ext uri="{BB962C8B-B14F-4D97-AF65-F5344CB8AC3E}">
        <p14:creationId xmlns:p14="http://schemas.microsoft.com/office/powerpoint/2010/main" val="3035221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mn-lt"/>
                <a:cs typeface="Adobe Devanagari" panose="02040503050201020203" pitchFamily="18" charset="0"/>
              </a:rPr>
              <a:t>Marketing-Software : </a:t>
            </a:r>
          </a:p>
        </p:txBody>
      </p:sp>
      <p:sp>
        <p:nvSpPr>
          <p:cNvPr id="4" name="Content Placeholder 3"/>
          <p:cNvSpPr>
            <a:spLocks noGrp="1"/>
          </p:cNvSpPr>
          <p:nvPr>
            <p:ph idx="1"/>
          </p:nvPr>
        </p:nvSpPr>
        <p:spPr/>
        <p:txBody>
          <a:bodyPr/>
          <a:lstStyle/>
          <a:p>
            <a:r>
              <a:rPr lang="en-GB" dirty="0">
                <a:solidFill>
                  <a:schemeClr val="tx1"/>
                </a:solidFill>
              </a:rPr>
              <a:t>The promotions are advertised on the main page/home page</a:t>
            </a:r>
          </a:p>
          <a:p>
            <a:r>
              <a:rPr lang="en-GB" dirty="0">
                <a:solidFill>
                  <a:schemeClr val="tx1"/>
                </a:solidFill>
              </a:rPr>
              <a:t>The customer will input the promo-code at checking out</a:t>
            </a:r>
          </a:p>
          <a:p>
            <a:r>
              <a:rPr lang="en-GB" dirty="0">
                <a:solidFill>
                  <a:schemeClr val="tx1"/>
                </a:solidFill>
              </a:rPr>
              <a:t>The system checks with the database if the promotion Is available to them</a:t>
            </a:r>
          </a:p>
          <a:p>
            <a:r>
              <a:rPr lang="en-GB" dirty="0">
                <a:solidFill>
                  <a:schemeClr val="tx1"/>
                </a:solidFill>
              </a:rPr>
              <a:t>If available another check is made to see if they meet the requirements for that specific promo.</a:t>
            </a:r>
          </a:p>
          <a:p>
            <a:r>
              <a:rPr lang="en-GB" dirty="0">
                <a:solidFill>
                  <a:schemeClr val="tx1"/>
                </a:solidFill>
              </a:rPr>
              <a:t>If they meet the requirements the overall price is updated/discounted</a:t>
            </a:r>
          </a:p>
          <a:p>
            <a:r>
              <a:rPr lang="en-GB" dirty="0">
                <a:solidFill>
                  <a:schemeClr val="tx1"/>
                </a:solidFill>
              </a:rPr>
              <a:t>Finally the customer pays and checks out with a discounted price.</a:t>
            </a:r>
          </a:p>
        </p:txBody>
      </p:sp>
      <p:sp>
        <p:nvSpPr>
          <p:cNvPr id="5" name="TextBox 4"/>
          <p:cNvSpPr txBox="1"/>
          <p:nvPr/>
        </p:nvSpPr>
        <p:spPr>
          <a:xfrm>
            <a:off x="170828" y="125174"/>
            <a:ext cx="1013011" cy="369332"/>
          </a:xfrm>
          <a:prstGeom prst="rect">
            <a:avLst/>
          </a:prstGeom>
          <a:noFill/>
        </p:spPr>
        <p:txBody>
          <a:bodyPr wrap="square" rtlCol="0">
            <a:spAutoFit/>
          </a:bodyPr>
          <a:lstStyle/>
          <a:p>
            <a:r>
              <a:rPr lang="en-GB" dirty="0"/>
              <a:t>Abdala</a:t>
            </a:r>
          </a:p>
        </p:txBody>
      </p:sp>
    </p:spTree>
    <p:extLst>
      <p:ext uri="{BB962C8B-B14F-4D97-AF65-F5344CB8AC3E}">
        <p14:creationId xmlns:p14="http://schemas.microsoft.com/office/powerpoint/2010/main" val="2413695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984</TotalTime>
  <Words>561</Words>
  <Application>Microsoft Office PowerPoint</Application>
  <PresentationFormat>Widescreen</PresentationFormat>
  <Paragraphs>99</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Adobe Devanagari</vt:lpstr>
      <vt:lpstr>Arial</vt:lpstr>
      <vt:lpstr>Calibri</vt:lpstr>
      <vt:lpstr>Trebuchet MS</vt:lpstr>
      <vt:lpstr>Wingdings 3</vt:lpstr>
      <vt:lpstr>Facet</vt:lpstr>
      <vt:lpstr>Introduction</vt:lpstr>
      <vt:lpstr>What we chose</vt:lpstr>
      <vt:lpstr>Meet The Team</vt:lpstr>
      <vt:lpstr>Head Core Developer </vt:lpstr>
      <vt:lpstr>Payment </vt:lpstr>
      <vt:lpstr>Project Manager</vt:lpstr>
      <vt:lpstr> Supplier  </vt:lpstr>
      <vt:lpstr>Marketing </vt:lpstr>
      <vt:lpstr>Marketing-Software : </vt:lpstr>
      <vt:lpstr>Marketing: Tasks-to-do</vt:lpstr>
      <vt:lpstr>Links</vt:lpstr>
      <vt:lpstr>Thank you for your time</vt:lpstr>
    </vt:vector>
  </TitlesOfParts>
  <Company>University of West London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c:title>
  <dc:creator>Akber Ali</dc:creator>
  <cp:lastModifiedBy>Sabaa Fatani</cp:lastModifiedBy>
  <cp:revision>51</cp:revision>
  <dcterms:created xsi:type="dcterms:W3CDTF">2017-01-31T11:55:50Z</dcterms:created>
  <dcterms:modified xsi:type="dcterms:W3CDTF">2017-04-11T14:08:13Z</dcterms:modified>
</cp:coreProperties>
</file>