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3"/>
  </p:notesMasterIdLst>
  <p:sldIdLst>
    <p:sldId id="256" r:id="rId2"/>
    <p:sldId id="258" r:id="rId3"/>
    <p:sldId id="257" r:id="rId4"/>
    <p:sldId id="268" r:id="rId5"/>
    <p:sldId id="267" r:id="rId6"/>
    <p:sldId id="262" r:id="rId7"/>
    <p:sldId id="271" r:id="rId8"/>
    <p:sldId id="273" r:id="rId9"/>
    <p:sldId id="272" r:id="rId10"/>
    <p:sldId id="270" r:id="rId11"/>
    <p:sldId id="263" r:id="rId12"/>
    <p:sldId id="280" r:id="rId13"/>
    <p:sldId id="281" r:id="rId14"/>
    <p:sldId id="282" r:id="rId15"/>
    <p:sldId id="279" r:id="rId16"/>
    <p:sldId id="260" r:id="rId17"/>
    <p:sldId id="277" r:id="rId18"/>
    <p:sldId id="264" r:id="rId19"/>
    <p:sldId id="265"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678" y="3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2CC98-97A6-4F1A-8480-9FF6240887CB}" type="datetimeFigureOut">
              <a:rPr lang="en-GB" smtClean="0"/>
              <a:pPr/>
              <a:t>20/02/2017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0739-ED95-4F61-A777-121342EC40AB}" type="slidenum">
              <a:rPr lang="en-GB" smtClean="0"/>
              <a:pPr/>
              <a:t>‹#›</a:t>
            </a:fld>
            <a:endParaRPr lang="en-GB"/>
          </a:p>
        </p:txBody>
      </p:sp>
    </p:spTree>
    <p:extLst>
      <p:ext uri="{BB962C8B-B14F-4D97-AF65-F5344CB8AC3E}">
        <p14:creationId xmlns:p14="http://schemas.microsoft.com/office/powerpoint/2010/main" val="332142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a:t>
            </a:fld>
            <a:endParaRPr lang="en-GB"/>
          </a:p>
        </p:txBody>
      </p:sp>
    </p:spTree>
    <p:extLst>
      <p:ext uri="{BB962C8B-B14F-4D97-AF65-F5344CB8AC3E}">
        <p14:creationId xmlns:p14="http://schemas.microsoft.com/office/powerpoint/2010/main" val="3094348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10</a:t>
            </a:fld>
            <a:endParaRPr lang="en-GB"/>
          </a:p>
        </p:txBody>
      </p:sp>
    </p:spTree>
    <p:extLst>
      <p:ext uri="{BB962C8B-B14F-4D97-AF65-F5344CB8AC3E}">
        <p14:creationId xmlns:p14="http://schemas.microsoft.com/office/powerpoint/2010/main" val="321354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11</a:t>
            </a:fld>
            <a:endParaRPr lang="en-GB"/>
          </a:p>
        </p:txBody>
      </p:sp>
    </p:spTree>
    <p:extLst>
      <p:ext uri="{BB962C8B-B14F-4D97-AF65-F5344CB8AC3E}">
        <p14:creationId xmlns:p14="http://schemas.microsoft.com/office/powerpoint/2010/main" val="307840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12</a:t>
            </a:fld>
            <a:endParaRPr lang="en-GB"/>
          </a:p>
        </p:txBody>
      </p:sp>
    </p:spTree>
    <p:extLst>
      <p:ext uri="{BB962C8B-B14F-4D97-AF65-F5344CB8AC3E}">
        <p14:creationId xmlns:p14="http://schemas.microsoft.com/office/powerpoint/2010/main" val="3812714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13</a:t>
            </a:fld>
            <a:endParaRPr lang="en-GB"/>
          </a:p>
        </p:txBody>
      </p:sp>
    </p:spTree>
    <p:extLst>
      <p:ext uri="{BB962C8B-B14F-4D97-AF65-F5344CB8AC3E}">
        <p14:creationId xmlns:p14="http://schemas.microsoft.com/office/powerpoint/2010/main" val="988413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15</a:t>
            </a:fld>
            <a:endParaRPr lang="en-GB"/>
          </a:p>
        </p:txBody>
      </p:sp>
    </p:spTree>
    <p:extLst>
      <p:ext uri="{BB962C8B-B14F-4D97-AF65-F5344CB8AC3E}">
        <p14:creationId xmlns:p14="http://schemas.microsoft.com/office/powerpoint/2010/main" val="1811659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16</a:t>
            </a:fld>
            <a:endParaRPr lang="en-GB"/>
          </a:p>
        </p:txBody>
      </p:sp>
    </p:spTree>
    <p:extLst>
      <p:ext uri="{BB962C8B-B14F-4D97-AF65-F5344CB8AC3E}">
        <p14:creationId xmlns:p14="http://schemas.microsoft.com/office/powerpoint/2010/main" val="1082509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18</a:t>
            </a:fld>
            <a:endParaRPr lang="en-GB"/>
          </a:p>
        </p:txBody>
      </p:sp>
    </p:spTree>
    <p:extLst>
      <p:ext uri="{BB962C8B-B14F-4D97-AF65-F5344CB8AC3E}">
        <p14:creationId xmlns:p14="http://schemas.microsoft.com/office/powerpoint/2010/main" val="378027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19</a:t>
            </a:fld>
            <a:endParaRPr lang="en-GB"/>
          </a:p>
        </p:txBody>
      </p:sp>
    </p:spTree>
    <p:extLst>
      <p:ext uri="{BB962C8B-B14F-4D97-AF65-F5344CB8AC3E}">
        <p14:creationId xmlns:p14="http://schemas.microsoft.com/office/powerpoint/2010/main" val="2424727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20</a:t>
            </a:fld>
            <a:endParaRPr lang="en-GB"/>
          </a:p>
        </p:txBody>
      </p:sp>
    </p:spTree>
    <p:extLst>
      <p:ext uri="{BB962C8B-B14F-4D97-AF65-F5344CB8AC3E}">
        <p14:creationId xmlns:p14="http://schemas.microsoft.com/office/powerpoint/2010/main" val="312456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21</a:t>
            </a:fld>
            <a:endParaRPr lang="en-GB"/>
          </a:p>
        </p:txBody>
      </p:sp>
    </p:spTree>
    <p:extLst>
      <p:ext uri="{BB962C8B-B14F-4D97-AF65-F5344CB8AC3E}">
        <p14:creationId xmlns:p14="http://schemas.microsoft.com/office/powerpoint/2010/main" val="69640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2</a:t>
            </a:fld>
            <a:endParaRPr lang="en-GB"/>
          </a:p>
        </p:txBody>
      </p:sp>
    </p:spTree>
    <p:extLst>
      <p:ext uri="{BB962C8B-B14F-4D97-AF65-F5344CB8AC3E}">
        <p14:creationId xmlns:p14="http://schemas.microsoft.com/office/powerpoint/2010/main" val="9160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3</a:t>
            </a:fld>
            <a:endParaRPr lang="en-GB"/>
          </a:p>
        </p:txBody>
      </p:sp>
    </p:spTree>
    <p:extLst>
      <p:ext uri="{BB962C8B-B14F-4D97-AF65-F5344CB8AC3E}">
        <p14:creationId xmlns:p14="http://schemas.microsoft.com/office/powerpoint/2010/main" val="69876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4</a:t>
            </a:fld>
            <a:endParaRPr lang="en-GB"/>
          </a:p>
        </p:txBody>
      </p:sp>
    </p:spTree>
    <p:extLst>
      <p:ext uri="{BB962C8B-B14F-4D97-AF65-F5344CB8AC3E}">
        <p14:creationId xmlns:p14="http://schemas.microsoft.com/office/powerpoint/2010/main" val="242964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5</a:t>
            </a:fld>
            <a:endParaRPr lang="en-GB"/>
          </a:p>
        </p:txBody>
      </p:sp>
    </p:spTree>
    <p:extLst>
      <p:ext uri="{BB962C8B-B14F-4D97-AF65-F5344CB8AC3E}">
        <p14:creationId xmlns:p14="http://schemas.microsoft.com/office/powerpoint/2010/main" val="3036617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6</a:t>
            </a:fld>
            <a:endParaRPr lang="en-GB"/>
          </a:p>
        </p:txBody>
      </p:sp>
    </p:spTree>
    <p:extLst>
      <p:ext uri="{BB962C8B-B14F-4D97-AF65-F5344CB8AC3E}">
        <p14:creationId xmlns:p14="http://schemas.microsoft.com/office/powerpoint/2010/main" val="4061955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7</a:t>
            </a:fld>
            <a:endParaRPr lang="en-GB"/>
          </a:p>
        </p:txBody>
      </p:sp>
    </p:spTree>
    <p:extLst>
      <p:ext uri="{BB962C8B-B14F-4D97-AF65-F5344CB8AC3E}">
        <p14:creationId xmlns:p14="http://schemas.microsoft.com/office/powerpoint/2010/main" val="34415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8</a:t>
            </a:fld>
            <a:endParaRPr lang="en-GB"/>
          </a:p>
        </p:txBody>
      </p:sp>
    </p:spTree>
    <p:extLst>
      <p:ext uri="{BB962C8B-B14F-4D97-AF65-F5344CB8AC3E}">
        <p14:creationId xmlns:p14="http://schemas.microsoft.com/office/powerpoint/2010/main" val="2306072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8D460739-ED95-4F61-A777-121342EC40AB}" type="slidenum">
              <a:rPr lang="en-GB" smtClean="0"/>
              <a:pPr/>
              <a:t>9</a:t>
            </a:fld>
            <a:endParaRPr lang="en-GB"/>
          </a:p>
        </p:txBody>
      </p:sp>
    </p:spTree>
    <p:extLst>
      <p:ext uri="{BB962C8B-B14F-4D97-AF65-F5344CB8AC3E}">
        <p14:creationId xmlns:p14="http://schemas.microsoft.com/office/powerpoint/2010/main" val="63997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728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25421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724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83321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575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96853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5787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8064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4437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31607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05005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13436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279256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403100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35628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2A3FCB-1800-44DC-A1B9-C3FA5D53B234}" type="datetimeFigureOut">
              <a:rPr lang="en-GB" smtClean="0"/>
              <a:pPr/>
              <a:t>20/02/2017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EE2D4C-1E11-419D-B002-632BE72A6266}" type="slidenum">
              <a:rPr lang="en-GB" smtClean="0"/>
              <a:pPr/>
              <a:t>‹#›</a:t>
            </a:fld>
            <a:endParaRPr lang="en-GB"/>
          </a:p>
        </p:txBody>
      </p:sp>
    </p:spTree>
    <p:extLst>
      <p:ext uri="{BB962C8B-B14F-4D97-AF65-F5344CB8AC3E}">
        <p14:creationId xmlns:p14="http://schemas.microsoft.com/office/powerpoint/2010/main" val="8276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A3FCB-1800-44DC-A1B9-C3FA5D53B234}" type="datetimeFigureOut">
              <a:rPr lang="en-GB" smtClean="0"/>
              <a:pPr/>
              <a:t>20/02/2017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EE2D4C-1E11-419D-B002-632BE72A6266}" type="slidenum">
              <a:rPr lang="en-GB" smtClean="0"/>
              <a:pPr/>
              <a:t>‹#›</a:t>
            </a:fld>
            <a:endParaRPr lang="en-GB"/>
          </a:p>
        </p:txBody>
      </p:sp>
    </p:spTree>
    <p:extLst>
      <p:ext uri="{BB962C8B-B14F-4D97-AF65-F5344CB8AC3E}">
        <p14:creationId xmlns:p14="http://schemas.microsoft.com/office/powerpoint/2010/main" val="31610346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032" y="1835275"/>
            <a:ext cx="7766936" cy="1646302"/>
          </a:xfrm>
        </p:spPr>
        <p:txBody>
          <a:bodyPr/>
          <a:lstStyle/>
          <a:p>
            <a:r>
              <a:rPr lang="en-GB" dirty="0"/>
              <a:t>Introduction</a:t>
            </a:r>
          </a:p>
        </p:txBody>
      </p:sp>
      <p:sp>
        <p:nvSpPr>
          <p:cNvPr id="3" name="Subtitle 2"/>
          <p:cNvSpPr>
            <a:spLocks noGrp="1"/>
          </p:cNvSpPr>
          <p:nvPr>
            <p:ph type="subTitle" idx="1"/>
          </p:nvPr>
        </p:nvSpPr>
        <p:spPr/>
        <p:txBody>
          <a:bodyPr/>
          <a:lstStyle/>
          <a:p>
            <a:r>
              <a:rPr lang="en-GB" dirty="0">
                <a:solidFill>
                  <a:schemeClr val="tx1"/>
                </a:solidFill>
              </a:rPr>
              <a:t>A quick breakdown about the creation of SADA Superstore</a:t>
            </a:r>
          </a:p>
        </p:txBody>
      </p:sp>
    </p:spTree>
    <p:extLst>
      <p:ext uri="{BB962C8B-B14F-4D97-AF65-F5344CB8AC3E}">
        <p14:creationId xmlns:p14="http://schemas.microsoft.com/office/powerpoint/2010/main" val="80171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GB" dirty="0"/>
              <a:t>Project Manager</a:t>
            </a:r>
          </a:p>
        </p:txBody>
      </p:sp>
      <p:sp>
        <p:nvSpPr>
          <p:cNvPr id="3" name="Content Placeholder 2"/>
          <p:cNvSpPr>
            <a:spLocks noGrp="1"/>
          </p:cNvSpPr>
          <p:nvPr>
            <p:ph idx="1"/>
          </p:nvPr>
        </p:nvSpPr>
        <p:spPr>
          <a:xfrm>
            <a:off x="677334" y="1371601"/>
            <a:ext cx="9317566" cy="4669762"/>
          </a:xfrm>
        </p:spPr>
        <p:txBody>
          <a:bodyPr>
            <a:normAutofit/>
          </a:bodyPr>
          <a:lstStyle/>
          <a:p>
            <a:r>
              <a:rPr lang="en-GB" sz="2000" dirty="0">
                <a:solidFill>
                  <a:schemeClr val="tx1"/>
                </a:solidFill>
              </a:rPr>
              <a:t>Overall responsibility for initiating, planning, design, execution, monitoring, controlling and finalising the project</a:t>
            </a:r>
          </a:p>
          <a:p>
            <a:r>
              <a:rPr lang="en-GB" sz="2000" dirty="0">
                <a:solidFill>
                  <a:schemeClr val="tx1"/>
                </a:solidFill>
              </a:rPr>
              <a:t>The ability to ask penetrating questions</a:t>
            </a:r>
          </a:p>
          <a:p>
            <a:r>
              <a:rPr lang="en-GB" sz="2000" dirty="0">
                <a:solidFill>
                  <a:schemeClr val="tx1"/>
                </a:solidFill>
              </a:rPr>
              <a:t>Chase up and confirm assumptions</a:t>
            </a:r>
          </a:p>
          <a:p>
            <a:r>
              <a:rPr lang="en-GB" sz="2000" dirty="0">
                <a:solidFill>
                  <a:schemeClr val="tx1"/>
                </a:solidFill>
              </a:rPr>
              <a:t>Key roles – planning and setting up variables</a:t>
            </a:r>
          </a:p>
          <a:p>
            <a:r>
              <a:rPr lang="en-GB" sz="2000" dirty="0">
                <a:solidFill>
                  <a:schemeClr val="tx1"/>
                </a:solidFill>
              </a:rPr>
              <a:t>Resourcing</a:t>
            </a:r>
          </a:p>
          <a:p>
            <a:r>
              <a:rPr lang="en-GB" sz="2000" dirty="0">
                <a:solidFill>
                  <a:schemeClr val="tx1"/>
                </a:solidFill>
              </a:rPr>
              <a:t>Schedules</a:t>
            </a:r>
          </a:p>
          <a:p>
            <a:r>
              <a:rPr lang="en-GB" sz="2000" dirty="0">
                <a:solidFill>
                  <a:schemeClr val="tx1"/>
                </a:solidFill>
              </a:rPr>
              <a:t>Managing issues</a:t>
            </a:r>
          </a:p>
          <a:p>
            <a:r>
              <a:rPr lang="en-GB" sz="2000" dirty="0">
                <a:solidFill>
                  <a:schemeClr val="tx1"/>
                </a:solidFill>
              </a:rPr>
              <a:t>Leadership</a:t>
            </a:r>
          </a:p>
          <a:p>
            <a:r>
              <a:rPr lang="en-GB" sz="2000" dirty="0">
                <a:solidFill>
                  <a:schemeClr val="tx1"/>
                </a:solidFill>
              </a:rPr>
              <a:t>Confidence and assurance</a:t>
            </a:r>
          </a:p>
        </p:txBody>
      </p:sp>
      <p:sp>
        <p:nvSpPr>
          <p:cNvPr id="4" name="TextBox 3"/>
          <p:cNvSpPr txBox="1"/>
          <p:nvPr/>
        </p:nvSpPr>
        <p:spPr>
          <a:xfrm>
            <a:off x="253752" y="240268"/>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293592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86" y="356028"/>
            <a:ext cx="8596668" cy="656983"/>
          </a:xfrm>
        </p:spPr>
        <p:txBody>
          <a:bodyPr>
            <a:normAutofit fontScale="90000"/>
          </a:bodyPr>
          <a:lstStyle/>
          <a:p>
            <a:r>
              <a:rPr lang="en-GB" dirty="0"/>
              <a:t> Supplier</a:t>
            </a:r>
            <a:br>
              <a:rPr lang="en-GB" dirty="0"/>
            </a:br>
            <a:br>
              <a:rPr lang="en-GB" dirty="0"/>
            </a:br>
            <a:endParaRPr lang="en-GB" dirty="0"/>
          </a:p>
        </p:txBody>
      </p:sp>
      <p:sp>
        <p:nvSpPr>
          <p:cNvPr id="3" name="Content Placeholder 2"/>
          <p:cNvSpPr>
            <a:spLocks noGrp="1"/>
          </p:cNvSpPr>
          <p:nvPr>
            <p:ph idx="1"/>
          </p:nvPr>
        </p:nvSpPr>
        <p:spPr>
          <a:xfrm>
            <a:off x="583204" y="1013011"/>
            <a:ext cx="10160996" cy="5481917"/>
          </a:xfrm>
        </p:spPr>
        <p:txBody>
          <a:bodyPr>
            <a:noAutofit/>
          </a:bodyPr>
          <a:lstStyle/>
          <a:p>
            <a:r>
              <a:rPr lang="en-GB" sz="2000" dirty="0">
                <a:solidFill>
                  <a:schemeClr val="tx1"/>
                </a:solidFill>
              </a:rPr>
              <a:t>Who is  a supplier?</a:t>
            </a:r>
          </a:p>
          <a:p>
            <a:pPr lvl="1"/>
            <a:r>
              <a:rPr lang="en-GB" dirty="0">
                <a:solidFill>
                  <a:schemeClr val="tx1"/>
                </a:solidFill>
              </a:rPr>
              <a:t>Manufacturer, distributor or a vendor</a:t>
            </a:r>
          </a:p>
          <a:p>
            <a:pPr lvl="1"/>
            <a:r>
              <a:rPr lang="en-GB" dirty="0">
                <a:solidFill>
                  <a:schemeClr val="tx1"/>
                </a:solidFill>
              </a:rPr>
              <a:t>Can ship products to the supplier distribution hubs or directly to the retail store</a:t>
            </a:r>
          </a:p>
          <a:p>
            <a:pPr lvl="1"/>
            <a:r>
              <a:rPr lang="en-GB" dirty="0">
                <a:solidFill>
                  <a:schemeClr val="tx1"/>
                </a:solidFill>
              </a:rPr>
              <a:t>Reliable and efficient </a:t>
            </a:r>
          </a:p>
          <a:p>
            <a:r>
              <a:rPr lang="en-GB" sz="2000" dirty="0">
                <a:solidFill>
                  <a:schemeClr val="tx1"/>
                </a:solidFill>
              </a:rPr>
              <a:t>What is the role of a supplier?</a:t>
            </a:r>
          </a:p>
          <a:p>
            <a:pPr lvl="1"/>
            <a:r>
              <a:rPr lang="en-GB" dirty="0">
                <a:solidFill>
                  <a:schemeClr val="tx1"/>
                </a:solidFill>
              </a:rPr>
              <a:t>Provide the products to resellers</a:t>
            </a:r>
          </a:p>
          <a:p>
            <a:r>
              <a:rPr lang="en-GB" sz="2000" dirty="0">
                <a:solidFill>
                  <a:schemeClr val="tx1"/>
                </a:solidFill>
              </a:rPr>
              <a:t>The relationship between supplier and seller?</a:t>
            </a:r>
          </a:p>
          <a:p>
            <a:pPr lvl="1"/>
            <a:r>
              <a:rPr lang="en-GB" dirty="0">
                <a:solidFill>
                  <a:schemeClr val="tx1"/>
                </a:solidFill>
              </a:rPr>
              <a:t>Is a very close relationship almost like a food chain between customer, seller and supplier</a:t>
            </a:r>
          </a:p>
          <a:p>
            <a:r>
              <a:rPr lang="en-GB" sz="2000" dirty="0">
                <a:solidFill>
                  <a:schemeClr val="tx1"/>
                </a:solidFill>
              </a:rPr>
              <a:t>Responsibilities of a supplier? </a:t>
            </a:r>
          </a:p>
          <a:p>
            <a:pPr lvl="1"/>
            <a:r>
              <a:rPr lang="en-GB" dirty="0">
                <a:solidFill>
                  <a:schemeClr val="tx1"/>
                </a:solidFill>
              </a:rPr>
              <a:t>Source the seller good products, material and supplier</a:t>
            </a:r>
          </a:p>
          <a:p>
            <a:r>
              <a:rPr lang="en-GB" sz="2000" dirty="0">
                <a:solidFill>
                  <a:schemeClr val="tx1"/>
                </a:solidFill>
              </a:rPr>
              <a:t>What is EDI?</a:t>
            </a:r>
          </a:p>
          <a:p>
            <a:pPr lvl="1"/>
            <a:r>
              <a:rPr lang="en-GB" dirty="0">
                <a:solidFill>
                  <a:schemeClr val="tx1"/>
                </a:solidFill>
              </a:rPr>
              <a:t>Electronic data integration – links databases, allows access between computer systems.</a:t>
            </a:r>
          </a:p>
          <a:p>
            <a:pPr lvl="1"/>
            <a:r>
              <a:rPr lang="en-GB" dirty="0">
                <a:solidFill>
                  <a:schemeClr val="tx1"/>
                </a:solidFill>
              </a:rPr>
              <a:t>EDI is the best method and shows the trust between the supplier and seller</a:t>
            </a:r>
          </a:p>
          <a:p>
            <a:pPr lvl="1"/>
            <a:r>
              <a:rPr lang="en-GB" dirty="0">
                <a:solidFill>
                  <a:schemeClr val="tx1"/>
                </a:solidFill>
              </a:rPr>
              <a:t>I am working on creating functions that will retrieve stock levels and update stock by requesting orders from the supplier.</a:t>
            </a:r>
            <a:endParaRPr lang="en-GB" sz="2000" dirty="0">
              <a:solidFill>
                <a:schemeClr val="tx1"/>
              </a:solidFill>
            </a:endParaRPr>
          </a:p>
          <a:p>
            <a:pPr marL="457200" lvl="1" indent="0">
              <a:buNone/>
            </a:pPr>
            <a:endParaRPr lang="en-GB" sz="2000" dirty="0">
              <a:solidFill>
                <a:schemeClr val="tx1"/>
              </a:solidFill>
            </a:endParaRPr>
          </a:p>
          <a:p>
            <a:endParaRPr lang="en-GB" sz="2000" dirty="0">
              <a:solidFill>
                <a:schemeClr val="tx1"/>
              </a:solidFill>
            </a:endParaRPr>
          </a:p>
          <a:p>
            <a:pPr marL="457200" lvl="1" indent="0">
              <a:buNone/>
            </a:pPr>
            <a:endParaRPr lang="en-GB" sz="2000" dirty="0">
              <a:solidFill>
                <a:schemeClr val="tx1"/>
              </a:solidFill>
            </a:endParaRPr>
          </a:p>
        </p:txBody>
      </p:sp>
      <p:sp>
        <p:nvSpPr>
          <p:cNvPr id="4" name="TextBox 3"/>
          <p:cNvSpPr txBox="1"/>
          <p:nvPr/>
        </p:nvSpPr>
        <p:spPr>
          <a:xfrm>
            <a:off x="83422" y="85165"/>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33238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Adobe Devanagari" panose="02040503050201020203" pitchFamily="18" charset="0"/>
              </a:rPr>
              <a:t>Marketing</a:t>
            </a:r>
            <a:br>
              <a:rPr lang="en-GB" dirty="0">
                <a:latin typeface="Adobe Devanagari" panose="02040503050201020203" pitchFamily="18" charset="0"/>
                <a:cs typeface="Adobe Devanagari" panose="02040503050201020203" pitchFamily="18" charset="0"/>
              </a:rPr>
            </a:br>
            <a:endParaRPr lang="en-GB" dirty="0">
              <a:latin typeface="Adobe Devanagari" panose="02040503050201020203" pitchFamily="18" charset="0"/>
              <a:cs typeface="Adobe Devanagari" panose="02040503050201020203" pitchFamily="18" charset="0"/>
            </a:endParaRPr>
          </a:p>
        </p:txBody>
      </p:sp>
      <p:sp>
        <p:nvSpPr>
          <p:cNvPr id="3" name="Content Placeholder 2"/>
          <p:cNvSpPr>
            <a:spLocks noGrp="1"/>
          </p:cNvSpPr>
          <p:nvPr>
            <p:ph idx="1"/>
          </p:nvPr>
        </p:nvSpPr>
        <p:spPr/>
        <p:txBody>
          <a:bodyPr/>
          <a:lstStyle/>
          <a:p>
            <a:pPr lvl="0"/>
            <a:r>
              <a:rPr lang="en-GB" dirty="0">
                <a:solidFill>
                  <a:schemeClr val="tx1"/>
                </a:solidFill>
                <a:cs typeface="Adobe Devanagari" panose="02040503050201020203" pitchFamily="18" charset="0"/>
              </a:rPr>
              <a:t>Marketing is where a business creates new ways in which it can improve the performance of sales in hopes of increasing profit.</a:t>
            </a:r>
          </a:p>
          <a:p>
            <a:pPr lvl="0"/>
            <a:r>
              <a:rPr lang="en-GB" dirty="0">
                <a:solidFill>
                  <a:schemeClr val="tx1"/>
                </a:solidFill>
                <a:cs typeface="Adobe Devanagari" panose="02040503050201020203" pitchFamily="18" charset="0"/>
              </a:rPr>
              <a:t> A business can do this by tracking consumer purchase, and by doing so can offer promotions and offers on popular products.</a:t>
            </a:r>
          </a:p>
          <a:p>
            <a:pPr lvl="0"/>
            <a:r>
              <a:rPr lang="en-GB" dirty="0">
                <a:solidFill>
                  <a:schemeClr val="tx1"/>
                </a:solidFill>
                <a:cs typeface="Adobe Devanagari" panose="02040503050201020203" pitchFamily="18" charset="0"/>
              </a:rPr>
              <a:t>I approached this core by first researching the offers and promotions of other companies such as Tesco and Sainsbury for a better insight.</a:t>
            </a:r>
          </a:p>
          <a:p>
            <a:pPr lvl="0"/>
            <a:r>
              <a:rPr lang="en-GB" dirty="0">
                <a:solidFill>
                  <a:schemeClr val="tx1"/>
                </a:solidFill>
                <a:cs typeface="Adobe Devanagari" panose="02040503050201020203" pitchFamily="18" charset="0"/>
              </a:rPr>
              <a:t> In doing so it has helped in deciding on offers and promotions that we will integrate into the software.</a:t>
            </a:r>
          </a:p>
          <a:p>
            <a:endParaRPr lang="en-GB" dirty="0">
              <a:solidFill>
                <a:schemeClr val="tx1"/>
              </a:solidFill>
            </a:endParaRPr>
          </a:p>
          <a:p>
            <a:endParaRPr lang="en-GB" dirty="0">
              <a:solidFill>
                <a:schemeClr val="tx1"/>
              </a:solidFill>
            </a:endParaRPr>
          </a:p>
          <a:p>
            <a:endParaRPr lang="en-GB" dirty="0">
              <a:solidFill>
                <a:schemeClr val="tx1"/>
              </a:solidFill>
            </a:endParaRPr>
          </a:p>
        </p:txBody>
      </p:sp>
      <p:sp>
        <p:nvSpPr>
          <p:cNvPr id="4" name="TextBox 3"/>
          <p:cNvSpPr txBox="1"/>
          <p:nvPr/>
        </p:nvSpPr>
        <p:spPr>
          <a:xfrm>
            <a:off x="170828" y="125174"/>
            <a:ext cx="1013011" cy="369332"/>
          </a:xfrm>
          <a:prstGeom prst="rect">
            <a:avLst/>
          </a:prstGeom>
          <a:noFill/>
        </p:spPr>
        <p:txBody>
          <a:bodyPr wrap="square" rtlCol="0">
            <a:spAutoFit/>
          </a:bodyPr>
          <a:lstStyle/>
          <a:p>
            <a:r>
              <a:rPr lang="en-GB" dirty="0"/>
              <a:t>Abdala</a:t>
            </a:r>
          </a:p>
        </p:txBody>
      </p:sp>
    </p:spTree>
    <p:extLst>
      <p:ext uri="{BB962C8B-B14F-4D97-AF65-F5344CB8AC3E}">
        <p14:creationId xmlns:p14="http://schemas.microsoft.com/office/powerpoint/2010/main" val="303522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Adobe Devanagari" panose="02040503050201020203" pitchFamily="18" charset="0"/>
              </a:rPr>
              <a:t>Marketing-Software : </a:t>
            </a:r>
          </a:p>
        </p:txBody>
      </p:sp>
      <p:sp>
        <p:nvSpPr>
          <p:cNvPr id="4" name="Content Placeholder 3"/>
          <p:cNvSpPr>
            <a:spLocks noGrp="1"/>
          </p:cNvSpPr>
          <p:nvPr>
            <p:ph idx="1"/>
          </p:nvPr>
        </p:nvSpPr>
        <p:spPr/>
        <p:txBody>
          <a:bodyPr/>
          <a:lstStyle/>
          <a:p>
            <a:r>
              <a:rPr lang="en-GB" dirty="0">
                <a:solidFill>
                  <a:schemeClr val="tx1"/>
                </a:solidFill>
              </a:rPr>
              <a:t>The promotions are advertised on the main page/home page</a:t>
            </a:r>
          </a:p>
          <a:p>
            <a:r>
              <a:rPr lang="en-GB" dirty="0">
                <a:solidFill>
                  <a:schemeClr val="tx1"/>
                </a:solidFill>
              </a:rPr>
              <a:t>The customer will input the promo-code at checking out</a:t>
            </a:r>
          </a:p>
          <a:p>
            <a:r>
              <a:rPr lang="en-GB" dirty="0">
                <a:solidFill>
                  <a:schemeClr val="tx1"/>
                </a:solidFill>
              </a:rPr>
              <a:t>The system checks with the database if the promotion Is available to them</a:t>
            </a:r>
          </a:p>
          <a:p>
            <a:r>
              <a:rPr lang="en-GB" dirty="0">
                <a:solidFill>
                  <a:schemeClr val="tx1"/>
                </a:solidFill>
              </a:rPr>
              <a:t>If available another check is made to see if they meet the requirements for that specific promo.</a:t>
            </a:r>
          </a:p>
          <a:p>
            <a:r>
              <a:rPr lang="en-GB" dirty="0">
                <a:solidFill>
                  <a:schemeClr val="tx1"/>
                </a:solidFill>
              </a:rPr>
              <a:t>If they meet the requirements the overall price is updated/discounted</a:t>
            </a:r>
          </a:p>
          <a:p>
            <a:r>
              <a:rPr lang="en-GB" dirty="0">
                <a:solidFill>
                  <a:schemeClr val="tx1"/>
                </a:solidFill>
              </a:rPr>
              <a:t>Finally the customer pays and checks out with a discounted price.</a:t>
            </a:r>
          </a:p>
        </p:txBody>
      </p:sp>
      <p:sp>
        <p:nvSpPr>
          <p:cNvPr id="5" name="TextBox 4"/>
          <p:cNvSpPr txBox="1"/>
          <p:nvPr/>
        </p:nvSpPr>
        <p:spPr>
          <a:xfrm>
            <a:off x="170828" y="125174"/>
            <a:ext cx="1013011" cy="369332"/>
          </a:xfrm>
          <a:prstGeom prst="rect">
            <a:avLst/>
          </a:prstGeom>
          <a:noFill/>
        </p:spPr>
        <p:txBody>
          <a:bodyPr wrap="square" rtlCol="0">
            <a:spAutoFit/>
          </a:bodyPr>
          <a:lstStyle/>
          <a:p>
            <a:r>
              <a:rPr lang="en-GB" dirty="0"/>
              <a:t>Abdala</a:t>
            </a:r>
          </a:p>
        </p:txBody>
      </p:sp>
    </p:spTree>
    <p:extLst>
      <p:ext uri="{BB962C8B-B14F-4D97-AF65-F5344CB8AC3E}">
        <p14:creationId xmlns:p14="http://schemas.microsoft.com/office/powerpoint/2010/main" val="24136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Tasks-to-do</a:t>
            </a:r>
          </a:p>
        </p:txBody>
      </p:sp>
      <p:sp>
        <p:nvSpPr>
          <p:cNvPr id="3" name="Content Placeholder 2"/>
          <p:cNvSpPr>
            <a:spLocks noGrp="1"/>
          </p:cNvSpPr>
          <p:nvPr>
            <p:ph idx="1"/>
          </p:nvPr>
        </p:nvSpPr>
        <p:spPr/>
        <p:txBody>
          <a:bodyPr/>
          <a:lstStyle/>
          <a:p>
            <a:r>
              <a:rPr lang="en-GB" dirty="0">
                <a:solidFill>
                  <a:schemeClr val="tx1"/>
                </a:solidFill>
              </a:rPr>
              <a:t>The promotions are limited – expand</a:t>
            </a:r>
          </a:p>
          <a:p>
            <a:r>
              <a:rPr lang="en-GB" dirty="0">
                <a:solidFill>
                  <a:schemeClr val="tx1"/>
                </a:solidFill>
              </a:rPr>
              <a:t>Notifications alerting the customer on availability</a:t>
            </a:r>
          </a:p>
          <a:p>
            <a:r>
              <a:rPr lang="en-GB" dirty="0">
                <a:solidFill>
                  <a:schemeClr val="tx1"/>
                </a:solidFill>
              </a:rPr>
              <a:t>Layout – in terms of visibility</a:t>
            </a:r>
          </a:p>
          <a:p>
            <a:r>
              <a:rPr lang="en-GB" dirty="0">
                <a:solidFill>
                  <a:schemeClr val="tx1"/>
                </a:solidFill>
              </a:rPr>
              <a:t>Make design more user-friendly</a:t>
            </a:r>
          </a:p>
          <a:p>
            <a:r>
              <a:rPr lang="en-GB" dirty="0">
                <a:solidFill>
                  <a:schemeClr val="tx1"/>
                </a:solidFill>
              </a:rPr>
              <a:t>Registration form needs changes based on the user interface.</a:t>
            </a:r>
          </a:p>
          <a:p>
            <a:endParaRPr lang="en-GB" dirty="0">
              <a:solidFill>
                <a:schemeClr val="tx1"/>
              </a:solidFill>
            </a:endParaRPr>
          </a:p>
        </p:txBody>
      </p:sp>
      <p:sp>
        <p:nvSpPr>
          <p:cNvPr id="4" name="TextBox 3"/>
          <p:cNvSpPr txBox="1"/>
          <p:nvPr/>
        </p:nvSpPr>
        <p:spPr>
          <a:xfrm>
            <a:off x="170828" y="125174"/>
            <a:ext cx="1013011" cy="369332"/>
          </a:xfrm>
          <a:prstGeom prst="rect">
            <a:avLst/>
          </a:prstGeom>
          <a:noFill/>
        </p:spPr>
        <p:txBody>
          <a:bodyPr wrap="square" rtlCol="0">
            <a:spAutoFit/>
          </a:bodyPr>
          <a:lstStyle/>
          <a:p>
            <a:r>
              <a:rPr lang="en-GB" dirty="0"/>
              <a:t>Abdala</a:t>
            </a:r>
          </a:p>
        </p:txBody>
      </p:sp>
    </p:spTree>
    <p:extLst>
      <p:ext uri="{BB962C8B-B14F-4D97-AF65-F5344CB8AC3E}">
        <p14:creationId xmlns:p14="http://schemas.microsoft.com/office/powerpoint/2010/main" val="2589271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Loyalty Scheme</a:t>
            </a:r>
          </a:p>
        </p:txBody>
      </p:sp>
      <p:sp>
        <p:nvSpPr>
          <p:cNvPr id="3" name="Content Placeholder 2"/>
          <p:cNvSpPr>
            <a:spLocks noGrp="1"/>
          </p:cNvSpPr>
          <p:nvPr>
            <p:ph idx="1"/>
          </p:nvPr>
        </p:nvSpPr>
        <p:spPr>
          <a:xfrm>
            <a:off x="677334" y="1476103"/>
            <a:ext cx="8943744" cy="4937760"/>
          </a:xfrm>
        </p:spPr>
        <p:txBody>
          <a:bodyPr>
            <a:noAutofit/>
          </a:bodyPr>
          <a:lstStyle/>
          <a:p>
            <a:r>
              <a:rPr lang="en-GB" dirty="0">
                <a:solidFill>
                  <a:schemeClr val="tx1"/>
                </a:solidFill>
              </a:rPr>
              <a:t>Loyalty Scheme is a rewards program offered by our company to those customers who frequently make purchases in our store. our loyalty scheme program gives our loyalty card holder customers extra  points every time they make purchase in one of our stores. Loyalty card holders get five points for  Every £1 they spent. These points can be redeemed to increase balance.</a:t>
            </a:r>
          </a:p>
          <a:p>
            <a:r>
              <a:rPr lang="en-GB" dirty="0">
                <a:solidFill>
                  <a:schemeClr val="tx1"/>
                </a:solidFill>
              </a:rPr>
              <a:t>Research of php and mysql loyalty scheme integration</a:t>
            </a:r>
          </a:p>
          <a:p>
            <a:r>
              <a:rPr lang="en-GB" dirty="0">
                <a:solidFill>
                  <a:schemeClr val="tx1"/>
                </a:solidFill>
              </a:rPr>
              <a:t>Altered table accounts to create points column </a:t>
            </a:r>
          </a:p>
          <a:p>
            <a:r>
              <a:rPr lang="en-GB" dirty="0">
                <a:solidFill>
                  <a:schemeClr val="tx1"/>
                </a:solidFill>
              </a:rPr>
              <a:t>Gathering resources</a:t>
            </a:r>
            <a:endParaRPr lang="en-GB" sz="2000" dirty="0">
              <a:solidFill>
                <a:schemeClr val="tx1"/>
              </a:solidFill>
            </a:endParaRPr>
          </a:p>
          <a:p>
            <a:r>
              <a:rPr lang="en-GB" sz="2000" dirty="0">
                <a:solidFill>
                  <a:schemeClr val="tx1"/>
                </a:solidFill>
              </a:rPr>
              <a:t>Functions required:</a:t>
            </a:r>
          </a:p>
          <a:p>
            <a:pPr lvl="1">
              <a:buFont typeface="+mj-lt"/>
              <a:buAutoNum type="arabicPeriod"/>
            </a:pPr>
            <a:r>
              <a:rPr lang="en-GB" sz="1800" dirty="0">
                <a:solidFill>
                  <a:schemeClr val="tx1"/>
                </a:solidFill>
              </a:rPr>
              <a:t>create function to add point </a:t>
            </a:r>
          </a:p>
          <a:p>
            <a:pPr lvl="1">
              <a:buFont typeface="+mj-lt"/>
              <a:buAutoNum type="arabicPeriod"/>
            </a:pPr>
            <a:r>
              <a:rPr lang="en-GB" sz="1800" dirty="0">
                <a:solidFill>
                  <a:schemeClr val="tx1"/>
                </a:solidFill>
              </a:rPr>
              <a:t>create function to  redeem the points to increase balance</a:t>
            </a:r>
          </a:p>
          <a:p>
            <a:pPr lvl="1">
              <a:buFont typeface="+mj-lt"/>
              <a:buAutoNum type="arabicPeriod"/>
            </a:pPr>
            <a:r>
              <a:rPr lang="en-GB" sz="1800" dirty="0">
                <a:solidFill>
                  <a:schemeClr val="tx1"/>
                </a:solidFill>
              </a:rPr>
              <a:t>Code to operate log in and log out functions</a:t>
            </a:r>
          </a:p>
          <a:p>
            <a:pPr lvl="1">
              <a:buFont typeface="+mj-lt"/>
              <a:buAutoNum type="arabicPeriod"/>
            </a:pPr>
            <a:r>
              <a:rPr lang="en-GB" sz="1800" dirty="0">
                <a:solidFill>
                  <a:schemeClr val="tx1"/>
                </a:solidFill>
              </a:rPr>
              <a:t>Testing </a:t>
            </a:r>
          </a:p>
          <a:p>
            <a:pPr lvl="1">
              <a:buFont typeface="+mj-lt"/>
              <a:buAutoNum type="arabicPeriod"/>
            </a:pPr>
            <a:endParaRPr lang="en-GB" sz="2000" dirty="0">
              <a:solidFill>
                <a:schemeClr val="tx1"/>
              </a:solidFill>
            </a:endParaRPr>
          </a:p>
          <a:p>
            <a:endParaRPr lang="en-GB" sz="2800" dirty="0">
              <a:solidFill>
                <a:schemeClr val="tx1"/>
              </a:solidFill>
            </a:endParaRPr>
          </a:p>
        </p:txBody>
      </p:sp>
      <p:sp>
        <p:nvSpPr>
          <p:cNvPr id="4" name="TextBox 3"/>
          <p:cNvSpPr txBox="1"/>
          <p:nvPr/>
        </p:nvSpPr>
        <p:spPr>
          <a:xfrm>
            <a:off x="170828" y="89654"/>
            <a:ext cx="1013011" cy="369332"/>
          </a:xfrm>
          <a:prstGeom prst="rect">
            <a:avLst/>
          </a:prstGeom>
          <a:noFill/>
        </p:spPr>
        <p:txBody>
          <a:bodyPr wrap="square" rtlCol="0">
            <a:spAutoFit/>
          </a:bodyPr>
          <a:lstStyle/>
          <a:p>
            <a:r>
              <a:rPr lang="en-GB" dirty="0" err="1"/>
              <a:t>Subodh</a:t>
            </a:r>
            <a:endParaRPr lang="en-GB" dirty="0"/>
          </a:p>
        </p:txBody>
      </p:sp>
    </p:spTree>
    <p:extLst>
      <p:ext uri="{BB962C8B-B14F-4D97-AF65-F5344CB8AC3E}">
        <p14:creationId xmlns:p14="http://schemas.microsoft.com/office/powerpoint/2010/main" val="227436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968"/>
          </a:xfrm>
        </p:spPr>
        <p:txBody>
          <a:bodyPr>
            <a:normAutofit fontScale="90000"/>
          </a:bodyPr>
          <a:lstStyle/>
          <a:p>
            <a:r>
              <a:rPr lang="en-GB" dirty="0"/>
              <a:t>Payment </a:t>
            </a:r>
            <a:br>
              <a:rPr lang="en-GB" dirty="0"/>
            </a:br>
            <a:endParaRPr lang="en-GB" dirty="0"/>
          </a:p>
        </p:txBody>
      </p:sp>
      <p:sp>
        <p:nvSpPr>
          <p:cNvPr id="3" name="Content Placeholder 2"/>
          <p:cNvSpPr>
            <a:spLocks noGrp="1"/>
          </p:cNvSpPr>
          <p:nvPr>
            <p:ph idx="1"/>
          </p:nvPr>
        </p:nvSpPr>
        <p:spPr>
          <a:xfrm>
            <a:off x="677334" y="1359569"/>
            <a:ext cx="8596668" cy="4681794"/>
          </a:xfrm>
        </p:spPr>
        <p:txBody>
          <a:bodyPr>
            <a:normAutofit fontScale="92500" lnSpcReduction="10000"/>
          </a:bodyPr>
          <a:lstStyle/>
          <a:p>
            <a:r>
              <a:rPr lang="en-US" sz="2400" dirty="0">
                <a:solidFill>
                  <a:schemeClr val="tx1"/>
                </a:solidFill>
              </a:rPr>
              <a:t>The main idea of Payment development plan: The customer can select a payment option Credit card or PayPal, then select the amount he/she wants to add  and uses the money to purchase goods from the website</a:t>
            </a:r>
          </a:p>
          <a:p>
            <a:r>
              <a:rPr lang="en-GB" sz="2400" dirty="0">
                <a:solidFill>
                  <a:schemeClr val="tx1"/>
                </a:solidFill>
              </a:rPr>
              <a:t>Research of Php payment integration</a:t>
            </a:r>
          </a:p>
          <a:p>
            <a:r>
              <a:rPr lang="en-GB" sz="2400" dirty="0">
                <a:solidFill>
                  <a:schemeClr val="tx1"/>
                </a:solidFill>
              </a:rPr>
              <a:t>Research the payment options Credit card Or PayPal</a:t>
            </a:r>
          </a:p>
          <a:p>
            <a:r>
              <a:rPr lang="en-GB" sz="2400" dirty="0">
                <a:solidFill>
                  <a:schemeClr val="tx1"/>
                </a:solidFill>
              </a:rPr>
              <a:t>Gathering resources, code snippets</a:t>
            </a:r>
          </a:p>
          <a:p>
            <a:r>
              <a:rPr lang="en-GB" sz="2400" dirty="0">
                <a:solidFill>
                  <a:schemeClr val="tx1"/>
                </a:solidFill>
              </a:rPr>
              <a:t>Functions required:</a:t>
            </a:r>
          </a:p>
          <a:p>
            <a:pPr lvl="1">
              <a:buFont typeface="Wingdings" panose="05000000000000000000" pitchFamily="2" charset="2"/>
              <a:buChar char="§"/>
            </a:pPr>
            <a:r>
              <a:rPr lang="en-GB" sz="2000" dirty="0">
                <a:solidFill>
                  <a:schemeClr val="tx1"/>
                </a:solidFill>
              </a:rPr>
              <a:t>Add_balance.php</a:t>
            </a:r>
          </a:p>
          <a:p>
            <a:pPr lvl="1">
              <a:buFont typeface="Wingdings" panose="05000000000000000000" pitchFamily="2" charset="2"/>
              <a:buChar char="§"/>
            </a:pPr>
            <a:r>
              <a:rPr lang="en-GB" sz="2000" dirty="0">
                <a:solidFill>
                  <a:schemeClr val="tx1"/>
                </a:solidFill>
              </a:rPr>
              <a:t>Buy_product.php</a:t>
            </a:r>
          </a:p>
          <a:p>
            <a:pPr lvl="1">
              <a:buFont typeface="Wingdings" panose="05000000000000000000" pitchFamily="2" charset="2"/>
              <a:buChar char="§"/>
            </a:pPr>
            <a:r>
              <a:rPr lang="en-GB" sz="2000" dirty="0" err="1">
                <a:solidFill>
                  <a:schemeClr val="tx1"/>
                </a:solidFill>
              </a:rPr>
              <a:t>Receipt.php</a:t>
            </a:r>
            <a:endParaRPr lang="en-GB" sz="2000" dirty="0">
              <a:solidFill>
                <a:schemeClr val="tx1"/>
              </a:solidFill>
            </a:endParaRPr>
          </a:p>
          <a:p>
            <a:r>
              <a:rPr lang="en-GB" sz="2400" dirty="0">
                <a:solidFill>
                  <a:schemeClr val="tx1"/>
                </a:solidFill>
              </a:rPr>
              <a:t>Testing of functions</a:t>
            </a:r>
          </a:p>
          <a:p>
            <a:pPr lvl="1">
              <a:buFont typeface="Wingdings" panose="05000000000000000000" pitchFamily="2" charset="2"/>
              <a:buChar char="§"/>
            </a:pPr>
            <a:endParaRPr lang="en-GB" dirty="0">
              <a:solidFill>
                <a:schemeClr val="tx1"/>
              </a:solidFill>
            </a:endParaRPr>
          </a:p>
          <a:p>
            <a:endParaRPr lang="en-GB" dirty="0">
              <a:solidFill>
                <a:schemeClr val="tx1"/>
              </a:solidFill>
            </a:endParaRPr>
          </a:p>
        </p:txBody>
      </p:sp>
      <p:sp>
        <p:nvSpPr>
          <p:cNvPr id="4" name="TextBox 3"/>
          <p:cNvSpPr txBox="1"/>
          <p:nvPr/>
        </p:nvSpPr>
        <p:spPr>
          <a:xfrm>
            <a:off x="84524" y="137673"/>
            <a:ext cx="1013011" cy="369332"/>
          </a:xfrm>
          <a:prstGeom prst="rect">
            <a:avLst/>
          </a:prstGeom>
          <a:noFill/>
        </p:spPr>
        <p:txBody>
          <a:bodyPr wrap="square" rtlCol="0">
            <a:spAutoFit/>
          </a:bodyPr>
          <a:lstStyle/>
          <a:p>
            <a:r>
              <a:rPr lang="en-GB" dirty="0"/>
              <a:t>David</a:t>
            </a:r>
          </a:p>
        </p:txBody>
      </p:sp>
    </p:spTree>
    <p:extLst>
      <p:ext uri="{BB962C8B-B14F-4D97-AF65-F5344CB8AC3E}">
        <p14:creationId xmlns:p14="http://schemas.microsoft.com/office/powerpoint/2010/main" val="49273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Gantt Chart</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2911"/>
          <a:stretch/>
        </p:blipFill>
        <p:spPr>
          <a:xfrm>
            <a:off x="232569" y="1522663"/>
            <a:ext cx="10957697" cy="4817979"/>
          </a:xfrm>
        </p:spPr>
      </p:pic>
      <p:sp>
        <p:nvSpPr>
          <p:cNvPr id="5" name="TextBox 4"/>
          <p:cNvSpPr txBox="1"/>
          <p:nvPr/>
        </p:nvSpPr>
        <p:spPr>
          <a:xfrm>
            <a:off x="170828" y="125174"/>
            <a:ext cx="1013011"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954803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Design </a:t>
            </a:r>
          </a:p>
        </p:txBody>
      </p:sp>
      <p:pic>
        <p:nvPicPr>
          <p:cNvPr id="4" name="Content Placeholder 3"/>
          <p:cNvPicPr>
            <a:picLocks noGrp="1" noChangeAspect="1"/>
          </p:cNvPicPr>
          <p:nvPr>
            <p:ph idx="1"/>
          </p:nvPr>
        </p:nvPicPr>
        <p:blipFill>
          <a:blip r:embed="rId3" cstate="print"/>
          <a:stretch>
            <a:fillRect/>
          </a:stretch>
        </p:blipFill>
        <p:spPr>
          <a:xfrm>
            <a:off x="3270736" y="1367972"/>
            <a:ext cx="3409863" cy="5075751"/>
          </a:xfrm>
          <a:prstGeom prst="rect">
            <a:avLst/>
          </a:prstGeom>
        </p:spPr>
      </p:pic>
      <p:sp>
        <p:nvSpPr>
          <p:cNvPr id="5" name="TextBox 4"/>
          <p:cNvSpPr txBox="1"/>
          <p:nvPr/>
        </p:nvSpPr>
        <p:spPr>
          <a:xfrm>
            <a:off x="150479" y="106937"/>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351629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Draft Design</a:t>
            </a:r>
          </a:p>
        </p:txBody>
      </p:sp>
      <p:pic>
        <p:nvPicPr>
          <p:cNvPr id="2050" name="Picture 2" descr="draft_desig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7343" y="1228950"/>
            <a:ext cx="6547498" cy="52312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847164"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52296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chose</a:t>
            </a:r>
          </a:p>
        </p:txBody>
      </p:sp>
      <p:sp>
        <p:nvSpPr>
          <p:cNvPr id="3" name="Content Placeholder 2"/>
          <p:cNvSpPr>
            <a:spLocks noGrp="1"/>
          </p:cNvSpPr>
          <p:nvPr>
            <p:ph idx="1"/>
          </p:nvPr>
        </p:nvSpPr>
        <p:spPr>
          <a:xfrm>
            <a:off x="514048" y="1594532"/>
            <a:ext cx="9239551" cy="4370839"/>
          </a:xfrm>
        </p:spPr>
        <p:txBody>
          <a:bodyPr>
            <a:normAutofit/>
          </a:bodyPr>
          <a:lstStyle/>
          <a:p>
            <a:r>
              <a:rPr lang="en-GB" sz="2400" dirty="0">
                <a:solidFill>
                  <a:schemeClr val="tx1"/>
                </a:solidFill>
              </a:rPr>
              <a:t>Requirements include:</a:t>
            </a:r>
          </a:p>
          <a:p>
            <a:pPr lvl="1"/>
            <a:r>
              <a:rPr lang="en-GB" sz="2000" dirty="0">
                <a:solidFill>
                  <a:schemeClr val="tx1"/>
                </a:solidFill>
              </a:rPr>
              <a:t>Registration is needed to shop online</a:t>
            </a:r>
          </a:p>
          <a:p>
            <a:pPr lvl="1"/>
            <a:r>
              <a:rPr lang="en-GB" sz="2000" dirty="0">
                <a:solidFill>
                  <a:schemeClr val="tx1"/>
                </a:solidFill>
              </a:rPr>
              <a:t>Must include loyalty scheme – Points system</a:t>
            </a:r>
          </a:p>
          <a:p>
            <a:pPr lvl="1"/>
            <a:r>
              <a:rPr lang="en-GB" sz="2000" dirty="0">
                <a:solidFill>
                  <a:schemeClr val="tx1"/>
                </a:solidFill>
              </a:rPr>
              <a:t>Must include offers and promotions – Marketing</a:t>
            </a:r>
          </a:p>
          <a:p>
            <a:pPr lvl="1"/>
            <a:r>
              <a:rPr lang="en-GB" sz="2000" dirty="0">
                <a:solidFill>
                  <a:schemeClr val="tx1"/>
                </a:solidFill>
              </a:rPr>
              <a:t>Stock must be updated based on scarce resource – Supplier interface</a:t>
            </a:r>
          </a:p>
          <a:p>
            <a:pPr lvl="1"/>
            <a:r>
              <a:rPr lang="en-GB" sz="2000" dirty="0">
                <a:solidFill>
                  <a:schemeClr val="tx1"/>
                </a:solidFill>
              </a:rPr>
              <a:t>Must include funds and balance – Payment  </a:t>
            </a:r>
          </a:p>
          <a:p>
            <a:pPr marL="0" indent="0">
              <a:buNone/>
            </a:pPr>
            <a:endParaRPr lang="en-GB" sz="2000" dirty="0">
              <a:solidFill>
                <a:schemeClr val="tx1"/>
              </a:solidFill>
            </a:endParaRPr>
          </a:p>
          <a:p>
            <a:endParaRPr lang="en-GB" sz="2000" dirty="0">
              <a:solidFill>
                <a:schemeClr val="tx1"/>
              </a:solidFill>
            </a:endParaRPr>
          </a:p>
        </p:txBody>
      </p:sp>
      <p:sp>
        <p:nvSpPr>
          <p:cNvPr id="4" name="TextBox 3"/>
          <p:cNvSpPr txBox="1"/>
          <p:nvPr/>
        </p:nvSpPr>
        <p:spPr>
          <a:xfrm>
            <a:off x="170828" y="125174"/>
            <a:ext cx="1013011" cy="369332"/>
          </a:xfrm>
          <a:prstGeom prst="rect">
            <a:avLst/>
          </a:prstGeom>
          <a:noFill/>
        </p:spPr>
        <p:txBody>
          <a:bodyPr wrap="square" rtlCol="0">
            <a:spAutoFit/>
          </a:bodyPr>
          <a:lstStyle/>
          <a:p>
            <a:r>
              <a:rPr lang="en-GB" dirty="0"/>
              <a:t>Abdala</a:t>
            </a:r>
          </a:p>
        </p:txBody>
      </p:sp>
    </p:spTree>
    <p:extLst>
      <p:ext uri="{BB962C8B-B14F-4D97-AF65-F5344CB8AC3E}">
        <p14:creationId xmlns:p14="http://schemas.microsoft.com/office/powerpoint/2010/main" val="1898146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srcRect l="13846" t="6826" r="14859" b="8889"/>
          <a:stretch/>
        </p:blipFill>
        <p:spPr>
          <a:xfrm>
            <a:off x="1166691" y="39197"/>
            <a:ext cx="9546771" cy="6818803"/>
          </a:xfrm>
          <a:prstGeom prst="rect">
            <a:avLst/>
          </a:prstGeom>
        </p:spPr>
      </p:pic>
      <p:sp>
        <p:nvSpPr>
          <p:cNvPr id="3" name="TextBox 2"/>
          <p:cNvSpPr txBox="1"/>
          <p:nvPr/>
        </p:nvSpPr>
        <p:spPr>
          <a:xfrm>
            <a:off x="0" y="39197"/>
            <a:ext cx="847164"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1820709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Thank you for your time</a:t>
            </a:r>
            <a:endParaRPr lang="en-US" dirty="0"/>
          </a:p>
        </p:txBody>
      </p:sp>
      <p:sp>
        <p:nvSpPr>
          <p:cNvPr id="3" name="Content Placeholder 2"/>
          <p:cNvSpPr>
            <a:spLocks noGrp="1"/>
          </p:cNvSpPr>
          <p:nvPr>
            <p:ph type="subTitle" idx="1"/>
          </p:nvPr>
        </p:nvSpPr>
        <p:spPr/>
        <p:txBody>
          <a:bodyPr>
            <a:normAutofit/>
          </a:bodyPr>
          <a:lstStyle/>
          <a:p>
            <a:r>
              <a:rPr lang="en-GB" sz="2800" dirty="0">
                <a:solidFill>
                  <a:schemeClr val="tx1"/>
                </a:solidFill>
              </a:rPr>
              <a:t>Any Questions?</a:t>
            </a:r>
            <a:endParaRPr lang="en-US" sz="2800" dirty="0">
              <a:solidFill>
                <a:schemeClr val="tx1"/>
              </a:solidFill>
            </a:endParaRPr>
          </a:p>
        </p:txBody>
      </p:sp>
    </p:spTree>
    <p:extLst>
      <p:ext uri="{BB962C8B-B14F-4D97-AF65-F5344CB8AC3E}">
        <p14:creationId xmlns:p14="http://schemas.microsoft.com/office/powerpoint/2010/main" val="397614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cs typeface="Adobe Devanagari" panose="02040503050201020203" pitchFamily="18" charset="0"/>
              </a:rPr>
              <a:t>Meet The Team</a:t>
            </a:r>
          </a:p>
        </p:txBody>
      </p:sp>
      <p:sp>
        <p:nvSpPr>
          <p:cNvPr id="3" name="Content Placeholder 2"/>
          <p:cNvSpPr>
            <a:spLocks noGrp="1"/>
          </p:cNvSpPr>
          <p:nvPr>
            <p:ph idx="1"/>
          </p:nvPr>
        </p:nvSpPr>
        <p:spPr/>
        <p:txBody>
          <a:bodyPr/>
          <a:lstStyle/>
          <a:p>
            <a:r>
              <a:rPr lang="en-GB" sz="2800" dirty="0">
                <a:solidFill>
                  <a:schemeClr val="tx1"/>
                </a:solidFill>
                <a:cs typeface="Adobe Devanagari" panose="02040503050201020203" pitchFamily="18" charset="0"/>
              </a:rPr>
              <a:t>Akber – Project Manager / Supplier</a:t>
            </a:r>
          </a:p>
          <a:p>
            <a:r>
              <a:rPr lang="en-GB" sz="2800" dirty="0" err="1">
                <a:solidFill>
                  <a:schemeClr val="tx1"/>
                </a:solidFill>
                <a:cs typeface="Adobe Devanagari" panose="02040503050201020203" pitchFamily="18" charset="0"/>
              </a:rPr>
              <a:t>Sabaa</a:t>
            </a:r>
            <a:r>
              <a:rPr lang="en-GB" sz="2800" dirty="0">
                <a:solidFill>
                  <a:schemeClr val="tx1"/>
                </a:solidFill>
                <a:cs typeface="Adobe Devanagari" panose="02040503050201020203" pitchFamily="18" charset="0"/>
              </a:rPr>
              <a:t> – Head Core Developer/ Analytics</a:t>
            </a:r>
          </a:p>
          <a:p>
            <a:r>
              <a:rPr lang="en-GB" sz="2800" dirty="0" err="1">
                <a:solidFill>
                  <a:schemeClr val="tx1"/>
                </a:solidFill>
                <a:cs typeface="Adobe Devanagari" panose="02040503050201020203" pitchFamily="18" charset="0"/>
              </a:rPr>
              <a:t>Abdala</a:t>
            </a:r>
            <a:r>
              <a:rPr lang="en-GB" sz="2800" dirty="0">
                <a:solidFill>
                  <a:schemeClr val="tx1"/>
                </a:solidFill>
                <a:cs typeface="Adobe Devanagari" panose="02040503050201020203" pitchFamily="18" charset="0"/>
              </a:rPr>
              <a:t> - Marketing </a:t>
            </a:r>
          </a:p>
          <a:p>
            <a:r>
              <a:rPr lang="en-GB" sz="2800" dirty="0">
                <a:solidFill>
                  <a:schemeClr val="tx1"/>
                </a:solidFill>
                <a:cs typeface="Adobe Devanagari" panose="02040503050201020203" pitchFamily="18" charset="0"/>
              </a:rPr>
              <a:t>David – Payment </a:t>
            </a:r>
          </a:p>
          <a:p>
            <a:r>
              <a:rPr lang="en-GB" sz="2800" dirty="0" err="1">
                <a:solidFill>
                  <a:schemeClr val="tx1"/>
                </a:solidFill>
                <a:cs typeface="Adobe Devanagari" panose="02040503050201020203" pitchFamily="18" charset="0"/>
              </a:rPr>
              <a:t>Subodh</a:t>
            </a:r>
            <a:r>
              <a:rPr lang="en-GB" sz="2800" dirty="0">
                <a:solidFill>
                  <a:schemeClr val="tx1"/>
                </a:solidFill>
                <a:cs typeface="Adobe Devanagari" panose="02040503050201020203" pitchFamily="18" charset="0"/>
              </a:rPr>
              <a:t> – Loyalty Scheme</a:t>
            </a:r>
          </a:p>
          <a:p>
            <a:endParaRPr lang="en-GB" dirty="0"/>
          </a:p>
        </p:txBody>
      </p:sp>
    </p:spTree>
    <p:extLst>
      <p:ext uri="{BB962C8B-B14F-4D97-AF65-F5344CB8AC3E}">
        <p14:creationId xmlns:p14="http://schemas.microsoft.com/office/powerpoint/2010/main" val="33798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7" y="1356444"/>
            <a:ext cx="3944033" cy="510770"/>
          </a:xfrm>
        </p:spPr>
        <p:txBody>
          <a:bodyPr>
            <a:normAutofit fontScale="90000"/>
          </a:bodyPr>
          <a:lstStyle/>
          <a:p>
            <a:r>
              <a:rPr lang="en-GB" sz="4000" dirty="0"/>
              <a:t>Planning</a:t>
            </a:r>
            <a:endParaRPr lang="en-GB" dirty="0"/>
          </a:p>
        </p:txBody>
      </p:sp>
      <p:sp>
        <p:nvSpPr>
          <p:cNvPr id="5" name="Text Placeholder 4"/>
          <p:cNvSpPr>
            <a:spLocks noGrp="1"/>
          </p:cNvSpPr>
          <p:nvPr>
            <p:ph type="body" sz="half" idx="2"/>
          </p:nvPr>
        </p:nvSpPr>
        <p:spPr>
          <a:xfrm>
            <a:off x="170828" y="1922426"/>
            <a:ext cx="5364237" cy="3699931"/>
          </a:xfrm>
        </p:spPr>
        <p:txBody>
          <a:bodyPr>
            <a:normAutofit/>
          </a:bodyPr>
          <a:lstStyle/>
          <a:p>
            <a:pPr marL="285750" indent="-285750">
              <a:buFont typeface="Arial" panose="020B0604020202020204" pitchFamily="34" charset="0"/>
              <a:buChar char="•"/>
            </a:pPr>
            <a:r>
              <a:rPr lang="en-GB" sz="2000" dirty="0">
                <a:solidFill>
                  <a:schemeClr val="tx1"/>
                </a:solidFill>
              </a:rPr>
              <a:t>The course of action we took towards the planning of the  project was brain storming.</a:t>
            </a:r>
          </a:p>
          <a:p>
            <a:pPr marL="285750" indent="-285750">
              <a:buFont typeface="Arial" panose="020B0604020202020204" pitchFamily="34" charset="0"/>
              <a:buChar char="•"/>
            </a:pPr>
            <a:r>
              <a:rPr lang="en-GB" sz="2000" dirty="0">
                <a:solidFill>
                  <a:schemeClr val="tx1"/>
                </a:solidFill>
              </a:rPr>
              <a:t>This was basic but effective as it encouraged group members to provide their ideas and perspective on the project.</a:t>
            </a:r>
          </a:p>
          <a:p>
            <a:pPr marL="285750" indent="-285750">
              <a:buFont typeface="Arial" panose="020B0604020202020204" pitchFamily="34" charset="0"/>
              <a:buChar char="•"/>
            </a:pPr>
            <a:r>
              <a:rPr lang="en-GB" sz="2000" dirty="0">
                <a:solidFill>
                  <a:schemeClr val="tx1"/>
                </a:solidFill>
              </a:rPr>
              <a:t>Software Consists of: Html, CSS, PHP and MySQL.</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3074" name="Picture 2" descr="Spider Diagr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008" y="1099518"/>
            <a:ext cx="6529636" cy="52800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0828" y="164204"/>
            <a:ext cx="1013011"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354905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5555" y="184666"/>
            <a:ext cx="8596668" cy="1320800"/>
          </a:xfrm>
        </p:spPr>
        <p:txBody>
          <a:bodyPr/>
          <a:lstStyle/>
          <a:p>
            <a:r>
              <a:rPr lang="en-GB" dirty="0">
                <a:latin typeface="+mn-lt"/>
              </a:rPr>
              <a:t>WBS (Work Breakdown Structure)</a:t>
            </a:r>
          </a:p>
        </p:txBody>
      </p:sp>
      <p:pic>
        <p:nvPicPr>
          <p:cNvPr id="6" name="Picture 5"/>
          <p:cNvPicPr/>
          <p:nvPr/>
        </p:nvPicPr>
        <p:blipFill rotWithShape="1">
          <a:blip r:embed="rId3" cstate="print">
            <a:extLst>
              <a:ext uri="{28A0092B-C50C-407E-A947-70E740481C1C}">
                <a14:useLocalDpi xmlns:a14="http://schemas.microsoft.com/office/drawing/2010/main" val="0"/>
              </a:ext>
            </a:extLst>
          </a:blip>
          <a:srcRect l="28084" t="18022" r="29205" b="16683"/>
          <a:stretch/>
        </p:blipFill>
        <p:spPr bwMode="auto">
          <a:xfrm>
            <a:off x="1620182" y="1046128"/>
            <a:ext cx="7116653" cy="55802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2" name="TextBox 1"/>
          <p:cNvSpPr txBox="1"/>
          <p:nvPr/>
        </p:nvSpPr>
        <p:spPr>
          <a:xfrm>
            <a:off x="258115" y="0"/>
            <a:ext cx="847164" cy="369332"/>
          </a:xfrm>
          <a:prstGeom prst="rect">
            <a:avLst/>
          </a:prstGeom>
          <a:noFill/>
        </p:spPr>
        <p:txBody>
          <a:bodyPr wrap="square" rtlCol="0">
            <a:spAutoFit/>
          </a:bodyPr>
          <a:lstStyle/>
          <a:p>
            <a:r>
              <a:rPr lang="en-GB" dirty="0" err="1"/>
              <a:t>Akber</a:t>
            </a:r>
            <a:endParaRPr lang="en-GB" dirty="0"/>
          </a:p>
        </p:txBody>
      </p:sp>
    </p:spTree>
    <p:extLst>
      <p:ext uri="{BB962C8B-B14F-4D97-AF65-F5344CB8AC3E}">
        <p14:creationId xmlns:p14="http://schemas.microsoft.com/office/powerpoint/2010/main" val="409745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Head Core Developer / Analytics</a:t>
            </a:r>
            <a:br>
              <a:rPr lang="en-GB" dirty="0"/>
            </a:br>
            <a:endParaRPr lang="en-GB" dirty="0"/>
          </a:p>
        </p:txBody>
      </p:sp>
      <p:sp>
        <p:nvSpPr>
          <p:cNvPr id="3" name="Content Placeholder 2"/>
          <p:cNvSpPr>
            <a:spLocks noGrp="1"/>
          </p:cNvSpPr>
          <p:nvPr>
            <p:ph idx="1"/>
          </p:nvPr>
        </p:nvSpPr>
        <p:spPr>
          <a:xfrm>
            <a:off x="296333" y="1420361"/>
            <a:ext cx="9272209" cy="4015239"/>
          </a:xfrm>
        </p:spPr>
        <p:txBody>
          <a:bodyPr>
            <a:normAutofit fontScale="92500" lnSpcReduction="10000"/>
          </a:bodyPr>
          <a:lstStyle/>
          <a:p>
            <a:r>
              <a:rPr lang="en-GB" sz="2000" dirty="0">
                <a:solidFill>
                  <a:schemeClr val="tx1"/>
                </a:solidFill>
              </a:rPr>
              <a:t>Head Core Developer</a:t>
            </a:r>
          </a:p>
          <a:p>
            <a:pPr lvl="1"/>
            <a:r>
              <a:rPr lang="en-GB" sz="2000" dirty="0">
                <a:solidFill>
                  <a:schemeClr val="tx1"/>
                </a:solidFill>
              </a:rPr>
              <a:t>Website Structure</a:t>
            </a:r>
          </a:p>
          <a:p>
            <a:pPr lvl="1"/>
            <a:r>
              <a:rPr lang="en-GB" sz="2000" dirty="0">
                <a:solidFill>
                  <a:schemeClr val="tx1"/>
                </a:solidFill>
              </a:rPr>
              <a:t>Database Structure</a:t>
            </a:r>
          </a:p>
          <a:p>
            <a:pPr lvl="1"/>
            <a:r>
              <a:rPr lang="en-US" sz="2000" dirty="0">
                <a:solidFill>
                  <a:schemeClr val="tx1"/>
                </a:solidFill>
              </a:rPr>
              <a:t>Quality Assurance</a:t>
            </a:r>
          </a:p>
          <a:p>
            <a:pPr lvl="1"/>
            <a:r>
              <a:rPr lang="en-GB" sz="2000" dirty="0">
                <a:solidFill>
                  <a:schemeClr val="tx1"/>
                </a:solidFill>
              </a:rPr>
              <a:t>On-going Core Development (CMS)</a:t>
            </a:r>
          </a:p>
          <a:p>
            <a:pPr marL="457200" lvl="1" indent="0">
              <a:buNone/>
            </a:pPr>
            <a:endParaRPr lang="en-US" sz="2000" dirty="0">
              <a:solidFill>
                <a:schemeClr val="tx1"/>
              </a:solidFill>
            </a:endParaRPr>
          </a:p>
          <a:p>
            <a:r>
              <a:rPr lang="en-GB" sz="2000" dirty="0">
                <a:solidFill>
                  <a:schemeClr val="tx1"/>
                </a:solidFill>
              </a:rPr>
              <a:t>Analytics – Study the data from the database to research about potential trends, this will help analyse the effects of certain decisions or events or to evaluate performance of the business or software. </a:t>
            </a:r>
          </a:p>
          <a:p>
            <a:r>
              <a:rPr lang="en-GB" sz="2000" dirty="0">
                <a:solidFill>
                  <a:schemeClr val="tx1"/>
                </a:solidFill>
              </a:rPr>
              <a:t>The goal of analytics is to improve the business by gaining knowledge which can be used to make improvements or changes.</a:t>
            </a:r>
          </a:p>
        </p:txBody>
      </p:sp>
      <p:sp>
        <p:nvSpPr>
          <p:cNvPr id="4" name="TextBox 3"/>
          <p:cNvSpPr txBox="1"/>
          <p:nvPr/>
        </p:nvSpPr>
        <p:spPr>
          <a:xfrm>
            <a:off x="170828" y="125174"/>
            <a:ext cx="1013011"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384815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site Structure.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r="1499"/>
          <a:stretch/>
        </p:blipFill>
        <p:spPr bwMode="auto">
          <a:xfrm>
            <a:off x="552963" y="261257"/>
            <a:ext cx="8435913" cy="62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8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Structure</a:t>
            </a:r>
            <a:endParaRPr lang="en-US" dirty="0"/>
          </a:p>
        </p:txBody>
      </p:sp>
      <p:sp>
        <p:nvSpPr>
          <p:cNvPr id="3" name="Content Placeholder 2"/>
          <p:cNvSpPr>
            <a:spLocks noGrp="1"/>
          </p:cNvSpPr>
          <p:nvPr>
            <p:ph idx="1"/>
          </p:nvPr>
        </p:nvSpPr>
        <p:spPr>
          <a:xfrm>
            <a:off x="253752" y="1270000"/>
            <a:ext cx="9576048" cy="4735511"/>
          </a:xfrm>
        </p:spPr>
        <p:txBody>
          <a:bodyPr>
            <a:normAutofit/>
          </a:bodyPr>
          <a:lstStyle/>
          <a:p>
            <a:r>
              <a:rPr lang="en-GB" sz="2000" dirty="0">
                <a:solidFill>
                  <a:schemeClr val="tx1"/>
                </a:solidFill>
              </a:rPr>
              <a:t>Table names:</a:t>
            </a:r>
          </a:p>
          <a:p>
            <a:pPr lvl="1"/>
            <a:r>
              <a:rPr lang="en-GB" sz="2000" dirty="0">
                <a:solidFill>
                  <a:schemeClr val="tx1"/>
                </a:solidFill>
              </a:rPr>
              <a:t>Account – User details stored here.</a:t>
            </a:r>
          </a:p>
          <a:p>
            <a:pPr lvl="1"/>
            <a:r>
              <a:rPr lang="en-GB" sz="2000" dirty="0">
                <a:solidFill>
                  <a:schemeClr val="tx1"/>
                </a:solidFill>
              </a:rPr>
              <a:t>Cart -  Products you have in the basket will be stored here.</a:t>
            </a:r>
          </a:p>
          <a:p>
            <a:pPr lvl="1"/>
            <a:r>
              <a:rPr lang="en-GB" sz="2000" dirty="0">
                <a:solidFill>
                  <a:schemeClr val="tx1"/>
                </a:solidFill>
              </a:rPr>
              <a:t>News – latest news (promotions)</a:t>
            </a:r>
          </a:p>
          <a:p>
            <a:pPr lvl="1"/>
            <a:r>
              <a:rPr lang="en-GB" sz="2000" dirty="0">
                <a:solidFill>
                  <a:schemeClr val="tx1"/>
                </a:solidFill>
              </a:rPr>
              <a:t>Products – all of the products that the supermarket sells will be stored here</a:t>
            </a:r>
          </a:p>
          <a:p>
            <a:pPr lvl="1"/>
            <a:r>
              <a:rPr lang="en-GB" sz="2000" dirty="0">
                <a:solidFill>
                  <a:schemeClr val="tx1"/>
                </a:solidFill>
              </a:rPr>
              <a:t>Promotions – Different kind of promotions will be stored here.</a:t>
            </a:r>
          </a:p>
          <a:p>
            <a:pPr lvl="1"/>
            <a:r>
              <a:rPr lang="en-GB" sz="2000" dirty="0" err="1">
                <a:solidFill>
                  <a:schemeClr val="tx1"/>
                </a:solidFill>
              </a:rPr>
              <a:t>Purchase_order</a:t>
            </a:r>
            <a:r>
              <a:rPr lang="en-GB" sz="2000" dirty="0">
                <a:solidFill>
                  <a:schemeClr val="tx1"/>
                </a:solidFill>
              </a:rPr>
              <a:t> – Checkout orders will be stored here.</a:t>
            </a:r>
          </a:p>
          <a:p>
            <a:pPr lvl="1"/>
            <a:r>
              <a:rPr lang="en-GB" sz="2000" dirty="0" err="1">
                <a:solidFill>
                  <a:schemeClr val="tx1"/>
                </a:solidFill>
              </a:rPr>
              <a:t>Purchase_transactions</a:t>
            </a:r>
            <a:r>
              <a:rPr lang="en-GB" sz="2000" dirty="0">
                <a:solidFill>
                  <a:schemeClr val="tx1"/>
                </a:solidFill>
              </a:rPr>
              <a:t> – an extension to </a:t>
            </a:r>
            <a:r>
              <a:rPr lang="en-GB" sz="2000" dirty="0" err="1">
                <a:solidFill>
                  <a:schemeClr val="tx1"/>
                </a:solidFill>
              </a:rPr>
              <a:t>purchase_order</a:t>
            </a:r>
            <a:r>
              <a:rPr lang="en-GB" sz="2000" dirty="0">
                <a:solidFill>
                  <a:schemeClr val="tx1"/>
                </a:solidFill>
              </a:rPr>
              <a:t>, this table will store what products have being bought and how many. (receipt)</a:t>
            </a:r>
          </a:p>
          <a:p>
            <a:pPr lvl="1"/>
            <a:r>
              <a:rPr lang="en-GB" sz="2000" dirty="0">
                <a:solidFill>
                  <a:schemeClr val="tx1"/>
                </a:solidFill>
              </a:rPr>
              <a:t>Stock – Stock for all products will be stored here.</a:t>
            </a:r>
          </a:p>
          <a:p>
            <a:pPr lvl="1"/>
            <a:r>
              <a:rPr lang="en-GB" sz="2000" dirty="0">
                <a:solidFill>
                  <a:schemeClr val="tx1"/>
                </a:solidFill>
              </a:rPr>
              <a:t>Supplier – Supplier details will be stored here.</a:t>
            </a:r>
          </a:p>
          <a:p>
            <a:endParaRPr lang="en-US" sz="2000" dirty="0"/>
          </a:p>
        </p:txBody>
      </p:sp>
      <p:sp>
        <p:nvSpPr>
          <p:cNvPr id="4" name="TextBox 3"/>
          <p:cNvSpPr txBox="1"/>
          <p:nvPr/>
        </p:nvSpPr>
        <p:spPr>
          <a:xfrm>
            <a:off x="253752" y="240268"/>
            <a:ext cx="847164"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219365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98694571"/>
              </p:ext>
            </p:extLst>
          </p:nvPr>
        </p:nvGraphicFramePr>
        <p:xfrm>
          <a:off x="292642" y="1705644"/>
          <a:ext cx="1282449" cy="2809240"/>
        </p:xfrm>
        <a:graphic>
          <a:graphicData uri="http://schemas.openxmlformats.org/drawingml/2006/table">
            <a:tbl>
              <a:tblPr firstRow="1" bandRow="1">
                <a:tableStyleId>{5C22544A-7EE6-4342-B048-85BDC9FD1C3A}</a:tableStyleId>
              </a:tblPr>
              <a:tblGrid>
                <a:gridCol w="1282449">
                  <a:extLst>
                    <a:ext uri="{9D8B030D-6E8A-4147-A177-3AD203B41FA5}">
                      <a16:colId xmlns:a16="http://schemas.microsoft.com/office/drawing/2014/main" val="2677445805"/>
                    </a:ext>
                  </a:extLst>
                </a:gridCol>
              </a:tblGrid>
              <a:tr h="370840">
                <a:tc>
                  <a:txBody>
                    <a:bodyPr/>
                    <a:lstStyle/>
                    <a:p>
                      <a:r>
                        <a:rPr lang="en-GB" sz="1400" dirty="0"/>
                        <a:t>Account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Fname</a:t>
                      </a:r>
                      <a:endParaRPr lang="en-GB" sz="1400" dirty="0"/>
                    </a:p>
                    <a:p>
                      <a:r>
                        <a:rPr lang="en-GB" sz="1400" dirty="0" err="1"/>
                        <a:t>Sname</a:t>
                      </a:r>
                      <a:endParaRPr lang="en-GB" sz="1400" dirty="0"/>
                    </a:p>
                    <a:p>
                      <a:r>
                        <a:rPr lang="en-GB" sz="1400" dirty="0"/>
                        <a:t>Email</a:t>
                      </a:r>
                    </a:p>
                    <a:p>
                      <a:r>
                        <a:rPr lang="en-GB" sz="1400" dirty="0"/>
                        <a:t>Address</a:t>
                      </a:r>
                    </a:p>
                    <a:p>
                      <a:r>
                        <a:rPr lang="en-GB" sz="1400" dirty="0"/>
                        <a:t>Postcode</a:t>
                      </a:r>
                    </a:p>
                    <a:p>
                      <a:r>
                        <a:rPr lang="en-GB" sz="1400" dirty="0"/>
                        <a:t>Number</a:t>
                      </a:r>
                    </a:p>
                    <a:p>
                      <a:r>
                        <a:rPr lang="en-GB" sz="1400" dirty="0"/>
                        <a:t>Password</a:t>
                      </a:r>
                    </a:p>
                    <a:p>
                      <a:r>
                        <a:rPr lang="en-GB" sz="1400" dirty="0" err="1"/>
                        <a:t>Account_type</a:t>
                      </a:r>
                      <a:endParaRPr lang="en-GB" sz="1400" dirty="0"/>
                    </a:p>
                    <a:p>
                      <a:r>
                        <a:rPr lang="en-GB" sz="1400" dirty="0"/>
                        <a:t>Balance</a:t>
                      </a:r>
                    </a:p>
                    <a:p>
                      <a:r>
                        <a:rPr lang="en-GB" sz="1400" dirty="0"/>
                        <a:t>Points</a:t>
                      </a:r>
                    </a:p>
                  </a:txBody>
                  <a:tcPr/>
                </a:tc>
                <a:extLst>
                  <a:ext uri="{0D108BD9-81ED-4DB2-BD59-A6C34878D82A}">
                    <a16:rowId xmlns:a16="http://schemas.microsoft.com/office/drawing/2014/main" val="147347932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55583603"/>
              </p:ext>
            </p:extLst>
          </p:nvPr>
        </p:nvGraphicFramePr>
        <p:xfrm>
          <a:off x="2275953" y="69885"/>
          <a:ext cx="1383014" cy="2382520"/>
        </p:xfrm>
        <a:graphic>
          <a:graphicData uri="http://schemas.openxmlformats.org/drawingml/2006/table">
            <a:tbl>
              <a:tblPr firstRow="1" bandRow="1">
                <a:tableStyleId>{5C22544A-7EE6-4342-B048-85BDC9FD1C3A}</a:tableStyleId>
              </a:tblPr>
              <a:tblGrid>
                <a:gridCol w="1383014">
                  <a:extLst>
                    <a:ext uri="{9D8B030D-6E8A-4147-A177-3AD203B41FA5}">
                      <a16:colId xmlns:a16="http://schemas.microsoft.com/office/drawing/2014/main" val="2677445805"/>
                    </a:ext>
                  </a:extLst>
                </a:gridCol>
              </a:tblGrid>
              <a:tr h="370840">
                <a:tc>
                  <a:txBody>
                    <a:bodyPr/>
                    <a:lstStyle/>
                    <a:p>
                      <a:r>
                        <a:rPr lang="en-GB" sz="1400" dirty="0"/>
                        <a:t>Cart</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User_id</a:t>
                      </a:r>
                      <a:endParaRPr lang="en-GB" sz="1400" dirty="0"/>
                    </a:p>
                    <a:p>
                      <a:r>
                        <a:rPr lang="en-GB" sz="1400" dirty="0"/>
                        <a:t>Cate</a:t>
                      </a:r>
                    </a:p>
                    <a:p>
                      <a:r>
                        <a:rPr lang="en-GB" sz="1400" dirty="0" err="1"/>
                        <a:t>Product_name</a:t>
                      </a:r>
                      <a:endParaRPr lang="en-GB" sz="1400" dirty="0"/>
                    </a:p>
                    <a:p>
                      <a:r>
                        <a:rPr lang="en-GB" sz="1400" dirty="0" err="1"/>
                        <a:t>Product_code</a:t>
                      </a:r>
                      <a:endParaRPr lang="en-GB" sz="1400" dirty="0"/>
                    </a:p>
                    <a:p>
                      <a:r>
                        <a:rPr lang="en-GB" sz="1400" dirty="0"/>
                        <a:t>Quantity</a:t>
                      </a:r>
                    </a:p>
                    <a:p>
                      <a:r>
                        <a:rPr lang="en-GB" sz="1400" dirty="0" err="1"/>
                        <a:t>S_price</a:t>
                      </a:r>
                      <a:endParaRPr lang="en-GB" sz="1400" dirty="0"/>
                    </a:p>
                    <a:p>
                      <a:r>
                        <a:rPr lang="en-GB" sz="1400" dirty="0" err="1"/>
                        <a:t>F_price</a:t>
                      </a:r>
                      <a:endParaRPr lang="en-GB" sz="1400" dirty="0"/>
                    </a:p>
                    <a:p>
                      <a:r>
                        <a:rPr lang="en-GB" sz="1400" dirty="0"/>
                        <a:t>Discounted</a:t>
                      </a:r>
                    </a:p>
                  </a:txBody>
                  <a:tcPr/>
                </a:tc>
                <a:extLst>
                  <a:ext uri="{0D108BD9-81ED-4DB2-BD59-A6C34878D82A}">
                    <a16:rowId xmlns:a16="http://schemas.microsoft.com/office/drawing/2014/main" val="1473479322"/>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308846574"/>
              </p:ext>
            </p:extLst>
          </p:nvPr>
        </p:nvGraphicFramePr>
        <p:xfrm>
          <a:off x="4245346" y="2239044"/>
          <a:ext cx="1139155" cy="1742440"/>
        </p:xfrm>
        <a:graphic>
          <a:graphicData uri="http://schemas.openxmlformats.org/drawingml/2006/table">
            <a:tbl>
              <a:tblPr firstRow="1" bandRow="1">
                <a:tableStyleId>{5C22544A-7EE6-4342-B048-85BDC9FD1C3A}</a:tableStyleId>
              </a:tblPr>
              <a:tblGrid>
                <a:gridCol w="1139155">
                  <a:extLst>
                    <a:ext uri="{9D8B030D-6E8A-4147-A177-3AD203B41FA5}">
                      <a16:colId xmlns:a16="http://schemas.microsoft.com/office/drawing/2014/main" val="2677445805"/>
                    </a:ext>
                  </a:extLst>
                </a:gridCol>
              </a:tblGrid>
              <a:tr h="370840">
                <a:tc>
                  <a:txBody>
                    <a:bodyPr/>
                    <a:lstStyle/>
                    <a:p>
                      <a:r>
                        <a:rPr lang="en-GB" sz="1400" dirty="0"/>
                        <a:t>News</a:t>
                      </a:r>
                      <a:endParaRPr lang="en-US" sz="1400" dirty="0"/>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Title</a:t>
                      </a:r>
                    </a:p>
                    <a:p>
                      <a:r>
                        <a:rPr lang="en-GB" sz="1400" dirty="0"/>
                        <a:t>Content</a:t>
                      </a:r>
                    </a:p>
                    <a:p>
                      <a:r>
                        <a:rPr lang="en-GB" sz="1400" dirty="0"/>
                        <a:t>Date</a:t>
                      </a:r>
                    </a:p>
                    <a:p>
                      <a:r>
                        <a:rPr lang="en-GB" sz="1400" dirty="0"/>
                        <a:t>Banner</a:t>
                      </a:r>
                    </a:p>
                    <a:p>
                      <a:r>
                        <a:rPr lang="en-GB" sz="1400" dirty="0"/>
                        <a:t>Account</a:t>
                      </a:r>
                    </a:p>
                  </a:txBody>
                  <a:tcPr/>
                </a:tc>
                <a:extLst>
                  <a:ext uri="{0D108BD9-81ED-4DB2-BD59-A6C34878D82A}">
                    <a16:rowId xmlns:a16="http://schemas.microsoft.com/office/drawing/2014/main" val="147347932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81698530"/>
              </p:ext>
            </p:extLst>
          </p:nvPr>
        </p:nvGraphicFramePr>
        <p:xfrm>
          <a:off x="10013238" y="2239044"/>
          <a:ext cx="1967366" cy="17424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Products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a:t>Name</a:t>
                      </a:r>
                    </a:p>
                    <a:p>
                      <a:r>
                        <a:rPr lang="en-GB" sz="1400" dirty="0"/>
                        <a:t>Cate</a:t>
                      </a:r>
                    </a:p>
                    <a:p>
                      <a:r>
                        <a:rPr lang="en-GB" sz="1400" dirty="0"/>
                        <a:t>Code</a:t>
                      </a:r>
                    </a:p>
                    <a:p>
                      <a:r>
                        <a:rPr lang="en-GB" sz="1400" dirty="0"/>
                        <a:t>Image</a:t>
                      </a:r>
                    </a:p>
                    <a:p>
                      <a:r>
                        <a:rPr lang="en-GB" sz="1400" dirty="0"/>
                        <a:t>Price</a:t>
                      </a:r>
                    </a:p>
                  </a:txBody>
                  <a:tcPr/>
                </a:tc>
                <a:extLst>
                  <a:ext uri="{0D108BD9-81ED-4DB2-BD59-A6C34878D82A}">
                    <a16:rowId xmlns:a16="http://schemas.microsoft.com/office/drawing/2014/main" val="1473479322"/>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952088267"/>
              </p:ext>
            </p:extLst>
          </p:nvPr>
        </p:nvGraphicFramePr>
        <p:xfrm>
          <a:off x="9678633" y="4970411"/>
          <a:ext cx="1967366" cy="15290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370840">
                <a:tc>
                  <a:txBody>
                    <a:bodyPr/>
                    <a:lstStyle/>
                    <a:p>
                      <a:r>
                        <a:rPr lang="en-GB" sz="1400" dirty="0"/>
                        <a:t>Promotions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Desc</a:t>
                      </a:r>
                      <a:endParaRPr lang="en-GB" sz="1400" dirty="0"/>
                    </a:p>
                    <a:p>
                      <a:r>
                        <a:rPr lang="en-GB" sz="1400" dirty="0"/>
                        <a:t>Code</a:t>
                      </a:r>
                    </a:p>
                    <a:p>
                      <a:r>
                        <a:rPr lang="en-GB" sz="1400" dirty="0"/>
                        <a:t>Discount</a:t>
                      </a:r>
                    </a:p>
                    <a:p>
                      <a:r>
                        <a:rPr lang="en-GB" sz="1400" dirty="0"/>
                        <a:t>Cate</a:t>
                      </a:r>
                    </a:p>
                  </a:txBody>
                  <a:tcPr/>
                </a:tc>
                <a:extLst>
                  <a:ext uri="{0D108BD9-81ED-4DB2-BD59-A6C34878D82A}">
                    <a16:rowId xmlns:a16="http://schemas.microsoft.com/office/drawing/2014/main" val="1473479322"/>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867929488"/>
              </p:ext>
            </p:extLst>
          </p:nvPr>
        </p:nvGraphicFramePr>
        <p:xfrm>
          <a:off x="1604909" y="5018314"/>
          <a:ext cx="1967366" cy="124968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285919">
                <a:tc>
                  <a:txBody>
                    <a:bodyPr/>
                    <a:lstStyle/>
                    <a:p>
                      <a:r>
                        <a:rPr lang="en-GB" sz="1400" dirty="0" err="1"/>
                        <a:t>Purchase_order</a:t>
                      </a:r>
                      <a:endParaRPr lang="en-GB" sz="1400" dirty="0"/>
                    </a:p>
                  </a:txBody>
                  <a:tcPr/>
                </a:tc>
                <a:extLst>
                  <a:ext uri="{0D108BD9-81ED-4DB2-BD59-A6C34878D82A}">
                    <a16:rowId xmlns:a16="http://schemas.microsoft.com/office/drawing/2014/main" val="4196988714"/>
                  </a:ext>
                </a:extLst>
              </a:tr>
              <a:tr h="380287">
                <a:tc>
                  <a:txBody>
                    <a:bodyPr/>
                    <a:lstStyle/>
                    <a:p>
                      <a:r>
                        <a:rPr lang="en-GB" sz="1400" dirty="0"/>
                        <a:t>Id</a:t>
                      </a:r>
                    </a:p>
                    <a:p>
                      <a:r>
                        <a:rPr lang="en-GB" sz="1400" dirty="0" err="1"/>
                        <a:t>User_id</a:t>
                      </a:r>
                      <a:endParaRPr lang="en-GB" sz="1400" dirty="0"/>
                    </a:p>
                    <a:p>
                      <a:r>
                        <a:rPr lang="en-GB" sz="1400" dirty="0"/>
                        <a:t>Price</a:t>
                      </a:r>
                    </a:p>
                    <a:p>
                      <a:r>
                        <a:rPr lang="en-GB" sz="1400" dirty="0"/>
                        <a:t>Date</a:t>
                      </a:r>
                    </a:p>
                  </a:txBody>
                  <a:tcPr/>
                </a:tc>
                <a:extLst>
                  <a:ext uri="{0D108BD9-81ED-4DB2-BD59-A6C34878D82A}">
                    <a16:rowId xmlns:a16="http://schemas.microsoft.com/office/drawing/2014/main" val="1473479322"/>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693912107"/>
              </p:ext>
            </p:extLst>
          </p:nvPr>
        </p:nvGraphicFramePr>
        <p:xfrm>
          <a:off x="6011733" y="4771934"/>
          <a:ext cx="2112762" cy="1742440"/>
        </p:xfrm>
        <a:graphic>
          <a:graphicData uri="http://schemas.openxmlformats.org/drawingml/2006/table">
            <a:tbl>
              <a:tblPr firstRow="1" bandRow="1">
                <a:tableStyleId>{5C22544A-7EE6-4342-B048-85BDC9FD1C3A}</a:tableStyleId>
              </a:tblPr>
              <a:tblGrid>
                <a:gridCol w="2112762">
                  <a:extLst>
                    <a:ext uri="{9D8B030D-6E8A-4147-A177-3AD203B41FA5}">
                      <a16:colId xmlns:a16="http://schemas.microsoft.com/office/drawing/2014/main" val="2677445805"/>
                    </a:ext>
                  </a:extLst>
                </a:gridCol>
              </a:tblGrid>
              <a:tr h="370840">
                <a:tc>
                  <a:txBody>
                    <a:bodyPr/>
                    <a:lstStyle/>
                    <a:p>
                      <a:r>
                        <a:rPr lang="en-GB" sz="1400" dirty="0"/>
                        <a:t>Purchase_transactions</a:t>
                      </a:r>
                    </a:p>
                  </a:txBody>
                  <a:tcPr/>
                </a:tc>
                <a:extLst>
                  <a:ext uri="{0D108BD9-81ED-4DB2-BD59-A6C34878D82A}">
                    <a16:rowId xmlns:a16="http://schemas.microsoft.com/office/drawing/2014/main" val="4196988714"/>
                  </a:ext>
                </a:extLst>
              </a:tr>
              <a:tr h="370840">
                <a:tc>
                  <a:txBody>
                    <a:bodyPr/>
                    <a:lstStyle/>
                    <a:p>
                      <a:r>
                        <a:rPr lang="en-GB" sz="1400" dirty="0"/>
                        <a:t>Id</a:t>
                      </a:r>
                    </a:p>
                    <a:p>
                      <a:r>
                        <a:rPr lang="en-GB" sz="1400" dirty="0" err="1"/>
                        <a:t>Purchase_id</a:t>
                      </a:r>
                      <a:endParaRPr lang="en-GB" sz="1400" dirty="0"/>
                    </a:p>
                    <a:p>
                      <a:r>
                        <a:rPr lang="en-GB" sz="1400" dirty="0" err="1"/>
                        <a:t>Product_id</a:t>
                      </a:r>
                      <a:endParaRPr lang="en-GB" sz="1400" dirty="0"/>
                    </a:p>
                    <a:p>
                      <a:r>
                        <a:rPr lang="en-GB" sz="1400" dirty="0" err="1"/>
                        <a:t>Product_name</a:t>
                      </a:r>
                      <a:endParaRPr lang="en-GB" sz="1400" dirty="0"/>
                    </a:p>
                    <a:p>
                      <a:r>
                        <a:rPr lang="en-GB" sz="1400" dirty="0" err="1"/>
                        <a:t>S_price</a:t>
                      </a:r>
                      <a:endParaRPr lang="en-GB" sz="1400" dirty="0"/>
                    </a:p>
                    <a:p>
                      <a:r>
                        <a:rPr lang="en-GB" sz="1400" dirty="0"/>
                        <a:t>quantity</a:t>
                      </a:r>
                    </a:p>
                  </a:txBody>
                  <a:tcPr/>
                </a:tc>
                <a:extLst>
                  <a:ext uri="{0D108BD9-81ED-4DB2-BD59-A6C34878D82A}">
                    <a16:rowId xmlns:a16="http://schemas.microsoft.com/office/drawing/2014/main" val="1473479322"/>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030570910"/>
              </p:ext>
            </p:extLst>
          </p:nvPr>
        </p:nvGraphicFramePr>
        <p:xfrm>
          <a:off x="6288414" y="2239044"/>
          <a:ext cx="1674889" cy="1742440"/>
        </p:xfrm>
        <a:graphic>
          <a:graphicData uri="http://schemas.openxmlformats.org/drawingml/2006/table">
            <a:tbl>
              <a:tblPr firstRow="1" bandRow="1">
                <a:tableStyleId>{5C22544A-7EE6-4342-B048-85BDC9FD1C3A}</a:tableStyleId>
              </a:tblPr>
              <a:tblGrid>
                <a:gridCol w="1674889">
                  <a:extLst>
                    <a:ext uri="{9D8B030D-6E8A-4147-A177-3AD203B41FA5}">
                      <a16:colId xmlns:a16="http://schemas.microsoft.com/office/drawing/2014/main" val="2677445805"/>
                    </a:ext>
                  </a:extLst>
                </a:gridCol>
              </a:tblGrid>
              <a:tr h="370840">
                <a:tc>
                  <a:txBody>
                    <a:bodyPr/>
                    <a:lstStyle/>
                    <a:p>
                      <a:r>
                        <a:rPr lang="en-GB" sz="1400" dirty="0"/>
                        <a:t>Stock</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err="1"/>
                        <a:t>Product_id</a:t>
                      </a:r>
                      <a:endParaRPr lang="en-GB" sz="1400" dirty="0"/>
                    </a:p>
                    <a:p>
                      <a:r>
                        <a:rPr lang="en-GB" sz="1400" dirty="0" err="1"/>
                        <a:t>Product_type</a:t>
                      </a:r>
                      <a:endParaRPr lang="en-GB" sz="1400" dirty="0"/>
                    </a:p>
                    <a:p>
                      <a:r>
                        <a:rPr lang="en-GB" sz="1400" dirty="0" err="1"/>
                        <a:t>Product_name</a:t>
                      </a:r>
                      <a:endParaRPr lang="en-GB" sz="1400" dirty="0"/>
                    </a:p>
                    <a:p>
                      <a:r>
                        <a:rPr lang="en-GB" sz="1400" dirty="0" err="1"/>
                        <a:t>Product_quantity</a:t>
                      </a:r>
                      <a:endParaRPr lang="en-GB" sz="1400" dirty="0"/>
                    </a:p>
                    <a:p>
                      <a:r>
                        <a:rPr lang="en-GB" sz="1400" dirty="0"/>
                        <a:t>supplier</a:t>
                      </a:r>
                    </a:p>
                  </a:txBody>
                  <a:tcPr/>
                </a:tc>
                <a:extLst>
                  <a:ext uri="{0D108BD9-81ED-4DB2-BD59-A6C34878D82A}">
                    <a16:rowId xmlns:a16="http://schemas.microsoft.com/office/drawing/2014/main" val="1473479322"/>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859388431"/>
              </p:ext>
            </p:extLst>
          </p:nvPr>
        </p:nvGraphicFramePr>
        <p:xfrm>
          <a:off x="6142176" y="242604"/>
          <a:ext cx="1967366" cy="1463040"/>
        </p:xfrm>
        <a:graphic>
          <a:graphicData uri="http://schemas.openxmlformats.org/drawingml/2006/table">
            <a:tbl>
              <a:tblPr firstRow="1" bandRow="1">
                <a:tableStyleId>{5C22544A-7EE6-4342-B048-85BDC9FD1C3A}</a:tableStyleId>
              </a:tblPr>
              <a:tblGrid>
                <a:gridCol w="1967366">
                  <a:extLst>
                    <a:ext uri="{9D8B030D-6E8A-4147-A177-3AD203B41FA5}">
                      <a16:colId xmlns:a16="http://schemas.microsoft.com/office/drawing/2014/main" val="2677445805"/>
                    </a:ext>
                  </a:extLst>
                </a:gridCol>
              </a:tblGrid>
              <a:tr h="163355">
                <a:tc>
                  <a:txBody>
                    <a:bodyPr/>
                    <a:lstStyle/>
                    <a:p>
                      <a:r>
                        <a:rPr lang="en-GB" sz="1400" dirty="0"/>
                        <a:t>Supplier</a:t>
                      </a:r>
                    </a:p>
                  </a:txBody>
                  <a:tcPr/>
                </a:tc>
                <a:extLst>
                  <a:ext uri="{0D108BD9-81ED-4DB2-BD59-A6C34878D82A}">
                    <a16:rowId xmlns:a16="http://schemas.microsoft.com/office/drawing/2014/main" val="4196988714"/>
                  </a:ext>
                </a:extLst>
              </a:tr>
              <a:tr h="0">
                <a:tc>
                  <a:txBody>
                    <a:bodyPr/>
                    <a:lstStyle/>
                    <a:p>
                      <a:r>
                        <a:rPr lang="en-GB" sz="1400" dirty="0"/>
                        <a:t>Id</a:t>
                      </a:r>
                    </a:p>
                    <a:p>
                      <a:r>
                        <a:rPr lang="en-GB" sz="1400" dirty="0"/>
                        <a:t>Name</a:t>
                      </a:r>
                    </a:p>
                    <a:p>
                      <a:r>
                        <a:rPr lang="en-GB" sz="1400" dirty="0"/>
                        <a:t>Address</a:t>
                      </a:r>
                    </a:p>
                    <a:p>
                      <a:r>
                        <a:rPr lang="en-GB" sz="1400" dirty="0"/>
                        <a:t>Postcode</a:t>
                      </a:r>
                    </a:p>
                    <a:p>
                      <a:r>
                        <a:rPr lang="en-GB" sz="1400" dirty="0"/>
                        <a:t>Number</a:t>
                      </a:r>
                    </a:p>
                  </a:txBody>
                  <a:tcPr/>
                </a:tc>
                <a:extLst>
                  <a:ext uri="{0D108BD9-81ED-4DB2-BD59-A6C34878D82A}">
                    <a16:rowId xmlns:a16="http://schemas.microsoft.com/office/drawing/2014/main" val="1473479322"/>
                  </a:ext>
                </a:extLst>
              </a:tr>
            </a:tbl>
          </a:graphicData>
        </a:graphic>
      </p:graphicFrame>
      <p:cxnSp>
        <p:nvCxnSpPr>
          <p:cNvPr id="20" name="Straight Connector 19"/>
          <p:cNvCxnSpPr>
            <a:cxnSpLocks/>
            <a:stCxn id="4" idx="3"/>
            <a:endCxn id="6" idx="1"/>
          </p:cNvCxnSpPr>
          <p:nvPr/>
        </p:nvCxnSpPr>
        <p:spPr>
          <a:xfrm>
            <a:off x="1575091" y="3110264"/>
            <a:ext cx="2670255"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cxnSpLocks/>
            <a:stCxn id="9" idx="3"/>
            <a:endCxn id="10" idx="1"/>
          </p:cNvCxnSpPr>
          <p:nvPr/>
        </p:nvCxnSpPr>
        <p:spPr>
          <a:xfrm>
            <a:off x="3572275" y="5643154"/>
            <a:ext cx="2439458"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cxnSpLocks/>
            <a:stCxn id="11" idx="0"/>
            <a:endCxn id="12" idx="2"/>
          </p:cNvCxnSpPr>
          <p:nvPr/>
        </p:nvCxnSpPr>
        <p:spPr>
          <a:xfrm flipV="1">
            <a:off x="7125858" y="1705644"/>
            <a:ext cx="1" cy="533400"/>
          </a:xfrm>
          <a:prstGeom prst="line">
            <a:avLst/>
          </a:prstGeom>
        </p:spPr>
        <p:style>
          <a:lnRef idx="1">
            <a:schemeClr val="dk1"/>
          </a:lnRef>
          <a:fillRef idx="0">
            <a:schemeClr val="dk1"/>
          </a:fillRef>
          <a:effectRef idx="0">
            <a:schemeClr val="dk1"/>
          </a:effectRef>
          <a:fontRef idx="minor">
            <a:schemeClr val="tx1"/>
          </a:fontRef>
        </p:style>
      </p:cxnSp>
      <p:cxnSp>
        <p:nvCxnSpPr>
          <p:cNvPr id="26" name="Connector: Elbow 25"/>
          <p:cNvCxnSpPr>
            <a:cxnSpLocks/>
            <a:stCxn id="4" idx="0"/>
            <a:endCxn id="5" idx="1"/>
          </p:cNvCxnSpPr>
          <p:nvPr/>
        </p:nvCxnSpPr>
        <p:spPr>
          <a:xfrm rot="5400000" flipH="1" flipV="1">
            <a:off x="1382660" y="812352"/>
            <a:ext cx="444499" cy="1342087"/>
          </a:xfrm>
          <a:prstGeom prst="bentConnector2">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7" idx="1"/>
            <a:endCxn id="11" idx="3"/>
          </p:cNvCxnSpPr>
          <p:nvPr/>
        </p:nvCxnSpPr>
        <p:spPr>
          <a:xfrm flipH="1">
            <a:off x="7963303" y="3110264"/>
            <a:ext cx="2049935" cy="0"/>
          </a:xfrm>
          <a:prstGeom prst="line">
            <a:avLst/>
          </a:prstGeom>
        </p:spPr>
        <p:style>
          <a:lnRef idx="1">
            <a:schemeClr val="dk1"/>
          </a:lnRef>
          <a:fillRef idx="0">
            <a:schemeClr val="dk1"/>
          </a:fillRef>
          <a:effectRef idx="0">
            <a:schemeClr val="dk1"/>
          </a:effectRef>
          <a:fontRef idx="minor">
            <a:schemeClr val="tx1"/>
          </a:fontRef>
        </p:style>
      </p:cxnSp>
      <p:cxnSp>
        <p:nvCxnSpPr>
          <p:cNvPr id="62" name="Connector: Elbow 61"/>
          <p:cNvCxnSpPr>
            <a:cxnSpLocks/>
            <a:stCxn id="4" idx="2"/>
            <a:endCxn id="9" idx="0"/>
          </p:cNvCxnSpPr>
          <p:nvPr/>
        </p:nvCxnSpPr>
        <p:spPr>
          <a:xfrm rot="16200000" flipH="1">
            <a:off x="1509514" y="3939236"/>
            <a:ext cx="503430" cy="165472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4" name="Left Brace 63"/>
          <p:cNvSpPr/>
          <p:nvPr/>
        </p:nvSpPr>
        <p:spPr>
          <a:xfrm rot="5400000">
            <a:off x="788205" y="146162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5" name="Left Brace 64"/>
          <p:cNvSpPr/>
          <p:nvPr/>
        </p:nvSpPr>
        <p:spPr>
          <a:xfrm>
            <a:off x="3954025" y="301190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Left Brace 65"/>
          <p:cNvSpPr/>
          <p:nvPr/>
        </p:nvSpPr>
        <p:spPr>
          <a:xfrm rot="5400000">
            <a:off x="2442931" y="4813897"/>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Left Brace 66"/>
          <p:cNvSpPr/>
          <p:nvPr/>
        </p:nvSpPr>
        <p:spPr>
          <a:xfrm>
            <a:off x="5720412" y="5544791"/>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6" name="Left Brace 75"/>
          <p:cNvSpPr/>
          <p:nvPr/>
        </p:nvSpPr>
        <p:spPr>
          <a:xfrm>
            <a:off x="9721917" y="3011900"/>
            <a:ext cx="291321" cy="196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TextBox 22"/>
          <p:cNvSpPr txBox="1"/>
          <p:nvPr/>
        </p:nvSpPr>
        <p:spPr>
          <a:xfrm>
            <a:off x="176099" y="86632"/>
            <a:ext cx="856129" cy="369332"/>
          </a:xfrm>
          <a:prstGeom prst="rect">
            <a:avLst/>
          </a:prstGeom>
          <a:noFill/>
        </p:spPr>
        <p:txBody>
          <a:bodyPr wrap="square" rtlCol="0">
            <a:spAutoFit/>
          </a:bodyPr>
          <a:lstStyle/>
          <a:p>
            <a:r>
              <a:rPr lang="en-GB" dirty="0" err="1"/>
              <a:t>Sabba</a:t>
            </a:r>
            <a:endParaRPr lang="en-GB" dirty="0"/>
          </a:p>
        </p:txBody>
      </p:sp>
    </p:spTree>
    <p:extLst>
      <p:ext uri="{BB962C8B-B14F-4D97-AF65-F5344CB8AC3E}">
        <p14:creationId xmlns:p14="http://schemas.microsoft.com/office/powerpoint/2010/main" val="2104552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958</TotalTime>
  <Words>983</Words>
  <Application>Microsoft Office PowerPoint</Application>
  <PresentationFormat>Widescreen</PresentationFormat>
  <Paragraphs>216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Adobe Devanagari</vt:lpstr>
      <vt:lpstr>Arial</vt:lpstr>
      <vt:lpstr>Calibri</vt:lpstr>
      <vt:lpstr>Trebuchet MS</vt:lpstr>
      <vt:lpstr>Wingdings</vt:lpstr>
      <vt:lpstr>Wingdings 3</vt:lpstr>
      <vt:lpstr>Facet</vt:lpstr>
      <vt:lpstr>Introduction</vt:lpstr>
      <vt:lpstr>What we chose</vt:lpstr>
      <vt:lpstr>Meet The Team</vt:lpstr>
      <vt:lpstr>Planning</vt:lpstr>
      <vt:lpstr>WBS (Work Breakdown Structure)</vt:lpstr>
      <vt:lpstr>Head Core Developer / Analytics </vt:lpstr>
      <vt:lpstr>PowerPoint Presentation</vt:lpstr>
      <vt:lpstr>Database Structure</vt:lpstr>
      <vt:lpstr>PowerPoint Presentation</vt:lpstr>
      <vt:lpstr>Project Manager</vt:lpstr>
      <vt:lpstr> Supplier  </vt:lpstr>
      <vt:lpstr>Marketing </vt:lpstr>
      <vt:lpstr>Marketing-Software : </vt:lpstr>
      <vt:lpstr>Marketing: Tasks-to-do</vt:lpstr>
      <vt:lpstr>Loyalty Scheme</vt:lpstr>
      <vt:lpstr>Payment  </vt:lpstr>
      <vt:lpstr>Gantt Chart</vt:lpstr>
      <vt:lpstr>First Design </vt:lpstr>
      <vt:lpstr>Draft Design</vt:lpstr>
      <vt:lpstr>PowerPoint Presentation</vt:lpstr>
      <vt:lpstr>Thank you for your time</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Akber Ali</dc:creator>
  <cp:lastModifiedBy>Fatani</cp:lastModifiedBy>
  <cp:revision>48</cp:revision>
  <dcterms:created xsi:type="dcterms:W3CDTF">2017-01-31T11:55:50Z</dcterms:created>
  <dcterms:modified xsi:type="dcterms:W3CDTF">2017-02-20T23:24:21Z</dcterms:modified>
</cp:coreProperties>
</file>