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Roboto Thin"/>
      <p:regular r:id="rId31"/>
      <p:bold r:id="rId32"/>
      <p:italic r:id="rId33"/>
      <p:boldItalic r:id="rId34"/>
    </p:embeddedFont>
    <p:embeddedFont>
      <p:font typeface="Roboto Medium"/>
      <p:regular r:id="rId35"/>
      <p:bold r:id="rId36"/>
      <p:italic r:id="rId37"/>
      <p:boldItalic r:id="rId38"/>
    </p:embeddedFont>
    <p:embeddedFont>
      <p:font typeface="Roboto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.fntdata"/><Relationship Id="rId20" Type="http://schemas.openxmlformats.org/officeDocument/2006/relationships/slide" Target="slides/slide15.xml"/><Relationship Id="rId42" Type="http://schemas.openxmlformats.org/officeDocument/2006/relationships/font" Target="fonts/Roboto-boldItalic.fntdata"/><Relationship Id="rId41" Type="http://schemas.openxmlformats.org/officeDocument/2006/relationships/font" Target="fonts/Roboto-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Thin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Thin-italic.fntdata"/><Relationship Id="rId10" Type="http://schemas.openxmlformats.org/officeDocument/2006/relationships/slide" Target="slides/slide5.xml"/><Relationship Id="rId32" Type="http://schemas.openxmlformats.org/officeDocument/2006/relationships/font" Target="fonts/RobotoThin-bold.fntdata"/><Relationship Id="rId13" Type="http://schemas.openxmlformats.org/officeDocument/2006/relationships/slide" Target="slides/slide8.xml"/><Relationship Id="rId35" Type="http://schemas.openxmlformats.org/officeDocument/2006/relationships/font" Target="fonts/RobotoMedium-regular.fntdata"/><Relationship Id="rId12" Type="http://schemas.openxmlformats.org/officeDocument/2006/relationships/slide" Target="slides/slide7.xml"/><Relationship Id="rId34" Type="http://schemas.openxmlformats.org/officeDocument/2006/relationships/font" Target="fonts/RobotoThin-boldItalic.fntdata"/><Relationship Id="rId15" Type="http://schemas.openxmlformats.org/officeDocument/2006/relationships/slide" Target="slides/slide10.xml"/><Relationship Id="rId37" Type="http://schemas.openxmlformats.org/officeDocument/2006/relationships/font" Target="fonts/RobotoMedium-italic.fntdata"/><Relationship Id="rId14" Type="http://schemas.openxmlformats.org/officeDocument/2006/relationships/slide" Target="slides/slide9.xml"/><Relationship Id="rId36" Type="http://schemas.openxmlformats.org/officeDocument/2006/relationships/font" Target="fonts/RobotoMedium-bold.fntdata"/><Relationship Id="rId17" Type="http://schemas.openxmlformats.org/officeDocument/2006/relationships/slide" Target="slides/slide12.xml"/><Relationship Id="rId39" Type="http://schemas.openxmlformats.org/officeDocument/2006/relationships/font" Target="fonts/Roboto-regular.fntdata"/><Relationship Id="rId16" Type="http://schemas.openxmlformats.org/officeDocument/2006/relationships/slide" Target="slides/slide11.xml"/><Relationship Id="rId38" Type="http://schemas.openxmlformats.org/officeDocument/2006/relationships/font" Target="fonts/RobotoMedium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4161f6b36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4161f6b36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4161f6b36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4161f6b36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4161f6b36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4161f6b36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4161f6b360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4161f6b360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4161f6b36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4161f6b36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4161f6b360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4161f6b360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4161f6b360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4161f6b360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4161f6b360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4161f6b360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4161f6b360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4161f6b360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4161f6b360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4161f6b360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414806fbda_0_8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414806fbda_0_8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4161f6b360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4161f6b360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4161f6b360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4161f6b360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4161f6b36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4161f6b36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4161f6b360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24161f6b360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4161f6b360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24161f6b360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414806fbd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2414806fbd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414806fbda_0_8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414806fbda_0_8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414806fbda_0_10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414806fbda_0_10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414806fbda_0_8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414806fbda_0_8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4161f6b360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4161f6b36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4161f6b360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4161f6b360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414806fbda_0_10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414806fbda_0_10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414806fbda_0_10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414806fbda_0_10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p14:dur="400">
        <p14:gallery dir="l"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0.png"/><Relationship Id="rId4" Type="http://schemas.openxmlformats.org/officeDocument/2006/relationships/image" Target="../media/image2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6306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Présentation CNN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5360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Ahmed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232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Max Pooling :</a:t>
            </a:r>
            <a:endParaRPr/>
          </a:p>
        </p:txBody>
      </p:sp>
      <p:sp>
        <p:nvSpPr>
          <p:cNvPr id="168" name="Google Shape;16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Le principe est de réduire les dimentions de l’image en tenant compte de l’importance des valeurs. (On garde que les parties de l’image ayant la plus grande valeur)</a:t>
            </a:r>
            <a:endParaRPr/>
          </a:p>
        </p:txBody>
      </p:sp>
      <p:pic>
        <p:nvPicPr>
          <p:cNvPr id="169" name="Google Shape;16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6475" y="1990250"/>
            <a:ext cx="4644175" cy="266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Flattening</a:t>
            </a:r>
            <a:r>
              <a:rPr lang="fr"/>
              <a:t> :</a:t>
            </a:r>
            <a:endParaRPr/>
          </a:p>
        </p:txBody>
      </p:sp>
      <p:sp>
        <p:nvSpPr>
          <p:cNvPr id="175" name="Google Shape;17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La dernière étape consiste </a:t>
            </a:r>
            <a:r>
              <a:rPr lang="fr"/>
              <a:t>à mettre</a:t>
            </a:r>
            <a:r>
              <a:rPr lang="fr"/>
              <a:t> notre image sous une autre </a:t>
            </a:r>
            <a:r>
              <a:rPr lang="fr"/>
              <a:t>dimension</a:t>
            </a:r>
            <a:r>
              <a:rPr lang="fr"/>
              <a:t> afin de permettre l’apprentissage du modèle.</a:t>
            </a:r>
            <a:endParaRPr/>
          </a:p>
        </p:txBody>
      </p:sp>
      <p:pic>
        <p:nvPicPr>
          <p:cNvPr id="176" name="Google Shape;17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1338" y="1914900"/>
            <a:ext cx="5801326" cy="265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Récap :</a:t>
            </a:r>
            <a:endParaRPr/>
          </a:p>
        </p:txBody>
      </p:sp>
      <p:sp>
        <p:nvSpPr>
          <p:cNvPr id="182" name="Google Shape;18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3" name="Google Shape;18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625" y="1415775"/>
            <a:ext cx="8520600" cy="315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Récap du model :</a:t>
            </a:r>
            <a:endParaRPr/>
          </a:p>
        </p:txBody>
      </p:sp>
      <p:sp>
        <p:nvSpPr>
          <p:cNvPr id="189" name="Google Shape;189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0" name="Google Shape;19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6300" y="1501300"/>
            <a:ext cx="5174050" cy="231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Metrics</a:t>
            </a:r>
            <a:endParaRPr/>
          </a:p>
        </p:txBody>
      </p:sp>
      <p:sp>
        <p:nvSpPr>
          <p:cNvPr id="196" name="Google Shape;19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Utilisation de la fonction de perte ‘Categorical_cross_antropy’ : </a:t>
            </a:r>
            <a:r>
              <a:rPr lang="fr">
                <a:solidFill>
                  <a:srgbClr val="5E5E5E"/>
                </a:solidFill>
              </a:rPr>
              <a:t>Utilisé pour de la classification multi-classes, mais en souhaitant un seul label en sortie</a:t>
            </a:r>
            <a:r>
              <a:rPr lang="fr">
                <a:solidFill>
                  <a:srgbClr val="5E5E5E"/>
                </a:solidFill>
              </a:rPr>
              <a:t> </a:t>
            </a:r>
            <a:endParaRPr>
              <a:solidFill>
                <a:srgbClr val="5E5E5E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Optimizer Adam : Variante de la descente de Gradient 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Mesur de performance du modèle : Accuracy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Résultat des metrics</a:t>
            </a:r>
            <a:endParaRPr/>
          </a:p>
        </p:txBody>
      </p:sp>
      <p:sp>
        <p:nvSpPr>
          <p:cNvPr id="202" name="Google Shape;20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3" name="Google Shape;20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063" y="1152475"/>
            <a:ext cx="8143875" cy="390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Data Augmentation</a:t>
            </a:r>
            <a:endParaRPr/>
          </a:p>
        </p:txBody>
      </p:sp>
      <p:sp>
        <p:nvSpPr>
          <p:cNvPr id="209" name="Google Shape;209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Pour tenter d’améliorer un modèle (déjà bon …) nous avons fait 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	_ Rotation_range = 50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	_ Honrizonta/Vertical_flip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	_ Zoom_range = 0.5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	_ height_shift_range = 0.2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	_ </a:t>
            </a:r>
            <a:r>
              <a:rPr lang="fr"/>
              <a:t>brightness_range = [0.5,1.5]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rotation_range :</a:t>
            </a:r>
            <a:endParaRPr/>
          </a:p>
        </p:txBody>
      </p:sp>
      <p:sp>
        <p:nvSpPr>
          <p:cNvPr id="215" name="Google Shape;215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Rotation_range = 90 :  </a:t>
            </a:r>
            <a:endParaRPr/>
          </a:p>
        </p:txBody>
      </p:sp>
      <p:pic>
        <p:nvPicPr>
          <p:cNvPr id="216" name="Google Shape;21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1188" y="1061250"/>
            <a:ext cx="2143125" cy="314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H/V_flip :</a:t>
            </a:r>
            <a:endParaRPr/>
          </a:p>
        </p:txBody>
      </p:sp>
      <p:sp>
        <p:nvSpPr>
          <p:cNvPr id="222" name="Google Shape;222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Horizontal_flip 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Vertical_flip : </a:t>
            </a:r>
            <a:endParaRPr/>
          </a:p>
        </p:txBody>
      </p:sp>
      <p:pic>
        <p:nvPicPr>
          <p:cNvPr id="223" name="Google Shape;22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6500" y="1152463"/>
            <a:ext cx="4495800" cy="138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34875" y="2668350"/>
            <a:ext cx="1771650" cy="217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Zoom_range :</a:t>
            </a:r>
            <a:endParaRPr/>
          </a:p>
        </p:txBody>
      </p:sp>
      <p:sp>
        <p:nvSpPr>
          <p:cNvPr id="230" name="Google Shape;230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Zoom_augmentation : </a:t>
            </a:r>
            <a:endParaRPr/>
          </a:p>
        </p:txBody>
      </p:sp>
      <p:pic>
        <p:nvPicPr>
          <p:cNvPr id="231" name="Google Shape;23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6088" y="820613"/>
            <a:ext cx="2295525" cy="340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Context :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100"/>
              <a:t>Projet de 6 jours ayant pour but de concevoir un modèle de reconnaissance d’image.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2743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2100"/>
              <a:t>Et dans la vraie vie …</a:t>
            </a:r>
            <a:endParaRPr sz="21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height_shift :</a:t>
            </a:r>
            <a:endParaRPr/>
          </a:p>
        </p:txBody>
      </p:sp>
      <p:sp>
        <p:nvSpPr>
          <p:cNvPr id="237" name="Google Shape;237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height_shift :</a:t>
            </a:r>
            <a:endParaRPr/>
          </a:p>
        </p:txBody>
      </p:sp>
      <p:pic>
        <p:nvPicPr>
          <p:cNvPr id="238" name="Google Shape;23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8400" y="1165225"/>
            <a:ext cx="2209800" cy="339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brightness_range :</a:t>
            </a:r>
            <a:endParaRPr/>
          </a:p>
        </p:txBody>
      </p:sp>
      <p:sp>
        <p:nvSpPr>
          <p:cNvPr id="244" name="Google Shape;244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britness_range : </a:t>
            </a:r>
            <a:endParaRPr/>
          </a:p>
        </p:txBody>
      </p:sp>
      <p:pic>
        <p:nvPicPr>
          <p:cNvPr id="245" name="Google Shape;24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8400" y="1866900"/>
            <a:ext cx="4533900" cy="140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Comparaison avec et sans Data Augmentation :</a:t>
            </a:r>
            <a:endParaRPr/>
          </a:p>
        </p:txBody>
      </p:sp>
      <p:sp>
        <p:nvSpPr>
          <p:cNvPr id="251" name="Google Shape;251;p34"/>
          <p:cNvSpPr txBox="1"/>
          <p:nvPr>
            <p:ph idx="1" type="body"/>
          </p:nvPr>
        </p:nvSpPr>
        <p:spPr>
          <a:xfrm>
            <a:off x="311700" y="1152475"/>
            <a:ext cx="8520600" cy="39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Sans :									      Avec 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Test 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52" name="Google Shape;25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6" y="1672896"/>
            <a:ext cx="3567925" cy="265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96300" y="1672900"/>
            <a:ext cx="3535989" cy="265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96300" y="4691100"/>
            <a:ext cx="2671268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1700" y="4691100"/>
            <a:ext cx="2671275" cy="2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5"/>
          <p:cNvSpPr txBox="1"/>
          <p:nvPr>
            <p:ph idx="1" type="body"/>
          </p:nvPr>
        </p:nvSpPr>
        <p:spPr>
          <a:xfrm>
            <a:off x="311700" y="1022600"/>
            <a:ext cx="8520600" cy="35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Sans :											Avec :</a:t>
            </a:r>
            <a:endParaRPr/>
          </a:p>
        </p:txBody>
      </p:sp>
      <p:pic>
        <p:nvPicPr>
          <p:cNvPr id="261" name="Google Shape;26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8021" y="1444425"/>
            <a:ext cx="3324275" cy="283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472863"/>
            <a:ext cx="3421950" cy="277562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Comparaison avec et sans Data Augmentation (2) :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Piste d’Amélioration :</a:t>
            </a:r>
            <a:endParaRPr/>
          </a:p>
        </p:txBody>
      </p:sp>
      <p:sp>
        <p:nvSpPr>
          <p:cNvPr id="269" name="Google Shape;269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_ Connexion à un BDD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_ Création d’un tableau récapitulant les prédiction (juste ou pas)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7"/>
          <p:cNvSpPr txBox="1"/>
          <p:nvPr>
            <p:ph idx="1" type="body"/>
          </p:nvPr>
        </p:nvSpPr>
        <p:spPr>
          <a:xfrm>
            <a:off x="311700" y="370750"/>
            <a:ext cx="8520600" cy="419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75" name="Google Shape;27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69" y="678306"/>
            <a:ext cx="8520600" cy="37869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399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Plan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3826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pSp>
        <p:nvGrpSpPr>
          <p:cNvPr id="69" name="Google Shape;69;p15"/>
          <p:cNvGrpSpPr/>
          <p:nvPr/>
        </p:nvGrpSpPr>
        <p:grpSpPr>
          <a:xfrm>
            <a:off x="1150575" y="3668865"/>
            <a:ext cx="3382271" cy="1014894"/>
            <a:chOff x="1593000" y="2322568"/>
            <a:chExt cx="2939827" cy="643356"/>
          </a:xfrm>
        </p:grpSpPr>
        <p:sp>
          <p:nvSpPr>
            <p:cNvPr id="70" name="Google Shape;70;p15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5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0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Résultats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03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</p:grpSp>
      <p:grpSp>
        <p:nvGrpSpPr>
          <p:cNvPr id="75" name="Google Shape;75;p15"/>
          <p:cNvGrpSpPr/>
          <p:nvPr/>
        </p:nvGrpSpPr>
        <p:grpSpPr>
          <a:xfrm>
            <a:off x="1150573" y="2653916"/>
            <a:ext cx="3382271" cy="1014894"/>
            <a:chOff x="1593000" y="2322568"/>
            <a:chExt cx="2939827" cy="643356"/>
          </a:xfrm>
        </p:grpSpPr>
        <p:sp>
          <p:nvSpPr>
            <p:cNvPr id="76" name="Google Shape;76;p15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5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0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Queqlues points techniques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02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</p:grpSp>
      <p:grpSp>
        <p:nvGrpSpPr>
          <p:cNvPr id="81" name="Google Shape;81;p15"/>
          <p:cNvGrpSpPr/>
          <p:nvPr/>
        </p:nvGrpSpPr>
        <p:grpSpPr>
          <a:xfrm>
            <a:off x="1150729" y="1626968"/>
            <a:ext cx="3382271" cy="1014894"/>
            <a:chOff x="1593000" y="2322568"/>
            <a:chExt cx="2939827" cy="643356"/>
          </a:xfrm>
        </p:grpSpPr>
        <p:sp>
          <p:nvSpPr>
            <p:cNvPr id="82" name="Google Shape;82;p15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5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0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Organisation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01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Organisation</a:t>
            </a:r>
            <a:endParaRPr/>
          </a:p>
        </p:txBody>
      </p:sp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52474"/>
            <a:ext cx="9144002" cy="3842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Organigramme</a:t>
            </a:r>
            <a:endParaRPr/>
          </a:p>
        </p:txBody>
      </p:sp>
      <p:sp>
        <p:nvSpPr>
          <p:cNvPr id="99" name="Google Shape;9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7"/>
          <p:cNvSpPr/>
          <p:nvPr/>
        </p:nvSpPr>
        <p:spPr>
          <a:xfrm flipH="1" rot="984884">
            <a:off x="6580090" y="2556505"/>
            <a:ext cx="1116820" cy="57901"/>
          </a:xfrm>
          <a:prstGeom prst="roundRect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7"/>
          <p:cNvSpPr/>
          <p:nvPr/>
        </p:nvSpPr>
        <p:spPr>
          <a:xfrm rot="-984884">
            <a:off x="5557569" y="2556505"/>
            <a:ext cx="1116820" cy="57901"/>
          </a:xfrm>
          <a:prstGeom prst="roundRect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7"/>
          <p:cNvSpPr/>
          <p:nvPr/>
        </p:nvSpPr>
        <p:spPr>
          <a:xfrm flipH="1" rot="984884">
            <a:off x="4522797" y="2556505"/>
            <a:ext cx="1116820" cy="57901"/>
          </a:xfrm>
          <a:prstGeom prst="roundRect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7"/>
          <p:cNvSpPr/>
          <p:nvPr/>
        </p:nvSpPr>
        <p:spPr>
          <a:xfrm rot="-984884">
            <a:off x="3500275" y="2556505"/>
            <a:ext cx="1116820" cy="57901"/>
          </a:xfrm>
          <a:prstGeom prst="roundRect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7"/>
          <p:cNvSpPr/>
          <p:nvPr/>
        </p:nvSpPr>
        <p:spPr>
          <a:xfrm flipH="1" rot="984884">
            <a:off x="2469620" y="2556505"/>
            <a:ext cx="1116820" cy="57901"/>
          </a:xfrm>
          <a:prstGeom prst="roundRect">
            <a:avLst>
              <a:gd fmla="val 50000" name="adj"/>
            </a:avLst>
          </a:prstGeom>
          <a:solidFill>
            <a:srgbClr val="701C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5" name="Google Shape;105;p17"/>
          <p:cNvGrpSpPr/>
          <p:nvPr/>
        </p:nvGrpSpPr>
        <p:grpSpPr>
          <a:xfrm>
            <a:off x="2694353" y="2617313"/>
            <a:ext cx="1712700" cy="1230715"/>
            <a:chOff x="2683803" y="2543425"/>
            <a:chExt cx="1712700" cy="1230715"/>
          </a:xfrm>
        </p:grpSpPr>
        <p:sp>
          <p:nvSpPr>
            <p:cNvPr id="106" name="Google Shape;106;p17"/>
            <p:cNvSpPr txBox="1"/>
            <p:nvPr/>
          </p:nvSpPr>
          <p:spPr>
            <a:xfrm>
              <a:off x="3191705" y="2737212"/>
              <a:ext cx="6969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fr" sz="800">
                  <a:solidFill>
                    <a:srgbClr val="701C7F"/>
                  </a:solidFill>
                  <a:latin typeface="Roboto"/>
                  <a:ea typeface="Roboto"/>
                  <a:cs typeface="Roboto"/>
                  <a:sym typeface="Roboto"/>
                </a:rPr>
                <a:t>J2</a:t>
              </a:r>
              <a:endParaRPr b="1" sz="8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7" name="Google Shape;107;p17"/>
            <p:cNvSpPr/>
            <p:nvPr/>
          </p:nvSpPr>
          <p:spPr>
            <a:xfrm rot="-1789476">
              <a:off x="3457142" y="2572699"/>
              <a:ext cx="160451" cy="160451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701C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7"/>
            <p:cNvSpPr/>
            <p:nvPr/>
          </p:nvSpPr>
          <p:spPr>
            <a:xfrm>
              <a:off x="2683803" y="3070640"/>
              <a:ext cx="1712700" cy="703500"/>
            </a:xfrm>
            <a:prstGeom prst="roundRect">
              <a:avLst>
                <a:gd fmla="val 4485" name="adj"/>
              </a:avLst>
            </a:prstGeom>
            <a:solidFill>
              <a:srgbClr val="701C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7"/>
            <p:cNvSpPr txBox="1"/>
            <p:nvPr/>
          </p:nvSpPr>
          <p:spPr>
            <a:xfrm>
              <a:off x="2728053" y="3107840"/>
              <a:ext cx="16242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Début Notebook</a:t>
              </a:r>
              <a:endPara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t/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0" name="Google Shape;110;p17"/>
            <p:cNvSpPr/>
            <p:nvPr/>
          </p:nvSpPr>
          <p:spPr>
            <a:xfrm>
              <a:off x="3495153" y="3005991"/>
              <a:ext cx="90000" cy="67500"/>
            </a:xfrm>
            <a:prstGeom prst="triangle">
              <a:avLst>
                <a:gd fmla="val 50000" name="adj"/>
              </a:avLst>
            </a:prstGeom>
            <a:solidFill>
              <a:srgbClr val="701C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" name="Google Shape;111;p17"/>
          <p:cNvGrpSpPr/>
          <p:nvPr/>
        </p:nvGrpSpPr>
        <p:grpSpPr>
          <a:xfrm>
            <a:off x="4744753" y="2617313"/>
            <a:ext cx="1712700" cy="1230715"/>
            <a:chOff x="4734203" y="2543425"/>
            <a:chExt cx="1712700" cy="1230715"/>
          </a:xfrm>
        </p:grpSpPr>
        <p:sp>
          <p:nvSpPr>
            <p:cNvPr id="112" name="Google Shape;112;p17"/>
            <p:cNvSpPr/>
            <p:nvPr/>
          </p:nvSpPr>
          <p:spPr>
            <a:xfrm rot="-1789476">
              <a:off x="5510320" y="2572699"/>
              <a:ext cx="160451" cy="160451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8585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7"/>
            <p:cNvSpPr txBox="1"/>
            <p:nvPr/>
          </p:nvSpPr>
          <p:spPr>
            <a:xfrm>
              <a:off x="5234191" y="2737212"/>
              <a:ext cx="6969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fr" sz="80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J4-5</a:t>
              </a:r>
              <a:endParaRPr b="1" sz="8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4" name="Google Shape;114;p17"/>
            <p:cNvSpPr/>
            <p:nvPr/>
          </p:nvSpPr>
          <p:spPr>
            <a:xfrm>
              <a:off x="4734203" y="3070640"/>
              <a:ext cx="1712700" cy="703500"/>
            </a:xfrm>
            <a:prstGeom prst="roundRect">
              <a:avLst>
                <a:gd fmla="val 4485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7"/>
            <p:cNvSpPr txBox="1"/>
            <p:nvPr/>
          </p:nvSpPr>
          <p:spPr>
            <a:xfrm>
              <a:off x="4778453" y="3107840"/>
              <a:ext cx="16242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fr" sz="110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Amélioration modèle/Application Streamlit</a:t>
              </a:r>
              <a:endParaRPr sz="1100">
                <a:solidFill>
                  <a:srgbClr val="5E5E5E"/>
                </a:solidFill>
              </a:endParaRPr>
            </a:p>
          </p:txBody>
        </p:sp>
        <p:sp>
          <p:nvSpPr>
            <p:cNvPr id="116" name="Google Shape;116;p17"/>
            <p:cNvSpPr/>
            <p:nvPr/>
          </p:nvSpPr>
          <p:spPr>
            <a:xfrm>
              <a:off x="5545553" y="3005991"/>
              <a:ext cx="90000" cy="67500"/>
            </a:xfrm>
            <a:prstGeom prst="triangle">
              <a:avLst>
                <a:gd fmla="val 50000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7" name="Google Shape;117;p17"/>
          <p:cNvSpPr/>
          <p:nvPr/>
        </p:nvSpPr>
        <p:spPr>
          <a:xfrm rot="-984884">
            <a:off x="1447098" y="2556505"/>
            <a:ext cx="1116820" cy="57901"/>
          </a:xfrm>
          <a:prstGeom prst="roundRect">
            <a:avLst>
              <a:gd fmla="val 50000" name="adj"/>
            </a:avLst>
          </a:prstGeom>
          <a:solidFill>
            <a:srgbClr val="701C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8" name="Google Shape;118;p17"/>
          <p:cNvGrpSpPr/>
          <p:nvPr/>
        </p:nvGrpSpPr>
        <p:grpSpPr>
          <a:xfrm>
            <a:off x="1652403" y="1295457"/>
            <a:ext cx="1712700" cy="1246754"/>
            <a:chOff x="1641853" y="1221570"/>
            <a:chExt cx="1712700" cy="1246754"/>
          </a:xfrm>
        </p:grpSpPr>
        <p:sp>
          <p:nvSpPr>
            <p:cNvPr id="119" name="Google Shape;119;p17"/>
            <p:cNvSpPr/>
            <p:nvPr/>
          </p:nvSpPr>
          <p:spPr>
            <a:xfrm>
              <a:off x="1641853" y="1221570"/>
              <a:ext cx="1712700" cy="703500"/>
            </a:xfrm>
            <a:prstGeom prst="roundRect">
              <a:avLst>
                <a:gd fmla="val 4485" name="adj"/>
              </a:avLst>
            </a:prstGeom>
            <a:solidFill>
              <a:srgbClr val="701C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7"/>
            <p:cNvSpPr txBox="1"/>
            <p:nvPr/>
          </p:nvSpPr>
          <p:spPr>
            <a:xfrm>
              <a:off x="2148922" y="1986924"/>
              <a:ext cx="6969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fr" sz="800">
                  <a:solidFill>
                    <a:srgbClr val="701C7F"/>
                  </a:solidFill>
                  <a:latin typeface="Roboto"/>
                  <a:ea typeface="Roboto"/>
                  <a:cs typeface="Roboto"/>
                  <a:sym typeface="Roboto"/>
                </a:rPr>
                <a:t>J1</a:t>
              </a:r>
              <a:endParaRPr b="1" sz="8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1" name="Google Shape;121;p17"/>
            <p:cNvSpPr/>
            <p:nvPr/>
          </p:nvSpPr>
          <p:spPr>
            <a:xfrm rot="10800000">
              <a:off x="2453178" y="1920663"/>
              <a:ext cx="90000" cy="67500"/>
            </a:xfrm>
            <a:prstGeom prst="triangle">
              <a:avLst>
                <a:gd fmla="val 50000" name="adj"/>
              </a:avLst>
            </a:prstGeom>
            <a:solidFill>
              <a:srgbClr val="701C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7"/>
            <p:cNvSpPr txBox="1"/>
            <p:nvPr/>
          </p:nvSpPr>
          <p:spPr>
            <a:xfrm>
              <a:off x="1686103" y="1258770"/>
              <a:ext cx="16242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fr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 </a:t>
              </a:r>
              <a:r>
                <a:rPr lang="fr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     Veilles/Planification</a:t>
              </a:r>
              <a:endParaRPr sz="1100">
                <a:solidFill>
                  <a:srgbClr val="FFFFFF"/>
                </a:solidFill>
              </a:endParaRPr>
            </a:p>
          </p:txBody>
        </p:sp>
        <p:sp>
          <p:nvSpPr>
            <p:cNvPr id="123" name="Google Shape;123;p17"/>
            <p:cNvSpPr/>
            <p:nvPr/>
          </p:nvSpPr>
          <p:spPr>
            <a:xfrm rot="-1789476">
              <a:off x="2415143" y="2278597"/>
              <a:ext cx="160451" cy="160451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701C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4" name="Google Shape;124;p17"/>
          <p:cNvGrpSpPr/>
          <p:nvPr/>
        </p:nvGrpSpPr>
        <p:grpSpPr>
          <a:xfrm>
            <a:off x="5759760" y="1295457"/>
            <a:ext cx="1712700" cy="1246754"/>
            <a:chOff x="5770307" y="1221570"/>
            <a:chExt cx="1712700" cy="1246754"/>
          </a:xfrm>
        </p:grpSpPr>
        <p:sp>
          <p:nvSpPr>
            <p:cNvPr id="125" name="Google Shape;125;p17"/>
            <p:cNvSpPr/>
            <p:nvPr/>
          </p:nvSpPr>
          <p:spPr>
            <a:xfrm rot="-1789476">
              <a:off x="6546711" y="2278597"/>
              <a:ext cx="160451" cy="160451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8585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7"/>
            <p:cNvSpPr txBox="1"/>
            <p:nvPr/>
          </p:nvSpPr>
          <p:spPr>
            <a:xfrm>
              <a:off x="6290844" y="1986924"/>
              <a:ext cx="6969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fr" sz="80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J6</a:t>
              </a:r>
              <a:endParaRPr b="1" sz="8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7" name="Google Shape;127;p17"/>
            <p:cNvSpPr/>
            <p:nvPr/>
          </p:nvSpPr>
          <p:spPr>
            <a:xfrm>
              <a:off x="5770307" y="1221570"/>
              <a:ext cx="1712700" cy="703500"/>
            </a:xfrm>
            <a:prstGeom prst="roundRect">
              <a:avLst>
                <a:gd fmla="val 4485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 rot="10800000">
              <a:off x="6581632" y="1920663"/>
              <a:ext cx="90000" cy="67500"/>
            </a:xfrm>
            <a:prstGeom prst="triangle">
              <a:avLst>
                <a:gd fmla="val 50000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7"/>
            <p:cNvSpPr txBox="1"/>
            <p:nvPr/>
          </p:nvSpPr>
          <p:spPr>
            <a:xfrm>
              <a:off x="5814557" y="1258770"/>
              <a:ext cx="16242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fr" sz="110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Synthèse </a:t>
              </a:r>
              <a:r>
                <a:rPr lang="fr" sz="110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présentation</a:t>
              </a:r>
              <a:endParaRPr sz="1100">
                <a:solidFill>
                  <a:srgbClr val="5E5E5E"/>
                </a:solidFill>
              </a:endParaRPr>
            </a:p>
          </p:txBody>
        </p:sp>
      </p:grpSp>
      <p:grpSp>
        <p:nvGrpSpPr>
          <p:cNvPr id="130" name="Google Shape;130;p17"/>
          <p:cNvGrpSpPr/>
          <p:nvPr/>
        </p:nvGrpSpPr>
        <p:grpSpPr>
          <a:xfrm>
            <a:off x="3702753" y="1295457"/>
            <a:ext cx="1712700" cy="1246754"/>
            <a:chOff x="3692203" y="1221570"/>
            <a:chExt cx="1712700" cy="1246754"/>
          </a:xfrm>
        </p:grpSpPr>
        <p:sp>
          <p:nvSpPr>
            <p:cNvPr id="131" name="Google Shape;131;p17"/>
            <p:cNvSpPr/>
            <p:nvPr/>
          </p:nvSpPr>
          <p:spPr>
            <a:xfrm rot="-1789476">
              <a:off x="4468320" y="2278597"/>
              <a:ext cx="160451" cy="160451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8585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7"/>
            <p:cNvSpPr txBox="1"/>
            <p:nvPr/>
          </p:nvSpPr>
          <p:spPr>
            <a:xfrm>
              <a:off x="4204633" y="1986924"/>
              <a:ext cx="6969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fr" sz="80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J3</a:t>
              </a:r>
              <a:endParaRPr b="1" sz="8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3" name="Google Shape;133;p17"/>
            <p:cNvSpPr/>
            <p:nvPr/>
          </p:nvSpPr>
          <p:spPr>
            <a:xfrm>
              <a:off x="3692203" y="1221570"/>
              <a:ext cx="1712700" cy="703500"/>
            </a:xfrm>
            <a:prstGeom prst="roundRect">
              <a:avLst>
                <a:gd fmla="val 4485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7"/>
            <p:cNvSpPr/>
            <p:nvPr/>
          </p:nvSpPr>
          <p:spPr>
            <a:xfrm rot="10800000">
              <a:off x="4503528" y="1920663"/>
              <a:ext cx="90000" cy="67500"/>
            </a:xfrm>
            <a:prstGeom prst="triangle">
              <a:avLst>
                <a:gd fmla="val 50000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7"/>
            <p:cNvSpPr txBox="1"/>
            <p:nvPr/>
          </p:nvSpPr>
          <p:spPr>
            <a:xfrm>
              <a:off x="3736453" y="1258770"/>
              <a:ext cx="16242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fr" sz="110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Début de l’application Streamlit</a:t>
              </a:r>
              <a:r>
                <a:rPr lang="fr" sz="110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.</a:t>
              </a:r>
              <a:endParaRPr sz="1100">
                <a:solidFill>
                  <a:srgbClr val="5E5E5E"/>
                </a:solidFill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Point Technique :</a:t>
            </a:r>
            <a:endParaRPr/>
          </a:p>
        </p:txBody>
      </p:sp>
      <p:sp>
        <p:nvSpPr>
          <p:cNvPr id="141" name="Google Shape;14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Le jeu de données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Architecture du modèle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Notion techniques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Metrics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Résultat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jeu de données</a:t>
            </a:r>
            <a:endParaRPr/>
          </a:p>
        </p:txBody>
      </p:sp>
      <p:sp>
        <p:nvSpPr>
          <p:cNvPr id="147" name="Google Shape;14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Jeu de 42 000 lignes et 785 colonnes 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target colonne ‘Label’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3900" y="2051275"/>
            <a:ext cx="5183150" cy="2877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9475" y="0"/>
            <a:ext cx="481230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Convolution :</a:t>
            </a:r>
            <a:endParaRPr/>
          </a:p>
        </p:txBody>
      </p:sp>
      <p:sp>
        <p:nvSpPr>
          <p:cNvPr id="161" name="Google Shape;16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Convolution : Appliquer des filtres prenant en comptes des parties spécifiques de l’image en question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4275" y="2063975"/>
            <a:ext cx="5051825" cy="255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