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9" autoAdjust="0"/>
    <p:restoredTop sz="94660"/>
  </p:normalViewPr>
  <p:slideViewPr>
    <p:cSldViewPr snapToGrid="0">
      <p:cViewPr>
        <p:scale>
          <a:sx n="79" d="100"/>
          <a:sy n="79" d="100"/>
        </p:scale>
        <p:origin x="849" y="11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essi\Google%20Drive\ASAPbio\Licensing\Authors\ASAPbio%20licensing%20survey%20responses%203-1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essi\Google%20Drive\ASAPbio\Licensing\Authors\ASAPbio%20licensing%20survey%20responses%203-1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essi\Google%20Drive\ASAPbio\Licensing\Authors\ASAPbio%20licensing%20survey%20responses%203-1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jessi\Google%20Drive\ASAPbio\Licensing\Authors\ASAPbio%20licensing%20survey%20responses%203-1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jessi\Google%20Drive\ASAPbio\Licensing\Authors\ASAPbio%20licensing%20survey%20responses%203-1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jessi\Google%20Drive\ASAPbio\Licensing\Authors\ASAPbio%20licensing%20survey%20responses%203-12.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jessi\Google%20Drive\ASAPbio\Licensing\Authors\ASAPbio%20licensing%20survey%20responses%203-12.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layout>
        <c:manualLayout>
          <c:xMode val="edge"/>
          <c:yMode val="edge"/>
          <c:x val="0.10413647476100846"/>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0635510096841667"/>
          <c:y val="0.36856990762153125"/>
          <c:w val="0.5794293233461979"/>
          <c:h val="0.62255400547760464"/>
        </c:manualLayout>
      </c:layout>
      <c:pieChart>
        <c:varyColors val="1"/>
        <c:ser>
          <c:idx val="0"/>
          <c:order val="0"/>
          <c:tx>
            <c:strRef>
              <c:f>'Have preprinted &amp; chose license'!$E$1</c:f>
              <c:strCache>
                <c:ptCount val="1"/>
                <c:pt idx="0">
                  <c:v>Which most closely describes your current position?</c:v>
                </c:pt>
              </c:strCache>
            </c:strRef>
          </c:tx>
          <c:dPt>
            <c:idx val="0"/>
            <c:bubble3D val="0"/>
            <c:spPr>
              <a:solidFill>
                <a:schemeClr val="accent3">
                  <a:shade val="45000"/>
                </a:schemeClr>
              </a:solidFill>
              <a:ln w="19050">
                <a:solidFill>
                  <a:schemeClr val="lt1"/>
                </a:solidFill>
              </a:ln>
              <a:effectLst/>
            </c:spPr>
            <c:extLst>
              <c:ext xmlns:c16="http://schemas.microsoft.com/office/drawing/2014/chart" uri="{C3380CC4-5D6E-409C-BE32-E72D297353CC}">
                <c16:uniqueId val="{00000001-43A7-4555-93F8-1F39B462D072}"/>
              </c:ext>
            </c:extLst>
          </c:dPt>
          <c:dPt>
            <c:idx val="1"/>
            <c:bubble3D val="0"/>
            <c:spPr>
              <a:solidFill>
                <a:schemeClr val="accent3">
                  <a:shade val="61000"/>
                </a:schemeClr>
              </a:solidFill>
              <a:ln w="19050">
                <a:solidFill>
                  <a:schemeClr val="lt1"/>
                </a:solidFill>
              </a:ln>
              <a:effectLst/>
            </c:spPr>
            <c:extLst>
              <c:ext xmlns:c16="http://schemas.microsoft.com/office/drawing/2014/chart" uri="{C3380CC4-5D6E-409C-BE32-E72D297353CC}">
                <c16:uniqueId val="{00000003-43A7-4555-93F8-1F39B462D072}"/>
              </c:ext>
            </c:extLst>
          </c:dPt>
          <c:dPt>
            <c:idx val="2"/>
            <c:bubble3D val="0"/>
            <c:spPr>
              <a:solidFill>
                <a:schemeClr val="accent3">
                  <a:shade val="76000"/>
                </a:schemeClr>
              </a:solidFill>
              <a:ln w="19050">
                <a:solidFill>
                  <a:schemeClr val="lt1"/>
                </a:solidFill>
              </a:ln>
              <a:effectLst/>
            </c:spPr>
            <c:extLst>
              <c:ext xmlns:c16="http://schemas.microsoft.com/office/drawing/2014/chart" uri="{C3380CC4-5D6E-409C-BE32-E72D297353CC}">
                <c16:uniqueId val="{00000005-43A7-4555-93F8-1F39B462D072}"/>
              </c:ext>
            </c:extLst>
          </c:dPt>
          <c:dPt>
            <c:idx val="3"/>
            <c:bubble3D val="0"/>
            <c:spPr>
              <a:solidFill>
                <a:schemeClr val="accent3">
                  <a:shade val="92000"/>
                </a:schemeClr>
              </a:solidFill>
              <a:ln w="19050">
                <a:solidFill>
                  <a:schemeClr val="lt1"/>
                </a:solidFill>
              </a:ln>
              <a:effectLst/>
            </c:spPr>
            <c:extLst>
              <c:ext xmlns:c16="http://schemas.microsoft.com/office/drawing/2014/chart" uri="{C3380CC4-5D6E-409C-BE32-E72D297353CC}">
                <c16:uniqueId val="{00000007-43A7-4555-93F8-1F39B462D072}"/>
              </c:ext>
            </c:extLst>
          </c:dPt>
          <c:dPt>
            <c:idx val="4"/>
            <c:bubble3D val="0"/>
            <c:spPr>
              <a:solidFill>
                <a:schemeClr val="accent3">
                  <a:tint val="93000"/>
                </a:schemeClr>
              </a:solidFill>
              <a:ln w="19050">
                <a:solidFill>
                  <a:schemeClr val="lt1"/>
                </a:solidFill>
              </a:ln>
              <a:effectLst/>
            </c:spPr>
            <c:extLst>
              <c:ext xmlns:c16="http://schemas.microsoft.com/office/drawing/2014/chart" uri="{C3380CC4-5D6E-409C-BE32-E72D297353CC}">
                <c16:uniqueId val="{00000009-43A7-4555-93F8-1F39B462D072}"/>
              </c:ext>
            </c:extLst>
          </c:dPt>
          <c:dPt>
            <c:idx val="5"/>
            <c:bubble3D val="0"/>
            <c:spPr>
              <a:solidFill>
                <a:schemeClr val="accent3">
                  <a:tint val="77000"/>
                </a:schemeClr>
              </a:solidFill>
              <a:ln w="19050">
                <a:solidFill>
                  <a:schemeClr val="lt1"/>
                </a:solidFill>
              </a:ln>
              <a:effectLst/>
            </c:spPr>
            <c:extLst>
              <c:ext xmlns:c16="http://schemas.microsoft.com/office/drawing/2014/chart" uri="{C3380CC4-5D6E-409C-BE32-E72D297353CC}">
                <c16:uniqueId val="{0000000B-43A7-4555-93F8-1F39B462D072}"/>
              </c:ext>
            </c:extLst>
          </c:dPt>
          <c:dPt>
            <c:idx val="6"/>
            <c:bubble3D val="0"/>
            <c:spPr>
              <a:solidFill>
                <a:schemeClr val="accent3">
                  <a:tint val="62000"/>
                </a:schemeClr>
              </a:solidFill>
              <a:ln w="19050">
                <a:solidFill>
                  <a:schemeClr val="lt1"/>
                </a:solidFill>
              </a:ln>
              <a:effectLst/>
            </c:spPr>
            <c:extLst>
              <c:ext xmlns:c16="http://schemas.microsoft.com/office/drawing/2014/chart" uri="{C3380CC4-5D6E-409C-BE32-E72D297353CC}">
                <c16:uniqueId val="{0000000D-43A7-4555-93F8-1F39B462D072}"/>
              </c:ext>
            </c:extLst>
          </c:dPt>
          <c:dPt>
            <c:idx val="7"/>
            <c:bubble3D val="0"/>
            <c:spPr>
              <a:solidFill>
                <a:schemeClr val="accent3">
                  <a:tint val="46000"/>
                </a:schemeClr>
              </a:solidFill>
              <a:ln w="19050">
                <a:solidFill>
                  <a:schemeClr val="lt1"/>
                </a:solidFill>
              </a:ln>
              <a:effectLst/>
            </c:spPr>
            <c:extLst>
              <c:ext xmlns:c16="http://schemas.microsoft.com/office/drawing/2014/chart" uri="{C3380CC4-5D6E-409C-BE32-E72D297353CC}">
                <c16:uniqueId val="{0000000F-43A7-4555-93F8-1F39B462D072}"/>
              </c:ext>
            </c:extLst>
          </c:dPt>
          <c:dLbls>
            <c:dLbl>
              <c:idx val="0"/>
              <c:layout>
                <c:manualLayout>
                  <c:x val="5.8317178747239275E-2"/>
                  <c:y val="-4.8419982057070265E-2"/>
                </c:manualLayout>
              </c:layout>
              <c:showLegendKey val="0"/>
              <c:showVal val="0"/>
              <c:showCatName val="1"/>
              <c:showSerName val="0"/>
              <c:showPercent val="1"/>
              <c:showBubbleSize val="0"/>
              <c:extLst>
                <c:ext xmlns:c15="http://schemas.microsoft.com/office/drawing/2012/chart" uri="{CE6537A1-D6FC-4f65-9D91-7224C49458BB}">
                  <c15:layout>
                    <c:manualLayout>
                      <c:w val="0.29914777213730509"/>
                      <c:h val="0.13687373974598735"/>
                    </c:manualLayout>
                  </c15:layout>
                </c:ext>
                <c:ext xmlns:c16="http://schemas.microsoft.com/office/drawing/2014/chart" uri="{C3380CC4-5D6E-409C-BE32-E72D297353CC}">
                  <c16:uniqueId val="{00000001-43A7-4555-93F8-1F39B462D072}"/>
                </c:ext>
              </c:extLst>
            </c:dLbl>
            <c:dLbl>
              <c:idx val="1"/>
              <c:layout>
                <c:manualLayout>
                  <c:x val="0.18689052308364568"/>
                  <c:y val="4.160955213716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43A7-4555-93F8-1F39B462D072}"/>
                </c:ext>
              </c:extLst>
            </c:dLbl>
            <c:dLbl>
              <c:idx val="2"/>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bg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5-43A7-4555-93F8-1F39B462D072}"/>
                </c:ext>
              </c:extLst>
            </c:dLbl>
            <c:dLbl>
              <c:idx val="3"/>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bg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7-43A7-4555-93F8-1F39B462D072}"/>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'Have preprinted &amp; chose license'!$D$2:$D$9</c:f>
              <c:strCache>
                <c:ptCount val="8"/>
                <c:pt idx="0">
                  <c:v>Undergraduate</c:v>
                </c:pt>
                <c:pt idx="1">
                  <c:v>Graduate Student</c:v>
                </c:pt>
                <c:pt idx="2">
                  <c:v>Postdoc</c:v>
                </c:pt>
                <c:pt idx="3">
                  <c:v>Faculty member</c:v>
                </c:pt>
                <c:pt idx="4">
                  <c:v>Staff scientist</c:v>
                </c:pt>
                <c:pt idx="5">
                  <c:v>Faculty member, Editor</c:v>
                </c:pt>
                <c:pt idx="6">
                  <c:v>Editor</c:v>
                </c:pt>
                <c:pt idx="7">
                  <c:v>Other</c:v>
                </c:pt>
              </c:strCache>
            </c:strRef>
          </c:cat>
          <c:val>
            <c:numRef>
              <c:f>'Have preprinted &amp; chose license'!$E$2:$E$9</c:f>
              <c:numCache>
                <c:formatCode>General</c:formatCode>
                <c:ptCount val="8"/>
                <c:pt idx="0">
                  <c:v>0</c:v>
                </c:pt>
                <c:pt idx="1">
                  <c:v>7</c:v>
                </c:pt>
                <c:pt idx="2">
                  <c:v>35</c:v>
                </c:pt>
                <c:pt idx="3">
                  <c:v>46</c:v>
                </c:pt>
                <c:pt idx="4">
                  <c:v>13</c:v>
                </c:pt>
                <c:pt idx="5">
                  <c:v>4</c:v>
                </c:pt>
                <c:pt idx="6">
                  <c:v>3</c:v>
                </c:pt>
                <c:pt idx="7">
                  <c:v>9</c:v>
                </c:pt>
              </c:numCache>
            </c:numRef>
          </c:val>
          <c:extLst>
            <c:ext xmlns:c16="http://schemas.microsoft.com/office/drawing/2014/chart" uri="{C3380CC4-5D6E-409C-BE32-E72D297353CC}">
              <c16:uniqueId val="{00000010-43A7-4555-93F8-1F39B462D072}"/>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layout>
        <c:manualLayout>
          <c:xMode val="edge"/>
          <c:yMode val="edge"/>
          <c:x val="0.16581166891533591"/>
          <c:y val="2.743450515864392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4899529362427997"/>
          <c:y val="0.35164205565414408"/>
          <c:w val="0.55719106481622904"/>
          <c:h val="0.39931935393048323"/>
        </c:manualLayout>
      </c:layout>
      <c:pieChart>
        <c:varyColors val="1"/>
        <c:ser>
          <c:idx val="0"/>
          <c:order val="0"/>
          <c:tx>
            <c:strRef>
              <c:f>'Have preprinted &amp; chose license'!$G$1</c:f>
              <c:strCache>
                <c:ptCount val="1"/>
                <c:pt idx="0">
                  <c:v>Where do you primarily work?</c:v>
                </c:pt>
              </c:strCache>
            </c:strRef>
          </c:tx>
          <c:dPt>
            <c:idx val="0"/>
            <c:bubble3D val="0"/>
            <c:spPr>
              <a:solidFill>
                <a:schemeClr val="accent3">
                  <a:shade val="47000"/>
                </a:schemeClr>
              </a:solidFill>
              <a:ln w="19050">
                <a:solidFill>
                  <a:schemeClr val="lt1"/>
                </a:solidFill>
              </a:ln>
              <a:effectLst/>
            </c:spPr>
            <c:extLst>
              <c:ext xmlns:c16="http://schemas.microsoft.com/office/drawing/2014/chart" uri="{C3380CC4-5D6E-409C-BE32-E72D297353CC}">
                <c16:uniqueId val="{00000001-C942-4693-A588-E117372AE0F3}"/>
              </c:ext>
            </c:extLst>
          </c:dPt>
          <c:dPt>
            <c:idx val="1"/>
            <c:bubble3D val="0"/>
            <c:spPr>
              <a:solidFill>
                <a:schemeClr val="accent3">
                  <a:shade val="65000"/>
                </a:schemeClr>
              </a:solidFill>
              <a:ln w="19050">
                <a:solidFill>
                  <a:schemeClr val="lt1"/>
                </a:solidFill>
              </a:ln>
              <a:effectLst/>
            </c:spPr>
            <c:extLst>
              <c:ext xmlns:c16="http://schemas.microsoft.com/office/drawing/2014/chart" uri="{C3380CC4-5D6E-409C-BE32-E72D297353CC}">
                <c16:uniqueId val="{00000003-C942-4693-A588-E117372AE0F3}"/>
              </c:ext>
            </c:extLst>
          </c:dPt>
          <c:dPt>
            <c:idx val="2"/>
            <c:bubble3D val="0"/>
            <c:spPr>
              <a:solidFill>
                <a:schemeClr val="accent3">
                  <a:shade val="82000"/>
                </a:schemeClr>
              </a:solidFill>
              <a:ln w="19050">
                <a:solidFill>
                  <a:schemeClr val="lt1"/>
                </a:solidFill>
              </a:ln>
              <a:effectLst/>
            </c:spPr>
            <c:extLst>
              <c:ext xmlns:c16="http://schemas.microsoft.com/office/drawing/2014/chart" uri="{C3380CC4-5D6E-409C-BE32-E72D297353CC}">
                <c16:uniqueId val="{00000005-C942-4693-A588-E117372AE0F3}"/>
              </c:ext>
            </c:extLst>
          </c:dPt>
          <c:dPt>
            <c:idx val="3"/>
            <c:bubble3D val="0"/>
            <c:spPr>
              <a:solidFill>
                <a:schemeClr val="accent3"/>
              </a:solidFill>
              <a:ln w="19050">
                <a:solidFill>
                  <a:schemeClr val="lt1"/>
                </a:solidFill>
              </a:ln>
              <a:effectLst/>
            </c:spPr>
            <c:extLst>
              <c:ext xmlns:c16="http://schemas.microsoft.com/office/drawing/2014/chart" uri="{C3380CC4-5D6E-409C-BE32-E72D297353CC}">
                <c16:uniqueId val="{00000007-C942-4693-A588-E117372AE0F3}"/>
              </c:ext>
            </c:extLst>
          </c:dPt>
          <c:dPt>
            <c:idx val="4"/>
            <c:bubble3D val="0"/>
            <c:spPr>
              <a:solidFill>
                <a:schemeClr val="accent3">
                  <a:tint val="83000"/>
                </a:schemeClr>
              </a:solidFill>
              <a:ln w="19050">
                <a:solidFill>
                  <a:schemeClr val="lt1"/>
                </a:solidFill>
              </a:ln>
              <a:effectLst/>
            </c:spPr>
            <c:extLst>
              <c:ext xmlns:c16="http://schemas.microsoft.com/office/drawing/2014/chart" uri="{C3380CC4-5D6E-409C-BE32-E72D297353CC}">
                <c16:uniqueId val="{00000009-C942-4693-A588-E117372AE0F3}"/>
              </c:ext>
            </c:extLst>
          </c:dPt>
          <c:dPt>
            <c:idx val="5"/>
            <c:bubble3D val="0"/>
            <c:spPr>
              <a:solidFill>
                <a:schemeClr val="accent3">
                  <a:tint val="65000"/>
                </a:schemeClr>
              </a:solidFill>
              <a:ln w="19050">
                <a:solidFill>
                  <a:schemeClr val="lt1"/>
                </a:solidFill>
              </a:ln>
              <a:effectLst/>
            </c:spPr>
            <c:extLst>
              <c:ext xmlns:c16="http://schemas.microsoft.com/office/drawing/2014/chart" uri="{C3380CC4-5D6E-409C-BE32-E72D297353CC}">
                <c16:uniqueId val="{0000000B-C942-4693-A588-E117372AE0F3}"/>
              </c:ext>
            </c:extLst>
          </c:dPt>
          <c:dPt>
            <c:idx val="6"/>
            <c:bubble3D val="0"/>
            <c:spPr>
              <a:solidFill>
                <a:schemeClr val="accent3">
                  <a:tint val="48000"/>
                </a:schemeClr>
              </a:solidFill>
              <a:ln w="19050">
                <a:solidFill>
                  <a:schemeClr val="lt1"/>
                </a:solidFill>
              </a:ln>
              <a:effectLst/>
            </c:spPr>
            <c:extLst>
              <c:ext xmlns:c16="http://schemas.microsoft.com/office/drawing/2014/chart" uri="{C3380CC4-5D6E-409C-BE32-E72D297353CC}">
                <c16:uniqueId val="{0000000D-C942-4693-A588-E117372AE0F3}"/>
              </c:ext>
            </c:extLst>
          </c:dPt>
          <c:dLbls>
            <c:dLbl>
              <c:idx val="0"/>
              <c:layout>
                <c:manualLayout>
                  <c:x val="-0.15238919277797469"/>
                  <c:y val="-5.4159857211063832E-2"/>
                </c:manualLayout>
              </c:layout>
              <c:spPr>
                <a:noFill/>
                <a:ln>
                  <a:noFill/>
                </a:ln>
                <a:effectLst/>
              </c:spPr>
              <c:txPr>
                <a:bodyPr rot="0" spcFirstLastPara="1" vertOverflow="ellipsis" vert="horz" wrap="square" lIns="38100" tIns="19050" rIns="38100" bIns="19050" anchor="ctr" anchorCtr="1">
                  <a:noAutofit/>
                </a:bodyPr>
                <a:lstStyle/>
                <a:p>
                  <a:pPr>
                    <a:defRPr sz="1100" b="0" i="0" u="none" strike="noStrike" kern="1200" baseline="0">
                      <a:solidFill>
                        <a:schemeClr val="bg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layout>
                    <c:manualLayout>
                      <c:w val="0.33010813452668231"/>
                      <c:h val="0.25427861982103467"/>
                    </c:manualLayout>
                  </c15:layout>
                </c:ext>
                <c:ext xmlns:c16="http://schemas.microsoft.com/office/drawing/2014/chart" uri="{C3380CC4-5D6E-409C-BE32-E72D297353CC}">
                  <c16:uniqueId val="{00000001-C942-4693-A588-E117372AE0F3}"/>
                </c:ext>
              </c:extLst>
            </c:dLbl>
            <c:dLbl>
              <c:idx val="1"/>
              <c:spPr>
                <a:noFill/>
                <a:ln>
                  <a:noFill/>
                </a:ln>
                <a:effectLst/>
              </c:spPr>
              <c:txPr>
                <a:bodyPr rot="0" spcFirstLastPara="1" vertOverflow="ellipsis" vert="horz" wrap="square" lIns="38100" tIns="19050" rIns="38100" bIns="19050" anchor="ctr" anchorCtr="1">
                  <a:noAutofit/>
                </a:bodyPr>
                <a:lstStyle/>
                <a:p>
                  <a:pPr>
                    <a:defRPr sz="1100" b="0"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layout>
                    <c:manualLayout>
                      <c:w val="0.35784730495226258"/>
                      <c:h val="0.16734571140679624"/>
                    </c:manualLayout>
                  </c15:layout>
                </c:ext>
                <c:ext xmlns:c16="http://schemas.microsoft.com/office/drawing/2014/chart" uri="{C3380CC4-5D6E-409C-BE32-E72D297353CC}">
                  <c16:uniqueId val="{00000003-C942-4693-A588-E117372AE0F3}"/>
                </c:ext>
              </c:extLst>
            </c:dLbl>
            <c:dLbl>
              <c:idx val="2"/>
              <c:layout>
                <c:manualLayout>
                  <c:x val="-9.698485064470036E-2"/>
                  <c:y val="-2.9010919647521052E-3"/>
                </c:manualLayout>
              </c:layout>
              <c:spPr>
                <a:noFill/>
                <a:ln>
                  <a:noFill/>
                </a:ln>
                <a:effectLst/>
              </c:spPr>
              <c:txPr>
                <a:bodyPr rot="0" spcFirstLastPara="1" vertOverflow="ellipsis" vert="horz" wrap="square" lIns="38100" tIns="19050" rIns="38100" bIns="19050" anchor="ctr" anchorCtr="1">
                  <a:noAutofit/>
                </a:bodyPr>
                <a:lstStyle/>
                <a:p>
                  <a:pPr>
                    <a:defRPr sz="1100" b="0"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layout>
                    <c:manualLayout>
                      <c:w val="0.36958054596735596"/>
                      <c:h val="0.21515877180873799"/>
                    </c:manualLayout>
                  </c15:layout>
                </c:ext>
                <c:ext xmlns:c16="http://schemas.microsoft.com/office/drawing/2014/chart" uri="{C3380CC4-5D6E-409C-BE32-E72D297353CC}">
                  <c16:uniqueId val="{00000005-C942-4693-A588-E117372AE0F3}"/>
                </c:ext>
              </c:extLst>
            </c:dLbl>
            <c:dLbl>
              <c:idx val="3"/>
              <c:layout>
                <c:manualLayout>
                  <c:x val="0.24785071597546779"/>
                  <c:y val="2.5651696987639448E-2"/>
                </c:manualLayout>
              </c:layout>
              <c:spPr>
                <a:noFill/>
                <a:ln>
                  <a:noFill/>
                </a:ln>
                <a:effectLst/>
              </c:spPr>
              <c:txPr>
                <a:bodyPr rot="0" spcFirstLastPara="1" vertOverflow="ellipsis" vert="horz" wrap="square" lIns="38100" tIns="19050" rIns="38100" bIns="19050" anchor="ctr" anchorCtr="1">
                  <a:noAutofit/>
                </a:bodyPr>
                <a:lstStyle/>
                <a:p>
                  <a:pPr>
                    <a:defRPr sz="1100" b="0" i="0" u="none" strike="noStrike" kern="1200" baseline="0">
                      <a:solidFill>
                        <a:schemeClr val="bg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layout>
                    <c:manualLayout>
                      <c:w val="0.27468664406227411"/>
                      <c:h val="0.16191245450142808"/>
                    </c:manualLayout>
                  </c15:layout>
                </c:ext>
                <c:ext xmlns:c16="http://schemas.microsoft.com/office/drawing/2014/chart" uri="{C3380CC4-5D6E-409C-BE32-E72D297353CC}">
                  <c16:uniqueId val="{00000007-C942-4693-A588-E117372AE0F3}"/>
                </c:ext>
              </c:extLst>
            </c:dLbl>
            <c:dLbl>
              <c:idx val="5"/>
              <c:layout>
                <c:manualLayout>
                  <c:x val="-5.3878469146361749E-3"/>
                  <c:y val="1.3779540726569764E-3"/>
                </c:manualLayout>
              </c:layout>
              <c:spPr>
                <a:noFill/>
                <a:ln>
                  <a:noFill/>
                </a:ln>
                <a:effectLst/>
              </c:spPr>
              <c:txPr>
                <a:bodyPr rot="0" spcFirstLastPara="1" vertOverflow="ellipsis" vert="horz" wrap="square" lIns="38100" tIns="19050" rIns="38100" bIns="19050" anchor="ctr" anchorCtr="1">
                  <a:noAutofit/>
                </a:bodyPr>
                <a:lstStyle/>
                <a:p>
                  <a:pPr>
                    <a:defRPr sz="1100" b="0"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layout>
                    <c:manualLayout>
                      <c:w val="0.28821727168299721"/>
                      <c:h val="0.16734575834375787"/>
                    </c:manualLayout>
                  </c15:layout>
                </c:ext>
                <c:ext xmlns:c16="http://schemas.microsoft.com/office/drawing/2014/chart" uri="{C3380CC4-5D6E-409C-BE32-E72D297353CC}">
                  <c16:uniqueId val="{0000000B-C942-4693-A588-E117372AE0F3}"/>
                </c:ext>
              </c:extLst>
            </c:dLbl>
            <c:dLbl>
              <c:idx val="6"/>
              <c:layout>
                <c:manualLayout>
                  <c:x val="0.25847194533384349"/>
                  <c:y val="1.3666427658340164E-2"/>
                </c:manualLayout>
              </c:layout>
              <c:showLegendKey val="0"/>
              <c:showVal val="0"/>
              <c:showCatName val="1"/>
              <c:showSerName val="0"/>
              <c:showPercent val="1"/>
              <c:showBubbleSize val="0"/>
              <c:extLst>
                <c:ext xmlns:c15="http://schemas.microsoft.com/office/drawing/2012/chart" uri="{CE6537A1-D6FC-4f65-9D91-7224C49458BB}">
                  <c15:layout>
                    <c:manualLayout>
                      <c:w val="0.24652672895816133"/>
                      <c:h val="0.14039657128580202"/>
                    </c:manualLayout>
                  </c15:layout>
                </c:ext>
                <c:ext xmlns:c16="http://schemas.microsoft.com/office/drawing/2014/chart" uri="{C3380CC4-5D6E-409C-BE32-E72D297353CC}">
                  <c16:uniqueId val="{0000000D-C942-4693-A588-E117372AE0F3}"/>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'Have preprinted &amp; chose license'!$F$2:$F$8</c:f>
              <c:strCache>
                <c:ptCount val="7"/>
                <c:pt idx="0">
                  <c:v>North America</c:v>
                </c:pt>
                <c:pt idx="1">
                  <c:v>South America</c:v>
                </c:pt>
                <c:pt idx="2">
                  <c:v>Central America</c:v>
                </c:pt>
                <c:pt idx="3">
                  <c:v>Europe</c:v>
                </c:pt>
                <c:pt idx="4">
                  <c:v>Asia</c:v>
                </c:pt>
                <c:pt idx="5">
                  <c:v>Oceania</c:v>
                </c:pt>
                <c:pt idx="6">
                  <c:v>Africa</c:v>
                </c:pt>
              </c:strCache>
            </c:strRef>
          </c:cat>
          <c:val>
            <c:numRef>
              <c:f>'Have preprinted &amp; chose license'!$G$2:$G$8</c:f>
              <c:numCache>
                <c:formatCode>General</c:formatCode>
                <c:ptCount val="7"/>
                <c:pt idx="0">
                  <c:v>65</c:v>
                </c:pt>
                <c:pt idx="1">
                  <c:v>4</c:v>
                </c:pt>
                <c:pt idx="2">
                  <c:v>0</c:v>
                </c:pt>
                <c:pt idx="3">
                  <c:v>39</c:v>
                </c:pt>
                <c:pt idx="4">
                  <c:v>5</c:v>
                </c:pt>
                <c:pt idx="5">
                  <c:v>3</c:v>
                </c:pt>
                <c:pt idx="6">
                  <c:v>1</c:v>
                </c:pt>
              </c:numCache>
            </c:numRef>
          </c:val>
          <c:extLst>
            <c:ext xmlns:c16="http://schemas.microsoft.com/office/drawing/2014/chart" uri="{C3380CC4-5D6E-409C-BE32-E72D297353CC}">
              <c16:uniqueId val="{0000000E-C942-4693-A588-E117372AE0F3}"/>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2091433391009877"/>
          <c:y val="0.32126756109528498"/>
          <c:w val="0.53759341533786342"/>
          <c:h val="0.51258916306523261"/>
        </c:manualLayout>
      </c:layout>
      <c:pieChart>
        <c:varyColors val="1"/>
        <c:ser>
          <c:idx val="0"/>
          <c:order val="0"/>
          <c:tx>
            <c:strRef>
              <c:f>'Have preprinted &amp; chose license'!$I$1</c:f>
              <c:strCache>
                <c:ptCount val="1"/>
                <c:pt idx="0">
                  <c:v>On what preprint server did you post your most recent preprint?*</c:v>
                </c:pt>
              </c:strCache>
            </c:strRef>
          </c:tx>
          <c:dPt>
            <c:idx val="0"/>
            <c:bubble3D val="0"/>
            <c:spPr>
              <a:solidFill>
                <a:schemeClr val="accent3">
                  <a:shade val="58000"/>
                </a:schemeClr>
              </a:solidFill>
              <a:ln w="19050">
                <a:solidFill>
                  <a:schemeClr val="lt1"/>
                </a:solidFill>
              </a:ln>
              <a:effectLst/>
            </c:spPr>
            <c:extLst>
              <c:ext xmlns:c16="http://schemas.microsoft.com/office/drawing/2014/chart" uri="{C3380CC4-5D6E-409C-BE32-E72D297353CC}">
                <c16:uniqueId val="{00000001-8117-45BE-84E5-03B12D208162}"/>
              </c:ext>
            </c:extLst>
          </c:dPt>
          <c:dPt>
            <c:idx val="1"/>
            <c:bubble3D val="0"/>
            <c:spPr>
              <a:solidFill>
                <a:schemeClr val="accent3">
                  <a:shade val="86000"/>
                </a:schemeClr>
              </a:solidFill>
              <a:ln w="19050">
                <a:solidFill>
                  <a:schemeClr val="lt1"/>
                </a:solidFill>
              </a:ln>
              <a:effectLst/>
            </c:spPr>
            <c:extLst>
              <c:ext xmlns:c16="http://schemas.microsoft.com/office/drawing/2014/chart" uri="{C3380CC4-5D6E-409C-BE32-E72D297353CC}">
                <c16:uniqueId val="{00000003-8117-45BE-84E5-03B12D208162}"/>
              </c:ext>
            </c:extLst>
          </c:dPt>
          <c:dPt>
            <c:idx val="2"/>
            <c:bubble3D val="0"/>
            <c:spPr>
              <a:solidFill>
                <a:schemeClr val="accent3">
                  <a:tint val="86000"/>
                </a:schemeClr>
              </a:solidFill>
              <a:ln w="19050">
                <a:solidFill>
                  <a:schemeClr val="lt1"/>
                </a:solidFill>
              </a:ln>
              <a:effectLst/>
            </c:spPr>
            <c:extLst>
              <c:ext xmlns:c16="http://schemas.microsoft.com/office/drawing/2014/chart" uri="{C3380CC4-5D6E-409C-BE32-E72D297353CC}">
                <c16:uniqueId val="{00000005-8117-45BE-84E5-03B12D208162}"/>
              </c:ext>
            </c:extLst>
          </c:dPt>
          <c:dPt>
            <c:idx val="3"/>
            <c:bubble3D val="0"/>
            <c:spPr>
              <a:solidFill>
                <a:schemeClr val="accent3">
                  <a:tint val="58000"/>
                </a:schemeClr>
              </a:solidFill>
              <a:ln w="19050">
                <a:solidFill>
                  <a:schemeClr val="lt1"/>
                </a:solidFill>
              </a:ln>
              <a:effectLst/>
            </c:spPr>
            <c:extLst>
              <c:ext xmlns:c16="http://schemas.microsoft.com/office/drawing/2014/chart" uri="{C3380CC4-5D6E-409C-BE32-E72D297353CC}">
                <c16:uniqueId val="{00000007-8117-45BE-84E5-03B12D208162}"/>
              </c:ext>
            </c:extLst>
          </c:dPt>
          <c:dLbls>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bg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1-8117-45BE-84E5-03B12D208162}"/>
                </c:ext>
              </c:extLst>
            </c:dLbl>
            <c:dLbl>
              <c:idx val="1"/>
              <c:layout>
                <c:manualLayout>
                  <c:x val="-7.1768974540733305E-2"/>
                  <c:y val="5.3287191871541198E-2"/>
                </c:manualLayout>
              </c:layout>
              <c:showLegendKey val="0"/>
              <c:showVal val="0"/>
              <c:showCatName val="1"/>
              <c:showSerName val="0"/>
              <c:showPercent val="1"/>
              <c:showBubbleSize val="0"/>
              <c:extLst>
                <c:ext xmlns:c15="http://schemas.microsoft.com/office/drawing/2012/chart" uri="{CE6537A1-D6FC-4f65-9D91-7224C49458BB}">
                  <c15:layout>
                    <c:manualLayout>
                      <c:w val="0.2769833861181426"/>
                      <c:h val="0.26303125291513257"/>
                    </c:manualLayout>
                  </c15:layout>
                </c:ext>
                <c:ext xmlns:c16="http://schemas.microsoft.com/office/drawing/2014/chart" uri="{C3380CC4-5D6E-409C-BE32-E72D297353CC}">
                  <c16:uniqueId val="{00000003-8117-45BE-84E5-03B12D208162}"/>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'Have preprinted &amp; chose license'!$H$2:$H$5</c:f>
              <c:strCache>
                <c:ptCount val="4"/>
                <c:pt idx="0">
                  <c:v>bioRxiv</c:v>
                </c:pt>
                <c:pt idx="1">
                  <c:v>PeerJ Preprints</c:v>
                </c:pt>
                <c:pt idx="2">
                  <c:v>arXiv</c:v>
                </c:pt>
                <c:pt idx="3">
                  <c:v>Other</c:v>
                </c:pt>
              </c:strCache>
            </c:strRef>
          </c:cat>
          <c:val>
            <c:numRef>
              <c:f>'Have preprinted &amp; chose license'!$I$2:$I$5</c:f>
              <c:numCache>
                <c:formatCode>General</c:formatCode>
                <c:ptCount val="4"/>
                <c:pt idx="0">
                  <c:v>84</c:v>
                </c:pt>
                <c:pt idx="1">
                  <c:v>7</c:v>
                </c:pt>
                <c:pt idx="2">
                  <c:v>9</c:v>
                </c:pt>
                <c:pt idx="3">
                  <c:v>17</c:v>
                </c:pt>
              </c:numCache>
            </c:numRef>
          </c:val>
          <c:extLst>
            <c:ext xmlns:c16="http://schemas.microsoft.com/office/drawing/2014/chart" uri="{C3380CC4-5D6E-409C-BE32-E72D297353CC}">
              <c16:uniqueId val="{00000008-8117-45BE-84E5-03B12D208162}"/>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layout>
        <c:manualLayout>
          <c:xMode val="edge"/>
          <c:yMode val="edge"/>
          <c:x val="0.15820723427321923"/>
          <c:y val="0.12950698042933526"/>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431989195446654"/>
          <c:y val="0.33753394111897617"/>
          <c:w val="0.69997764363961545"/>
          <c:h val="0.56502990155800825"/>
        </c:manualLayout>
      </c:layout>
      <c:pieChart>
        <c:varyColors val="1"/>
        <c:ser>
          <c:idx val="0"/>
          <c:order val="0"/>
          <c:tx>
            <c:strRef>
              <c:f>'Have preprinted &amp; chose license'!$K$1</c:f>
              <c:strCache>
                <c:ptCount val="1"/>
                <c:pt idx="0">
                  <c:v>How long ago did you post your last preprint?</c:v>
                </c:pt>
              </c:strCache>
            </c:strRef>
          </c:tx>
          <c:dPt>
            <c:idx val="0"/>
            <c:bubble3D val="0"/>
            <c:spPr>
              <a:solidFill>
                <a:schemeClr val="accent3">
                  <a:shade val="58000"/>
                </a:schemeClr>
              </a:solidFill>
              <a:ln w="19050">
                <a:solidFill>
                  <a:schemeClr val="lt1"/>
                </a:solidFill>
              </a:ln>
              <a:effectLst/>
            </c:spPr>
            <c:extLst>
              <c:ext xmlns:c16="http://schemas.microsoft.com/office/drawing/2014/chart" uri="{C3380CC4-5D6E-409C-BE32-E72D297353CC}">
                <c16:uniqueId val="{00000001-EC10-48DC-813A-97BC4E5D5D8D}"/>
              </c:ext>
            </c:extLst>
          </c:dPt>
          <c:dPt>
            <c:idx val="1"/>
            <c:bubble3D val="0"/>
            <c:spPr>
              <a:solidFill>
                <a:schemeClr val="accent3">
                  <a:shade val="86000"/>
                </a:schemeClr>
              </a:solidFill>
              <a:ln w="19050">
                <a:solidFill>
                  <a:schemeClr val="lt1"/>
                </a:solidFill>
              </a:ln>
              <a:effectLst/>
            </c:spPr>
            <c:extLst>
              <c:ext xmlns:c16="http://schemas.microsoft.com/office/drawing/2014/chart" uri="{C3380CC4-5D6E-409C-BE32-E72D297353CC}">
                <c16:uniqueId val="{00000003-EC10-48DC-813A-97BC4E5D5D8D}"/>
              </c:ext>
            </c:extLst>
          </c:dPt>
          <c:dPt>
            <c:idx val="2"/>
            <c:bubble3D val="0"/>
            <c:spPr>
              <a:solidFill>
                <a:schemeClr val="accent3">
                  <a:tint val="86000"/>
                </a:schemeClr>
              </a:solidFill>
              <a:ln w="19050">
                <a:solidFill>
                  <a:schemeClr val="lt1"/>
                </a:solidFill>
              </a:ln>
              <a:effectLst/>
            </c:spPr>
            <c:extLst>
              <c:ext xmlns:c16="http://schemas.microsoft.com/office/drawing/2014/chart" uri="{C3380CC4-5D6E-409C-BE32-E72D297353CC}">
                <c16:uniqueId val="{00000005-EC10-48DC-813A-97BC4E5D5D8D}"/>
              </c:ext>
            </c:extLst>
          </c:dPt>
          <c:dPt>
            <c:idx val="3"/>
            <c:bubble3D val="0"/>
            <c:spPr>
              <a:solidFill>
                <a:schemeClr val="accent3">
                  <a:tint val="58000"/>
                </a:schemeClr>
              </a:solidFill>
              <a:ln w="19050">
                <a:solidFill>
                  <a:schemeClr val="lt1"/>
                </a:solidFill>
              </a:ln>
              <a:effectLst/>
            </c:spPr>
            <c:extLst>
              <c:ext xmlns:c16="http://schemas.microsoft.com/office/drawing/2014/chart" uri="{C3380CC4-5D6E-409C-BE32-E72D297353CC}">
                <c16:uniqueId val="{00000007-EC10-48DC-813A-97BC4E5D5D8D}"/>
              </c:ext>
            </c:extLst>
          </c:dPt>
          <c:dLbls>
            <c:dLbl>
              <c:idx val="3"/>
              <c:delete val="1"/>
              <c:extLst>
                <c:ext xmlns:c15="http://schemas.microsoft.com/office/drawing/2012/chart" uri="{CE6537A1-D6FC-4f65-9D91-7224C49458BB}">
                  <c15:layout>
                    <c:manualLayout>
                      <c:w val="0.31601327906556537"/>
                      <c:h val="0.18543044925109367"/>
                    </c:manualLayout>
                  </c15:layout>
                </c:ext>
                <c:ext xmlns:c16="http://schemas.microsoft.com/office/drawing/2014/chart" uri="{C3380CC4-5D6E-409C-BE32-E72D297353CC}">
                  <c16:uniqueId val="{00000007-EC10-48DC-813A-97BC4E5D5D8D}"/>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bg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'Have preprinted &amp; chose license'!$J$2:$J$5</c:f>
              <c:strCache>
                <c:ptCount val="4"/>
                <c:pt idx="0">
                  <c:v>Within the last month</c:v>
                </c:pt>
                <c:pt idx="1">
                  <c:v>1-6 months ago</c:v>
                </c:pt>
                <c:pt idx="2">
                  <c:v>6-12 months ago</c:v>
                </c:pt>
                <c:pt idx="3">
                  <c:v>Don't know</c:v>
                </c:pt>
              </c:strCache>
            </c:strRef>
          </c:cat>
          <c:val>
            <c:numRef>
              <c:f>'Have preprinted &amp; chose license'!$K$2:$K$5</c:f>
              <c:numCache>
                <c:formatCode>General</c:formatCode>
                <c:ptCount val="4"/>
                <c:pt idx="0">
                  <c:v>39</c:v>
                </c:pt>
                <c:pt idx="1">
                  <c:v>44</c:v>
                </c:pt>
                <c:pt idx="2">
                  <c:v>26</c:v>
                </c:pt>
                <c:pt idx="3">
                  <c:v>0</c:v>
                </c:pt>
              </c:numCache>
            </c:numRef>
          </c:val>
          <c:extLst>
            <c:ext xmlns:c16="http://schemas.microsoft.com/office/drawing/2014/chart" uri="{C3380CC4-5D6E-409C-BE32-E72D297353CC}">
              <c16:uniqueId val="{00000008-EC10-48DC-813A-97BC4E5D5D8D}"/>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'Have preprinted &amp; chose license'!$M$1</c:f>
              <c:strCache>
                <c:ptCount val="1"/>
                <c:pt idx="0">
                  <c:v>What discipline does this preprint fall under? Please check all that apply.</c:v>
                </c:pt>
              </c:strCache>
            </c:strRef>
          </c:tx>
          <c:spPr>
            <a:solidFill>
              <a:schemeClr val="accent3"/>
            </a:solidFill>
            <a:ln>
              <a:noFill/>
            </a:ln>
            <a:effectLst/>
          </c:spPr>
          <c:invertIfNegative val="0"/>
          <c:cat>
            <c:strRef>
              <c:f>'Have preprinted &amp; chose license'!$L$2:$L$7</c:f>
              <c:strCache>
                <c:ptCount val="6"/>
                <c:pt idx="0">
                  <c:v>Biology</c:v>
                </c:pt>
                <c:pt idx="1">
                  <c:v>Chemistry</c:v>
                </c:pt>
                <c:pt idx="2">
                  <c:v>Social Sciences</c:v>
                </c:pt>
                <c:pt idx="3">
                  <c:v>Computer Science</c:v>
                </c:pt>
                <c:pt idx="4">
                  <c:v>Physics</c:v>
                </c:pt>
                <c:pt idx="5">
                  <c:v>Mathematics</c:v>
                </c:pt>
              </c:strCache>
            </c:strRef>
          </c:cat>
          <c:val>
            <c:numRef>
              <c:f>'Have preprinted &amp; chose license'!$M$2:$M$7</c:f>
              <c:numCache>
                <c:formatCode>General</c:formatCode>
                <c:ptCount val="6"/>
                <c:pt idx="0">
                  <c:v>87</c:v>
                </c:pt>
                <c:pt idx="1">
                  <c:v>5</c:v>
                </c:pt>
                <c:pt idx="2">
                  <c:v>10</c:v>
                </c:pt>
                <c:pt idx="3">
                  <c:v>16</c:v>
                </c:pt>
                <c:pt idx="4">
                  <c:v>7</c:v>
                </c:pt>
                <c:pt idx="5">
                  <c:v>4</c:v>
                </c:pt>
              </c:numCache>
            </c:numRef>
          </c:val>
          <c:extLst>
            <c:ext xmlns:c16="http://schemas.microsoft.com/office/drawing/2014/chart" uri="{C3380CC4-5D6E-409C-BE32-E72D297353CC}">
              <c16:uniqueId val="{00000000-9C2C-4491-9186-AC477D5A6C35}"/>
            </c:ext>
          </c:extLst>
        </c:ser>
        <c:dLbls>
          <c:showLegendKey val="0"/>
          <c:showVal val="0"/>
          <c:showCatName val="0"/>
          <c:showSerName val="0"/>
          <c:showPercent val="0"/>
          <c:showBubbleSize val="0"/>
        </c:dLbls>
        <c:gapWidth val="219"/>
        <c:overlap val="-27"/>
        <c:axId val="651606584"/>
        <c:axId val="651606912"/>
      </c:barChart>
      <c:catAx>
        <c:axId val="651606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51606912"/>
        <c:crosses val="autoZero"/>
        <c:auto val="1"/>
        <c:lblAlgn val="ctr"/>
        <c:lblOffset val="100"/>
        <c:noMultiLvlLbl val="0"/>
      </c:catAx>
      <c:valAx>
        <c:axId val="651606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516065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layout>
        <c:manualLayout>
          <c:xMode val="edge"/>
          <c:yMode val="edge"/>
          <c:x val="0.1685733085308713"/>
          <c:y val="4.741448913681738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1465933711921656"/>
          <c:y val="0.33347239788875221"/>
          <c:w val="0.63220525881707501"/>
          <c:h val="0.57499613786061432"/>
        </c:manualLayout>
      </c:layout>
      <c:pieChart>
        <c:varyColors val="1"/>
        <c:ser>
          <c:idx val="0"/>
          <c:order val="0"/>
          <c:tx>
            <c:strRef>
              <c:f>'Have preprinted &amp; chose license'!$R$1</c:f>
              <c:strCache>
                <c:ptCount val="1"/>
                <c:pt idx="0">
                  <c:v>What license did you choose for this preprint?</c:v>
                </c:pt>
              </c:strCache>
            </c:strRef>
          </c:tx>
          <c:dPt>
            <c:idx val="0"/>
            <c:bubble3D val="0"/>
            <c:spPr>
              <a:solidFill>
                <a:schemeClr val="accent3">
                  <a:shade val="44000"/>
                </a:schemeClr>
              </a:solidFill>
              <a:ln w="19050">
                <a:solidFill>
                  <a:schemeClr val="lt1"/>
                </a:solidFill>
              </a:ln>
              <a:effectLst/>
            </c:spPr>
            <c:extLst>
              <c:ext xmlns:c16="http://schemas.microsoft.com/office/drawing/2014/chart" uri="{C3380CC4-5D6E-409C-BE32-E72D297353CC}">
                <c16:uniqueId val="{00000001-4DA3-4C79-876F-EFA08A61476A}"/>
              </c:ext>
            </c:extLst>
          </c:dPt>
          <c:dPt>
            <c:idx val="1"/>
            <c:bubble3D val="0"/>
            <c:spPr>
              <a:solidFill>
                <a:schemeClr val="accent3">
                  <a:shade val="58000"/>
                </a:schemeClr>
              </a:solidFill>
              <a:ln w="19050">
                <a:solidFill>
                  <a:schemeClr val="lt1"/>
                </a:solidFill>
              </a:ln>
              <a:effectLst/>
            </c:spPr>
            <c:extLst>
              <c:ext xmlns:c16="http://schemas.microsoft.com/office/drawing/2014/chart" uri="{C3380CC4-5D6E-409C-BE32-E72D297353CC}">
                <c16:uniqueId val="{00000003-4DA3-4C79-876F-EFA08A61476A}"/>
              </c:ext>
            </c:extLst>
          </c:dPt>
          <c:dPt>
            <c:idx val="2"/>
            <c:bubble3D val="0"/>
            <c:spPr>
              <a:solidFill>
                <a:schemeClr val="accent3">
                  <a:shade val="72000"/>
                </a:schemeClr>
              </a:solidFill>
              <a:ln w="19050">
                <a:solidFill>
                  <a:schemeClr val="lt1"/>
                </a:solidFill>
              </a:ln>
              <a:effectLst/>
            </c:spPr>
            <c:extLst>
              <c:ext xmlns:c16="http://schemas.microsoft.com/office/drawing/2014/chart" uri="{C3380CC4-5D6E-409C-BE32-E72D297353CC}">
                <c16:uniqueId val="{00000005-4DA3-4C79-876F-EFA08A61476A}"/>
              </c:ext>
            </c:extLst>
          </c:dPt>
          <c:dPt>
            <c:idx val="3"/>
            <c:bubble3D val="0"/>
            <c:spPr>
              <a:solidFill>
                <a:schemeClr val="accent3">
                  <a:shade val="86000"/>
                </a:schemeClr>
              </a:solidFill>
              <a:ln w="19050">
                <a:solidFill>
                  <a:schemeClr val="lt1"/>
                </a:solidFill>
              </a:ln>
              <a:effectLst/>
            </c:spPr>
            <c:extLst>
              <c:ext xmlns:c16="http://schemas.microsoft.com/office/drawing/2014/chart" uri="{C3380CC4-5D6E-409C-BE32-E72D297353CC}">
                <c16:uniqueId val="{00000007-4DA3-4C79-876F-EFA08A61476A}"/>
              </c:ext>
            </c:extLst>
          </c:dPt>
          <c:dPt>
            <c:idx val="4"/>
            <c:bubble3D val="0"/>
            <c:spPr>
              <a:solidFill>
                <a:schemeClr val="accent3"/>
              </a:solidFill>
              <a:ln w="19050">
                <a:solidFill>
                  <a:schemeClr val="lt1"/>
                </a:solidFill>
              </a:ln>
              <a:effectLst/>
            </c:spPr>
            <c:extLst>
              <c:ext xmlns:c16="http://schemas.microsoft.com/office/drawing/2014/chart" uri="{C3380CC4-5D6E-409C-BE32-E72D297353CC}">
                <c16:uniqueId val="{00000009-4DA3-4C79-876F-EFA08A61476A}"/>
              </c:ext>
            </c:extLst>
          </c:dPt>
          <c:dPt>
            <c:idx val="5"/>
            <c:bubble3D val="0"/>
            <c:spPr>
              <a:solidFill>
                <a:schemeClr val="accent3">
                  <a:tint val="86000"/>
                </a:schemeClr>
              </a:solidFill>
              <a:ln w="19050">
                <a:solidFill>
                  <a:schemeClr val="lt1"/>
                </a:solidFill>
              </a:ln>
              <a:effectLst/>
            </c:spPr>
            <c:extLst>
              <c:ext xmlns:c16="http://schemas.microsoft.com/office/drawing/2014/chart" uri="{C3380CC4-5D6E-409C-BE32-E72D297353CC}">
                <c16:uniqueId val="{0000000B-4DA3-4C79-876F-EFA08A61476A}"/>
              </c:ext>
            </c:extLst>
          </c:dPt>
          <c:dPt>
            <c:idx val="6"/>
            <c:bubble3D val="0"/>
            <c:spPr>
              <a:solidFill>
                <a:schemeClr val="accent3">
                  <a:tint val="72000"/>
                </a:schemeClr>
              </a:solidFill>
              <a:ln w="19050">
                <a:solidFill>
                  <a:schemeClr val="lt1"/>
                </a:solidFill>
              </a:ln>
              <a:effectLst/>
            </c:spPr>
            <c:extLst>
              <c:ext xmlns:c16="http://schemas.microsoft.com/office/drawing/2014/chart" uri="{C3380CC4-5D6E-409C-BE32-E72D297353CC}">
                <c16:uniqueId val="{0000000D-4DA3-4C79-876F-EFA08A61476A}"/>
              </c:ext>
            </c:extLst>
          </c:dPt>
          <c:dPt>
            <c:idx val="7"/>
            <c:bubble3D val="0"/>
            <c:spPr>
              <a:solidFill>
                <a:schemeClr val="accent3">
                  <a:tint val="58000"/>
                </a:schemeClr>
              </a:solidFill>
              <a:ln w="19050">
                <a:solidFill>
                  <a:schemeClr val="lt1"/>
                </a:solidFill>
              </a:ln>
              <a:effectLst/>
            </c:spPr>
            <c:extLst>
              <c:ext xmlns:c16="http://schemas.microsoft.com/office/drawing/2014/chart" uri="{C3380CC4-5D6E-409C-BE32-E72D297353CC}">
                <c16:uniqueId val="{0000000F-4DA3-4C79-876F-EFA08A61476A}"/>
              </c:ext>
            </c:extLst>
          </c:dPt>
          <c:dPt>
            <c:idx val="8"/>
            <c:bubble3D val="0"/>
            <c:spPr>
              <a:solidFill>
                <a:schemeClr val="accent3">
                  <a:tint val="44000"/>
                </a:schemeClr>
              </a:solidFill>
              <a:ln w="19050">
                <a:solidFill>
                  <a:schemeClr val="lt1"/>
                </a:solidFill>
              </a:ln>
              <a:effectLst/>
            </c:spPr>
            <c:extLst>
              <c:ext xmlns:c16="http://schemas.microsoft.com/office/drawing/2014/chart" uri="{C3380CC4-5D6E-409C-BE32-E72D297353CC}">
                <c16:uniqueId val="{00000011-4DA3-4C79-876F-EFA08A61476A}"/>
              </c:ext>
            </c:extLst>
          </c:dPt>
          <c:dLbls>
            <c:dLbl>
              <c:idx val="0"/>
              <c:layout>
                <c:manualLayout>
                  <c:x val="0.11145716992783647"/>
                  <c:y val="0.10253841260520649"/>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4DA3-4C79-876F-EFA08A61476A}"/>
                </c:ext>
              </c:extLst>
            </c:dLbl>
            <c:dLbl>
              <c:idx val="1"/>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3-4DA3-4C79-876F-EFA08A61476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'Have preprinted &amp; chose license'!$Q$2:$Q$10</c:f>
              <c:strCache>
                <c:ptCount val="9"/>
                <c:pt idx="0">
                  <c:v>All rights reserved or standard arXiv license</c:v>
                </c:pt>
                <c:pt idx="1">
                  <c:v>CC BY</c:v>
                </c:pt>
                <c:pt idx="2">
                  <c:v>CC BY-SA</c:v>
                </c:pt>
                <c:pt idx="3">
                  <c:v>CC BY-NC</c:v>
                </c:pt>
                <c:pt idx="4">
                  <c:v>CC BY-NC-SA</c:v>
                </c:pt>
                <c:pt idx="5">
                  <c:v>CC BY-ND</c:v>
                </c:pt>
                <c:pt idx="6">
                  <c:v>CC BY-NC-ND</c:v>
                </c:pt>
                <c:pt idx="7">
                  <c:v>CC0</c:v>
                </c:pt>
                <c:pt idx="8">
                  <c:v>Don't know</c:v>
                </c:pt>
              </c:strCache>
            </c:strRef>
          </c:cat>
          <c:val>
            <c:numRef>
              <c:f>'Have preprinted &amp; chose license'!$R$2:$R$10</c:f>
              <c:numCache>
                <c:formatCode>General</c:formatCode>
                <c:ptCount val="9"/>
                <c:pt idx="0">
                  <c:v>16</c:v>
                </c:pt>
                <c:pt idx="1">
                  <c:v>52</c:v>
                </c:pt>
                <c:pt idx="2">
                  <c:v>1</c:v>
                </c:pt>
                <c:pt idx="3">
                  <c:v>13</c:v>
                </c:pt>
                <c:pt idx="4">
                  <c:v>1</c:v>
                </c:pt>
                <c:pt idx="5">
                  <c:v>3</c:v>
                </c:pt>
                <c:pt idx="6">
                  <c:v>15</c:v>
                </c:pt>
                <c:pt idx="7">
                  <c:v>5</c:v>
                </c:pt>
                <c:pt idx="8">
                  <c:v>10</c:v>
                </c:pt>
              </c:numCache>
            </c:numRef>
          </c:val>
          <c:extLst>
            <c:ext xmlns:c16="http://schemas.microsoft.com/office/drawing/2014/chart" uri="{C3380CC4-5D6E-409C-BE32-E72D297353CC}">
              <c16:uniqueId val="{00000012-4DA3-4C79-876F-EFA08A61476A}"/>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0" dirty="0"/>
              <a:t>What factors were important to you in selecting this license for your preprint?</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49748525119123166"/>
          <c:y val="0.1276584615876607"/>
          <c:w val="0.47388854697969235"/>
          <c:h val="0.71376355095533206"/>
        </c:manualLayout>
      </c:layout>
      <c:barChart>
        <c:barDir val="bar"/>
        <c:grouping val="stacked"/>
        <c:varyColors val="0"/>
        <c:ser>
          <c:idx val="0"/>
          <c:order val="0"/>
          <c:tx>
            <c:strRef>
              <c:f>'Have preprinted &amp; chose license'!$T$2</c:f>
              <c:strCache>
                <c:ptCount val="1"/>
                <c:pt idx="0">
                  <c:v>Very important</c:v>
                </c:pt>
              </c:strCache>
            </c:strRef>
          </c:tx>
          <c:spPr>
            <a:solidFill>
              <a:srgbClr val="FF0000"/>
            </a:solidFill>
            <a:ln>
              <a:noFill/>
            </a:ln>
            <a:effectLst/>
          </c:spPr>
          <c:invertIfNegative val="0"/>
          <c:cat>
            <c:strRef>
              <c:f>'Have preprinted &amp; chose license'!$U$1:$AB$1</c:f>
              <c:strCache>
                <c:ptCount val="8"/>
                <c:pt idx="0">
                  <c:v>Preprint server default or recommended license</c:v>
                </c:pt>
                <c:pt idx="1">
                  <c:v>How other preprints have been licensed (on the server or in your field)</c:v>
                </c:pt>
                <c:pt idx="2">
                  <c:v>Journal policies or recommendations</c:v>
                </c:pt>
                <c:pt idx="3">
                  <c:v>Funder policies or recommendations</c:v>
                </c:pt>
                <c:pt idx="4">
                  <c:v>Library or university recommendations/resources</c:v>
                </c:pt>
                <c:pt idx="5">
                  <c:v>Other recommendations/resources (not journal, funder, or university)</c:v>
                </c:pt>
                <c:pt idx="6">
                  <c:v>Coauthor wishes</c:v>
                </c:pt>
                <c:pt idx="7">
                  <c:v>Potential reuse of the preprint</c:v>
                </c:pt>
              </c:strCache>
            </c:strRef>
          </c:cat>
          <c:val>
            <c:numRef>
              <c:f>'Have preprinted &amp; chose license'!$U$2:$AB$2</c:f>
              <c:numCache>
                <c:formatCode>General</c:formatCode>
                <c:ptCount val="8"/>
                <c:pt idx="0">
                  <c:v>24</c:v>
                </c:pt>
                <c:pt idx="1">
                  <c:v>18</c:v>
                </c:pt>
                <c:pt idx="2">
                  <c:v>26</c:v>
                </c:pt>
                <c:pt idx="3">
                  <c:v>25</c:v>
                </c:pt>
                <c:pt idx="4">
                  <c:v>8</c:v>
                </c:pt>
                <c:pt idx="5">
                  <c:v>13</c:v>
                </c:pt>
                <c:pt idx="6">
                  <c:v>34</c:v>
                </c:pt>
                <c:pt idx="7">
                  <c:v>79</c:v>
                </c:pt>
              </c:numCache>
            </c:numRef>
          </c:val>
          <c:extLst>
            <c:ext xmlns:c16="http://schemas.microsoft.com/office/drawing/2014/chart" uri="{C3380CC4-5D6E-409C-BE32-E72D297353CC}">
              <c16:uniqueId val="{00000000-5385-4EC8-9EEE-8A395BCC0BC3}"/>
            </c:ext>
          </c:extLst>
        </c:ser>
        <c:ser>
          <c:idx val="1"/>
          <c:order val="1"/>
          <c:tx>
            <c:strRef>
              <c:f>'Have preprinted &amp; chose license'!$T$3</c:f>
              <c:strCache>
                <c:ptCount val="1"/>
                <c:pt idx="0">
                  <c:v>Somewhat important</c:v>
                </c:pt>
              </c:strCache>
            </c:strRef>
          </c:tx>
          <c:spPr>
            <a:solidFill>
              <a:srgbClr val="FF9999"/>
            </a:solidFill>
            <a:ln>
              <a:noFill/>
            </a:ln>
            <a:effectLst/>
          </c:spPr>
          <c:invertIfNegative val="0"/>
          <c:cat>
            <c:strRef>
              <c:f>'Have preprinted &amp; chose license'!$U$1:$AB$1</c:f>
              <c:strCache>
                <c:ptCount val="8"/>
                <c:pt idx="0">
                  <c:v>Preprint server default or recommended license</c:v>
                </c:pt>
                <c:pt idx="1">
                  <c:v>How other preprints have been licensed (on the server or in your field)</c:v>
                </c:pt>
                <c:pt idx="2">
                  <c:v>Journal policies or recommendations</c:v>
                </c:pt>
                <c:pt idx="3">
                  <c:v>Funder policies or recommendations</c:v>
                </c:pt>
                <c:pt idx="4">
                  <c:v>Library or university recommendations/resources</c:v>
                </c:pt>
                <c:pt idx="5">
                  <c:v>Other recommendations/resources (not journal, funder, or university)</c:v>
                </c:pt>
                <c:pt idx="6">
                  <c:v>Coauthor wishes</c:v>
                </c:pt>
                <c:pt idx="7">
                  <c:v>Potential reuse of the preprint</c:v>
                </c:pt>
              </c:strCache>
            </c:strRef>
          </c:cat>
          <c:val>
            <c:numRef>
              <c:f>'Have preprinted &amp; chose license'!$U$3:$AB$3</c:f>
              <c:numCache>
                <c:formatCode>General</c:formatCode>
                <c:ptCount val="8"/>
                <c:pt idx="0">
                  <c:v>40</c:v>
                </c:pt>
                <c:pt idx="1">
                  <c:v>44</c:v>
                </c:pt>
                <c:pt idx="2">
                  <c:v>28</c:v>
                </c:pt>
                <c:pt idx="3">
                  <c:v>25</c:v>
                </c:pt>
                <c:pt idx="4">
                  <c:v>27</c:v>
                </c:pt>
                <c:pt idx="5">
                  <c:v>31</c:v>
                </c:pt>
                <c:pt idx="6">
                  <c:v>33</c:v>
                </c:pt>
                <c:pt idx="7">
                  <c:v>18</c:v>
                </c:pt>
              </c:numCache>
            </c:numRef>
          </c:val>
          <c:extLst>
            <c:ext xmlns:c16="http://schemas.microsoft.com/office/drawing/2014/chart" uri="{C3380CC4-5D6E-409C-BE32-E72D297353CC}">
              <c16:uniqueId val="{00000001-5385-4EC8-9EEE-8A395BCC0BC3}"/>
            </c:ext>
          </c:extLst>
        </c:ser>
        <c:ser>
          <c:idx val="2"/>
          <c:order val="2"/>
          <c:tx>
            <c:strRef>
              <c:f>'Have preprinted &amp; chose license'!$T$4</c:f>
              <c:strCache>
                <c:ptCount val="1"/>
                <c:pt idx="0">
                  <c:v>Not at all important</c:v>
                </c:pt>
              </c:strCache>
            </c:strRef>
          </c:tx>
          <c:spPr>
            <a:solidFill>
              <a:schemeClr val="accent3"/>
            </a:solidFill>
            <a:ln>
              <a:noFill/>
            </a:ln>
            <a:effectLst/>
          </c:spPr>
          <c:invertIfNegative val="0"/>
          <c:cat>
            <c:strRef>
              <c:f>'Have preprinted &amp; chose license'!$U$1:$AB$1</c:f>
              <c:strCache>
                <c:ptCount val="8"/>
                <c:pt idx="0">
                  <c:v>Preprint server default or recommended license</c:v>
                </c:pt>
                <c:pt idx="1">
                  <c:v>How other preprints have been licensed (on the server or in your field)</c:v>
                </c:pt>
                <c:pt idx="2">
                  <c:v>Journal policies or recommendations</c:v>
                </c:pt>
                <c:pt idx="3">
                  <c:v>Funder policies or recommendations</c:v>
                </c:pt>
                <c:pt idx="4">
                  <c:v>Library or university recommendations/resources</c:v>
                </c:pt>
                <c:pt idx="5">
                  <c:v>Other recommendations/resources (not journal, funder, or university)</c:v>
                </c:pt>
                <c:pt idx="6">
                  <c:v>Coauthor wishes</c:v>
                </c:pt>
                <c:pt idx="7">
                  <c:v>Potential reuse of the preprint</c:v>
                </c:pt>
              </c:strCache>
            </c:strRef>
          </c:cat>
          <c:val>
            <c:numRef>
              <c:f>'Have preprinted &amp; chose license'!$U$4:$AB$4</c:f>
              <c:numCache>
                <c:formatCode>General</c:formatCode>
                <c:ptCount val="8"/>
                <c:pt idx="0">
                  <c:v>46</c:v>
                </c:pt>
                <c:pt idx="1">
                  <c:v>47</c:v>
                </c:pt>
                <c:pt idx="2">
                  <c:v>49</c:v>
                </c:pt>
                <c:pt idx="3">
                  <c:v>50</c:v>
                </c:pt>
                <c:pt idx="4">
                  <c:v>66</c:v>
                </c:pt>
                <c:pt idx="5">
                  <c:v>59</c:v>
                </c:pt>
                <c:pt idx="6">
                  <c:v>39</c:v>
                </c:pt>
                <c:pt idx="7">
                  <c:v>9</c:v>
                </c:pt>
              </c:numCache>
            </c:numRef>
          </c:val>
          <c:extLst>
            <c:ext xmlns:c16="http://schemas.microsoft.com/office/drawing/2014/chart" uri="{C3380CC4-5D6E-409C-BE32-E72D297353CC}">
              <c16:uniqueId val="{00000002-5385-4EC8-9EEE-8A395BCC0BC3}"/>
            </c:ext>
          </c:extLst>
        </c:ser>
        <c:ser>
          <c:idx val="3"/>
          <c:order val="3"/>
          <c:tx>
            <c:strRef>
              <c:f>'Have preprinted &amp; chose license'!$T$5</c:f>
              <c:strCache>
                <c:ptCount val="1"/>
                <c:pt idx="0">
                  <c:v>Don't know</c:v>
                </c:pt>
              </c:strCache>
            </c:strRef>
          </c:tx>
          <c:spPr>
            <a:solidFill>
              <a:schemeClr val="tx1"/>
            </a:solidFill>
            <a:ln>
              <a:noFill/>
            </a:ln>
            <a:effectLst/>
          </c:spPr>
          <c:invertIfNegative val="0"/>
          <c:cat>
            <c:strRef>
              <c:f>'Have preprinted &amp; chose license'!$U$1:$AB$1</c:f>
              <c:strCache>
                <c:ptCount val="8"/>
                <c:pt idx="0">
                  <c:v>Preprint server default or recommended license</c:v>
                </c:pt>
                <c:pt idx="1">
                  <c:v>How other preprints have been licensed (on the server or in your field)</c:v>
                </c:pt>
                <c:pt idx="2">
                  <c:v>Journal policies or recommendations</c:v>
                </c:pt>
                <c:pt idx="3">
                  <c:v>Funder policies or recommendations</c:v>
                </c:pt>
                <c:pt idx="4">
                  <c:v>Library or university recommendations/resources</c:v>
                </c:pt>
                <c:pt idx="5">
                  <c:v>Other recommendations/resources (not journal, funder, or university)</c:v>
                </c:pt>
                <c:pt idx="6">
                  <c:v>Coauthor wishes</c:v>
                </c:pt>
                <c:pt idx="7">
                  <c:v>Potential reuse of the preprint</c:v>
                </c:pt>
              </c:strCache>
            </c:strRef>
          </c:cat>
          <c:val>
            <c:numRef>
              <c:f>'Have preprinted &amp; chose license'!$U$5:$AB$5</c:f>
              <c:numCache>
                <c:formatCode>General</c:formatCode>
                <c:ptCount val="8"/>
                <c:pt idx="0">
                  <c:v>7</c:v>
                </c:pt>
                <c:pt idx="1">
                  <c:v>8</c:v>
                </c:pt>
                <c:pt idx="2">
                  <c:v>14</c:v>
                </c:pt>
                <c:pt idx="3">
                  <c:v>17</c:v>
                </c:pt>
                <c:pt idx="4">
                  <c:v>16</c:v>
                </c:pt>
                <c:pt idx="5">
                  <c:v>14</c:v>
                </c:pt>
                <c:pt idx="6">
                  <c:v>11</c:v>
                </c:pt>
                <c:pt idx="7">
                  <c:v>11</c:v>
                </c:pt>
              </c:numCache>
            </c:numRef>
          </c:val>
          <c:extLst>
            <c:ext xmlns:c16="http://schemas.microsoft.com/office/drawing/2014/chart" uri="{C3380CC4-5D6E-409C-BE32-E72D297353CC}">
              <c16:uniqueId val="{00000003-5385-4EC8-9EEE-8A395BCC0BC3}"/>
            </c:ext>
          </c:extLst>
        </c:ser>
        <c:dLbls>
          <c:showLegendKey val="0"/>
          <c:showVal val="0"/>
          <c:showCatName val="0"/>
          <c:showSerName val="0"/>
          <c:showPercent val="0"/>
          <c:showBubbleSize val="0"/>
        </c:dLbls>
        <c:gapWidth val="50"/>
        <c:overlap val="100"/>
        <c:axId val="482368328"/>
        <c:axId val="482369640"/>
      </c:barChart>
      <c:catAx>
        <c:axId val="48236832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2369640"/>
        <c:crosses val="autoZero"/>
        <c:auto val="1"/>
        <c:lblAlgn val="ctr"/>
        <c:lblOffset val="100"/>
        <c:noMultiLvlLbl val="0"/>
      </c:catAx>
      <c:valAx>
        <c:axId val="482369640"/>
        <c:scaling>
          <c:orientation val="minMax"/>
          <c:max val="117"/>
          <c:min val="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23683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withinLinear" id="16">
  <a:schemeClr val="accent3"/>
</cs:colorStyle>
</file>

<file path=ppt/charts/colors4.xml><?xml version="1.0" encoding="utf-8"?>
<cs:colorStyle xmlns:cs="http://schemas.microsoft.com/office/drawing/2012/chartStyle" xmlns:a="http://schemas.openxmlformats.org/drawingml/2006/main" meth="withinLinear" id="16">
  <a:schemeClr val="accent3"/>
</cs:colorStyle>
</file>

<file path=ppt/charts/colors5.xml><?xml version="1.0" encoding="utf-8"?>
<cs:colorStyle xmlns:cs="http://schemas.microsoft.com/office/drawing/2012/chartStyle" xmlns:a="http://schemas.openxmlformats.org/drawingml/2006/main" meth="withinLinear" id="16">
  <a:schemeClr val="accent3"/>
</cs:colorStyle>
</file>

<file path=ppt/charts/colors6.xml><?xml version="1.0" encoding="utf-8"?>
<cs:colorStyle xmlns:cs="http://schemas.microsoft.com/office/drawing/2012/chartStyle" xmlns:a="http://schemas.openxmlformats.org/drawingml/2006/main" meth="withinLinear" id="16">
  <a:schemeClr val="accent3"/>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F501D-BB78-4DA5-ADA8-BFD0AAAB28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7424EB-5BD6-46D9-8121-68B61431D7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624285-1CD6-488C-B63D-0C518D9DCB76}"/>
              </a:ext>
            </a:extLst>
          </p:cNvPr>
          <p:cNvSpPr>
            <a:spLocks noGrp="1"/>
          </p:cNvSpPr>
          <p:nvPr>
            <p:ph type="dt" sz="half" idx="10"/>
          </p:nvPr>
        </p:nvSpPr>
        <p:spPr/>
        <p:txBody>
          <a:bodyPr/>
          <a:lstStyle/>
          <a:p>
            <a:fld id="{E04732AD-BA26-4173-912C-1F5B59EEF28C}" type="datetimeFigureOut">
              <a:rPr lang="en-US" smtClean="0"/>
              <a:t>3/12/2018</a:t>
            </a:fld>
            <a:endParaRPr lang="en-US"/>
          </a:p>
        </p:txBody>
      </p:sp>
      <p:sp>
        <p:nvSpPr>
          <p:cNvPr id="5" name="Footer Placeholder 4">
            <a:extLst>
              <a:ext uri="{FF2B5EF4-FFF2-40B4-BE49-F238E27FC236}">
                <a16:creationId xmlns:a16="http://schemas.microsoft.com/office/drawing/2014/main" id="{C65944EB-CB9C-41C1-BCBA-ED498BB953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8D5595-A0F7-4587-BD19-F6A280758053}"/>
              </a:ext>
            </a:extLst>
          </p:cNvPr>
          <p:cNvSpPr>
            <a:spLocks noGrp="1"/>
          </p:cNvSpPr>
          <p:nvPr>
            <p:ph type="sldNum" sz="quarter" idx="12"/>
          </p:nvPr>
        </p:nvSpPr>
        <p:spPr/>
        <p:txBody>
          <a:bodyPr/>
          <a:lstStyle/>
          <a:p>
            <a:fld id="{CECE5ADD-0EFA-4297-86D2-C10CFD71592B}" type="slidenum">
              <a:rPr lang="en-US" smtClean="0"/>
              <a:t>‹#›</a:t>
            </a:fld>
            <a:endParaRPr lang="en-US"/>
          </a:p>
        </p:txBody>
      </p:sp>
    </p:spTree>
    <p:extLst>
      <p:ext uri="{BB962C8B-B14F-4D97-AF65-F5344CB8AC3E}">
        <p14:creationId xmlns:p14="http://schemas.microsoft.com/office/powerpoint/2010/main" val="2188305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75438-B6C5-4EE8-9C63-0B94D910AA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8BCE80-7E0D-4EC4-A54F-BD5E50E1667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682BF8-2CBA-4AED-ADF4-45CA7B7A4E4E}"/>
              </a:ext>
            </a:extLst>
          </p:cNvPr>
          <p:cNvSpPr>
            <a:spLocks noGrp="1"/>
          </p:cNvSpPr>
          <p:nvPr>
            <p:ph type="dt" sz="half" idx="10"/>
          </p:nvPr>
        </p:nvSpPr>
        <p:spPr/>
        <p:txBody>
          <a:bodyPr/>
          <a:lstStyle/>
          <a:p>
            <a:fld id="{E04732AD-BA26-4173-912C-1F5B59EEF28C}" type="datetimeFigureOut">
              <a:rPr lang="en-US" smtClean="0"/>
              <a:t>3/12/2018</a:t>
            </a:fld>
            <a:endParaRPr lang="en-US"/>
          </a:p>
        </p:txBody>
      </p:sp>
      <p:sp>
        <p:nvSpPr>
          <p:cNvPr id="5" name="Footer Placeholder 4">
            <a:extLst>
              <a:ext uri="{FF2B5EF4-FFF2-40B4-BE49-F238E27FC236}">
                <a16:creationId xmlns:a16="http://schemas.microsoft.com/office/drawing/2014/main" id="{9C9FD86B-2397-4DDF-90D9-FD80D2F0D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CC5AB2-50C6-4353-94DC-834CB3D8488C}"/>
              </a:ext>
            </a:extLst>
          </p:cNvPr>
          <p:cNvSpPr>
            <a:spLocks noGrp="1"/>
          </p:cNvSpPr>
          <p:nvPr>
            <p:ph type="sldNum" sz="quarter" idx="12"/>
          </p:nvPr>
        </p:nvSpPr>
        <p:spPr/>
        <p:txBody>
          <a:bodyPr/>
          <a:lstStyle/>
          <a:p>
            <a:fld id="{CECE5ADD-0EFA-4297-86D2-C10CFD71592B}" type="slidenum">
              <a:rPr lang="en-US" smtClean="0"/>
              <a:t>‹#›</a:t>
            </a:fld>
            <a:endParaRPr lang="en-US"/>
          </a:p>
        </p:txBody>
      </p:sp>
    </p:spTree>
    <p:extLst>
      <p:ext uri="{BB962C8B-B14F-4D97-AF65-F5344CB8AC3E}">
        <p14:creationId xmlns:p14="http://schemas.microsoft.com/office/powerpoint/2010/main" val="528867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063806-601C-4436-A93A-8374A6F3EC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822917-6E96-435C-B679-8407B237F18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B89AAF-B949-4429-AD6D-9A017D7CC198}"/>
              </a:ext>
            </a:extLst>
          </p:cNvPr>
          <p:cNvSpPr>
            <a:spLocks noGrp="1"/>
          </p:cNvSpPr>
          <p:nvPr>
            <p:ph type="dt" sz="half" idx="10"/>
          </p:nvPr>
        </p:nvSpPr>
        <p:spPr/>
        <p:txBody>
          <a:bodyPr/>
          <a:lstStyle/>
          <a:p>
            <a:fld id="{E04732AD-BA26-4173-912C-1F5B59EEF28C}" type="datetimeFigureOut">
              <a:rPr lang="en-US" smtClean="0"/>
              <a:t>3/12/2018</a:t>
            </a:fld>
            <a:endParaRPr lang="en-US"/>
          </a:p>
        </p:txBody>
      </p:sp>
      <p:sp>
        <p:nvSpPr>
          <p:cNvPr id="5" name="Footer Placeholder 4">
            <a:extLst>
              <a:ext uri="{FF2B5EF4-FFF2-40B4-BE49-F238E27FC236}">
                <a16:creationId xmlns:a16="http://schemas.microsoft.com/office/drawing/2014/main" id="{28EE18CC-D431-4623-AF71-E77A0F9F76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B8277F-1532-48C5-ACFE-4517A7C8AB0D}"/>
              </a:ext>
            </a:extLst>
          </p:cNvPr>
          <p:cNvSpPr>
            <a:spLocks noGrp="1"/>
          </p:cNvSpPr>
          <p:nvPr>
            <p:ph type="sldNum" sz="quarter" idx="12"/>
          </p:nvPr>
        </p:nvSpPr>
        <p:spPr/>
        <p:txBody>
          <a:bodyPr/>
          <a:lstStyle/>
          <a:p>
            <a:fld id="{CECE5ADD-0EFA-4297-86D2-C10CFD71592B}" type="slidenum">
              <a:rPr lang="en-US" smtClean="0"/>
              <a:t>‹#›</a:t>
            </a:fld>
            <a:endParaRPr lang="en-US"/>
          </a:p>
        </p:txBody>
      </p:sp>
    </p:spTree>
    <p:extLst>
      <p:ext uri="{BB962C8B-B14F-4D97-AF65-F5344CB8AC3E}">
        <p14:creationId xmlns:p14="http://schemas.microsoft.com/office/powerpoint/2010/main" val="1214707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C42A-1622-45A6-AE1E-2310DBD5B5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BB1CF1-871E-4E7D-8E40-30A506D2EAF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4C3AED-6664-43CF-B41A-0ACC382786B6}"/>
              </a:ext>
            </a:extLst>
          </p:cNvPr>
          <p:cNvSpPr>
            <a:spLocks noGrp="1"/>
          </p:cNvSpPr>
          <p:nvPr>
            <p:ph type="dt" sz="half" idx="10"/>
          </p:nvPr>
        </p:nvSpPr>
        <p:spPr/>
        <p:txBody>
          <a:bodyPr/>
          <a:lstStyle/>
          <a:p>
            <a:fld id="{E04732AD-BA26-4173-912C-1F5B59EEF28C}" type="datetimeFigureOut">
              <a:rPr lang="en-US" smtClean="0"/>
              <a:t>3/12/2018</a:t>
            </a:fld>
            <a:endParaRPr lang="en-US"/>
          </a:p>
        </p:txBody>
      </p:sp>
      <p:sp>
        <p:nvSpPr>
          <p:cNvPr id="5" name="Footer Placeholder 4">
            <a:extLst>
              <a:ext uri="{FF2B5EF4-FFF2-40B4-BE49-F238E27FC236}">
                <a16:creationId xmlns:a16="http://schemas.microsoft.com/office/drawing/2014/main" id="{24AF06F7-A223-4BA5-941D-54A45A6D3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851E1D-FA01-4CE7-8AE5-E07F09074BCC}"/>
              </a:ext>
            </a:extLst>
          </p:cNvPr>
          <p:cNvSpPr>
            <a:spLocks noGrp="1"/>
          </p:cNvSpPr>
          <p:nvPr>
            <p:ph type="sldNum" sz="quarter" idx="12"/>
          </p:nvPr>
        </p:nvSpPr>
        <p:spPr/>
        <p:txBody>
          <a:bodyPr/>
          <a:lstStyle/>
          <a:p>
            <a:fld id="{CECE5ADD-0EFA-4297-86D2-C10CFD71592B}" type="slidenum">
              <a:rPr lang="en-US" smtClean="0"/>
              <a:t>‹#›</a:t>
            </a:fld>
            <a:endParaRPr lang="en-US"/>
          </a:p>
        </p:txBody>
      </p:sp>
    </p:spTree>
    <p:extLst>
      <p:ext uri="{BB962C8B-B14F-4D97-AF65-F5344CB8AC3E}">
        <p14:creationId xmlns:p14="http://schemas.microsoft.com/office/powerpoint/2010/main" val="322899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4CD55-9017-4A93-A542-5DE2D3253B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CA6ED3-E792-4140-AF62-A72A63C12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591D637-B768-4C11-898F-F3E6E1AFBE2A}"/>
              </a:ext>
            </a:extLst>
          </p:cNvPr>
          <p:cNvSpPr>
            <a:spLocks noGrp="1"/>
          </p:cNvSpPr>
          <p:nvPr>
            <p:ph type="dt" sz="half" idx="10"/>
          </p:nvPr>
        </p:nvSpPr>
        <p:spPr/>
        <p:txBody>
          <a:bodyPr/>
          <a:lstStyle/>
          <a:p>
            <a:fld id="{E04732AD-BA26-4173-912C-1F5B59EEF28C}" type="datetimeFigureOut">
              <a:rPr lang="en-US" smtClean="0"/>
              <a:t>3/12/2018</a:t>
            </a:fld>
            <a:endParaRPr lang="en-US"/>
          </a:p>
        </p:txBody>
      </p:sp>
      <p:sp>
        <p:nvSpPr>
          <p:cNvPr id="5" name="Footer Placeholder 4">
            <a:extLst>
              <a:ext uri="{FF2B5EF4-FFF2-40B4-BE49-F238E27FC236}">
                <a16:creationId xmlns:a16="http://schemas.microsoft.com/office/drawing/2014/main" id="{82A6D9B7-6BB4-44A4-BC25-8AEA43D131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460CBA-6389-40EB-BC1B-0211F368D85D}"/>
              </a:ext>
            </a:extLst>
          </p:cNvPr>
          <p:cNvSpPr>
            <a:spLocks noGrp="1"/>
          </p:cNvSpPr>
          <p:nvPr>
            <p:ph type="sldNum" sz="quarter" idx="12"/>
          </p:nvPr>
        </p:nvSpPr>
        <p:spPr/>
        <p:txBody>
          <a:bodyPr/>
          <a:lstStyle/>
          <a:p>
            <a:fld id="{CECE5ADD-0EFA-4297-86D2-C10CFD71592B}" type="slidenum">
              <a:rPr lang="en-US" smtClean="0"/>
              <a:t>‹#›</a:t>
            </a:fld>
            <a:endParaRPr lang="en-US"/>
          </a:p>
        </p:txBody>
      </p:sp>
    </p:spTree>
    <p:extLst>
      <p:ext uri="{BB962C8B-B14F-4D97-AF65-F5344CB8AC3E}">
        <p14:creationId xmlns:p14="http://schemas.microsoft.com/office/powerpoint/2010/main" val="3747134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C4F07-7BF4-45EE-86E5-6B4552DE6D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C7EB41-3C40-4951-8DD8-FDAE0E2ECAC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6B827A-4E3C-47B0-9141-10F9D673F39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CCB585-7F92-4273-9EC1-2B80DA82A2BB}"/>
              </a:ext>
            </a:extLst>
          </p:cNvPr>
          <p:cNvSpPr>
            <a:spLocks noGrp="1"/>
          </p:cNvSpPr>
          <p:nvPr>
            <p:ph type="dt" sz="half" idx="10"/>
          </p:nvPr>
        </p:nvSpPr>
        <p:spPr/>
        <p:txBody>
          <a:bodyPr/>
          <a:lstStyle/>
          <a:p>
            <a:fld id="{E04732AD-BA26-4173-912C-1F5B59EEF28C}" type="datetimeFigureOut">
              <a:rPr lang="en-US" smtClean="0"/>
              <a:t>3/12/2018</a:t>
            </a:fld>
            <a:endParaRPr lang="en-US"/>
          </a:p>
        </p:txBody>
      </p:sp>
      <p:sp>
        <p:nvSpPr>
          <p:cNvPr id="6" name="Footer Placeholder 5">
            <a:extLst>
              <a:ext uri="{FF2B5EF4-FFF2-40B4-BE49-F238E27FC236}">
                <a16:creationId xmlns:a16="http://schemas.microsoft.com/office/drawing/2014/main" id="{8303CBE3-DA74-482D-817A-32AB53085B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549878-4410-419A-8617-11E3DCF37400}"/>
              </a:ext>
            </a:extLst>
          </p:cNvPr>
          <p:cNvSpPr>
            <a:spLocks noGrp="1"/>
          </p:cNvSpPr>
          <p:nvPr>
            <p:ph type="sldNum" sz="quarter" idx="12"/>
          </p:nvPr>
        </p:nvSpPr>
        <p:spPr/>
        <p:txBody>
          <a:bodyPr/>
          <a:lstStyle/>
          <a:p>
            <a:fld id="{CECE5ADD-0EFA-4297-86D2-C10CFD71592B}" type="slidenum">
              <a:rPr lang="en-US" smtClean="0"/>
              <a:t>‹#›</a:t>
            </a:fld>
            <a:endParaRPr lang="en-US"/>
          </a:p>
        </p:txBody>
      </p:sp>
    </p:spTree>
    <p:extLst>
      <p:ext uri="{BB962C8B-B14F-4D97-AF65-F5344CB8AC3E}">
        <p14:creationId xmlns:p14="http://schemas.microsoft.com/office/powerpoint/2010/main" val="422766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7F633-AEF2-4455-B09F-47F146C3F8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B79F84-DC89-4BB0-87BB-CE3D4E7B5C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4345219-FB64-4E68-8FF3-4297CF2FAE1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C6E89C-0947-4458-973C-FFFE8227A9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93F3A22-657D-4BA3-AF3D-34A215A017F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BCAFB7-7F6A-4546-B653-3788CB83BECA}"/>
              </a:ext>
            </a:extLst>
          </p:cNvPr>
          <p:cNvSpPr>
            <a:spLocks noGrp="1"/>
          </p:cNvSpPr>
          <p:nvPr>
            <p:ph type="dt" sz="half" idx="10"/>
          </p:nvPr>
        </p:nvSpPr>
        <p:spPr/>
        <p:txBody>
          <a:bodyPr/>
          <a:lstStyle/>
          <a:p>
            <a:fld id="{E04732AD-BA26-4173-912C-1F5B59EEF28C}" type="datetimeFigureOut">
              <a:rPr lang="en-US" smtClean="0"/>
              <a:t>3/12/2018</a:t>
            </a:fld>
            <a:endParaRPr lang="en-US"/>
          </a:p>
        </p:txBody>
      </p:sp>
      <p:sp>
        <p:nvSpPr>
          <p:cNvPr id="8" name="Footer Placeholder 7">
            <a:extLst>
              <a:ext uri="{FF2B5EF4-FFF2-40B4-BE49-F238E27FC236}">
                <a16:creationId xmlns:a16="http://schemas.microsoft.com/office/drawing/2014/main" id="{65BF403E-DBAE-4986-8EC3-1A899DC144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E93E4D-68C7-47C8-BE37-3A456D72A194}"/>
              </a:ext>
            </a:extLst>
          </p:cNvPr>
          <p:cNvSpPr>
            <a:spLocks noGrp="1"/>
          </p:cNvSpPr>
          <p:nvPr>
            <p:ph type="sldNum" sz="quarter" idx="12"/>
          </p:nvPr>
        </p:nvSpPr>
        <p:spPr/>
        <p:txBody>
          <a:bodyPr/>
          <a:lstStyle/>
          <a:p>
            <a:fld id="{CECE5ADD-0EFA-4297-86D2-C10CFD71592B}" type="slidenum">
              <a:rPr lang="en-US" smtClean="0"/>
              <a:t>‹#›</a:t>
            </a:fld>
            <a:endParaRPr lang="en-US"/>
          </a:p>
        </p:txBody>
      </p:sp>
    </p:spTree>
    <p:extLst>
      <p:ext uri="{BB962C8B-B14F-4D97-AF65-F5344CB8AC3E}">
        <p14:creationId xmlns:p14="http://schemas.microsoft.com/office/powerpoint/2010/main" val="2947260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61ED9-2615-4030-8646-9C6BB57A64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14525A-FE0C-4212-8755-FC36EE121E7C}"/>
              </a:ext>
            </a:extLst>
          </p:cNvPr>
          <p:cNvSpPr>
            <a:spLocks noGrp="1"/>
          </p:cNvSpPr>
          <p:nvPr>
            <p:ph type="dt" sz="half" idx="10"/>
          </p:nvPr>
        </p:nvSpPr>
        <p:spPr/>
        <p:txBody>
          <a:bodyPr/>
          <a:lstStyle/>
          <a:p>
            <a:fld id="{E04732AD-BA26-4173-912C-1F5B59EEF28C}" type="datetimeFigureOut">
              <a:rPr lang="en-US" smtClean="0"/>
              <a:t>3/12/2018</a:t>
            </a:fld>
            <a:endParaRPr lang="en-US"/>
          </a:p>
        </p:txBody>
      </p:sp>
      <p:sp>
        <p:nvSpPr>
          <p:cNvPr id="4" name="Footer Placeholder 3">
            <a:extLst>
              <a:ext uri="{FF2B5EF4-FFF2-40B4-BE49-F238E27FC236}">
                <a16:creationId xmlns:a16="http://schemas.microsoft.com/office/drawing/2014/main" id="{2A7D8EDF-54B6-4816-A942-CDED225037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7D7209-4428-4A59-9C48-A54A2E1EA645}"/>
              </a:ext>
            </a:extLst>
          </p:cNvPr>
          <p:cNvSpPr>
            <a:spLocks noGrp="1"/>
          </p:cNvSpPr>
          <p:nvPr>
            <p:ph type="sldNum" sz="quarter" idx="12"/>
          </p:nvPr>
        </p:nvSpPr>
        <p:spPr/>
        <p:txBody>
          <a:bodyPr/>
          <a:lstStyle/>
          <a:p>
            <a:fld id="{CECE5ADD-0EFA-4297-86D2-C10CFD71592B}" type="slidenum">
              <a:rPr lang="en-US" smtClean="0"/>
              <a:t>‹#›</a:t>
            </a:fld>
            <a:endParaRPr lang="en-US"/>
          </a:p>
        </p:txBody>
      </p:sp>
    </p:spTree>
    <p:extLst>
      <p:ext uri="{BB962C8B-B14F-4D97-AF65-F5344CB8AC3E}">
        <p14:creationId xmlns:p14="http://schemas.microsoft.com/office/powerpoint/2010/main" val="1438001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DF635-8670-4EA5-8E17-CDD25ED75381}"/>
              </a:ext>
            </a:extLst>
          </p:cNvPr>
          <p:cNvSpPr>
            <a:spLocks noGrp="1"/>
          </p:cNvSpPr>
          <p:nvPr>
            <p:ph type="dt" sz="half" idx="10"/>
          </p:nvPr>
        </p:nvSpPr>
        <p:spPr/>
        <p:txBody>
          <a:bodyPr/>
          <a:lstStyle/>
          <a:p>
            <a:fld id="{E04732AD-BA26-4173-912C-1F5B59EEF28C}" type="datetimeFigureOut">
              <a:rPr lang="en-US" smtClean="0"/>
              <a:t>3/12/2018</a:t>
            </a:fld>
            <a:endParaRPr lang="en-US"/>
          </a:p>
        </p:txBody>
      </p:sp>
      <p:sp>
        <p:nvSpPr>
          <p:cNvPr id="3" name="Footer Placeholder 2">
            <a:extLst>
              <a:ext uri="{FF2B5EF4-FFF2-40B4-BE49-F238E27FC236}">
                <a16:creationId xmlns:a16="http://schemas.microsoft.com/office/drawing/2014/main" id="{01E359C7-E18E-4ED6-B62E-B29FD907D5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665C42-A8F4-44FC-B72A-B41D5B7163CA}"/>
              </a:ext>
            </a:extLst>
          </p:cNvPr>
          <p:cNvSpPr>
            <a:spLocks noGrp="1"/>
          </p:cNvSpPr>
          <p:nvPr>
            <p:ph type="sldNum" sz="quarter" idx="12"/>
          </p:nvPr>
        </p:nvSpPr>
        <p:spPr/>
        <p:txBody>
          <a:bodyPr/>
          <a:lstStyle/>
          <a:p>
            <a:fld id="{CECE5ADD-0EFA-4297-86D2-C10CFD71592B}" type="slidenum">
              <a:rPr lang="en-US" smtClean="0"/>
              <a:t>‹#›</a:t>
            </a:fld>
            <a:endParaRPr lang="en-US"/>
          </a:p>
        </p:txBody>
      </p:sp>
    </p:spTree>
    <p:extLst>
      <p:ext uri="{BB962C8B-B14F-4D97-AF65-F5344CB8AC3E}">
        <p14:creationId xmlns:p14="http://schemas.microsoft.com/office/powerpoint/2010/main" val="3366855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4541E-692E-4F2C-B8D5-8BF6F0EC8F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527FC8-6F31-48AE-96D9-054C4B2F15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68C501-D148-4FFA-AD17-312BD9CD35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09ECB1-3BD9-4ACA-A5C4-B8DF0172D7CF}"/>
              </a:ext>
            </a:extLst>
          </p:cNvPr>
          <p:cNvSpPr>
            <a:spLocks noGrp="1"/>
          </p:cNvSpPr>
          <p:nvPr>
            <p:ph type="dt" sz="half" idx="10"/>
          </p:nvPr>
        </p:nvSpPr>
        <p:spPr/>
        <p:txBody>
          <a:bodyPr/>
          <a:lstStyle/>
          <a:p>
            <a:fld id="{E04732AD-BA26-4173-912C-1F5B59EEF28C}" type="datetimeFigureOut">
              <a:rPr lang="en-US" smtClean="0"/>
              <a:t>3/12/2018</a:t>
            </a:fld>
            <a:endParaRPr lang="en-US"/>
          </a:p>
        </p:txBody>
      </p:sp>
      <p:sp>
        <p:nvSpPr>
          <p:cNvPr id="6" name="Footer Placeholder 5">
            <a:extLst>
              <a:ext uri="{FF2B5EF4-FFF2-40B4-BE49-F238E27FC236}">
                <a16:creationId xmlns:a16="http://schemas.microsoft.com/office/drawing/2014/main" id="{7853440C-B717-4DE2-A180-5D2AEE400F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828458-8757-4B07-BF5B-141121502BC7}"/>
              </a:ext>
            </a:extLst>
          </p:cNvPr>
          <p:cNvSpPr>
            <a:spLocks noGrp="1"/>
          </p:cNvSpPr>
          <p:nvPr>
            <p:ph type="sldNum" sz="quarter" idx="12"/>
          </p:nvPr>
        </p:nvSpPr>
        <p:spPr/>
        <p:txBody>
          <a:bodyPr/>
          <a:lstStyle/>
          <a:p>
            <a:fld id="{CECE5ADD-0EFA-4297-86D2-C10CFD71592B}" type="slidenum">
              <a:rPr lang="en-US" smtClean="0"/>
              <a:t>‹#›</a:t>
            </a:fld>
            <a:endParaRPr lang="en-US"/>
          </a:p>
        </p:txBody>
      </p:sp>
    </p:spTree>
    <p:extLst>
      <p:ext uri="{BB962C8B-B14F-4D97-AF65-F5344CB8AC3E}">
        <p14:creationId xmlns:p14="http://schemas.microsoft.com/office/powerpoint/2010/main" val="2536388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60E10-23BF-441A-8B39-0A8CBB6B24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F01531-B6C8-45FA-80E0-665D730A0B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560923-EABD-4A4E-9A3C-5D05E38AAF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577A31-D188-49D9-81C8-4F88BE190A82}"/>
              </a:ext>
            </a:extLst>
          </p:cNvPr>
          <p:cNvSpPr>
            <a:spLocks noGrp="1"/>
          </p:cNvSpPr>
          <p:nvPr>
            <p:ph type="dt" sz="half" idx="10"/>
          </p:nvPr>
        </p:nvSpPr>
        <p:spPr/>
        <p:txBody>
          <a:bodyPr/>
          <a:lstStyle/>
          <a:p>
            <a:fld id="{E04732AD-BA26-4173-912C-1F5B59EEF28C}" type="datetimeFigureOut">
              <a:rPr lang="en-US" smtClean="0"/>
              <a:t>3/12/2018</a:t>
            </a:fld>
            <a:endParaRPr lang="en-US"/>
          </a:p>
        </p:txBody>
      </p:sp>
      <p:sp>
        <p:nvSpPr>
          <p:cNvPr id="6" name="Footer Placeholder 5">
            <a:extLst>
              <a:ext uri="{FF2B5EF4-FFF2-40B4-BE49-F238E27FC236}">
                <a16:creationId xmlns:a16="http://schemas.microsoft.com/office/drawing/2014/main" id="{D7AF709C-3FE0-4E16-A7B0-4276596A9E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41770D-2BF2-41A1-9733-A700166917E8}"/>
              </a:ext>
            </a:extLst>
          </p:cNvPr>
          <p:cNvSpPr>
            <a:spLocks noGrp="1"/>
          </p:cNvSpPr>
          <p:nvPr>
            <p:ph type="sldNum" sz="quarter" idx="12"/>
          </p:nvPr>
        </p:nvSpPr>
        <p:spPr/>
        <p:txBody>
          <a:bodyPr/>
          <a:lstStyle/>
          <a:p>
            <a:fld id="{CECE5ADD-0EFA-4297-86D2-C10CFD71592B}" type="slidenum">
              <a:rPr lang="en-US" smtClean="0"/>
              <a:t>‹#›</a:t>
            </a:fld>
            <a:endParaRPr lang="en-US"/>
          </a:p>
        </p:txBody>
      </p:sp>
    </p:spTree>
    <p:extLst>
      <p:ext uri="{BB962C8B-B14F-4D97-AF65-F5344CB8AC3E}">
        <p14:creationId xmlns:p14="http://schemas.microsoft.com/office/powerpoint/2010/main" val="1740159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99A9D8-83C4-43D8-92A1-08C282DE46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67FC3D-A6AD-4FA4-87F0-E9102441E8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0242AB-4B15-4D20-B318-CA93892164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4732AD-BA26-4173-912C-1F5B59EEF28C}" type="datetimeFigureOut">
              <a:rPr lang="en-US" smtClean="0"/>
              <a:t>3/12/2018</a:t>
            </a:fld>
            <a:endParaRPr lang="en-US"/>
          </a:p>
        </p:txBody>
      </p:sp>
      <p:sp>
        <p:nvSpPr>
          <p:cNvPr id="5" name="Footer Placeholder 4">
            <a:extLst>
              <a:ext uri="{FF2B5EF4-FFF2-40B4-BE49-F238E27FC236}">
                <a16:creationId xmlns:a16="http://schemas.microsoft.com/office/drawing/2014/main" id="{C571DA81-1A13-4677-9275-5943F80674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3D87CC-3AE9-45F8-992A-B17A736000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CE5ADD-0EFA-4297-86D2-C10CFD71592B}" type="slidenum">
              <a:rPr lang="en-US" smtClean="0"/>
              <a:t>‹#›</a:t>
            </a:fld>
            <a:endParaRPr lang="en-US"/>
          </a:p>
        </p:txBody>
      </p:sp>
    </p:spTree>
    <p:extLst>
      <p:ext uri="{BB962C8B-B14F-4D97-AF65-F5344CB8AC3E}">
        <p14:creationId xmlns:p14="http://schemas.microsoft.com/office/powerpoint/2010/main" val="2855604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AA67D1B-49FA-47AF-A032-466FB5692C9C}"/>
              </a:ext>
            </a:extLst>
          </p:cNvPr>
          <p:cNvSpPr/>
          <p:nvPr/>
        </p:nvSpPr>
        <p:spPr>
          <a:xfrm>
            <a:off x="-157446" y="2129682"/>
            <a:ext cx="2900706" cy="5226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44B8628-525B-436F-ADC4-FD56B67B0788}"/>
              </a:ext>
            </a:extLst>
          </p:cNvPr>
          <p:cNvSpPr txBox="1"/>
          <p:nvPr/>
        </p:nvSpPr>
        <p:spPr>
          <a:xfrm>
            <a:off x="632280" y="1229044"/>
            <a:ext cx="11027617" cy="738664"/>
          </a:xfrm>
          <a:prstGeom prst="rect">
            <a:avLst/>
          </a:prstGeom>
          <a:noFill/>
        </p:spPr>
        <p:txBody>
          <a:bodyPr wrap="square" rtlCol="0">
            <a:spAutoFit/>
          </a:bodyPr>
          <a:lstStyle/>
          <a:p>
            <a:r>
              <a:rPr lang="en-US" sz="1400" dirty="0"/>
              <a:t>This survey was conducted as part of </a:t>
            </a:r>
            <a:r>
              <a:rPr lang="en-US" sz="1400" dirty="0" err="1"/>
              <a:t>ASAPbio’s</a:t>
            </a:r>
            <a:r>
              <a:rPr lang="en-US" sz="1400" dirty="0"/>
              <a:t> preprint licensing group (asapbio.org/licensing). Out of 169 total responses, 117 were from authors who had posted a preprint </a:t>
            </a:r>
            <a:r>
              <a:rPr lang="en-US" sz="1400" i="1" dirty="0"/>
              <a:t>and </a:t>
            </a:r>
            <a:r>
              <a:rPr lang="en-US" sz="1400" dirty="0"/>
              <a:t>chosen the license. Charts shown here reflect the properties of this smaller group. More information and original data at http://asapbio.org/licensing-survey</a:t>
            </a:r>
          </a:p>
        </p:txBody>
      </p:sp>
      <p:graphicFrame>
        <p:nvGraphicFramePr>
          <p:cNvPr id="4" name="Chart 3">
            <a:extLst>
              <a:ext uri="{FF2B5EF4-FFF2-40B4-BE49-F238E27FC236}">
                <a16:creationId xmlns:a16="http://schemas.microsoft.com/office/drawing/2014/main" id="{55360790-F72B-4085-BE15-0DE794A10716}"/>
              </a:ext>
            </a:extLst>
          </p:cNvPr>
          <p:cNvGraphicFramePr>
            <a:graphicFrameLocks/>
          </p:cNvGraphicFramePr>
          <p:nvPr>
            <p:extLst>
              <p:ext uri="{D42A27DB-BD31-4B8C-83A1-F6EECF244321}">
                <p14:modId xmlns:p14="http://schemas.microsoft.com/office/powerpoint/2010/main" val="594196039"/>
              </p:ext>
            </p:extLst>
          </p:nvPr>
        </p:nvGraphicFramePr>
        <p:xfrm>
          <a:off x="213506" y="2917761"/>
          <a:ext cx="3263930" cy="333613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CA72F14D-0DCB-485D-8446-AEDA20F7B811}"/>
              </a:ext>
            </a:extLst>
          </p:cNvPr>
          <p:cNvGraphicFramePr>
            <a:graphicFrameLocks/>
          </p:cNvGraphicFramePr>
          <p:nvPr>
            <p:extLst>
              <p:ext uri="{D42A27DB-BD31-4B8C-83A1-F6EECF244321}">
                <p14:modId xmlns:p14="http://schemas.microsoft.com/office/powerpoint/2010/main" val="353925518"/>
              </p:ext>
            </p:extLst>
          </p:nvPr>
        </p:nvGraphicFramePr>
        <p:xfrm>
          <a:off x="3015039" y="2566426"/>
          <a:ext cx="2357064" cy="328893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A212F88F-BB02-4E93-BDFE-FFB27D6F284F}"/>
              </a:ext>
            </a:extLst>
          </p:cNvPr>
          <p:cNvGraphicFramePr>
            <a:graphicFrameLocks/>
          </p:cNvGraphicFramePr>
          <p:nvPr>
            <p:extLst>
              <p:ext uri="{D42A27DB-BD31-4B8C-83A1-F6EECF244321}">
                <p14:modId xmlns:p14="http://schemas.microsoft.com/office/powerpoint/2010/main" val="2470275213"/>
              </p:ext>
            </p:extLst>
          </p:nvPr>
        </p:nvGraphicFramePr>
        <p:xfrm>
          <a:off x="4863315" y="3553838"/>
          <a:ext cx="2831307" cy="296941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BA1CC015-915D-4405-9D88-B72A04D5841B}"/>
              </a:ext>
            </a:extLst>
          </p:cNvPr>
          <p:cNvGraphicFramePr>
            <a:graphicFrameLocks/>
          </p:cNvGraphicFramePr>
          <p:nvPr>
            <p:extLst>
              <p:ext uri="{D42A27DB-BD31-4B8C-83A1-F6EECF244321}">
                <p14:modId xmlns:p14="http://schemas.microsoft.com/office/powerpoint/2010/main" val="4247818654"/>
              </p:ext>
            </p:extLst>
          </p:nvPr>
        </p:nvGraphicFramePr>
        <p:xfrm>
          <a:off x="7086275" y="2444577"/>
          <a:ext cx="2612232" cy="323611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Chart 7">
            <a:extLst>
              <a:ext uri="{FF2B5EF4-FFF2-40B4-BE49-F238E27FC236}">
                <a16:creationId xmlns:a16="http://schemas.microsoft.com/office/drawing/2014/main" id="{3982D772-6B45-4618-98CE-CD2E7B3F7BD4}"/>
              </a:ext>
            </a:extLst>
          </p:cNvPr>
          <p:cNvGraphicFramePr>
            <a:graphicFrameLocks/>
          </p:cNvGraphicFramePr>
          <p:nvPr>
            <p:extLst>
              <p:ext uri="{D42A27DB-BD31-4B8C-83A1-F6EECF244321}">
                <p14:modId xmlns:p14="http://schemas.microsoft.com/office/powerpoint/2010/main" val="4154484447"/>
              </p:ext>
            </p:extLst>
          </p:nvPr>
        </p:nvGraphicFramePr>
        <p:xfrm>
          <a:off x="9563339" y="2473756"/>
          <a:ext cx="2514039" cy="3202782"/>
        </p:xfrm>
        <a:graphic>
          <a:graphicData uri="http://schemas.openxmlformats.org/drawingml/2006/chart">
            <c:chart xmlns:c="http://schemas.openxmlformats.org/drawingml/2006/chart" xmlns:r="http://schemas.openxmlformats.org/officeDocument/2006/relationships" r:id="rId6"/>
          </a:graphicData>
        </a:graphic>
      </p:graphicFrame>
      <p:sp>
        <p:nvSpPr>
          <p:cNvPr id="9" name="TextBox 8">
            <a:extLst>
              <a:ext uri="{FF2B5EF4-FFF2-40B4-BE49-F238E27FC236}">
                <a16:creationId xmlns:a16="http://schemas.microsoft.com/office/drawing/2014/main" id="{52355A90-4E29-4C40-A3CC-EE678438F518}"/>
              </a:ext>
            </a:extLst>
          </p:cNvPr>
          <p:cNvSpPr txBox="1"/>
          <p:nvPr/>
        </p:nvSpPr>
        <p:spPr>
          <a:xfrm>
            <a:off x="2743260" y="509281"/>
            <a:ext cx="7212808" cy="584775"/>
          </a:xfrm>
          <a:prstGeom prst="rect">
            <a:avLst/>
          </a:prstGeom>
          <a:noFill/>
        </p:spPr>
        <p:txBody>
          <a:bodyPr wrap="none" rtlCol="0">
            <a:spAutoFit/>
          </a:bodyPr>
          <a:lstStyle/>
          <a:p>
            <a:r>
              <a:rPr lang="en-US" sz="3200" dirty="0"/>
              <a:t>Author attitudes toward preprint licensing</a:t>
            </a:r>
          </a:p>
        </p:txBody>
      </p:sp>
      <p:sp>
        <p:nvSpPr>
          <p:cNvPr id="11" name="TextBox 10">
            <a:extLst>
              <a:ext uri="{FF2B5EF4-FFF2-40B4-BE49-F238E27FC236}">
                <a16:creationId xmlns:a16="http://schemas.microsoft.com/office/drawing/2014/main" id="{6EAC2390-47A4-4B49-ABC4-173090A82F3F}"/>
              </a:ext>
            </a:extLst>
          </p:cNvPr>
          <p:cNvSpPr txBox="1"/>
          <p:nvPr/>
        </p:nvSpPr>
        <p:spPr>
          <a:xfrm>
            <a:off x="9563340" y="5769505"/>
            <a:ext cx="2360194" cy="369332"/>
          </a:xfrm>
          <a:prstGeom prst="rect">
            <a:avLst/>
          </a:prstGeom>
          <a:noFill/>
        </p:spPr>
        <p:txBody>
          <a:bodyPr wrap="square" rtlCol="0">
            <a:spAutoFit/>
          </a:bodyPr>
          <a:lstStyle/>
          <a:p>
            <a:r>
              <a:rPr lang="en-US" sz="900" i="1" dirty="0"/>
              <a:t>Note: Non-exclusive, and not inclusive of all write-in responses</a:t>
            </a:r>
          </a:p>
        </p:txBody>
      </p:sp>
      <p:sp>
        <p:nvSpPr>
          <p:cNvPr id="12" name="TextBox 11">
            <a:extLst>
              <a:ext uri="{FF2B5EF4-FFF2-40B4-BE49-F238E27FC236}">
                <a16:creationId xmlns:a16="http://schemas.microsoft.com/office/drawing/2014/main" id="{92B50248-A674-4B62-9BEA-D299DDB8BB2C}"/>
              </a:ext>
            </a:extLst>
          </p:cNvPr>
          <p:cNvSpPr txBox="1"/>
          <p:nvPr/>
        </p:nvSpPr>
        <p:spPr>
          <a:xfrm>
            <a:off x="306835" y="2160189"/>
            <a:ext cx="1972143" cy="461665"/>
          </a:xfrm>
          <a:prstGeom prst="rect">
            <a:avLst/>
          </a:prstGeom>
          <a:noFill/>
        </p:spPr>
        <p:txBody>
          <a:bodyPr wrap="none" rtlCol="0">
            <a:spAutoFit/>
          </a:bodyPr>
          <a:lstStyle/>
          <a:p>
            <a:r>
              <a:rPr lang="en-US" sz="2400" i="1" dirty="0"/>
              <a:t>Demographics</a:t>
            </a:r>
          </a:p>
        </p:txBody>
      </p:sp>
      <p:pic>
        <p:nvPicPr>
          <p:cNvPr id="14" name="Picture 13">
            <a:extLst>
              <a:ext uri="{FF2B5EF4-FFF2-40B4-BE49-F238E27FC236}">
                <a16:creationId xmlns:a16="http://schemas.microsoft.com/office/drawing/2014/main" id="{FDBA5756-EBFE-4A1D-82D0-8AA6F6E4F86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18452" y="6523257"/>
            <a:ext cx="1209228" cy="302307"/>
          </a:xfrm>
          <a:prstGeom prst="rect">
            <a:avLst/>
          </a:prstGeom>
        </p:spPr>
      </p:pic>
    </p:spTree>
    <p:extLst>
      <p:ext uri="{BB962C8B-B14F-4D97-AF65-F5344CB8AC3E}">
        <p14:creationId xmlns:p14="http://schemas.microsoft.com/office/powerpoint/2010/main" val="42845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1DA9BE3-08BC-4A99-B77A-CB12BDE80603}"/>
              </a:ext>
            </a:extLst>
          </p:cNvPr>
          <p:cNvSpPr/>
          <p:nvPr/>
        </p:nvSpPr>
        <p:spPr>
          <a:xfrm>
            <a:off x="-1" y="477908"/>
            <a:ext cx="3112593" cy="5911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hart 4">
            <a:extLst>
              <a:ext uri="{FF2B5EF4-FFF2-40B4-BE49-F238E27FC236}">
                <a16:creationId xmlns:a16="http://schemas.microsoft.com/office/drawing/2014/main" id="{76890767-4723-4646-93E9-C5F5CBB8AA2B}"/>
              </a:ext>
            </a:extLst>
          </p:cNvPr>
          <p:cNvGraphicFramePr>
            <a:graphicFrameLocks/>
          </p:cNvGraphicFramePr>
          <p:nvPr>
            <p:extLst>
              <p:ext uri="{D42A27DB-BD31-4B8C-83A1-F6EECF244321}">
                <p14:modId xmlns:p14="http://schemas.microsoft.com/office/powerpoint/2010/main" val="2047273976"/>
              </p:ext>
            </p:extLst>
          </p:nvPr>
        </p:nvGraphicFramePr>
        <p:xfrm>
          <a:off x="608062" y="1197311"/>
          <a:ext cx="3164202" cy="32697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721B2FB0-4BBA-4939-87E8-D4540E1C09F4}"/>
              </a:ext>
            </a:extLst>
          </p:cNvPr>
          <p:cNvGraphicFramePr>
            <a:graphicFrameLocks/>
          </p:cNvGraphicFramePr>
          <p:nvPr>
            <p:extLst>
              <p:ext uri="{D42A27DB-BD31-4B8C-83A1-F6EECF244321}">
                <p14:modId xmlns:p14="http://schemas.microsoft.com/office/powerpoint/2010/main" val="848605919"/>
              </p:ext>
            </p:extLst>
          </p:nvPr>
        </p:nvGraphicFramePr>
        <p:xfrm>
          <a:off x="4045160" y="3387923"/>
          <a:ext cx="7914707" cy="3269761"/>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939FD0CC-BE26-4E26-8E53-6D838B8DECF8}"/>
              </a:ext>
            </a:extLst>
          </p:cNvPr>
          <p:cNvSpPr txBox="1"/>
          <p:nvPr/>
        </p:nvSpPr>
        <p:spPr>
          <a:xfrm>
            <a:off x="675222" y="4467071"/>
            <a:ext cx="3043920" cy="507831"/>
          </a:xfrm>
          <a:prstGeom prst="rect">
            <a:avLst/>
          </a:prstGeom>
          <a:noFill/>
        </p:spPr>
        <p:txBody>
          <a:bodyPr wrap="square" rtlCol="0">
            <a:spAutoFit/>
          </a:bodyPr>
          <a:lstStyle/>
          <a:p>
            <a:r>
              <a:rPr lang="en-US" sz="900" i="1" dirty="0"/>
              <a:t>Note: CC BY is overrepresented in this sample; see </a:t>
            </a:r>
            <a:r>
              <a:rPr lang="en-US" sz="900" i="1" dirty="0" err="1"/>
              <a:t>bioRxiv</a:t>
            </a:r>
            <a:r>
              <a:rPr lang="en-US" sz="900" i="1" dirty="0"/>
              <a:t> choices as of November 2016 below from Daniel </a:t>
            </a:r>
            <a:r>
              <a:rPr lang="en-US" sz="900" i="1" dirty="0" err="1"/>
              <a:t>Himmelstein</a:t>
            </a:r>
            <a:r>
              <a:rPr lang="en-US" sz="900" i="1" dirty="0"/>
              <a:t> http://blog.dhimmel.com/biorxiv-licenses/  </a:t>
            </a:r>
          </a:p>
        </p:txBody>
      </p:sp>
      <p:sp>
        <p:nvSpPr>
          <p:cNvPr id="8" name="TextBox 7">
            <a:extLst>
              <a:ext uri="{FF2B5EF4-FFF2-40B4-BE49-F238E27FC236}">
                <a16:creationId xmlns:a16="http://schemas.microsoft.com/office/drawing/2014/main" id="{8F6DD60A-9521-4F36-9D98-37D7E0E5F170}"/>
              </a:ext>
            </a:extLst>
          </p:cNvPr>
          <p:cNvSpPr txBox="1"/>
          <p:nvPr/>
        </p:nvSpPr>
        <p:spPr>
          <a:xfrm>
            <a:off x="702655" y="520914"/>
            <a:ext cx="2184572" cy="461665"/>
          </a:xfrm>
          <a:prstGeom prst="rect">
            <a:avLst/>
          </a:prstGeom>
          <a:noFill/>
        </p:spPr>
        <p:txBody>
          <a:bodyPr wrap="none" rtlCol="0">
            <a:spAutoFit/>
          </a:bodyPr>
          <a:lstStyle/>
          <a:p>
            <a:r>
              <a:rPr lang="en-US" sz="2400" i="1" dirty="0"/>
              <a:t>Licensing choice</a:t>
            </a:r>
          </a:p>
        </p:txBody>
      </p:sp>
      <p:sp>
        <p:nvSpPr>
          <p:cNvPr id="9" name="Speech Bubble: Rectangle with Corners Rounded 8">
            <a:extLst>
              <a:ext uri="{FF2B5EF4-FFF2-40B4-BE49-F238E27FC236}">
                <a16:creationId xmlns:a16="http://schemas.microsoft.com/office/drawing/2014/main" id="{5F3D3954-096F-40F5-BDDA-FD9C2F3243EF}"/>
              </a:ext>
            </a:extLst>
          </p:cNvPr>
          <p:cNvSpPr/>
          <p:nvPr/>
        </p:nvSpPr>
        <p:spPr>
          <a:xfrm>
            <a:off x="10114584" y="960301"/>
            <a:ext cx="1607736" cy="1936887"/>
          </a:xfrm>
          <a:prstGeom prst="wedgeRoundRectCallout">
            <a:avLst>
              <a:gd name="adj1" fmla="val 7518"/>
              <a:gd name="adj2" fmla="val 70975"/>
              <a:gd name="adj3" fmla="val 16667"/>
            </a:avLst>
          </a:prstGeom>
          <a:solidFill>
            <a:schemeClr val="bg1"/>
          </a:solidFill>
          <a:ln>
            <a:solidFill>
              <a:schemeClr val="bg2">
                <a:lumMod val="90000"/>
              </a:schemeClr>
            </a:solidFill>
          </a:ln>
          <a:effectLst>
            <a:outerShdw blurRad="203200" dist="139700" dir="402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I really did not understand the options and thus guessed as to which would be less likely to cause trouble when the paper was accepted at a journal </a:t>
            </a:r>
          </a:p>
          <a:p>
            <a:endParaRPr lang="en-US" sz="1000" dirty="0">
              <a:solidFill>
                <a:schemeClr val="tx1"/>
              </a:solidFill>
            </a:endParaRPr>
          </a:p>
          <a:p>
            <a:r>
              <a:rPr lang="en-US" sz="1000" dirty="0">
                <a:solidFill>
                  <a:schemeClr val="tx1"/>
                </a:solidFill>
              </a:rPr>
              <a:t>License choice: Don’t know)</a:t>
            </a:r>
          </a:p>
        </p:txBody>
      </p:sp>
      <p:sp>
        <p:nvSpPr>
          <p:cNvPr id="10" name="TextBox 9">
            <a:extLst>
              <a:ext uri="{FF2B5EF4-FFF2-40B4-BE49-F238E27FC236}">
                <a16:creationId xmlns:a16="http://schemas.microsoft.com/office/drawing/2014/main" id="{D7039765-112A-4E03-BFD1-155E4A33A37A}"/>
              </a:ext>
            </a:extLst>
          </p:cNvPr>
          <p:cNvSpPr txBox="1"/>
          <p:nvPr/>
        </p:nvSpPr>
        <p:spPr>
          <a:xfrm>
            <a:off x="4469055" y="605077"/>
            <a:ext cx="6505758" cy="261610"/>
          </a:xfrm>
          <a:prstGeom prst="rect">
            <a:avLst/>
          </a:prstGeom>
          <a:noFill/>
        </p:spPr>
        <p:txBody>
          <a:bodyPr wrap="square" rtlCol="0">
            <a:spAutoFit/>
          </a:bodyPr>
          <a:lstStyle/>
          <a:p>
            <a:r>
              <a:rPr lang="en-US" sz="1100" i="1" dirty="0"/>
              <a:t>Selected quotes in response to prompt “If factors not listed above were important to you, please explain below.“</a:t>
            </a:r>
          </a:p>
        </p:txBody>
      </p:sp>
      <p:sp>
        <p:nvSpPr>
          <p:cNvPr id="11" name="Speech Bubble: Rectangle with Corners Rounded 10">
            <a:extLst>
              <a:ext uri="{FF2B5EF4-FFF2-40B4-BE49-F238E27FC236}">
                <a16:creationId xmlns:a16="http://schemas.microsoft.com/office/drawing/2014/main" id="{AF7FD29A-4B83-42F9-9861-A06E3C695EFD}"/>
              </a:ext>
            </a:extLst>
          </p:cNvPr>
          <p:cNvSpPr/>
          <p:nvPr/>
        </p:nvSpPr>
        <p:spPr>
          <a:xfrm>
            <a:off x="6010995" y="1253519"/>
            <a:ext cx="1530937" cy="1563737"/>
          </a:xfrm>
          <a:prstGeom prst="wedgeRoundRectCallout">
            <a:avLst>
              <a:gd name="adj1" fmla="val 7518"/>
              <a:gd name="adj2" fmla="val 70975"/>
              <a:gd name="adj3" fmla="val 16667"/>
            </a:avLst>
          </a:prstGeom>
          <a:solidFill>
            <a:schemeClr val="bg1"/>
          </a:solidFill>
          <a:ln>
            <a:solidFill>
              <a:schemeClr val="bg2">
                <a:lumMod val="90000"/>
              </a:schemeClr>
            </a:solidFill>
          </a:ln>
          <a:effectLst>
            <a:outerShdw blurRad="203200" dist="139700" dir="402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I want my work to be useful (liberally licensed), but I want it clear that I should be cited when my work is useful. </a:t>
            </a:r>
          </a:p>
          <a:p>
            <a:endParaRPr lang="en-US" sz="1000" dirty="0">
              <a:solidFill>
                <a:schemeClr val="tx1"/>
              </a:solidFill>
            </a:endParaRPr>
          </a:p>
          <a:p>
            <a:r>
              <a:rPr lang="en-US" sz="1000" dirty="0">
                <a:solidFill>
                  <a:schemeClr val="tx1"/>
                </a:solidFill>
              </a:rPr>
              <a:t>(License choice: CC BY)</a:t>
            </a:r>
          </a:p>
        </p:txBody>
      </p:sp>
      <p:sp>
        <p:nvSpPr>
          <p:cNvPr id="12" name="Speech Bubble: Rectangle with Corners Rounded 11">
            <a:extLst>
              <a:ext uri="{FF2B5EF4-FFF2-40B4-BE49-F238E27FC236}">
                <a16:creationId xmlns:a16="http://schemas.microsoft.com/office/drawing/2014/main" id="{BBD80790-72DA-4E17-B76E-566A10138111}"/>
              </a:ext>
            </a:extLst>
          </p:cNvPr>
          <p:cNvSpPr/>
          <p:nvPr/>
        </p:nvSpPr>
        <p:spPr>
          <a:xfrm>
            <a:off x="4005711" y="1071980"/>
            <a:ext cx="1777415" cy="1954195"/>
          </a:xfrm>
          <a:prstGeom prst="wedgeRoundRectCallout">
            <a:avLst>
              <a:gd name="adj1" fmla="val -1541"/>
              <a:gd name="adj2" fmla="val 68845"/>
              <a:gd name="adj3" fmla="val 16667"/>
            </a:avLst>
          </a:prstGeom>
          <a:solidFill>
            <a:schemeClr val="bg1"/>
          </a:solidFill>
          <a:ln>
            <a:solidFill>
              <a:schemeClr val="bg2">
                <a:lumMod val="90000"/>
              </a:schemeClr>
            </a:solidFill>
          </a:ln>
          <a:effectLst>
            <a:outerShdw blurRad="203200" dist="139700" dir="402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To be honest, I was very confused by the difference between some of the choices. I haven’t looked recently, but it seems like the explanations and consequences of the different options should be explained better. </a:t>
            </a:r>
          </a:p>
          <a:p>
            <a:endParaRPr lang="en-US" sz="1000" dirty="0">
              <a:solidFill>
                <a:schemeClr val="tx1"/>
              </a:solidFill>
            </a:endParaRPr>
          </a:p>
          <a:p>
            <a:r>
              <a:rPr lang="en-US" sz="1000" dirty="0">
                <a:solidFill>
                  <a:schemeClr val="tx1"/>
                </a:solidFill>
              </a:rPr>
              <a:t>(License choice: CC BY-ND)</a:t>
            </a:r>
          </a:p>
        </p:txBody>
      </p:sp>
      <p:sp>
        <p:nvSpPr>
          <p:cNvPr id="13" name="Speech Bubble: Rectangle with Corners Rounded 12">
            <a:extLst>
              <a:ext uri="{FF2B5EF4-FFF2-40B4-BE49-F238E27FC236}">
                <a16:creationId xmlns:a16="http://schemas.microsoft.com/office/drawing/2014/main" id="{0E1626D0-3638-4BCA-8B26-F40B25A74DFB}"/>
              </a:ext>
            </a:extLst>
          </p:cNvPr>
          <p:cNvSpPr/>
          <p:nvPr/>
        </p:nvSpPr>
        <p:spPr>
          <a:xfrm>
            <a:off x="7643334" y="1071980"/>
            <a:ext cx="2172842" cy="1863164"/>
          </a:xfrm>
          <a:prstGeom prst="wedgeRoundRectCallout">
            <a:avLst>
              <a:gd name="adj1" fmla="val -8342"/>
              <a:gd name="adj2" fmla="val 62638"/>
              <a:gd name="adj3" fmla="val 16667"/>
            </a:avLst>
          </a:prstGeom>
          <a:solidFill>
            <a:schemeClr val="bg1"/>
          </a:solidFill>
          <a:ln>
            <a:solidFill>
              <a:schemeClr val="bg2">
                <a:lumMod val="90000"/>
              </a:schemeClr>
            </a:solidFill>
          </a:ln>
          <a:effectLst>
            <a:outerShdw blurRad="203200" dist="139700" dir="402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I was surprised by the question. Had no relevant existing knowledge </a:t>
            </a:r>
            <a:r>
              <a:rPr lang="en-US" sz="1000" dirty="0" err="1">
                <a:solidFill>
                  <a:schemeClr val="tx1"/>
                </a:solidFill>
              </a:rPr>
              <a:t>nd</a:t>
            </a:r>
            <a:r>
              <a:rPr lang="en-US" sz="1000" dirty="0">
                <a:solidFill>
                  <a:schemeClr val="tx1"/>
                </a:solidFill>
              </a:rPr>
              <a:t> tried to find the option </a:t>
            </a:r>
            <a:r>
              <a:rPr lang="en-US" sz="1000" dirty="0" err="1">
                <a:solidFill>
                  <a:schemeClr val="tx1"/>
                </a:solidFill>
              </a:rPr>
              <a:t>tht</a:t>
            </a:r>
            <a:r>
              <a:rPr lang="en-US" sz="1000" dirty="0">
                <a:solidFill>
                  <a:schemeClr val="tx1"/>
                </a:solidFill>
              </a:rPr>
              <a:t> would not interfere with future </a:t>
            </a:r>
            <a:r>
              <a:rPr lang="en-US" sz="1000" dirty="0" err="1">
                <a:solidFill>
                  <a:schemeClr val="tx1"/>
                </a:solidFill>
              </a:rPr>
              <a:t>publiction</a:t>
            </a:r>
            <a:r>
              <a:rPr lang="en-US" sz="1000" dirty="0">
                <a:solidFill>
                  <a:schemeClr val="tx1"/>
                </a:solidFill>
              </a:rPr>
              <a:t> while aiding "open science". I didn't know nor currently remember the meaning of the codes listed above.</a:t>
            </a:r>
          </a:p>
          <a:p>
            <a:endParaRPr lang="en-US" sz="1000" dirty="0">
              <a:solidFill>
                <a:schemeClr val="tx1"/>
              </a:solidFill>
            </a:endParaRPr>
          </a:p>
          <a:p>
            <a:r>
              <a:rPr lang="en-US" sz="1000" dirty="0">
                <a:solidFill>
                  <a:schemeClr val="tx1"/>
                </a:solidFill>
              </a:rPr>
              <a:t>(License choice: Don’t know) </a:t>
            </a:r>
          </a:p>
        </p:txBody>
      </p:sp>
      <p:graphicFrame>
        <p:nvGraphicFramePr>
          <p:cNvPr id="14" name="Table 13">
            <a:extLst>
              <a:ext uri="{FF2B5EF4-FFF2-40B4-BE49-F238E27FC236}">
                <a16:creationId xmlns:a16="http://schemas.microsoft.com/office/drawing/2014/main" id="{FDB01788-A824-4023-878D-464167AE7977}"/>
              </a:ext>
            </a:extLst>
          </p:cNvPr>
          <p:cNvGraphicFramePr>
            <a:graphicFrameLocks noGrp="1"/>
          </p:cNvGraphicFramePr>
          <p:nvPr>
            <p:extLst>
              <p:ext uri="{D42A27DB-BD31-4B8C-83A1-F6EECF244321}">
                <p14:modId xmlns:p14="http://schemas.microsoft.com/office/powerpoint/2010/main" val="1676167533"/>
              </p:ext>
            </p:extLst>
          </p:nvPr>
        </p:nvGraphicFramePr>
        <p:xfrm>
          <a:off x="904993" y="5103136"/>
          <a:ext cx="2655207" cy="1371600"/>
        </p:xfrm>
        <a:graphic>
          <a:graphicData uri="http://schemas.openxmlformats.org/drawingml/2006/table">
            <a:tbl>
              <a:tblPr/>
              <a:tblGrid>
                <a:gridCol w="885069">
                  <a:extLst>
                    <a:ext uri="{9D8B030D-6E8A-4147-A177-3AD203B41FA5}">
                      <a16:colId xmlns:a16="http://schemas.microsoft.com/office/drawing/2014/main" val="2229041339"/>
                    </a:ext>
                  </a:extLst>
                </a:gridCol>
                <a:gridCol w="885069">
                  <a:extLst>
                    <a:ext uri="{9D8B030D-6E8A-4147-A177-3AD203B41FA5}">
                      <a16:colId xmlns:a16="http://schemas.microsoft.com/office/drawing/2014/main" val="351669074"/>
                    </a:ext>
                  </a:extLst>
                </a:gridCol>
                <a:gridCol w="885069">
                  <a:extLst>
                    <a:ext uri="{9D8B030D-6E8A-4147-A177-3AD203B41FA5}">
                      <a16:colId xmlns:a16="http://schemas.microsoft.com/office/drawing/2014/main" val="3756076502"/>
                    </a:ext>
                  </a:extLst>
                </a:gridCol>
              </a:tblGrid>
              <a:tr h="195305">
                <a:tc>
                  <a:txBody>
                    <a:bodyPr/>
                    <a:lstStyle/>
                    <a:p>
                      <a:r>
                        <a:rPr lang="en-US" sz="900"/>
                        <a:t>License</a:t>
                      </a:r>
                    </a:p>
                  </a:txBody>
                  <a:tcPr anchor="ctr">
                    <a:lnL>
                      <a:noFill/>
                    </a:lnL>
                    <a:lnR>
                      <a:noFill/>
                    </a:lnR>
                    <a:lnT>
                      <a:noFill/>
                    </a:lnT>
                    <a:lnB>
                      <a:noFill/>
                    </a:lnB>
                  </a:tcPr>
                </a:tc>
                <a:tc>
                  <a:txBody>
                    <a:bodyPr/>
                    <a:lstStyle/>
                    <a:p>
                      <a:r>
                        <a:rPr lang="en-US" sz="900"/>
                        <a:t>Count</a:t>
                      </a:r>
                    </a:p>
                  </a:txBody>
                  <a:tcPr anchor="ctr">
                    <a:lnL>
                      <a:noFill/>
                    </a:lnL>
                    <a:lnR>
                      <a:noFill/>
                    </a:lnR>
                    <a:lnT>
                      <a:noFill/>
                    </a:lnT>
                    <a:lnB>
                      <a:noFill/>
                    </a:lnB>
                  </a:tcPr>
                </a:tc>
                <a:tc>
                  <a:txBody>
                    <a:bodyPr/>
                    <a:lstStyle/>
                    <a:p>
                      <a:r>
                        <a:rPr lang="en-US" sz="900" dirty="0"/>
                        <a:t>Percent</a:t>
                      </a:r>
                    </a:p>
                  </a:txBody>
                  <a:tcPr anchor="ctr">
                    <a:lnL>
                      <a:noFill/>
                    </a:lnL>
                    <a:lnR>
                      <a:noFill/>
                    </a:lnR>
                    <a:lnT>
                      <a:noFill/>
                    </a:lnT>
                    <a:lnB>
                      <a:noFill/>
                    </a:lnB>
                  </a:tcPr>
                </a:tc>
                <a:extLst>
                  <a:ext uri="{0D108BD9-81ED-4DB2-BD59-A6C34878D82A}">
                    <a16:rowId xmlns:a16="http://schemas.microsoft.com/office/drawing/2014/main" val="2093657945"/>
                  </a:ext>
                </a:extLst>
              </a:tr>
              <a:tr h="195305">
                <a:tc>
                  <a:txBody>
                    <a:bodyPr/>
                    <a:lstStyle/>
                    <a:p>
                      <a:r>
                        <a:rPr lang="en-US" sz="900"/>
                        <a:t>CC BY</a:t>
                      </a:r>
                    </a:p>
                  </a:txBody>
                  <a:tcPr anchor="ctr">
                    <a:lnL>
                      <a:noFill/>
                    </a:lnL>
                    <a:lnR>
                      <a:noFill/>
                    </a:lnR>
                    <a:lnT>
                      <a:noFill/>
                    </a:lnT>
                    <a:lnB>
                      <a:noFill/>
                    </a:lnB>
                  </a:tcPr>
                </a:tc>
                <a:tc>
                  <a:txBody>
                    <a:bodyPr/>
                    <a:lstStyle/>
                    <a:p>
                      <a:r>
                        <a:rPr lang="en-US" sz="900"/>
                        <a:t>1,237</a:t>
                      </a:r>
                    </a:p>
                  </a:txBody>
                  <a:tcPr anchor="ctr">
                    <a:lnL>
                      <a:noFill/>
                    </a:lnL>
                    <a:lnR>
                      <a:noFill/>
                    </a:lnR>
                    <a:lnT>
                      <a:noFill/>
                    </a:lnT>
                    <a:lnB>
                      <a:noFill/>
                    </a:lnB>
                  </a:tcPr>
                </a:tc>
                <a:tc>
                  <a:txBody>
                    <a:bodyPr/>
                    <a:lstStyle/>
                    <a:p>
                      <a:r>
                        <a:rPr lang="en-US" sz="900"/>
                        <a:t>17.8%</a:t>
                      </a:r>
                    </a:p>
                  </a:txBody>
                  <a:tcPr anchor="ctr">
                    <a:lnL>
                      <a:noFill/>
                    </a:lnL>
                    <a:lnR>
                      <a:noFill/>
                    </a:lnR>
                    <a:lnT>
                      <a:noFill/>
                    </a:lnT>
                    <a:lnB>
                      <a:noFill/>
                    </a:lnB>
                  </a:tcPr>
                </a:tc>
                <a:extLst>
                  <a:ext uri="{0D108BD9-81ED-4DB2-BD59-A6C34878D82A}">
                    <a16:rowId xmlns:a16="http://schemas.microsoft.com/office/drawing/2014/main" val="3168566447"/>
                  </a:ext>
                </a:extLst>
              </a:tr>
              <a:tr h="195305">
                <a:tc>
                  <a:txBody>
                    <a:bodyPr/>
                    <a:lstStyle/>
                    <a:p>
                      <a:r>
                        <a:rPr lang="en-US" sz="900"/>
                        <a:t>CC BY-ND</a:t>
                      </a:r>
                    </a:p>
                  </a:txBody>
                  <a:tcPr anchor="ctr">
                    <a:lnL>
                      <a:noFill/>
                    </a:lnL>
                    <a:lnR>
                      <a:noFill/>
                    </a:lnR>
                    <a:lnT>
                      <a:noFill/>
                    </a:lnT>
                    <a:lnB>
                      <a:noFill/>
                    </a:lnB>
                  </a:tcPr>
                </a:tc>
                <a:tc>
                  <a:txBody>
                    <a:bodyPr/>
                    <a:lstStyle/>
                    <a:p>
                      <a:r>
                        <a:rPr lang="en-US" sz="900"/>
                        <a:t>496</a:t>
                      </a:r>
                    </a:p>
                  </a:txBody>
                  <a:tcPr anchor="ctr">
                    <a:lnL>
                      <a:noFill/>
                    </a:lnL>
                    <a:lnR>
                      <a:noFill/>
                    </a:lnR>
                    <a:lnT>
                      <a:noFill/>
                    </a:lnT>
                    <a:lnB>
                      <a:noFill/>
                    </a:lnB>
                  </a:tcPr>
                </a:tc>
                <a:tc>
                  <a:txBody>
                    <a:bodyPr/>
                    <a:lstStyle/>
                    <a:p>
                      <a:r>
                        <a:rPr lang="en-US" sz="900" dirty="0"/>
                        <a:t>7.2%</a:t>
                      </a:r>
                    </a:p>
                  </a:txBody>
                  <a:tcPr anchor="ctr">
                    <a:lnL>
                      <a:noFill/>
                    </a:lnL>
                    <a:lnR>
                      <a:noFill/>
                    </a:lnR>
                    <a:lnT>
                      <a:noFill/>
                    </a:lnT>
                    <a:lnB>
                      <a:noFill/>
                    </a:lnB>
                  </a:tcPr>
                </a:tc>
                <a:extLst>
                  <a:ext uri="{0D108BD9-81ED-4DB2-BD59-A6C34878D82A}">
                    <a16:rowId xmlns:a16="http://schemas.microsoft.com/office/drawing/2014/main" val="209525678"/>
                  </a:ext>
                </a:extLst>
              </a:tr>
              <a:tr h="195305">
                <a:tc>
                  <a:txBody>
                    <a:bodyPr/>
                    <a:lstStyle/>
                    <a:p>
                      <a:r>
                        <a:rPr lang="en-US" sz="900"/>
                        <a:t>CC BY-NC</a:t>
                      </a:r>
                    </a:p>
                  </a:txBody>
                  <a:tcPr anchor="ctr">
                    <a:lnL>
                      <a:noFill/>
                    </a:lnL>
                    <a:lnR>
                      <a:noFill/>
                    </a:lnR>
                    <a:lnT>
                      <a:noFill/>
                    </a:lnT>
                    <a:lnB>
                      <a:noFill/>
                    </a:lnB>
                  </a:tcPr>
                </a:tc>
                <a:tc>
                  <a:txBody>
                    <a:bodyPr/>
                    <a:lstStyle/>
                    <a:p>
                      <a:r>
                        <a:rPr lang="en-US" sz="900"/>
                        <a:t>586</a:t>
                      </a:r>
                    </a:p>
                  </a:txBody>
                  <a:tcPr anchor="ctr">
                    <a:lnL>
                      <a:noFill/>
                    </a:lnL>
                    <a:lnR>
                      <a:noFill/>
                    </a:lnR>
                    <a:lnT>
                      <a:noFill/>
                    </a:lnT>
                    <a:lnB>
                      <a:noFill/>
                    </a:lnB>
                  </a:tcPr>
                </a:tc>
                <a:tc>
                  <a:txBody>
                    <a:bodyPr/>
                    <a:lstStyle/>
                    <a:p>
                      <a:r>
                        <a:rPr lang="en-US" sz="900" dirty="0"/>
                        <a:t>8.5%</a:t>
                      </a:r>
                    </a:p>
                  </a:txBody>
                  <a:tcPr anchor="ctr">
                    <a:lnL>
                      <a:noFill/>
                    </a:lnL>
                    <a:lnR>
                      <a:noFill/>
                    </a:lnR>
                    <a:lnT>
                      <a:noFill/>
                    </a:lnT>
                    <a:lnB>
                      <a:noFill/>
                    </a:lnB>
                  </a:tcPr>
                </a:tc>
                <a:extLst>
                  <a:ext uri="{0D108BD9-81ED-4DB2-BD59-A6C34878D82A}">
                    <a16:rowId xmlns:a16="http://schemas.microsoft.com/office/drawing/2014/main" val="2715086705"/>
                  </a:ext>
                </a:extLst>
              </a:tr>
              <a:tr h="195305">
                <a:tc>
                  <a:txBody>
                    <a:bodyPr/>
                    <a:lstStyle/>
                    <a:p>
                      <a:r>
                        <a:rPr lang="en-US" sz="900"/>
                        <a:t>CC BY-NC-ND</a:t>
                      </a:r>
                    </a:p>
                  </a:txBody>
                  <a:tcPr anchor="ctr">
                    <a:lnL>
                      <a:noFill/>
                    </a:lnL>
                    <a:lnR>
                      <a:noFill/>
                    </a:lnR>
                    <a:lnT>
                      <a:noFill/>
                    </a:lnT>
                    <a:lnB>
                      <a:noFill/>
                    </a:lnB>
                  </a:tcPr>
                </a:tc>
                <a:tc>
                  <a:txBody>
                    <a:bodyPr/>
                    <a:lstStyle/>
                    <a:p>
                      <a:r>
                        <a:rPr lang="en-US" sz="900"/>
                        <a:t>2,553</a:t>
                      </a:r>
                    </a:p>
                  </a:txBody>
                  <a:tcPr anchor="ctr">
                    <a:lnL>
                      <a:noFill/>
                    </a:lnL>
                    <a:lnR>
                      <a:noFill/>
                    </a:lnR>
                    <a:lnT>
                      <a:noFill/>
                    </a:lnT>
                    <a:lnB>
                      <a:noFill/>
                    </a:lnB>
                  </a:tcPr>
                </a:tc>
                <a:tc>
                  <a:txBody>
                    <a:bodyPr/>
                    <a:lstStyle/>
                    <a:p>
                      <a:r>
                        <a:rPr lang="en-US" sz="900"/>
                        <a:t>36.8%</a:t>
                      </a:r>
                    </a:p>
                  </a:txBody>
                  <a:tcPr anchor="ctr">
                    <a:lnL>
                      <a:noFill/>
                    </a:lnL>
                    <a:lnR>
                      <a:noFill/>
                    </a:lnR>
                    <a:lnT>
                      <a:noFill/>
                    </a:lnT>
                    <a:lnB>
                      <a:noFill/>
                    </a:lnB>
                  </a:tcPr>
                </a:tc>
                <a:extLst>
                  <a:ext uri="{0D108BD9-81ED-4DB2-BD59-A6C34878D82A}">
                    <a16:rowId xmlns:a16="http://schemas.microsoft.com/office/drawing/2014/main" val="4078661584"/>
                  </a:ext>
                </a:extLst>
              </a:tr>
              <a:tr h="195305">
                <a:tc>
                  <a:txBody>
                    <a:bodyPr/>
                    <a:lstStyle/>
                    <a:p>
                      <a:r>
                        <a:rPr lang="en-US" sz="900"/>
                        <a:t>None</a:t>
                      </a:r>
                    </a:p>
                  </a:txBody>
                  <a:tcPr anchor="ctr">
                    <a:lnL>
                      <a:noFill/>
                    </a:lnL>
                    <a:lnR>
                      <a:noFill/>
                    </a:lnR>
                    <a:lnT>
                      <a:noFill/>
                    </a:lnT>
                    <a:lnB>
                      <a:noFill/>
                    </a:lnB>
                  </a:tcPr>
                </a:tc>
                <a:tc>
                  <a:txBody>
                    <a:bodyPr/>
                    <a:lstStyle/>
                    <a:p>
                      <a:r>
                        <a:rPr lang="en-US" sz="900" dirty="0"/>
                        <a:t>2,061</a:t>
                      </a:r>
                    </a:p>
                  </a:txBody>
                  <a:tcPr anchor="ctr">
                    <a:lnL>
                      <a:noFill/>
                    </a:lnL>
                    <a:lnR>
                      <a:noFill/>
                    </a:lnR>
                    <a:lnT>
                      <a:noFill/>
                    </a:lnT>
                    <a:lnB>
                      <a:noFill/>
                    </a:lnB>
                  </a:tcPr>
                </a:tc>
                <a:tc>
                  <a:txBody>
                    <a:bodyPr/>
                    <a:lstStyle/>
                    <a:p>
                      <a:r>
                        <a:rPr lang="en-US" sz="900" dirty="0"/>
                        <a:t>29.7%</a:t>
                      </a:r>
                    </a:p>
                  </a:txBody>
                  <a:tcPr anchor="ctr">
                    <a:lnL>
                      <a:noFill/>
                    </a:lnL>
                    <a:lnR>
                      <a:noFill/>
                    </a:lnR>
                    <a:lnT>
                      <a:noFill/>
                    </a:lnT>
                    <a:lnB>
                      <a:noFill/>
                    </a:lnB>
                  </a:tcPr>
                </a:tc>
                <a:extLst>
                  <a:ext uri="{0D108BD9-81ED-4DB2-BD59-A6C34878D82A}">
                    <a16:rowId xmlns:a16="http://schemas.microsoft.com/office/drawing/2014/main" val="3164470177"/>
                  </a:ext>
                </a:extLst>
              </a:tr>
            </a:tbl>
          </a:graphicData>
        </a:graphic>
      </p:graphicFrame>
      <p:pic>
        <p:nvPicPr>
          <p:cNvPr id="15" name="Picture 14">
            <a:extLst>
              <a:ext uri="{FF2B5EF4-FFF2-40B4-BE49-F238E27FC236}">
                <a16:creationId xmlns:a16="http://schemas.microsoft.com/office/drawing/2014/main" id="{5C8D9B64-46F5-4315-BFD4-5310B7E25F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18452" y="6523257"/>
            <a:ext cx="1209228" cy="302307"/>
          </a:xfrm>
          <a:prstGeom prst="rect">
            <a:avLst/>
          </a:prstGeom>
        </p:spPr>
      </p:pic>
    </p:spTree>
    <p:extLst>
      <p:ext uri="{BB962C8B-B14F-4D97-AF65-F5344CB8AC3E}">
        <p14:creationId xmlns:p14="http://schemas.microsoft.com/office/powerpoint/2010/main" val="1062091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26AE28B-112A-45C2-BA71-0B06688309DB}"/>
              </a:ext>
            </a:extLst>
          </p:cNvPr>
          <p:cNvSpPr/>
          <p:nvPr/>
        </p:nvSpPr>
        <p:spPr>
          <a:xfrm>
            <a:off x="0" y="356639"/>
            <a:ext cx="5867905" cy="5911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5C2B9F0-E5C8-420B-A905-B6A31A245E83}"/>
              </a:ext>
            </a:extLst>
          </p:cNvPr>
          <p:cNvSpPr txBox="1"/>
          <p:nvPr/>
        </p:nvSpPr>
        <p:spPr>
          <a:xfrm>
            <a:off x="515546" y="421392"/>
            <a:ext cx="5164299" cy="461665"/>
          </a:xfrm>
          <a:prstGeom prst="rect">
            <a:avLst/>
          </a:prstGeom>
          <a:noFill/>
        </p:spPr>
        <p:txBody>
          <a:bodyPr wrap="none" rtlCol="0">
            <a:spAutoFit/>
          </a:bodyPr>
          <a:lstStyle/>
          <a:p>
            <a:r>
              <a:rPr lang="en-US" sz="2400" i="1" dirty="0"/>
              <a:t>Attitudes toward reuse by license choice</a:t>
            </a:r>
          </a:p>
        </p:txBody>
      </p:sp>
      <p:pic>
        <p:nvPicPr>
          <p:cNvPr id="5" name="Picture 4">
            <a:extLst>
              <a:ext uri="{FF2B5EF4-FFF2-40B4-BE49-F238E27FC236}">
                <a16:creationId xmlns:a16="http://schemas.microsoft.com/office/drawing/2014/main" id="{56ACA704-2577-4497-AFCC-74F88226CE79}"/>
              </a:ext>
            </a:extLst>
          </p:cNvPr>
          <p:cNvPicPr>
            <a:picLocks noChangeAspect="1"/>
          </p:cNvPicPr>
          <p:nvPr/>
        </p:nvPicPr>
        <p:blipFill rotWithShape="1">
          <a:blip r:embed="rId2">
            <a:extLst>
              <a:ext uri="{28A0092B-C50C-407E-A947-70E740481C1C}">
                <a14:useLocalDpi xmlns:a14="http://schemas.microsoft.com/office/drawing/2010/main" val="0"/>
              </a:ext>
            </a:extLst>
          </a:blip>
          <a:srcRect l="53326" t="86443"/>
          <a:stretch/>
        </p:blipFill>
        <p:spPr>
          <a:xfrm>
            <a:off x="9131001" y="2090642"/>
            <a:ext cx="2437267" cy="1242812"/>
          </a:xfrm>
          <a:prstGeom prst="rect">
            <a:avLst/>
          </a:prstGeom>
        </p:spPr>
      </p:pic>
      <p:pic>
        <p:nvPicPr>
          <p:cNvPr id="6" name="Picture 5">
            <a:extLst>
              <a:ext uri="{FF2B5EF4-FFF2-40B4-BE49-F238E27FC236}">
                <a16:creationId xmlns:a16="http://schemas.microsoft.com/office/drawing/2014/main" id="{029BCF02-6AC7-47D9-8BA6-7F16419020E6}"/>
              </a:ext>
            </a:extLst>
          </p:cNvPr>
          <p:cNvPicPr>
            <a:picLocks noChangeAspect="1"/>
          </p:cNvPicPr>
          <p:nvPr/>
        </p:nvPicPr>
        <p:blipFill rotWithShape="1">
          <a:blip r:embed="rId3">
            <a:extLst>
              <a:ext uri="{28A0092B-C50C-407E-A947-70E740481C1C}">
                <a14:useLocalDpi xmlns:a14="http://schemas.microsoft.com/office/drawing/2010/main" val="0"/>
              </a:ext>
            </a:extLst>
          </a:blip>
          <a:srcRect b="13507"/>
          <a:stretch/>
        </p:blipFill>
        <p:spPr>
          <a:xfrm rot="5400000">
            <a:off x="2870092" y="241140"/>
            <a:ext cx="4908107" cy="8053114"/>
          </a:xfrm>
          <a:prstGeom prst="rect">
            <a:avLst/>
          </a:prstGeom>
        </p:spPr>
      </p:pic>
      <p:sp>
        <p:nvSpPr>
          <p:cNvPr id="7" name="TextBox 6">
            <a:extLst>
              <a:ext uri="{FF2B5EF4-FFF2-40B4-BE49-F238E27FC236}">
                <a16:creationId xmlns:a16="http://schemas.microsoft.com/office/drawing/2014/main" id="{8E1571C5-93C4-4846-A4E8-CED0F5D0DF48}"/>
              </a:ext>
            </a:extLst>
          </p:cNvPr>
          <p:cNvSpPr txBox="1"/>
          <p:nvPr/>
        </p:nvSpPr>
        <p:spPr>
          <a:xfrm>
            <a:off x="6526404" y="1536644"/>
            <a:ext cx="2939358" cy="276999"/>
          </a:xfrm>
          <a:prstGeom prst="rect">
            <a:avLst/>
          </a:prstGeom>
          <a:noFill/>
        </p:spPr>
        <p:txBody>
          <a:bodyPr wrap="square" rtlCol="0">
            <a:spAutoFit/>
          </a:bodyPr>
          <a:lstStyle/>
          <a:p>
            <a:r>
              <a:rPr lang="en-US" sz="1200" i="1" dirty="0"/>
              <a:t>Fraction of affirmative responses</a:t>
            </a:r>
          </a:p>
        </p:txBody>
      </p:sp>
      <p:sp>
        <p:nvSpPr>
          <p:cNvPr id="8" name="Rectangle 7">
            <a:extLst>
              <a:ext uri="{FF2B5EF4-FFF2-40B4-BE49-F238E27FC236}">
                <a16:creationId xmlns:a16="http://schemas.microsoft.com/office/drawing/2014/main" id="{056762F7-F647-40B2-B233-B753D9753455}"/>
              </a:ext>
            </a:extLst>
          </p:cNvPr>
          <p:cNvSpPr/>
          <p:nvPr/>
        </p:nvSpPr>
        <p:spPr>
          <a:xfrm>
            <a:off x="397888" y="1290143"/>
            <a:ext cx="3441379" cy="1169551"/>
          </a:xfrm>
          <a:prstGeom prst="rect">
            <a:avLst/>
          </a:prstGeom>
        </p:spPr>
        <p:txBody>
          <a:bodyPr wrap="square">
            <a:spAutoFit/>
          </a:bodyPr>
          <a:lstStyle/>
          <a:p>
            <a:r>
              <a:rPr lang="en-US" sz="1400" dirty="0">
                <a:solidFill>
                  <a:srgbClr val="595959"/>
                </a:solidFill>
              </a:rPr>
              <a:t>What would you like others to be able to do with your preprint, without having to ask for your permission? Assume, unless noted, that your work would be attributed to you and your co-authors. </a:t>
            </a:r>
            <a:endParaRPr lang="en-US" sz="1400" dirty="0"/>
          </a:p>
        </p:txBody>
      </p:sp>
      <p:pic>
        <p:nvPicPr>
          <p:cNvPr id="9" name="Picture 8">
            <a:extLst>
              <a:ext uri="{FF2B5EF4-FFF2-40B4-BE49-F238E27FC236}">
                <a16:creationId xmlns:a16="http://schemas.microsoft.com/office/drawing/2014/main" id="{7321C153-DBCB-4F96-A040-B5D56089D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18452" y="6523257"/>
            <a:ext cx="1209228" cy="302307"/>
          </a:xfrm>
          <a:prstGeom prst="rect">
            <a:avLst/>
          </a:prstGeom>
        </p:spPr>
      </p:pic>
    </p:spTree>
    <p:extLst>
      <p:ext uri="{BB962C8B-B14F-4D97-AF65-F5344CB8AC3E}">
        <p14:creationId xmlns:p14="http://schemas.microsoft.com/office/powerpoint/2010/main" val="3743479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2EE00A-E2A0-4140-8C6E-44DDCBD0447D}"/>
              </a:ext>
            </a:extLst>
          </p:cNvPr>
          <p:cNvSpPr/>
          <p:nvPr/>
        </p:nvSpPr>
        <p:spPr>
          <a:xfrm>
            <a:off x="1" y="356639"/>
            <a:ext cx="2773478" cy="5911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319F8DF-6CA8-4576-9C44-54DF27C1FD55}"/>
              </a:ext>
            </a:extLst>
          </p:cNvPr>
          <p:cNvSpPr txBox="1"/>
          <p:nvPr/>
        </p:nvSpPr>
        <p:spPr>
          <a:xfrm>
            <a:off x="515546" y="421392"/>
            <a:ext cx="2267800" cy="461665"/>
          </a:xfrm>
          <a:prstGeom prst="rect">
            <a:avLst/>
          </a:prstGeom>
          <a:noFill/>
        </p:spPr>
        <p:txBody>
          <a:bodyPr wrap="none" rtlCol="0">
            <a:spAutoFit/>
          </a:bodyPr>
          <a:lstStyle/>
          <a:p>
            <a:r>
              <a:rPr lang="en-US" sz="2400" i="1" dirty="0"/>
              <a:t>Other comments</a:t>
            </a:r>
          </a:p>
        </p:txBody>
      </p:sp>
      <p:sp>
        <p:nvSpPr>
          <p:cNvPr id="6" name="Speech Bubble: Rectangle with Corners Rounded 5">
            <a:extLst>
              <a:ext uri="{FF2B5EF4-FFF2-40B4-BE49-F238E27FC236}">
                <a16:creationId xmlns:a16="http://schemas.microsoft.com/office/drawing/2014/main" id="{652FCFA7-43E4-4883-81E0-F0CD3E2AB75D}"/>
              </a:ext>
            </a:extLst>
          </p:cNvPr>
          <p:cNvSpPr/>
          <p:nvPr/>
        </p:nvSpPr>
        <p:spPr>
          <a:xfrm>
            <a:off x="9669002" y="4187600"/>
            <a:ext cx="1249301" cy="1335577"/>
          </a:xfrm>
          <a:prstGeom prst="wedgeRoundRectCallout">
            <a:avLst>
              <a:gd name="adj1" fmla="val -1541"/>
              <a:gd name="adj2" fmla="val 68845"/>
              <a:gd name="adj3" fmla="val 16667"/>
            </a:avLst>
          </a:prstGeom>
          <a:solidFill>
            <a:schemeClr val="bg1"/>
          </a:solidFill>
          <a:ln>
            <a:solidFill>
              <a:schemeClr val="bg2">
                <a:lumMod val="90000"/>
              </a:schemeClr>
            </a:solidFill>
          </a:ln>
          <a:effectLst>
            <a:outerShdw blurRad="203200" dist="139700" dir="402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Professional attribution standards still apply.</a:t>
            </a:r>
          </a:p>
        </p:txBody>
      </p:sp>
      <p:sp>
        <p:nvSpPr>
          <p:cNvPr id="7" name="Speech Bubble: Rectangle with Corners Rounded 6">
            <a:extLst>
              <a:ext uri="{FF2B5EF4-FFF2-40B4-BE49-F238E27FC236}">
                <a16:creationId xmlns:a16="http://schemas.microsoft.com/office/drawing/2014/main" id="{6B3F3D49-8F8D-44FB-B17E-4653EB6F0214}"/>
              </a:ext>
            </a:extLst>
          </p:cNvPr>
          <p:cNvSpPr/>
          <p:nvPr/>
        </p:nvSpPr>
        <p:spPr>
          <a:xfrm>
            <a:off x="3496674" y="2083136"/>
            <a:ext cx="2599325" cy="2020882"/>
          </a:xfrm>
          <a:prstGeom prst="wedgeRoundRectCallout">
            <a:avLst>
              <a:gd name="adj1" fmla="val -3410"/>
              <a:gd name="adj2" fmla="val 60429"/>
              <a:gd name="adj3" fmla="val 16667"/>
            </a:avLst>
          </a:prstGeom>
          <a:solidFill>
            <a:schemeClr val="bg1"/>
          </a:solidFill>
          <a:ln>
            <a:solidFill>
              <a:schemeClr val="bg2">
                <a:lumMod val="90000"/>
              </a:schemeClr>
            </a:solidFill>
          </a:ln>
          <a:effectLst>
            <a:outerShdw blurRad="203200" dist="139700" dir="402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Some of the list above are things that I don’t actively ‘want’ (</a:t>
            </a:r>
            <a:r>
              <a:rPr lang="en-US" sz="1200" dirty="0" err="1">
                <a:solidFill>
                  <a:schemeClr val="tx1"/>
                </a:solidFill>
              </a:rPr>
              <a:t>eg</a:t>
            </a:r>
            <a:r>
              <a:rPr lang="en-US" sz="1200" dirty="0">
                <a:solidFill>
                  <a:schemeClr val="tx1"/>
                </a:solidFill>
              </a:rPr>
              <a:t> selling it in a collection) but I’m not that bothered if people choose to and would rather have unrestricted reuse rather than putting restrictions on it that are unlikely to ever be challenged by anyone anyway. </a:t>
            </a:r>
          </a:p>
        </p:txBody>
      </p:sp>
      <p:sp>
        <p:nvSpPr>
          <p:cNvPr id="8" name="Speech Bubble: Rectangle with Corners Rounded 7">
            <a:extLst>
              <a:ext uri="{FF2B5EF4-FFF2-40B4-BE49-F238E27FC236}">
                <a16:creationId xmlns:a16="http://schemas.microsoft.com/office/drawing/2014/main" id="{EBA9EF53-881B-4C29-92ED-20C776F398D3}"/>
              </a:ext>
            </a:extLst>
          </p:cNvPr>
          <p:cNvSpPr/>
          <p:nvPr/>
        </p:nvSpPr>
        <p:spPr>
          <a:xfrm>
            <a:off x="1110717" y="2145258"/>
            <a:ext cx="1871787" cy="1897264"/>
          </a:xfrm>
          <a:prstGeom prst="wedgeRoundRectCallout">
            <a:avLst>
              <a:gd name="adj1" fmla="val 6871"/>
              <a:gd name="adj2" fmla="val 71718"/>
              <a:gd name="adj3" fmla="val 16667"/>
            </a:avLst>
          </a:prstGeom>
          <a:solidFill>
            <a:schemeClr val="bg1"/>
          </a:solidFill>
          <a:ln>
            <a:solidFill>
              <a:schemeClr val="bg2">
                <a:lumMod val="90000"/>
              </a:schemeClr>
            </a:solidFill>
          </a:ln>
          <a:effectLst>
            <a:outerShdw blurRad="203200" dist="139700" dir="402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I think most people, like me, don't completely understand the differences between different licenses, or how a preprint license impacts the journal license. </a:t>
            </a:r>
          </a:p>
        </p:txBody>
      </p:sp>
      <p:sp>
        <p:nvSpPr>
          <p:cNvPr id="9" name="Speech Bubble: Rectangle with Corners Rounded 8">
            <a:extLst>
              <a:ext uri="{FF2B5EF4-FFF2-40B4-BE49-F238E27FC236}">
                <a16:creationId xmlns:a16="http://schemas.microsoft.com/office/drawing/2014/main" id="{4B3A6C75-3E3B-4682-A981-D2AF3851C0D5}"/>
              </a:ext>
            </a:extLst>
          </p:cNvPr>
          <p:cNvSpPr/>
          <p:nvPr/>
        </p:nvSpPr>
        <p:spPr>
          <a:xfrm>
            <a:off x="3542171" y="4543213"/>
            <a:ext cx="2307139" cy="1335577"/>
          </a:xfrm>
          <a:prstGeom prst="wedgeRoundRectCallout">
            <a:avLst>
              <a:gd name="adj1" fmla="val -16023"/>
              <a:gd name="adj2" fmla="val 76452"/>
              <a:gd name="adj3" fmla="val 16667"/>
            </a:avLst>
          </a:prstGeom>
          <a:solidFill>
            <a:schemeClr val="bg1"/>
          </a:solidFill>
          <a:ln>
            <a:solidFill>
              <a:schemeClr val="bg2">
                <a:lumMod val="90000"/>
              </a:schemeClr>
            </a:solidFill>
          </a:ln>
          <a:effectLst>
            <a:outerShdw blurRad="203200" dist="139700" dir="402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I do not _like_ some of the commercial options, but am willing to accept them giving how problematic NC can turn out to be in practice</a:t>
            </a:r>
          </a:p>
        </p:txBody>
      </p:sp>
      <p:sp>
        <p:nvSpPr>
          <p:cNvPr id="10" name="Speech Bubble: Rectangle with Corners Rounded 9">
            <a:extLst>
              <a:ext uri="{FF2B5EF4-FFF2-40B4-BE49-F238E27FC236}">
                <a16:creationId xmlns:a16="http://schemas.microsoft.com/office/drawing/2014/main" id="{2A914502-81D3-4097-96FB-21C745E2B817}"/>
              </a:ext>
            </a:extLst>
          </p:cNvPr>
          <p:cNvSpPr/>
          <p:nvPr/>
        </p:nvSpPr>
        <p:spPr>
          <a:xfrm>
            <a:off x="799343" y="4687605"/>
            <a:ext cx="2307140" cy="1335577"/>
          </a:xfrm>
          <a:prstGeom prst="wedgeRoundRectCallout">
            <a:avLst>
              <a:gd name="adj1" fmla="val -1541"/>
              <a:gd name="adj2" fmla="val 68845"/>
              <a:gd name="adj3" fmla="val 16667"/>
            </a:avLst>
          </a:prstGeom>
          <a:solidFill>
            <a:schemeClr val="bg1"/>
          </a:solidFill>
          <a:ln>
            <a:solidFill>
              <a:schemeClr val="bg2">
                <a:lumMod val="90000"/>
              </a:schemeClr>
            </a:solidFill>
          </a:ln>
          <a:effectLst>
            <a:outerShdw blurRad="203200" dist="139700" dir="402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I know that this is important and I promise I have tried to understand </a:t>
            </a:r>
            <a:r>
              <a:rPr lang="en-US" sz="1200" dirty="0" err="1">
                <a:solidFill>
                  <a:schemeClr val="tx1"/>
                </a:solidFill>
              </a:rPr>
              <a:t>licencing</a:t>
            </a:r>
            <a:r>
              <a:rPr lang="en-US" sz="1200" dirty="0">
                <a:solidFill>
                  <a:schemeClr val="tx1"/>
                </a:solidFill>
              </a:rPr>
              <a:t>, but I simply don't understand it and there is conflicting advice on what to do. </a:t>
            </a:r>
          </a:p>
        </p:txBody>
      </p:sp>
      <p:sp>
        <p:nvSpPr>
          <p:cNvPr id="11" name="Speech Bubble: Rectangle with Corners Rounded 10">
            <a:extLst>
              <a:ext uri="{FF2B5EF4-FFF2-40B4-BE49-F238E27FC236}">
                <a16:creationId xmlns:a16="http://schemas.microsoft.com/office/drawing/2014/main" id="{776D0491-C3F9-4A14-AB64-09980113D997}"/>
              </a:ext>
            </a:extLst>
          </p:cNvPr>
          <p:cNvSpPr/>
          <p:nvPr/>
        </p:nvSpPr>
        <p:spPr>
          <a:xfrm>
            <a:off x="6843987" y="4443133"/>
            <a:ext cx="1881654" cy="1335577"/>
          </a:xfrm>
          <a:prstGeom prst="wedgeRoundRectCallout">
            <a:avLst>
              <a:gd name="adj1" fmla="val -45309"/>
              <a:gd name="adj2" fmla="val 80180"/>
              <a:gd name="adj3" fmla="val 16667"/>
            </a:avLst>
          </a:prstGeom>
          <a:solidFill>
            <a:schemeClr val="bg1"/>
          </a:solidFill>
          <a:ln>
            <a:solidFill>
              <a:schemeClr val="bg2">
                <a:lumMod val="90000"/>
              </a:schemeClr>
            </a:solidFill>
          </a:ln>
          <a:effectLst>
            <a:outerShdw blurRad="203200" dist="139700" dir="402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The world would be far better place if CC BY is mandatory for every scholarly work. </a:t>
            </a:r>
          </a:p>
        </p:txBody>
      </p:sp>
      <p:sp>
        <p:nvSpPr>
          <p:cNvPr id="12" name="Speech Bubble: Rectangle with Corners Rounded 11">
            <a:extLst>
              <a:ext uri="{FF2B5EF4-FFF2-40B4-BE49-F238E27FC236}">
                <a16:creationId xmlns:a16="http://schemas.microsoft.com/office/drawing/2014/main" id="{5E310C38-FB8E-4CED-9844-4C124F085B57}"/>
              </a:ext>
            </a:extLst>
          </p:cNvPr>
          <p:cNvSpPr/>
          <p:nvPr/>
        </p:nvSpPr>
        <p:spPr>
          <a:xfrm>
            <a:off x="9669002" y="2365835"/>
            <a:ext cx="1760542" cy="1063165"/>
          </a:xfrm>
          <a:prstGeom prst="wedgeRoundRectCallout">
            <a:avLst>
              <a:gd name="adj1" fmla="val 15516"/>
              <a:gd name="adj2" fmla="val 74739"/>
              <a:gd name="adj3" fmla="val 16667"/>
            </a:avLst>
          </a:prstGeom>
          <a:solidFill>
            <a:schemeClr val="bg1"/>
          </a:solidFill>
          <a:ln>
            <a:solidFill>
              <a:schemeClr val="bg2">
                <a:lumMod val="90000"/>
              </a:schemeClr>
            </a:solidFill>
          </a:ln>
          <a:effectLst>
            <a:outerShdw blurRad="203200" dist="139700" dir="402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I would want credit for anything commercial arising. Potentially financial credit. </a:t>
            </a:r>
          </a:p>
        </p:txBody>
      </p:sp>
      <p:sp>
        <p:nvSpPr>
          <p:cNvPr id="13" name="Speech Bubble: Rectangle with Corners Rounded 12">
            <a:extLst>
              <a:ext uri="{FF2B5EF4-FFF2-40B4-BE49-F238E27FC236}">
                <a16:creationId xmlns:a16="http://schemas.microsoft.com/office/drawing/2014/main" id="{7EC5AF78-C406-40D0-A04B-1CB93FDE7459}"/>
              </a:ext>
            </a:extLst>
          </p:cNvPr>
          <p:cNvSpPr/>
          <p:nvPr/>
        </p:nvSpPr>
        <p:spPr>
          <a:xfrm>
            <a:off x="6465689" y="2037213"/>
            <a:ext cx="2525802" cy="1720408"/>
          </a:xfrm>
          <a:prstGeom prst="wedgeRoundRectCallout">
            <a:avLst>
              <a:gd name="adj1" fmla="val 8082"/>
              <a:gd name="adj2" fmla="val 76237"/>
              <a:gd name="adj3" fmla="val 16667"/>
            </a:avLst>
          </a:prstGeom>
          <a:solidFill>
            <a:schemeClr val="bg1"/>
          </a:solidFill>
          <a:ln>
            <a:solidFill>
              <a:schemeClr val="bg2">
                <a:lumMod val="90000"/>
              </a:schemeClr>
            </a:solidFill>
          </a:ln>
          <a:effectLst>
            <a:outerShdw blurRad="203200" dist="139700" dir="402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People are dumb and make wrong choices with good intentions, but misinformed all the while. Accept that and guide them towards the best choices whilst allowing them to choose something different if they can reasonably justify it. </a:t>
            </a:r>
          </a:p>
        </p:txBody>
      </p:sp>
      <p:sp>
        <p:nvSpPr>
          <p:cNvPr id="14" name="TextBox 13">
            <a:extLst>
              <a:ext uri="{FF2B5EF4-FFF2-40B4-BE49-F238E27FC236}">
                <a16:creationId xmlns:a16="http://schemas.microsoft.com/office/drawing/2014/main" id="{91FD7A76-C70B-48EF-B1FC-6107620D8D13}"/>
              </a:ext>
            </a:extLst>
          </p:cNvPr>
          <p:cNvSpPr txBox="1"/>
          <p:nvPr/>
        </p:nvSpPr>
        <p:spPr>
          <a:xfrm>
            <a:off x="856893" y="1394242"/>
            <a:ext cx="2249590" cy="369332"/>
          </a:xfrm>
          <a:prstGeom prst="rect">
            <a:avLst/>
          </a:prstGeom>
          <a:noFill/>
        </p:spPr>
        <p:txBody>
          <a:bodyPr wrap="none" rtlCol="0">
            <a:spAutoFit/>
          </a:bodyPr>
          <a:lstStyle/>
          <a:p>
            <a:r>
              <a:rPr lang="en-US" dirty="0"/>
              <a:t>Lack of understanding</a:t>
            </a:r>
          </a:p>
        </p:txBody>
      </p:sp>
      <p:sp>
        <p:nvSpPr>
          <p:cNvPr id="15" name="TextBox 14">
            <a:extLst>
              <a:ext uri="{FF2B5EF4-FFF2-40B4-BE49-F238E27FC236}">
                <a16:creationId xmlns:a16="http://schemas.microsoft.com/office/drawing/2014/main" id="{15077736-F729-4ABF-A9ED-FBD758F7D4A3}"/>
              </a:ext>
            </a:extLst>
          </p:cNvPr>
          <p:cNvSpPr txBox="1"/>
          <p:nvPr/>
        </p:nvSpPr>
        <p:spPr>
          <a:xfrm>
            <a:off x="2906702" y="678130"/>
            <a:ext cx="5623655" cy="261610"/>
          </a:xfrm>
          <a:prstGeom prst="rect">
            <a:avLst/>
          </a:prstGeom>
          <a:noFill/>
        </p:spPr>
        <p:txBody>
          <a:bodyPr wrap="none" rtlCol="0">
            <a:spAutoFit/>
          </a:bodyPr>
          <a:lstStyle/>
          <a:p>
            <a:r>
              <a:rPr lang="en-US" sz="1100" i="1" dirty="0"/>
              <a:t>Selected responses to prompt “Do you have any other comments regarding preprint licensing?” </a:t>
            </a:r>
          </a:p>
        </p:txBody>
      </p:sp>
      <p:sp>
        <p:nvSpPr>
          <p:cNvPr id="16" name="TextBox 15">
            <a:extLst>
              <a:ext uri="{FF2B5EF4-FFF2-40B4-BE49-F238E27FC236}">
                <a16:creationId xmlns:a16="http://schemas.microsoft.com/office/drawing/2014/main" id="{EE06F99C-DC83-419B-9B80-5014D163DA75}"/>
              </a:ext>
            </a:extLst>
          </p:cNvPr>
          <p:cNvSpPr txBox="1"/>
          <p:nvPr/>
        </p:nvSpPr>
        <p:spPr>
          <a:xfrm>
            <a:off x="9692705" y="1323833"/>
            <a:ext cx="1906182" cy="646331"/>
          </a:xfrm>
          <a:prstGeom prst="rect">
            <a:avLst/>
          </a:prstGeom>
          <a:noFill/>
        </p:spPr>
        <p:txBody>
          <a:bodyPr wrap="square" rtlCol="0">
            <a:spAutoFit/>
          </a:bodyPr>
          <a:lstStyle/>
          <a:p>
            <a:r>
              <a:rPr lang="en-US" dirty="0"/>
              <a:t>Credit (financial and professional)</a:t>
            </a:r>
          </a:p>
        </p:txBody>
      </p:sp>
      <p:sp>
        <p:nvSpPr>
          <p:cNvPr id="17" name="TextBox 16">
            <a:extLst>
              <a:ext uri="{FF2B5EF4-FFF2-40B4-BE49-F238E27FC236}">
                <a16:creationId xmlns:a16="http://schemas.microsoft.com/office/drawing/2014/main" id="{C7356097-0F72-4068-BCBC-DFF111B83727}"/>
              </a:ext>
            </a:extLst>
          </p:cNvPr>
          <p:cNvSpPr txBox="1"/>
          <p:nvPr/>
        </p:nvSpPr>
        <p:spPr>
          <a:xfrm>
            <a:off x="4023694" y="1407756"/>
            <a:ext cx="1053237" cy="369332"/>
          </a:xfrm>
          <a:prstGeom prst="rect">
            <a:avLst/>
          </a:prstGeom>
          <a:noFill/>
        </p:spPr>
        <p:txBody>
          <a:bodyPr wrap="none" rtlCol="0">
            <a:spAutoFit/>
          </a:bodyPr>
          <a:lstStyle/>
          <a:p>
            <a:r>
              <a:rPr lang="en-US" dirty="0"/>
              <a:t>Tradeoffs</a:t>
            </a:r>
          </a:p>
        </p:txBody>
      </p:sp>
      <p:sp>
        <p:nvSpPr>
          <p:cNvPr id="18" name="TextBox 17">
            <a:extLst>
              <a:ext uri="{FF2B5EF4-FFF2-40B4-BE49-F238E27FC236}">
                <a16:creationId xmlns:a16="http://schemas.microsoft.com/office/drawing/2014/main" id="{296B0124-E5AD-4D43-A1DC-958DCAE7BF4E}"/>
              </a:ext>
            </a:extLst>
          </p:cNvPr>
          <p:cNvSpPr txBox="1"/>
          <p:nvPr/>
        </p:nvSpPr>
        <p:spPr>
          <a:xfrm>
            <a:off x="7127918" y="1394242"/>
            <a:ext cx="882165" cy="369332"/>
          </a:xfrm>
          <a:prstGeom prst="rect">
            <a:avLst/>
          </a:prstGeom>
          <a:noFill/>
        </p:spPr>
        <p:txBody>
          <a:bodyPr wrap="none" rtlCol="0">
            <a:spAutoFit/>
          </a:bodyPr>
          <a:lstStyle/>
          <a:p>
            <a:r>
              <a:rPr lang="en-US" dirty="0"/>
              <a:t>Policies</a:t>
            </a:r>
          </a:p>
        </p:txBody>
      </p:sp>
      <p:pic>
        <p:nvPicPr>
          <p:cNvPr id="19" name="Picture 18">
            <a:extLst>
              <a:ext uri="{FF2B5EF4-FFF2-40B4-BE49-F238E27FC236}">
                <a16:creationId xmlns:a16="http://schemas.microsoft.com/office/drawing/2014/main" id="{EF8417D9-2B34-4902-ADBB-610916A658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8452" y="6523257"/>
            <a:ext cx="1209228" cy="302307"/>
          </a:xfrm>
          <a:prstGeom prst="rect">
            <a:avLst/>
          </a:prstGeom>
        </p:spPr>
      </p:pic>
    </p:spTree>
    <p:extLst>
      <p:ext uri="{BB962C8B-B14F-4D97-AF65-F5344CB8AC3E}">
        <p14:creationId xmlns:p14="http://schemas.microsoft.com/office/powerpoint/2010/main" val="3403336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706</Words>
  <Application>Microsoft Office PowerPoint</Application>
  <PresentationFormat>Widescreen</PresentationFormat>
  <Paragraphs>73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Polka</dc:creator>
  <cp:lastModifiedBy>Jessica Polka</cp:lastModifiedBy>
  <cp:revision>9</cp:revision>
  <dcterms:created xsi:type="dcterms:W3CDTF">2018-03-12T23:00:08Z</dcterms:created>
  <dcterms:modified xsi:type="dcterms:W3CDTF">2018-03-12T23:42:06Z</dcterms:modified>
</cp:coreProperties>
</file>