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7" r:id="rId3"/>
    <p:sldId id="258" r:id="rId4"/>
    <p:sldId id="262" r:id="rId5"/>
    <p:sldId id="266" r:id="rId6"/>
    <p:sldId id="263" r:id="rId7"/>
    <p:sldId id="267" r:id="rId8"/>
    <p:sldId id="264" r:id="rId9"/>
    <p:sldId id="269" r:id="rId10"/>
    <p:sldId id="268" r:id="rId11"/>
    <p:sldId id="256"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0" autoAdjust="0"/>
    <p:restoredTop sz="94660"/>
  </p:normalViewPr>
  <p:slideViewPr>
    <p:cSldViewPr snapToGrid="0">
      <p:cViewPr varScale="1">
        <p:scale>
          <a:sx n="79" d="100"/>
          <a:sy n="79" d="100"/>
        </p:scale>
        <p:origin x="108" y="1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A5C88-DF62-404C-87D7-D530F0AA59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2962F91F-68AB-431B-AEBB-9BCF16FA4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7FB84C4-9A82-4ED7-8774-BB78B981E347}"/>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5" name="Footer Placeholder 4">
            <a:extLst>
              <a:ext uri="{FF2B5EF4-FFF2-40B4-BE49-F238E27FC236}">
                <a16:creationId xmlns="" xmlns:a16="http://schemas.microsoft.com/office/drawing/2014/main" id="{0A85E741-BB90-4395-B263-BFC62FD2B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089D1C-64FC-441D-84E8-D9291E4E7CBD}"/>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775082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EED7E-F2AB-48DF-816A-3D99649A53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D6D0549-B3BD-4335-AFA8-57C5DD614F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133183A-447A-4EE5-A495-C91F05F8BF8D}"/>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5" name="Footer Placeholder 4">
            <a:extLst>
              <a:ext uri="{FF2B5EF4-FFF2-40B4-BE49-F238E27FC236}">
                <a16:creationId xmlns="" xmlns:a16="http://schemas.microsoft.com/office/drawing/2014/main" id="{8AB36EFA-2B6C-485B-A6C8-36CBFE8F4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B318B0C-8573-4C68-A72C-B50C7C604534}"/>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13211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6704FEAE-EC35-487D-9F4C-68C1B6FBCC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3771BD1D-5FEE-487B-99BA-7A0FB14FA5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04357ED-7570-44C1-8C59-71DBBA92467C}"/>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5" name="Footer Placeholder 4">
            <a:extLst>
              <a:ext uri="{FF2B5EF4-FFF2-40B4-BE49-F238E27FC236}">
                <a16:creationId xmlns="" xmlns:a16="http://schemas.microsoft.com/office/drawing/2014/main" id="{BE89FF50-7479-4510-8B4C-0CD428856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81ECA7-99BE-4100-998C-E6F9631E61C9}"/>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805559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577CFA-7DA9-4DC2-AAC1-07E8EAAFD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9CD1609-C10D-4AFD-AA8B-2560C4C7DA0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F6CA505-CCC8-4702-A473-4646884DB0B9}"/>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5" name="Footer Placeholder 4">
            <a:extLst>
              <a:ext uri="{FF2B5EF4-FFF2-40B4-BE49-F238E27FC236}">
                <a16:creationId xmlns="" xmlns:a16="http://schemas.microsoft.com/office/drawing/2014/main" id="{F8B6D98A-8EA0-45A9-A329-5D056DA95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3F6450-6040-4DA4-94F1-937E77BFC414}"/>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27131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F47891-B1E7-48C9-8692-EFB9049109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D949B2D3-058C-42FD-9DC4-A5B2B917B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308FD253-ADF5-44A9-91BA-C7CA4EC0C172}"/>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5" name="Footer Placeholder 4">
            <a:extLst>
              <a:ext uri="{FF2B5EF4-FFF2-40B4-BE49-F238E27FC236}">
                <a16:creationId xmlns="" xmlns:a16="http://schemas.microsoft.com/office/drawing/2014/main" id="{92872C96-3CCC-4D78-A2AE-301D721EE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5C00E17-D2DD-4176-B2A6-B9EABF70D763}"/>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97300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8AEBAC-5B49-420F-B242-A895295E8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97A27E0-BFBB-417F-AF6A-0A0ED49B38E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D409C4-0427-4D1A-B170-646AC7EC0D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34691228-0F4A-4F2D-A27D-5399D96CB4D7}"/>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6" name="Footer Placeholder 5">
            <a:extLst>
              <a:ext uri="{FF2B5EF4-FFF2-40B4-BE49-F238E27FC236}">
                <a16:creationId xmlns="" xmlns:a16="http://schemas.microsoft.com/office/drawing/2014/main" id="{6067D197-502D-4BE9-AFC1-9D7120CC9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52118C6-2A16-4482-B7EF-4FAD42731321}"/>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71670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B8078B-B66C-447E-B876-D66417BB3C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A2BEB2B6-FF33-464B-A0AA-7732EABAC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6528C422-B25E-4A0A-9C31-FC28401476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CB8F72C-828B-4A5E-BAFB-9D19F168DE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C797A68-76FF-4835-9EBD-F4FF192BDF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DC8958D-5704-4805-A09A-CB0CE49BD0C1}"/>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8" name="Footer Placeholder 7">
            <a:extLst>
              <a:ext uri="{FF2B5EF4-FFF2-40B4-BE49-F238E27FC236}">
                <a16:creationId xmlns="" xmlns:a16="http://schemas.microsoft.com/office/drawing/2014/main" id="{CF41B4B5-81AD-4CDF-B32F-10B212B0AB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8015DBD0-580C-4162-951B-EEA76450D126}"/>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133375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0FA17D-C568-40B1-8BAD-FB6F988E87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97CFADD3-2474-44DF-BDA8-00E64E81BD3E}"/>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4" name="Footer Placeholder 3">
            <a:extLst>
              <a:ext uri="{FF2B5EF4-FFF2-40B4-BE49-F238E27FC236}">
                <a16:creationId xmlns="" xmlns:a16="http://schemas.microsoft.com/office/drawing/2014/main" id="{7091A865-3867-4487-8EA1-95AA6BA7FB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43F8870B-57E9-42F9-937D-46B8E01912B1}"/>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343717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B905FB0-9EA3-45C0-B81F-23A9EA3E4CE2}"/>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3" name="Footer Placeholder 2">
            <a:extLst>
              <a:ext uri="{FF2B5EF4-FFF2-40B4-BE49-F238E27FC236}">
                <a16:creationId xmlns="" xmlns:a16="http://schemas.microsoft.com/office/drawing/2014/main" id="{73BAD322-CDA6-45E4-8507-6F9DE327F1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5E5B4AB7-210F-4E43-9EE3-BBB2E54F4937}"/>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87350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3B673-0D6F-43B2-AE8E-7DF74CEB7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0874AB4D-CA29-4C59-ADB7-87981EC64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5AB9F5AB-AFC5-443C-88B4-E96CA1FF3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B587282E-CF8D-45C9-9F13-764F48A5DB01}"/>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6" name="Footer Placeholder 5">
            <a:extLst>
              <a:ext uri="{FF2B5EF4-FFF2-40B4-BE49-F238E27FC236}">
                <a16:creationId xmlns="" xmlns:a16="http://schemas.microsoft.com/office/drawing/2014/main" id="{0E645F3A-5B24-4657-A441-36F3A7E138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C035A1D-7383-4B1A-9ABA-F2CEDC6A1C85}"/>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2926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67E01C-E5BB-4E48-9D5A-5C8088352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69D0F6E2-9B14-4400-9939-84D694F2D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B765767-299A-49B0-A67B-4BCB3F9C1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225F3D3-1028-4A8E-BA2D-E0674609D00B}"/>
              </a:ext>
            </a:extLst>
          </p:cNvPr>
          <p:cNvSpPr>
            <a:spLocks noGrp="1"/>
          </p:cNvSpPr>
          <p:nvPr>
            <p:ph type="dt" sz="half" idx="10"/>
          </p:nvPr>
        </p:nvSpPr>
        <p:spPr/>
        <p:txBody>
          <a:bodyPr/>
          <a:lstStyle/>
          <a:p>
            <a:fld id="{CAC71153-54E2-495D-BBD1-2970A992C4ED}" type="datetimeFigureOut">
              <a:rPr lang="en-US" smtClean="0"/>
              <a:t>3/7/2018</a:t>
            </a:fld>
            <a:endParaRPr lang="en-US"/>
          </a:p>
        </p:txBody>
      </p:sp>
      <p:sp>
        <p:nvSpPr>
          <p:cNvPr id="6" name="Footer Placeholder 5">
            <a:extLst>
              <a:ext uri="{FF2B5EF4-FFF2-40B4-BE49-F238E27FC236}">
                <a16:creationId xmlns="" xmlns:a16="http://schemas.microsoft.com/office/drawing/2014/main" id="{0F2275FB-F7F3-4805-A67C-025A9E48A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4345E61-F809-419F-A66F-B4F9010FD919}"/>
              </a:ext>
            </a:extLst>
          </p:cNvPr>
          <p:cNvSpPr>
            <a:spLocks noGrp="1"/>
          </p:cNvSpPr>
          <p:nvPr>
            <p:ph type="sldNum" sz="quarter" idx="12"/>
          </p:nvPr>
        </p:nvSpPr>
        <p:spPr/>
        <p:txBody>
          <a:bodyPr/>
          <a:lstStyle/>
          <a:p>
            <a:fld id="{AD5D99D0-A054-4D71-805E-7A7930782BE6}" type="slidenum">
              <a:rPr lang="en-US" smtClean="0"/>
              <a:t>‹#›</a:t>
            </a:fld>
            <a:endParaRPr lang="en-US"/>
          </a:p>
        </p:txBody>
      </p:sp>
    </p:spTree>
    <p:extLst>
      <p:ext uri="{BB962C8B-B14F-4D97-AF65-F5344CB8AC3E}">
        <p14:creationId xmlns:p14="http://schemas.microsoft.com/office/powerpoint/2010/main" val="53412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318ED68-9611-4683-9F16-906132CDB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D63694C-DF38-4FC1-A994-BAC62F980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C9D986-829F-4D38-92D3-B4298F22D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71153-54E2-495D-BBD1-2970A992C4ED}" type="datetimeFigureOut">
              <a:rPr lang="en-US" smtClean="0"/>
              <a:t>3/7/2018</a:t>
            </a:fld>
            <a:endParaRPr lang="en-US"/>
          </a:p>
        </p:txBody>
      </p:sp>
      <p:sp>
        <p:nvSpPr>
          <p:cNvPr id="5" name="Footer Placeholder 4">
            <a:extLst>
              <a:ext uri="{FF2B5EF4-FFF2-40B4-BE49-F238E27FC236}">
                <a16:creationId xmlns="" xmlns:a16="http://schemas.microsoft.com/office/drawing/2014/main" id="{43E78724-B595-4EAD-B16F-2389BE1396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66DDE6F-DE64-4FF1-8AF7-093941254A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D99D0-A054-4D71-805E-7A7930782BE6}" type="slidenum">
              <a:rPr lang="en-US" smtClean="0"/>
              <a:t>‹#›</a:t>
            </a:fld>
            <a:endParaRPr lang="en-US"/>
          </a:p>
        </p:txBody>
      </p:sp>
    </p:spTree>
    <p:extLst>
      <p:ext uri="{BB962C8B-B14F-4D97-AF65-F5344CB8AC3E}">
        <p14:creationId xmlns:p14="http://schemas.microsoft.com/office/powerpoint/2010/main" val="2498971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google.com/forms/d/1-Srpq9_PsxGHc0VHyOMWyFGhg286jrF_smypzOv3Xzk/edit?usp=shar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A95D93-F5B5-44D2-BF7C-7433703C6849}"/>
              </a:ext>
            </a:extLst>
          </p:cNvPr>
          <p:cNvSpPr>
            <a:spLocks noGrp="1"/>
          </p:cNvSpPr>
          <p:nvPr>
            <p:ph type="ctrTitle"/>
          </p:nvPr>
        </p:nvSpPr>
        <p:spPr/>
        <p:txBody>
          <a:bodyPr/>
          <a:lstStyle/>
          <a:p>
            <a:r>
              <a:rPr lang="en-US" dirty="0" err="1"/>
              <a:t>ASAPbio</a:t>
            </a:r>
            <a:r>
              <a:rPr lang="en-US" dirty="0"/>
              <a:t> preprint licensing survey</a:t>
            </a:r>
          </a:p>
        </p:txBody>
      </p:sp>
      <p:sp>
        <p:nvSpPr>
          <p:cNvPr id="3" name="Subtitle 2">
            <a:extLst>
              <a:ext uri="{FF2B5EF4-FFF2-40B4-BE49-F238E27FC236}">
                <a16:creationId xmlns="" xmlns:a16="http://schemas.microsoft.com/office/drawing/2014/main" id="{83C4BE60-B369-4B87-A0FD-C7763FEB6DE1}"/>
              </a:ext>
            </a:extLst>
          </p:cNvPr>
          <p:cNvSpPr>
            <a:spLocks noGrp="1"/>
          </p:cNvSpPr>
          <p:nvPr>
            <p:ph type="subTitle" idx="1"/>
          </p:nvPr>
        </p:nvSpPr>
        <p:spPr/>
        <p:txBody>
          <a:bodyPr/>
          <a:lstStyle/>
          <a:p>
            <a:r>
              <a:rPr lang="en-US" dirty="0"/>
              <a:t>Closed 2018-03-05</a:t>
            </a:r>
          </a:p>
        </p:txBody>
      </p:sp>
    </p:spTree>
    <p:extLst>
      <p:ext uri="{BB962C8B-B14F-4D97-AF65-F5344CB8AC3E}">
        <p14:creationId xmlns:p14="http://schemas.microsoft.com/office/powerpoint/2010/main" val="636814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53" y="0"/>
            <a:ext cx="11734799" cy="858368"/>
          </a:xfrm>
        </p:spPr>
        <p:txBody>
          <a:bodyPr>
            <a:normAutofit/>
          </a:bodyPr>
          <a:lstStyle/>
          <a:p>
            <a:r>
              <a:rPr lang="en-US" sz="2000" dirty="0"/>
              <a:t>If you expect the license of the final version will be different from the license you selected for the preprint, please explain the difference in your choices. </a:t>
            </a:r>
          </a:p>
        </p:txBody>
      </p:sp>
      <p:sp>
        <p:nvSpPr>
          <p:cNvPr id="3" name="Content Placeholder 2"/>
          <p:cNvSpPr>
            <a:spLocks noGrp="1"/>
          </p:cNvSpPr>
          <p:nvPr>
            <p:ph idx="1"/>
          </p:nvPr>
        </p:nvSpPr>
        <p:spPr>
          <a:xfrm>
            <a:off x="6516710" y="858368"/>
            <a:ext cx="5460642" cy="5602309"/>
          </a:xfrm>
        </p:spPr>
        <p:txBody>
          <a:bodyPr>
            <a:noAutofit/>
          </a:bodyPr>
          <a:lstStyle/>
          <a:p>
            <a:r>
              <a:rPr lang="en-US" sz="1400" dirty="0" smtClean="0"/>
              <a:t>Journal </a:t>
            </a:r>
            <a:r>
              <a:rPr lang="en-US" sz="1400" dirty="0"/>
              <a:t>charges extra for open-access; no reason to choose OA option when preprint copy is sufficient. </a:t>
            </a:r>
            <a:endParaRPr lang="en-US" sz="1400" dirty="0" smtClean="0"/>
          </a:p>
          <a:p>
            <a:r>
              <a:rPr lang="en-US" sz="1400" dirty="0"/>
              <a:t>I would always hope the journal license to be the least restricted. </a:t>
            </a:r>
            <a:endParaRPr lang="en-US" sz="1400" dirty="0" smtClean="0"/>
          </a:p>
          <a:p>
            <a:r>
              <a:rPr lang="en-US" sz="1400" dirty="0"/>
              <a:t>I will choose a more permissive license if the journal allows. </a:t>
            </a:r>
            <a:endParaRPr lang="en-US" sz="1400" dirty="0" smtClean="0"/>
          </a:p>
          <a:p>
            <a:r>
              <a:rPr lang="en-US" sz="1400" dirty="0"/>
              <a:t>I don't know enough about the options and got confused when I started researching them on Wikipedia, so I just went with the defaults... </a:t>
            </a:r>
            <a:endParaRPr lang="en-US" sz="1400" dirty="0" smtClean="0"/>
          </a:p>
          <a:p>
            <a:r>
              <a:rPr lang="en-US" sz="1400" dirty="0"/>
              <a:t>Publisher rules </a:t>
            </a:r>
            <a:endParaRPr lang="en-US" sz="1400" dirty="0" smtClean="0"/>
          </a:p>
          <a:p>
            <a:r>
              <a:rPr lang="en-US" sz="1400" dirty="0"/>
              <a:t>Possibly. See the preprint as an open version of the published manuscript </a:t>
            </a:r>
            <a:endParaRPr lang="en-US" sz="1400" dirty="0" smtClean="0"/>
          </a:p>
          <a:p>
            <a:r>
              <a:rPr lang="en-US" sz="1400" dirty="0"/>
              <a:t>Did not thinker about it before </a:t>
            </a:r>
            <a:endParaRPr lang="en-US" sz="1400" dirty="0" smtClean="0"/>
          </a:p>
          <a:p>
            <a:r>
              <a:rPr lang="en-US" sz="1400" dirty="0"/>
              <a:t>In most cases entirely up to the journal/publisher </a:t>
            </a:r>
            <a:endParaRPr lang="en-US" sz="1400" dirty="0" smtClean="0"/>
          </a:p>
          <a:p>
            <a:r>
              <a:rPr lang="en-US" sz="1400" dirty="0"/>
              <a:t>I expect journals to be tyrannical </a:t>
            </a:r>
            <a:r>
              <a:rPr lang="en-US" sz="1400" dirty="0" err="1"/>
              <a:t>cleptocracies</a:t>
            </a:r>
            <a:r>
              <a:rPr lang="en-US" sz="1400" dirty="0"/>
              <a:t>. I accept whatever license they foist upon me because I need publications for tenure more than they need my paper. On the other hand, the raison </a:t>
            </a:r>
            <a:r>
              <a:rPr lang="en-US" sz="1400" dirty="0" err="1"/>
              <a:t>d'etre</a:t>
            </a:r>
            <a:r>
              <a:rPr lang="en-US" sz="1400" dirty="0"/>
              <a:t> of preprint repositories is to be open access. I wouldn't post there were it not for the CC license. </a:t>
            </a:r>
            <a:endParaRPr lang="en-US" sz="1400" dirty="0" smtClean="0"/>
          </a:p>
          <a:p>
            <a:r>
              <a:rPr lang="en-US" sz="1400" dirty="0"/>
              <a:t>My institution may patent the software that comes out of my algorithms. </a:t>
            </a:r>
            <a:endParaRPr lang="en-US" sz="1400" dirty="0" smtClean="0"/>
          </a:p>
          <a:p>
            <a:r>
              <a:rPr lang="en-US" sz="1400" dirty="0"/>
              <a:t>default journal license is not open. Open access license fees prohibitively costly </a:t>
            </a:r>
            <a:endParaRPr lang="en-US" sz="1400" dirty="0" smtClean="0"/>
          </a:p>
          <a:p>
            <a:r>
              <a:rPr lang="en-US" sz="1400" dirty="0"/>
              <a:t>Publisher limitations. I have had to wait three months once because their "system can't currently handle CC0" </a:t>
            </a:r>
            <a:endParaRPr lang="en-US" sz="1400" dirty="0" smtClean="0"/>
          </a:p>
          <a:p>
            <a:endParaRPr lang="en-US" sz="1400" dirty="0"/>
          </a:p>
        </p:txBody>
      </p:sp>
      <p:sp>
        <p:nvSpPr>
          <p:cNvPr id="5" name="Content Placeholder 2"/>
          <p:cNvSpPr txBox="1">
            <a:spLocks/>
          </p:cNvSpPr>
          <p:nvPr/>
        </p:nvSpPr>
        <p:spPr>
          <a:xfrm>
            <a:off x="242553" y="858368"/>
            <a:ext cx="6274157" cy="56023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t>I don't know if we have enough choices for published papers, as Journal decides everything. Journal Policy on licensing does not affect my choice of journals as my manuscripts are already available at preprint servers. </a:t>
            </a:r>
          </a:p>
          <a:p>
            <a:r>
              <a:rPr lang="en-US" sz="1400" dirty="0" smtClean="0"/>
              <a:t>Lack of funding to publish in a OA journal </a:t>
            </a:r>
          </a:p>
          <a:p>
            <a:r>
              <a:rPr lang="en-US" sz="1400" dirty="0" smtClean="0"/>
              <a:t>I'm sorry I have no idea. That preprint is in revision at Nature </a:t>
            </a:r>
            <a:r>
              <a:rPr lang="en-US" sz="1400" dirty="0" err="1" smtClean="0"/>
              <a:t>Commun</a:t>
            </a:r>
            <a:r>
              <a:rPr lang="en-US" sz="1400" dirty="0" smtClean="0"/>
              <a:t>. I probably have to sign away who knows what and still pay them thousands of dollars. </a:t>
            </a:r>
          </a:p>
          <a:p>
            <a:r>
              <a:rPr lang="en-US" sz="1400" dirty="0" smtClean="0"/>
              <a:t>Huge cost associated with CC-BY in most journals. </a:t>
            </a:r>
          </a:p>
          <a:p>
            <a:r>
              <a:rPr lang="en-US" sz="1400" dirty="0" smtClean="0"/>
              <a:t>Less concerned about commercial use than I was in the past. </a:t>
            </a:r>
          </a:p>
          <a:p>
            <a:r>
              <a:rPr lang="en-US" sz="1400" dirty="0" smtClean="0"/>
              <a:t>What the journal allows without an extra fee. Don't have funding to cover OA fees. </a:t>
            </a:r>
          </a:p>
          <a:p>
            <a:r>
              <a:rPr lang="en-US" sz="1400" dirty="0" smtClean="0"/>
              <a:t>can't afford open access fees for publication </a:t>
            </a:r>
          </a:p>
          <a:p>
            <a:r>
              <a:rPr lang="en-US" sz="1400" dirty="0" smtClean="0"/>
              <a:t>At the time of posting to </a:t>
            </a:r>
            <a:r>
              <a:rPr lang="en-US" sz="1400" dirty="0" err="1" smtClean="0"/>
              <a:t>biorxiv</a:t>
            </a:r>
            <a:r>
              <a:rPr lang="en-US" sz="1400" dirty="0" smtClean="0"/>
              <a:t> I thought NC was a good thing; I've since learnt this prevents some non-commercial uses and have decided to go with CC-BY from now on </a:t>
            </a:r>
          </a:p>
          <a:p>
            <a:r>
              <a:rPr lang="en-US" sz="1400" dirty="0" smtClean="0"/>
              <a:t>I’ll be open with the preprint </a:t>
            </a:r>
            <a:r>
              <a:rPr lang="en-US" sz="1400" dirty="0" err="1" smtClean="0"/>
              <a:t>licence</a:t>
            </a:r>
            <a:r>
              <a:rPr lang="en-US" sz="1400" dirty="0" smtClean="0"/>
              <a:t>. The journal will not. </a:t>
            </a:r>
          </a:p>
          <a:p>
            <a:r>
              <a:rPr lang="en-US" sz="1400" dirty="0" smtClean="0"/>
              <a:t>As long as the options are clearly explained, they could be the same, except if there is significant cost at the journal. </a:t>
            </a:r>
          </a:p>
          <a:p>
            <a:r>
              <a:rPr lang="en-US" sz="1400" dirty="0" smtClean="0"/>
              <a:t>Targeting an OA-only journal for first submission but if the paper is rejected, I might resubmit in a non-OA journal. </a:t>
            </a:r>
          </a:p>
          <a:p>
            <a:r>
              <a:rPr lang="en-US" sz="1400" dirty="0" smtClean="0"/>
              <a:t>When submitting a preprint I don’t want to lose my chances with top journals due to their policies. When publishing the paper itself I wish to follow the funder's regulations. </a:t>
            </a:r>
          </a:p>
          <a:p>
            <a:pPr marL="0" indent="0">
              <a:buNone/>
            </a:pPr>
            <a:endParaRPr lang="en-US" sz="1400" dirty="0"/>
          </a:p>
        </p:txBody>
      </p:sp>
    </p:spTree>
    <p:extLst>
      <p:ext uri="{BB962C8B-B14F-4D97-AF65-F5344CB8AC3E}">
        <p14:creationId xmlns:p14="http://schemas.microsoft.com/office/powerpoint/2010/main" val="229186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3775B44-6DBE-4E3E-BC7D-054CC101360F}"/>
              </a:ext>
            </a:extLst>
          </p:cNvPr>
          <p:cNvPicPr>
            <a:picLocks noChangeAspect="1"/>
          </p:cNvPicPr>
          <p:nvPr/>
        </p:nvPicPr>
        <p:blipFill rotWithShape="1">
          <a:blip r:embed="rId2"/>
          <a:srcRect l="1001"/>
          <a:stretch/>
        </p:blipFill>
        <p:spPr>
          <a:xfrm rot="5400000">
            <a:off x="4127454" y="-670770"/>
            <a:ext cx="6631496" cy="8426043"/>
          </a:xfrm>
          <a:prstGeom prst="rect">
            <a:avLst/>
          </a:prstGeom>
        </p:spPr>
      </p:pic>
      <p:pic>
        <p:nvPicPr>
          <p:cNvPr id="6" name="Picture 5">
            <a:extLst>
              <a:ext uri="{FF2B5EF4-FFF2-40B4-BE49-F238E27FC236}">
                <a16:creationId xmlns="" xmlns:a16="http://schemas.microsoft.com/office/drawing/2014/main" id="{0C246A7D-8926-476F-B278-CD497FDF64BB}"/>
              </a:ext>
            </a:extLst>
          </p:cNvPr>
          <p:cNvPicPr>
            <a:picLocks noChangeAspect="1"/>
          </p:cNvPicPr>
          <p:nvPr/>
        </p:nvPicPr>
        <p:blipFill>
          <a:blip r:embed="rId3"/>
          <a:stretch>
            <a:fillRect/>
          </a:stretch>
        </p:blipFill>
        <p:spPr>
          <a:xfrm>
            <a:off x="9649720" y="5706068"/>
            <a:ext cx="2222514" cy="1076431"/>
          </a:xfrm>
          <a:prstGeom prst="rect">
            <a:avLst/>
          </a:prstGeom>
        </p:spPr>
      </p:pic>
      <p:sp>
        <p:nvSpPr>
          <p:cNvPr id="8" name="Rectangle 7">
            <a:extLst>
              <a:ext uri="{FF2B5EF4-FFF2-40B4-BE49-F238E27FC236}">
                <a16:creationId xmlns="" xmlns:a16="http://schemas.microsoft.com/office/drawing/2014/main" id="{7BF29AD1-0290-4127-A894-CAC3A1869743}"/>
              </a:ext>
            </a:extLst>
          </p:cNvPr>
          <p:cNvSpPr/>
          <p:nvPr/>
        </p:nvSpPr>
        <p:spPr>
          <a:xfrm>
            <a:off x="78298" y="396118"/>
            <a:ext cx="3151882" cy="2308324"/>
          </a:xfrm>
          <a:prstGeom prst="rect">
            <a:avLst/>
          </a:prstGeom>
        </p:spPr>
        <p:txBody>
          <a:bodyPr wrap="square">
            <a:spAutoFit/>
          </a:bodyPr>
          <a:lstStyle/>
          <a:p>
            <a:r>
              <a:rPr lang="en-US" b="1" dirty="0">
                <a:solidFill>
                  <a:srgbClr val="595959"/>
                </a:solidFill>
                <a:latin typeface="Arial" panose="020B0604020202020204" pitchFamily="34" charset="0"/>
              </a:rPr>
              <a:t>What would you like others to be able to do with your preprint, without having to ask for your permission? Assume, unless noted, that your work would be attributed to you and your co-authors. </a:t>
            </a:r>
            <a:endParaRPr lang="en-US" b="1" dirty="0"/>
          </a:p>
        </p:txBody>
      </p:sp>
    </p:spTree>
    <p:extLst>
      <p:ext uri="{BB962C8B-B14F-4D97-AF65-F5344CB8AC3E}">
        <p14:creationId xmlns:p14="http://schemas.microsoft.com/office/powerpoint/2010/main" val="1282187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201358"/>
            <a:ext cx="10515600" cy="1325563"/>
          </a:xfrm>
        </p:spPr>
        <p:txBody>
          <a:bodyPr/>
          <a:lstStyle/>
          <a:p>
            <a:r>
              <a:rPr lang="en-US" dirty="0"/>
              <a:t>Do you have any other comments regarding preprint licensing?</a:t>
            </a:r>
            <a:r>
              <a:rPr lang="en-US" dirty="0"/>
              <a:t> </a:t>
            </a:r>
          </a:p>
        </p:txBody>
      </p:sp>
      <p:sp>
        <p:nvSpPr>
          <p:cNvPr id="3" name="Content Placeholder 2"/>
          <p:cNvSpPr>
            <a:spLocks noGrp="1"/>
          </p:cNvSpPr>
          <p:nvPr>
            <p:ph idx="1"/>
          </p:nvPr>
        </p:nvSpPr>
        <p:spPr>
          <a:xfrm>
            <a:off x="231648" y="1715897"/>
            <a:ext cx="5742432" cy="4351338"/>
          </a:xfrm>
        </p:spPr>
        <p:txBody>
          <a:bodyPr>
            <a:noAutofit/>
          </a:bodyPr>
          <a:lstStyle/>
          <a:p>
            <a:r>
              <a:rPr lang="en-US" sz="1400" dirty="0"/>
              <a:t>What would happen if sketchy stem cell therapy company use stem cell researcher's figures with crediting those researchers names? How can we prevent this?</a:t>
            </a:r>
            <a:r>
              <a:rPr lang="en-US" sz="1400" dirty="0"/>
              <a:t> </a:t>
            </a:r>
            <a:endParaRPr lang="en-US" sz="1400" dirty="0" smtClean="0"/>
          </a:p>
          <a:p>
            <a:r>
              <a:rPr lang="en-US" sz="1400" dirty="0"/>
              <a:t>Just a note to the choices above: good job, they really got me thinking and I am still internally debating about the for profit options!</a:t>
            </a:r>
            <a:r>
              <a:rPr lang="en-US" sz="1400" dirty="0"/>
              <a:t> </a:t>
            </a:r>
            <a:endParaRPr lang="en-US" sz="1400" dirty="0" smtClean="0"/>
          </a:p>
          <a:p>
            <a:r>
              <a:rPr lang="en-US" sz="1400" dirty="0"/>
              <a:t>I know that this is important and I promise I have tried to understand </a:t>
            </a:r>
            <a:r>
              <a:rPr lang="en-US" sz="1400" dirty="0" err="1"/>
              <a:t>licencing</a:t>
            </a:r>
            <a:r>
              <a:rPr lang="en-US" sz="1400" dirty="0"/>
              <a:t>, but I simply don't understand it and there is conflicting advice on what to do.</a:t>
            </a:r>
            <a:r>
              <a:rPr lang="en-US" sz="1400" dirty="0"/>
              <a:t> </a:t>
            </a:r>
            <a:endParaRPr lang="en-US" sz="1400" dirty="0" smtClean="0"/>
          </a:p>
          <a:p>
            <a:r>
              <a:rPr lang="en-US" sz="1400" dirty="0"/>
              <a:t>I do not _like_ some of the commercial options, but am willing to accept them giving how problematic NC can turn out to be in </a:t>
            </a:r>
            <a:r>
              <a:rPr lang="en-US" sz="1400" dirty="0" smtClean="0"/>
              <a:t>practice</a:t>
            </a:r>
          </a:p>
          <a:p>
            <a:r>
              <a:rPr lang="en-US" sz="1400" dirty="0"/>
              <a:t>The world would be far better place if CC BY is mandatory for every scholarly work.</a:t>
            </a:r>
            <a:r>
              <a:rPr lang="en-US" sz="1400" dirty="0"/>
              <a:t> </a:t>
            </a:r>
            <a:endParaRPr lang="en-US" sz="1400" dirty="0" smtClean="0"/>
          </a:p>
          <a:p>
            <a:r>
              <a:rPr lang="en-US" sz="1400" dirty="0"/>
              <a:t>It would be good to add a sentence about possible implication for submission when posting a preprint. I'm now getting scared as mentioned above. </a:t>
            </a:r>
            <a:endParaRPr lang="en-US" sz="1400" dirty="0" smtClean="0"/>
          </a:p>
          <a:p>
            <a:r>
              <a:rPr lang="en-US" sz="1400" dirty="0"/>
              <a:t>I would want credit for anything commercial arising. Potentially financial credit. </a:t>
            </a:r>
            <a:endParaRPr lang="en-US" sz="1400" dirty="0" smtClean="0"/>
          </a:p>
          <a:p>
            <a:r>
              <a:rPr lang="en-US" sz="1400" dirty="0"/>
              <a:t>People are dumb and make wrong choices with good intentions, but misinformed all the while. Accept that and guide them towards the best choices whilst allowing them to choose something different if they can reasonably justify it.</a:t>
            </a:r>
            <a:r>
              <a:rPr lang="en-US" sz="1400" dirty="0"/>
              <a:t> </a:t>
            </a:r>
            <a:endParaRPr lang="en-US" sz="1400" dirty="0" smtClean="0"/>
          </a:p>
        </p:txBody>
      </p:sp>
      <p:sp>
        <p:nvSpPr>
          <p:cNvPr id="4" name="Content Placeholder 2"/>
          <p:cNvSpPr txBox="1">
            <a:spLocks/>
          </p:cNvSpPr>
          <p:nvPr/>
        </p:nvSpPr>
        <p:spPr>
          <a:xfrm>
            <a:off x="5839968" y="1228217"/>
            <a:ext cx="6169152"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t>I think most people, like me, don't completely understand the differences between different licenses, or how a preprint license impacts the journal license.  </a:t>
            </a:r>
          </a:p>
          <a:p>
            <a:r>
              <a:rPr lang="en-US" sz="1400" dirty="0" smtClean="0"/>
              <a:t>Keep up the good work! You people are awesome. </a:t>
            </a:r>
          </a:p>
          <a:p>
            <a:r>
              <a:rPr lang="en-US" sz="1400" dirty="0" smtClean="0"/>
              <a:t>viva la revolution </a:t>
            </a:r>
          </a:p>
          <a:p>
            <a:r>
              <a:rPr lang="en-US" sz="1400" dirty="0" smtClean="0"/>
              <a:t>My preference would be something like a CC BY-NC license, but where I hold the rights, not a journal. Specifically, if a drug company wants to hand out copies of my article, I'd rather have them pay me (rather than a journal). For papers where commercial uses are unlikely, I pick CC BY.</a:t>
            </a:r>
            <a:br>
              <a:rPr lang="en-US" sz="1400" dirty="0" smtClean="0"/>
            </a:br>
            <a:r>
              <a:rPr lang="en-US" sz="1400" dirty="0" smtClean="0"/>
              <a:t>  Also, for the "copy my paper to a website" options, for purposes other than archiving / backup, I don't see why they can't just create a link. I'd rather direct traffic to a journal site to get my article as long as the access is free to the user.</a:t>
            </a:r>
            <a:br>
              <a:rPr lang="en-US" sz="1400" dirty="0" smtClean="0"/>
            </a:br>
            <a:r>
              <a:rPr lang="en-US" sz="1400" dirty="0" smtClean="0"/>
              <a:t>  I'm ambivalent about translation. One the one hand, I don't have time or skill to translate it into every language. But I'd rather have no translation than a poor one (the book _Scientific Babel_ shows how this was a serious hindrance to Mendeleev's career). </a:t>
            </a:r>
          </a:p>
          <a:p>
            <a:r>
              <a:rPr lang="en-US" sz="1400" dirty="0" smtClean="0"/>
              <a:t>More medical journals need to explicitly allow for posting of preprints so I can feel more comfortable doing it. Most don't mention them on their "author information" pages. </a:t>
            </a:r>
          </a:p>
          <a:p>
            <a:r>
              <a:rPr lang="en-US" sz="1400" dirty="0" smtClean="0"/>
              <a:t>Professional attribution standards still apply. </a:t>
            </a:r>
          </a:p>
          <a:p>
            <a:r>
              <a:rPr lang="en-US" sz="1400" dirty="0" smtClean="0"/>
              <a:t>Some of the list above are things that I don’t actively ‘want’ (</a:t>
            </a:r>
            <a:r>
              <a:rPr lang="en-US" sz="1400" dirty="0" err="1" smtClean="0"/>
              <a:t>eg</a:t>
            </a:r>
            <a:r>
              <a:rPr lang="en-US" sz="1400" dirty="0" smtClean="0"/>
              <a:t> selling it in a collection) but I’m not that bothered if people choose to and would rather have unrestricted reuse rather than putting restrictions on it that are unlikely to ever be challenged by anyone anyway. </a:t>
            </a:r>
            <a:endParaRPr lang="en-US" sz="1400" dirty="0"/>
          </a:p>
        </p:txBody>
      </p:sp>
    </p:spTree>
    <p:extLst>
      <p:ext uri="{BB962C8B-B14F-4D97-AF65-F5344CB8AC3E}">
        <p14:creationId xmlns:p14="http://schemas.microsoft.com/office/powerpoint/2010/main" val="22484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id="{3E8E4967-FFE8-4EDB-AB63-A9BA1E7582AB}"/>
              </a:ext>
            </a:extLst>
          </p:cNvPr>
          <p:cNvPicPr>
            <a:picLocks noGrp="1" noChangeAspect="1"/>
          </p:cNvPicPr>
          <p:nvPr>
            <p:ph idx="1"/>
          </p:nvPr>
        </p:nvPicPr>
        <p:blipFill>
          <a:blip r:embed="rId2"/>
          <a:stretch>
            <a:fillRect/>
          </a:stretch>
        </p:blipFill>
        <p:spPr>
          <a:xfrm>
            <a:off x="134225" y="304800"/>
            <a:ext cx="7730705" cy="4351338"/>
          </a:xfrm>
          <a:prstGeom prst="rect">
            <a:avLst/>
          </a:prstGeom>
        </p:spPr>
      </p:pic>
      <p:pic>
        <p:nvPicPr>
          <p:cNvPr id="8" name="Picture 7">
            <a:extLst>
              <a:ext uri="{FF2B5EF4-FFF2-40B4-BE49-F238E27FC236}">
                <a16:creationId xmlns="" xmlns:a16="http://schemas.microsoft.com/office/drawing/2014/main" id="{CDFE96D4-2ECA-4AE8-ACE0-D9C860275BF1}"/>
              </a:ext>
            </a:extLst>
          </p:cNvPr>
          <p:cNvPicPr>
            <a:picLocks noChangeAspect="1"/>
          </p:cNvPicPr>
          <p:nvPr/>
        </p:nvPicPr>
        <p:blipFill>
          <a:blip r:embed="rId3"/>
          <a:stretch>
            <a:fillRect/>
          </a:stretch>
        </p:blipFill>
        <p:spPr>
          <a:xfrm>
            <a:off x="5221696" y="3164009"/>
            <a:ext cx="6685077" cy="3593857"/>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 xmlns:a16="http://schemas.microsoft.com/office/drawing/2014/main" id="{EDE3F1FC-A0D9-4F6B-86CC-7FBFF763296E}"/>
              </a:ext>
            </a:extLst>
          </p:cNvPr>
          <p:cNvSpPr txBox="1"/>
          <p:nvPr/>
        </p:nvSpPr>
        <p:spPr>
          <a:xfrm>
            <a:off x="9286613" y="843240"/>
            <a:ext cx="1422121" cy="369332"/>
          </a:xfrm>
          <a:prstGeom prst="rect">
            <a:avLst/>
          </a:prstGeom>
          <a:noFill/>
        </p:spPr>
        <p:txBody>
          <a:bodyPr wrap="none" rtlCol="0">
            <a:spAutoFit/>
          </a:bodyPr>
          <a:lstStyle/>
          <a:p>
            <a:r>
              <a:rPr lang="en-US" dirty="0">
                <a:hlinkClick r:id="rId4"/>
              </a:rPr>
              <a:t>Original form</a:t>
            </a:r>
            <a:endParaRPr lang="en-US" dirty="0"/>
          </a:p>
        </p:txBody>
      </p:sp>
    </p:spTree>
    <p:extLst>
      <p:ext uri="{BB962C8B-B14F-4D97-AF65-F5344CB8AC3E}">
        <p14:creationId xmlns:p14="http://schemas.microsoft.com/office/powerpoint/2010/main" val="244862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D24B58-B253-44ED-BC48-7626888798D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872249D9-9FAB-4419-A1BD-822850644798}"/>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04988123-0767-40BF-8738-F5090422E3A8}"/>
              </a:ext>
            </a:extLst>
          </p:cNvPr>
          <p:cNvPicPr>
            <a:picLocks noChangeAspect="1"/>
          </p:cNvPicPr>
          <p:nvPr/>
        </p:nvPicPr>
        <p:blipFill>
          <a:blip r:embed="rId2"/>
          <a:stretch>
            <a:fillRect/>
          </a:stretch>
        </p:blipFill>
        <p:spPr>
          <a:xfrm>
            <a:off x="644110" y="0"/>
            <a:ext cx="10903779" cy="6858000"/>
          </a:xfrm>
          <a:prstGeom prst="rect">
            <a:avLst/>
          </a:prstGeom>
        </p:spPr>
      </p:pic>
      <p:pic>
        <p:nvPicPr>
          <p:cNvPr id="5" name="Picture 4">
            <a:extLst>
              <a:ext uri="{FF2B5EF4-FFF2-40B4-BE49-F238E27FC236}">
                <a16:creationId xmlns="" xmlns:a16="http://schemas.microsoft.com/office/drawing/2014/main" id="{242BFE7C-028B-4A53-9CAA-529AF3C2539E}"/>
              </a:ext>
            </a:extLst>
          </p:cNvPr>
          <p:cNvPicPr>
            <a:picLocks noChangeAspect="1"/>
          </p:cNvPicPr>
          <p:nvPr/>
        </p:nvPicPr>
        <p:blipFill>
          <a:blip r:embed="rId3"/>
          <a:stretch>
            <a:fillRect/>
          </a:stretch>
        </p:blipFill>
        <p:spPr>
          <a:xfrm>
            <a:off x="5226341" y="3245229"/>
            <a:ext cx="6866563" cy="35253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686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A9FAC56B-0A18-4F42-A920-3D4CA8D5D6FB}"/>
              </a:ext>
            </a:extLst>
          </p:cNvPr>
          <p:cNvPicPr>
            <a:picLocks noChangeAspect="1"/>
          </p:cNvPicPr>
          <p:nvPr/>
        </p:nvPicPr>
        <p:blipFill>
          <a:blip r:embed="rId2"/>
          <a:stretch>
            <a:fillRect/>
          </a:stretch>
        </p:blipFill>
        <p:spPr>
          <a:xfrm>
            <a:off x="161514" y="0"/>
            <a:ext cx="7640922" cy="6858000"/>
          </a:xfrm>
          <a:prstGeom prst="rect">
            <a:avLst/>
          </a:prstGeom>
        </p:spPr>
      </p:pic>
      <p:pic>
        <p:nvPicPr>
          <p:cNvPr id="6" name="Picture 5">
            <a:extLst>
              <a:ext uri="{FF2B5EF4-FFF2-40B4-BE49-F238E27FC236}">
                <a16:creationId xmlns="" xmlns:a16="http://schemas.microsoft.com/office/drawing/2014/main" id="{35B6D6AF-595F-4B9F-B0F2-B7604C499CFA}"/>
              </a:ext>
            </a:extLst>
          </p:cNvPr>
          <p:cNvPicPr>
            <a:picLocks noChangeAspect="1"/>
          </p:cNvPicPr>
          <p:nvPr/>
        </p:nvPicPr>
        <p:blipFill>
          <a:blip r:embed="rId3"/>
          <a:stretch>
            <a:fillRect/>
          </a:stretch>
        </p:blipFill>
        <p:spPr>
          <a:xfrm>
            <a:off x="4360791" y="1895912"/>
            <a:ext cx="7640922" cy="42077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7224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632010D-0E94-4E1D-869A-62D6589EDE04}"/>
              </a:ext>
            </a:extLst>
          </p:cNvPr>
          <p:cNvPicPr>
            <a:picLocks noChangeAspect="1"/>
          </p:cNvPicPr>
          <p:nvPr/>
        </p:nvPicPr>
        <p:blipFill>
          <a:blip r:embed="rId2"/>
          <a:stretch>
            <a:fillRect/>
          </a:stretch>
        </p:blipFill>
        <p:spPr>
          <a:xfrm>
            <a:off x="886860" y="736133"/>
            <a:ext cx="5661480" cy="5771626"/>
          </a:xfrm>
          <a:prstGeom prst="rect">
            <a:avLst/>
          </a:prstGeom>
        </p:spPr>
      </p:pic>
      <p:sp>
        <p:nvSpPr>
          <p:cNvPr id="5" name="TextBox 4">
            <a:extLst>
              <a:ext uri="{FF2B5EF4-FFF2-40B4-BE49-F238E27FC236}">
                <a16:creationId xmlns="" xmlns:a16="http://schemas.microsoft.com/office/drawing/2014/main" id="{BBF913AD-AC78-4BC4-A85D-4B4010DBD084}"/>
              </a:ext>
            </a:extLst>
          </p:cNvPr>
          <p:cNvSpPr txBox="1"/>
          <p:nvPr/>
        </p:nvSpPr>
        <p:spPr>
          <a:xfrm>
            <a:off x="628475" y="257582"/>
            <a:ext cx="2332839" cy="369332"/>
          </a:xfrm>
          <a:prstGeom prst="rect">
            <a:avLst/>
          </a:prstGeom>
          <a:noFill/>
        </p:spPr>
        <p:txBody>
          <a:bodyPr wrap="square" rtlCol="0">
            <a:spAutoFit/>
          </a:bodyPr>
          <a:lstStyle/>
          <a:p>
            <a:r>
              <a:rPr lang="en-US" dirty="0"/>
              <a:t>Chose the license: 117</a:t>
            </a:r>
          </a:p>
        </p:txBody>
      </p:sp>
      <p:graphicFrame>
        <p:nvGraphicFramePr>
          <p:cNvPr id="6" name="Table 5">
            <a:extLst>
              <a:ext uri="{FF2B5EF4-FFF2-40B4-BE49-F238E27FC236}">
                <a16:creationId xmlns="" xmlns:a16="http://schemas.microsoft.com/office/drawing/2014/main" id="{5C8E43BE-D974-485C-AE73-9C8D60E643E7}"/>
              </a:ext>
            </a:extLst>
          </p:cNvPr>
          <p:cNvGraphicFramePr>
            <a:graphicFrameLocks noGrp="1"/>
          </p:cNvGraphicFramePr>
          <p:nvPr>
            <p:extLst>
              <p:ext uri="{D42A27DB-BD31-4B8C-83A1-F6EECF244321}">
                <p14:modId xmlns:p14="http://schemas.microsoft.com/office/powerpoint/2010/main" val="1550105107"/>
              </p:ext>
            </p:extLst>
          </p:nvPr>
        </p:nvGraphicFramePr>
        <p:xfrm>
          <a:off x="7037664" y="1652211"/>
          <a:ext cx="7701792" cy="2194560"/>
        </p:xfrm>
        <a:graphic>
          <a:graphicData uri="http://schemas.openxmlformats.org/drawingml/2006/table">
            <a:tbl>
              <a:tblPr/>
              <a:tblGrid>
                <a:gridCol w="1925448">
                  <a:extLst>
                    <a:ext uri="{9D8B030D-6E8A-4147-A177-3AD203B41FA5}">
                      <a16:colId xmlns="" xmlns:a16="http://schemas.microsoft.com/office/drawing/2014/main" val="227693508"/>
                    </a:ext>
                  </a:extLst>
                </a:gridCol>
                <a:gridCol w="1925448">
                  <a:extLst>
                    <a:ext uri="{9D8B030D-6E8A-4147-A177-3AD203B41FA5}">
                      <a16:colId xmlns="" xmlns:a16="http://schemas.microsoft.com/office/drawing/2014/main" val="3298683513"/>
                    </a:ext>
                  </a:extLst>
                </a:gridCol>
                <a:gridCol w="1925448">
                  <a:extLst>
                    <a:ext uri="{9D8B030D-6E8A-4147-A177-3AD203B41FA5}">
                      <a16:colId xmlns="" xmlns:a16="http://schemas.microsoft.com/office/drawing/2014/main" val="3116397035"/>
                    </a:ext>
                  </a:extLst>
                </a:gridCol>
                <a:gridCol w="1925448">
                  <a:extLst>
                    <a:ext uri="{9D8B030D-6E8A-4147-A177-3AD203B41FA5}">
                      <a16:colId xmlns="" xmlns:a16="http://schemas.microsoft.com/office/drawing/2014/main" val="784444669"/>
                    </a:ext>
                  </a:extLst>
                </a:gridCol>
              </a:tblGrid>
              <a:tr h="0">
                <a:tc>
                  <a:txBody>
                    <a:bodyPr/>
                    <a:lstStyle/>
                    <a:p>
                      <a:r>
                        <a:rPr lang="en-US"/>
                        <a:t>License</a:t>
                      </a:r>
                    </a:p>
                  </a:txBody>
                  <a:tcPr anchor="ctr">
                    <a:lnL>
                      <a:noFill/>
                    </a:lnL>
                    <a:lnR>
                      <a:noFill/>
                    </a:lnR>
                    <a:lnT>
                      <a:noFill/>
                    </a:lnT>
                    <a:lnB>
                      <a:noFill/>
                    </a:lnB>
                  </a:tcPr>
                </a:tc>
                <a:tc>
                  <a:txBody>
                    <a:bodyPr/>
                    <a:lstStyle/>
                    <a:p>
                      <a:r>
                        <a:rPr lang="en-US"/>
                        <a:t>Count</a:t>
                      </a:r>
                    </a:p>
                  </a:txBody>
                  <a:tcPr anchor="ctr">
                    <a:lnL>
                      <a:noFill/>
                    </a:lnL>
                    <a:lnR>
                      <a:noFill/>
                    </a:lnR>
                    <a:lnT>
                      <a:noFill/>
                    </a:lnT>
                    <a:lnB>
                      <a:noFill/>
                    </a:lnB>
                  </a:tcPr>
                </a:tc>
                <a:tc>
                  <a:txBody>
                    <a:bodyPr/>
                    <a:lstStyle/>
                    <a:p>
                      <a:r>
                        <a:rPr lang="en-US"/>
                        <a:t>Percent</a:t>
                      </a:r>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extLst>
                  <a:ext uri="{0D108BD9-81ED-4DB2-BD59-A6C34878D82A}">
                    <a16:rowId xmlns="" xmlns:a16="http://schemas.microsoft.com/office/drawing/2014/main" val="2313235420"/>
                  </a:ext>
                </a:extLst>
              </a:tr>
              <a:tr h="0">
                <a:tc>
                  <a:txBody>
                    <a:bodyPr/>
                    <a:lstStyle/>
                    <a:p>
                      <a:r>
                        <a:rPr lang="en-US"/>
                        <a:t>CC BY</a:t>
                      </a:r>
                    </a:p>
                  </a:txBody>
                  <a:tcPr anchor="ctr">
                    <a:lnL>
                      <a:noFill/>
                    </a:lnL>
                    <a:lnR>
                      <a:noFill/>
                    </a:lnR>
                    <a:lnT>
                      <a:noFill/>
                    </a:lnT>
                    <a:lnB>
                      <a:noFill/>
                    </a:lnB>
                  </a:tcPr>
                </a:tc>
                <a:tc>
                  <a:txBody>
                    <a:bodyPr/>
                    <a:lstStyle/>
                    <a:p>
                      <a:r>
                        <a:rPr lang="en-US"/>
                        <a:t>1,237</a:t>
                      </a:r>
                    </a:p>
                  </a:txBody>
                  <a:tcPr anchor="ctr">
                    <a:lnL>
                      <a:noFill/>
                    </a:lnL>
                    <a:lnR>
                      <a:noFill/>
                    </a:lnR>
                    <a:lnT>
                      <a:noFill/>
                    </a:lnT>
                    <a:lnB>
                      <a:noFill/>
                    </a:lnB>
                  </a:tcPr>
                </a:tc>
                <a:tc>
                  <a:txBody>
                    <a:bodyPr/>
                    <a:lstStyle/>
                    <a:p>
                      <a:r>
                        <a:rPr lang="en-US"/>
                        <a:t>17.8%</a:t>
                      </a:r>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 xmlns:a16="http://schemas.microsoft.com/office/drawing/2014/main" val="108304325"/>
                  </a:ext>
                </a:extLst>
              </a:tr>
              <a:tr h="0">
                <a:tc>
                  <a:txBody>
                    <a:bodyPr/>
                    <a:lstStyle/>
                    <a:p>
                      <a:r>
                        <a:rPr lang="en-US"/>
                        <a:t>CC BY-ND</a:t>
                      </a:r>
                    </a:p>
                  </a:txBody>
                  <a:tcPr anchor="ctr">
                    <a:lnL>
                      <a:noFill/>
                    </a:lnL>
                    <a:lnR>
                      <a:noFill/>
                    </a:lnR>
                    <a:lnT>
                      <a:noFill/>
                    </a:lnT>
                    <a:lnB>
                      <a:noFill/>
                    </a:lnB>
                  </a:tcPr>
                </a:tc>
                <a:tc>
                  <a:txBody>
                    <a:bodyPr/>
                    <a:lstStyle/>
                    <a:p>
                      <a:r>
                        <a:rPr lang="en-US"/>
                        <a:t>496</a:t>
                      </a:r>
                    </a:p>
                  </a:txBody>
                  <a:tcPr anchor="ctr">
                    <a:lnL>
                      <a:noFill/>
                    </a:lnL>
                    <a:lnR>
                      <a:noFill/>
                    </a:lnR>
                    <a:lnT>
                      <a:noFill/>
                    </a:lnT>
                    <a:lnB>
                      <a:noFill/>
                    </a:lnB>
                  </a:tcPr>
                </a:tc>
                <a:tc>
                  <a:txBody>
                    <a:bodyPr/>
                    <a:lstStyle/>
                    <a:p>
                      <a:r>
                        <a:rPr lang="en-US"/>
                        <a:t>7.2%</a:t>
                      </a:r>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 xmlns:a16="http://schemas.microsoft.com/office/drawing/2014/main" val="2730994565"/>
                  </a:ext>
                </a:extLst>
              </a:tr>
              <a:tr h="0">
                <a:tc>
                  <a:txBody>
                    <a:bodyPr/>
                    <a:lstStyle/>
                    <a:p>
                      <a:r>
                        <a:rPr lang="en-US"/>
                        <a:t>CC BY-NC</a:t>
                      </a:r>
                    </a:p>
                  </a:txBody>
                  <a:tcPr anchor="ctr">
                    <a:lnL>
                      <a:noFill/>
                    </a:lnL>
                    <a:lnR>
                      <a:noFill/>
                    </a:lnR>
                    <a:lnT>
                      <a:noFill/>
                    </a:lnT>
                    <a:lnB>
                      <a:noFill/>
                    </a:lnB>
                  </a:tcPr>
                </a:tc>
                <a:tc>
                  <a:txBody>
                    <a:bodyPr/>
                    <a:lstStyle/>
                    <a:p>
                      <a:r>
                        <a:rPr lang="en-US"/>
                        <a:t>586</a:t>
                      </a:r>
                    </a:p>
                  </a:txBody>
                  <a:tcPr anchor="ctr">
                    <a:lnL>
                      <a:noFill/>
                    </a:lnL>
                    <a:lnR>
                      <a:noFill/>
                    </a:lnR>
                    <a:lnT>
                      <a:noFill/>
                    </a:lnT>
                    <a:lnB>
                      <a:noFill/>
                    </a:lnB>
                  </a:tcPr>
                </a:tc>
                <a:tc>
                  <a:txBody>
                    <a:bodyPr/>
                    <a:lstStyle/>
                    <a:p>
                      <a:r>
                        <a:rPr lang="en-US"/>
                        <a:t>8.5%</a:t>
                      </a:r>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 xmlns:a16="http://schemas.microsoft.com/office/drawing/2014/main" val="1989348188"/>
                  </a:ext>
                </a:extLst>
              </a:tr>
              <a:tr h="0">
                <a:tc>
                  <a:txBody>
                    <a:bodyPr/>
                    <a:lstStyle/>
                    <a:p>
                      <a:r>
                        <a:rPr lang="en-US"/>
                        <a:t>CC BY-NC-ND</a:t>
                      </a:r>
                    </a:p>
                  </a:txBody>
                  <a:tcPr anchor="ctr">
                    <a:lnL>
                      <a:noFill/>
                    </a:lnL>
                    <a:lnR>
                      <a:noFill/>
                    </a:lnR>
                    <a:lnT>
                      <a:noFill/>
                    </a:lnT>
                    <a:lnB>
                      <a:noFill/>
                    </a:lnB>
                  </a:tcPr>
                </a:tc>
                <a:tc>
                  <a:txBody>
                    <a:bodyPr/>
                    <a:lstStyle/>
                    <a:p>
                      <a:r>
                        <a:rPr lang="en-US"/>
                        <a:t>2,553</a:t>
                      </a:r>
                    </a:p>
                  </a:txBody>
                  <a:tcPr anchor="ctr">
                    <a:lnL>
                      <a:noFill/>
                    </a:lnL>
                    <a:lnR>
                      <a:noFill/>
                    </a:lnR>
                    <a:lnT>
                      <a:noFill/>
                    </a:lnT>
                    <a:lnB>
                      <a:noFill/>
                    </a:lnB>
                  </a:tcPr>
                </a:tc>
                <a:tc>
                  <a:txBody>
                    <a:bodyPr/>
                    <a:lstStyle/>
                    <a:p>
                      <a:r>
                        <a:rPr lang="en-US"/>
                        <a:t>36.8%</a:t>
                      </a:r>
                    </a:p>
                  </a:txBody>
                  <a:tcPr anchor="ctr">
                    <a:lnL>
                      <a:noFill/>
                    </a:lnL>
                    <a:lnR>
                      <a:noFill/>
                    </a:lnR>
                    <a:lnT>
                      <a:noFill/>
                    </a:lnT>
                    <a:lnB>
                      <a:noFill/>
                    </a:lnB>
                  </a:tcPr>
                </a:tc>
                <a:tc>
                  <a:txBody>
                    <a:bodyPr/>
                    <a:lstStyle/>
                    <a:p>
                      <a:endParaRPr lang="en-US"/>
                    </a:p>
                  </a:txBody>
                  <a:tcPr anchor="ctr">
                    <a:lnL>
                      <a:noFill/>
                    </a:lnL>
                    <a:lnR>
                      <a:noFill/>
                    </a:lnR>
                    <a:lnT>
                      <a:noFill/>
                    </a:lnT>
                    <a:lnB>
                      <a:noFill/>
                    </a:lnB>
                  </a:tcPr>
                </a:tc>
                <a:extLst>
                  <a:ext uri="{0D108BD9-81ED-4DB2-BD59-A6C34878D82A}">
                    <a16:rowId xmlns="" xmlns:a16="http://schemas.microsoft.com/office/drawing/2014/main" val="2903210075"/>
                  </a:ext>
                </a:extLst>
              </a:tr>
              <a:tr h="0">
                <a:tc>
                  <a:txBody>
                    <a:bodyPr/>
                    <a:lstStyle/>
                    <a:p>
                      <a:r>
                        <a:rPr lang="en-US"/>
                        <a:t>None</a:t>
                      </a:r>
                    </a:p>
                  </a:txBody>
                  <a:tcPr anchor="ctr">
                    <a:lnL>
                      <a:noFill/>
                    </a:lnL>
                    <a:lnR>
                      <a:noFill/>
                    </a:lnR>
                    <a:lnT>
                      <a:noFill/>
                    </a:lnT>
                    <a:lnB>
                      <a:noFill/>
                    </a:lnB>
                  </a:tcPr>
                </a:tc>
                <a:tc>
                  <a:txBody>
                    <a:bodyPr/>
                    <a:lstStyle/>
                    <a:p>
                      <a:r>
                        <a:rPr lang="en-US"/>
                        <a:t>2,061</a:t>
                      </a:r>
                    </a:p>
                  </a:txBody>
                  <a:tcPr anchor="ctr">
                    <a:lnL>
                      <a:noFill/>
                    </a:lnL>
                    <a:lnR>
                      <a:noFill/>
                    </a:lnR>
                    <a:lnT>
                      <a:noFill/>
                    </a:lnT>
                    <a:lnB>
                      <a:noFill/>
                    </a:lnB>
                  </a:tcPr>
                </a:tc>
                <a:tc>
                  <a:txBody>
                    <a:bodyPr/>
                    <a:lstStyle/>
                    <a:p>
                      <a:r>
                        <a:rPr lang="en-US"/>
                        <a:t>29.7%</a:t>
                      </a:r>
                    </a:p>
                  </a:txBody>
                  <a:tcPr anchor="ctr">
                    <a:lnL>
                      <a:noFill/>
                    </a:lnL>
                    <a:lnR>
                      <a:noFill/>
                    </a:lnR>
                    <a:lnT>
                      <a:noFill/>
                    </a:lnT>
                    <a:lnB>
                      <a:noFill/>
                    </a:lnB>
                  </a:tcPr>
                </a:tc>
                <a:tc>
                  <a:txBody>
                    <a:bodyPr/>
                    <a:lstStyle/>
                    <a:p>
                      <a:endParaRPr lang="en-US" dirty="0"/>
                    </a:p>
                  </a:txBody>
                  <a:tcPr>
                    <a:lnL>
                      <a:noFill/>
                    </a:lnL>
                    <a:lnT>
                      <a:noFill/>
                    </a:lnT>
                  </a:tcPr>
                </a:tc>
                <a:extLst>
                  <a:ext uri="{0D108BD9-81ED-4DB2-BD59-A6C34878D82A}">
                    <a16:rowId xmlns="" xmlns:a16="http://schemas.microsoft.com/office/drawing/2014/main" val="2124266721"/>
                  </a:ext>
                </a:extLst>
              </a:tr>
            </a:tbl>
          </a:graphicData>
        </a:graphic>
      </p:graphicFrame>
      <p:sp>
        <p:nvSpPr>
          <p:cNvPr id="7" name="TextBox 6">
            <a:extLst>
              <a:ext uri="{FF2B5EF4-FFF2-40B4-BE49-F238E27FC236}">
                <a16:creationId xmlns="" xmlns:a16="http://schemas.microsoft.com/office/drawing/2014/main" id="{1CE45E88-3B23-4EAE-9022-0ED6B9012981}"/>
              </a:ext>
            </a:extLst>
          </p:cNvPr>
          <p:cNvSpPr txBox="1"/>
          <p:nvPr/>
        </p:nvSpPr>
        <p:spPr>
          <a:xfrm>
            <a:off x="7037664" y="879765"/>
            <a:ext cx="3717022" cy="646331"/>
          </a:xfrm>
          <a:prstGeom prst="rect">
            <a:avLst/>
          </a:prstGeom>
          <a:noFill/>
        </p:spPr>
        <p:txBody>
          <a:bodyPr wrap="square" rtlCol="0">
            <a:spAutoFit/>
          </a:bodyPr>
          <a:lstStyle/>
          <a:p>
            <a:r>
              <a:rPr lang="en-US" b="1" dirty="0" err="1"/>
              <a:t>BioRxiv</a:t>
            </a:r>
            <a:r>
              <a:rPr lang="en-US" b="1" dirty="0"/>
              <a:t> license representation (as of 2016-12-05, Daniel </a:t>
            </a:r>
            <a:r>
              <a:rPr lang="en-US" b="1" dirty="0" err="1"/>
              <a:t>Himmelstein</a:t>
            </a:r>
            <a:r>
              <a:rPr lang="en-US" b="1" dirty="0"/>
              <a:t>)</a:t>
            </a:r>
          </a:p>
        </p:txBody>
      </p:sp>
    </p:spTree>
    <p:extLst>
      <p:ext uri="{BB962C8B-B14F-4D97-AF65-F5344CB8AC3E}">
        <p14:creationId xmlns:p14="http://schemas.microsoft.com/office/powerpoint/2010/main" val="409439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4AEE9BC-91D5-499C-AFA3-F91A8F27E3B2}"/>
              </a:ext>
            </a:extLst>
          </p:cNvPr>
          <p:cNvPicPr>
            <a:picLocks noChangeAspect="1"/>
          </p:cNvPicPr>
          <p:nvPr/>
        </p:nvPicPr>
        <p:blipFill>
          <a:blip r:embed="rId2"/>
          <a:stretch>
            <a:fillRect/>
          </a:stretch>
        </p:blipFill>
        <p:spPr>
          <a:xfrm>
            <a:off x="129866" y="0"/>
            <a:ext cx="11932268" cy="6858000"/>
          </a:xfrm>
          <a:prstGeom prst="rect">
            <a:avLst/>
          </a:prstGeom>
        </p:spPr>
      </p:pic>
    </p:spTree>
    <p:extLst>
      <p:ext uri="{BB962C8B-B14F-4D97-AF65-F5344CB8AC3E}">
        <p14:creationId xmlns:p14="http://schemas.microsoft.com/office/powerpoint/2010/main" val="113409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4504" y="222255"/>
            <a:ext cx="10515600" cy="1325563"/>
          </a:xfrm>
        </p:spPr>
        <p:txBody>
          <a:bodyPr/>
          <a:lstStyle/>
          <a:p>
            <a:r>
              <a:rPr lang="en-US" dirty="0" smtClean="0"/>
              <a:t>Comments on preprint license choice</a:t>
            </a:r>
            <a:br>
              <a:rPr lang="en-US" dirty="0" smtClean="0"/>
            </a:br>
            <a:endParaRPr lang="en-US" dirty="0"/>
          </a:p>
        </p:txBody>
      </p:sp>
      <p:sp>
        <p:nvSpPr>
          <p:cNvPr id="3" name="Content Placeholder 2"/>
          <p:cNvSpPr>
            <a:spLocks noGrp="1"/>
          </p:cNvSpPr>
          <p:nvPr>
            <p:ph idx="1"/>
          </p:nvPr>
        </p:nvSpPr>
        <p:spPr>
          <a:xfrm>
            <a:off x="1091654" y="1581218"/>
            <a:ext cx="10911456" cy="5032375"/>
          </a:xfrm>
        </p:spPr>
        <p:txBody>
          <a:bodyPr>
            <a:noAutofit/>
          </a:bodyPr>
          <a:lstStyle/>
          <a:p>
            <a:r>
              <a:rPr lang="en-US" sz="1300" dirty="0"/>
              <a:t>The only significant factor is maintaining control of my and my coauthors' intellectual work-product.  For decades we have had to surrender rights to parasite publishers.  I will not now surrender rights to a preprint server. </a:t>
            </a:r>
            <a:endParaRPr lang="en-US" sz="1300" dirty="0" smtClean="0"/>
          </a:p>
          <a:p>
            <a:r>
              <a:rPr lang="en-US" sz="1300" dirty="0"/>
              <a:t>I don't fully understand the implications of all the various licenses, and I relied on my coauthors' expertise to select the license. </a:t>
            </a:r>
          </a:p>
          <a:p>
            <a:r>
              <a:rPr lang="en-US" sz="1300" dirty="0" smtClean="0"/>
              <a:t>To </a:t>
            </a:r>
            <a:r>
              <a:rPr lang="en-US" sz="1300" dirty="0"/>
              <a:t>be honest, I was very confused by the difference between some of the choices. I haven’t looked recently, but it seems like the explanations and consequences of the different options should be explained better. </a:t>
            </a:r>
            <a:endParaRPr lang="en-US" sz="1300" dirty="0" smtClean="0"/>
          </a:p>
          <a:p>
            <a:r>
              <a:rPr lang="en-US" sz="1300" dirty="0"/>
              <a:t>I really did not understand the options and thus guessed as to which would be less likely to cause trouble when the paper was accepted at a journal </a:t>
            </a:r>
            <a:endParaRPr lang="en-US" sz="1300" dirty="0" smtClean="0"/>
          </a:p>
          <a:p>
            <a:r>
              <a:rPr lang="en-US" sz="1300" dirty="0"/>
              <a:t>I don't fully understand the implications of all the various licenses, and I relied on my coauthors' expertise to select the license. </a:t>
            </a:r>
            <a:endParaRPr lang="en-US" sz="1300" dirty="0" smtClean="0"/>
          </a:p>
          <a:p>
            <a:r>
              <a:rPr lang="en-US" sz="1300" dirty="0"/>
              <a:t>I wanted as many people to be able to use the material as possible </a:t>
            </a:r>
            <a:endParaRPr lang="en-US" sz="1300" dirty="0" smtClean="0"/>
          </a:p>
          <a:p>
            <a:r>
              <a:rPr lang="en-US" sz="1300" dirty="0" smtClean="0"/>
              <a:t>I </a:t>
            </a:r>
            <a:r>
              <a:rPr lang="en-US" sz="1300" dirty="0"/>
              <a:t>heard some journals want to reserve rights so went with that. </a:t>
            </a:r>
            <a:endParaRPr lang="en-US" sz="1300" dirty="0" smtClean="0"/>
          </a:p>
          <a:p>
            <a:r>
              <a:rPr lang="en-US" sz="1300" dirty="0"/>
              <a:t>I was surprised by the question. Had no relevant existing knowledge </a:t>
            </a:r>
            <a:r>
              <a:rPr lang="en-US" sz="1300" dirty="0" err="1"/>
              <a:t>nd</a:t>
            </a:r>
            <a:r>
              <a:rPr lang="en-US" sz="1300" dirty="0"/>
              <a:t> tried to find the option </a:t>
            </a:r>
            <a:r>
              <a:rPr lang="en-US" sz="1300" dirty="0" err="1"/>
              <a:t>tht</a:t>
            </a:r>
            <a:r>
              <a:rPr lang="en-US" sz="1300" dirty="0"/>
              <a:t> would not interfere with future </a:t>
            </a:r>
            <a:r>
              <a:rPr lang="en-US" sz="1300" dirty="0" err="1"/>
              <a:t>publiction</a:t>
            </a:r>
            <a:r>
              <a:rPr lang="en-US" sz="1300" dirty="0"/>
              <a:t> while aiding "open science". I didn't know nor currently remember the meaning of the codes listed above. </a:t>
            </a:r>
            <a:endParaRPr lang="en-US" sz="1300" dirty="0" smtClean="0"/>
          </a:p>
          <a:p>
            <a:r>
              <a:rPr lang="en-US" sz="1300" dirty="0"/>
              <a:t>I assume that since future publications could have commercial value that this is the right license. Should we wish to publish e.g. with Elsevier then they might wish to retain some control on reuse. Preprint can be so similar to the final version that I gauged this not worth the risk. </a:t>
            </a:r>
            <a:endParaRPr lang="en-US" sz="1300" dirty="0" smtClean="0"/>
          </a:p>
          <a:p>
            <a:r>
              <a:rPr lang="en-US" sz="1300" dirty="0"/>
              <a:t>Worried that CC licensing would lead to corrupted versions / inappropriate commercial reuse (like books automatically generated from </a:t>
            </a:r>
            <a:r>
              <a:rPr lang="en-US" sz="1300" dirty="0" err="1"/>
              <a:t>wikipedia</a:t>
            </a:r>
            <a:r>
              <a:rPr lang="en-US" sz="1300" dirty="0"/>
              <a:t> articles). Realize CC BY-NC-ND might exclude this, but going through licenses with fine tooth comb seemed like a large time commitment. The default </a:t>
            </a:r>
            <a:r>
              <a:rPr lang="en-US" sz="1300" dirty="0" err="1"/>
              <a:t>arxiv</a:t>
            </a:r>
            <a:r>
              <a:rPr lang="en-US" sz="1300" dirty="0"/>
              <a:t> license is good enough for ensuring the paper is shared by people within my field (my primary concern). Might choose an alternate if it was more clearly just "</a:t>
            </a:r>
            <a:r>
              <a:rPr lang="en-US" sz="1300" dirty="0" err="1"/>
              <a:t>arxiv</a:t>
            </a:r>
            <a:r>
              <a:rPr lang="en-US" sz="1300" dirty="0"/>
              <a:t> + text mining usage for academics." </a:t>
            </a:r>
            <a:endParaRPr lang="en-US" sz="1300" dirty="0" smtClean="0"/>
          </a:p>
          <a:p>
            <a:r>
              <a:rPr lang="en-US" sz="1300" dirty="0"/>
              <a:t>Did not know the other licenses and wanted to be save </a:t>
            </a:r>
            <a:endParaRPr lang="en-US" sz="1300" dirty="0" smtClean="0"/>
          </a:p>
          <a:p>
            <a:r>
              <a:rPr lang="en-US" sz="1300" dirty="0"/>
              <a:t>I don't know what the downsides are of choosing CC-BY. </a:t>
            </a:r>
            <a:endParaRPr lang="en-US" sz="1300" dirty="0" smtClean="0"/>
          </a:p>
          <a:p>
            <a:r>
              <a:rPr lang="en-US" sz="1300" dirty="0"/>
              <a:t>I want my work to be useful (liberally licensed), but I want it clear that I should be cited when my work is useful. </a:t>
            </a:r>
          </a:p>
          <a:p>
            <a:endParaRPr lang="en-US" sz="1300" dirty="0"/>
          </a:p>
        </p:txBody>
      </p:sp>
      <p:sp>
        <p:nvSpPr>
          <p:cNvPr id="4" name="TextBox 3"/>
          <p:cNvSpPr txBox="1"/>
          <p:nvPr/>
        </p:nvSpPr>
        <p:spPr>
          <a:xfrm>
            <a:off x="3007887" y="894438"/>
            <a:ext cx="7078989" cy="369332"/>
          </a:xfrm>
          <a:prstGeom prst="rect">
            <a:avLst/>
          </a:prstGeom>
          <a:noFill/>
        </p:spPr>
        <p:txBody>
          <a:bodyPr wrap="none" rtlCol="0">
            <a:spAutoFit/>
          </a:bodyPr>
          <a:lstStyle/>
          <a:p>
            <a:r>
              <a:rPr lang="en-US" dirty="0" smtClean="0"/>
              <a:t>“If </a:t>
            </a:r>
            <a:r>
              <a:rPr lang="en-US" dirty="0"/>
              <a:t>factors not listed above were important to you, please explain below</a:t>
            </a:r>
            <a:r>
              <a:rPr lang="en-US" dirty="0" smtClean="0"/>
              <a:t>.” </a:t>
            </a:r>
            <a:endParaRPr lang="en-US" dirty="0"/>
          </a:p>
        </p:txBody>
      </p:sp>
      <p:sp>
        <p:nvSpPr>
          <p:cNvPr id="5" name="Rectangle 4"/>
          <p:cNvSpPr/>
          <p:nvPr/>
        </p:nvSpPr>
        <p:spPr>
          <a:xfrm>
            <a:off x="-26064" y="1622395"/>
            <a:ext cx="1371600" cy="276999"/>
          </a:xfrm>
          <a:prstGeom prst="rect">
            <a:avLst/>
          </a:prstGeom>
          <a:solidFill>
            <a:schemeClr val="bg2">
              <a:lumMod val="90000"/>
            </a:schemeClr>
          </a:solidFill>
        </p:spPr>
        <p:txBody>
          <a:bodyPr wrap="square">
            <a:spAutoFit/>
          </a:bodyPr>
          <a:lstStyle/>
          <a:p>
            <a:r>
              <a:rPr lang="en-US" sz="1200" dirty="0" smtClean="0"/>
              <a:t>All </a:t>
            </a:r>
            <a:r>
              <a:rPr lang="en-US" sz="1200" dirty="0"/>
              <a:t>rights </a:t>
            </a:r>
            <a:r>
              <a:rPr lang="en-US" sz="1200" dirty="0" smtClean="0"/>
              <a:t>reserved</a:t>
            </a:r>
            <a:endParaRPr lang="en-US" sz="1200" dirty="0"/>
          </a:p>
        </p:txBody>
      </p:sp>
      <p:sp>
        <p:nvSpPr>
          <p:cNvPr id="8" name="Rectangle 7"/>
          <p:cNvSpPr/>
          <p:nvPr/>
        </p:nvSpPr>
        <p:spPr>
          <a:xfrm>
            <a:off x="-26064" y="1973971"/>
            <a:ext cx="1371600" cy="276999"/>
          </a:xfrm>
          <a:prstGeom prst="rect">
            <a:avLst/>
          </a:prstGeom>
          <a:solidFill>
            <a:schemeClr val="bg2">
              <a:lumMod val="90000"/>
            </a:schemeClr>
          </a:solidFill>
        </p:spPr>
        <p:txBody>
          <a:bodyPr wrap="square">
            <a:spAutoFit/>
          </a:bodyPr>
          <a:lstStyle/>
          <a:p>
            <a:r>
              <a:rPr lang="en-US" sz="1200" dirty="0" smtClean="0"/>
              <a:t>CC BY</a:t>
            </a:r>
            <a:endParaRPr lang="en-US" sz="1200" dirty="0"/>
          </a:p>
        </p:txBody>
      </p:sp>
      <p:sp>
        <p:nvSpPr>
          <p:cNvPr id="10" name="Rectangle 9"/>
          <p:cNvSpPr/>
          <p:nvPr/>
        </p:nvSpPr>
        <p:spPr>
          <a:xfrm>
            <a:off x="-26064" y="2406341"/>
            <a:ext cx="1371600" cy="276999"/>
          </a:xfrm>
          <a:prstGeom prst="rect">
            <a:avLst/>
          </a:prstGeom>
          <a:solidFill>
            <a:schemeClr val="bg2">
              <a:lumMod val="90000"/>
            </a:schemeClr>
          </a:solidFill>
        </p:spPr>
        <p:txBody>
          <a:bodyPr wrap="square">
            <a:spAutoFit/>
          </a:bodyPr>
          <a:lstStyle/>
          <a:p>
            <a:r>
              <a:rPr lang="en-US" sz="1200" dirty="0" smtClean="0"/>
              <a:t>CC BY-ND</a:t>
            </a:r>
            <a:endParaRPr lang="en-US" sz="1200" dirty="0"/>
          </a:p>
        </p:txBody>
      </p:sp>
      <p:sp>
        <p:nvSpPr>
          <p:cNvPr id="11" name="Rectangle 10"/>
          <p:cNvSpPr/>
          <p:nvPr/>
        </p:nvSpPr>
        <p:spPr>
          <a:xfrm>
            <a:off x="-26064" y="2799094"/>
            <a:ext cx="1371600" cy="276999"/>
          </a:xfrm>
          <a:prstGeom prst="rect">
            <a:avLst/>
          </a:prstGeom>
          <a:solidFill>
            <a:schemeClr val="bg2">
              <a:lumMod val="90000"/>
            </a:schemeClr>
          </a:solidFill>
        </p:spPr>
        <p:txBody>
          <a:bodyPr wrap="square">
            <a:spAutoFit/>
          </a:bodyPr>
          <a:lstStyle/>
          <a:p>
            <a:r>
              <a:rPr lang="en-US" sz="1200" dirty="0" smtClean="0"/>
              <a:t>Don’t know</a:t>
            </a:r>
            <a:endParaRPr lang="en-US" sz="1200" dirty="0"/>
          </a:p>
        </p:txBody>
      </p:sp>
      <p:sp>
        <p:nvSpPr>
          <p:cNvPr id="12" name="Rectangle 11"/>
          <p:cNvSpPr/>
          <p:nvPr/>
        </p:nvSpPr>
        <p:spPr>
          <a:xfrm>
            <a:off x="-26064" y="3132581"/>
            <a:ext cx="1371600" cy="276999"/>
          </a:xfrm>
          <a:prstGeom prst="rect">
            <a:avLst/>
          </a:prstGeom>
          <a:solidFill>
            <a:schemeClr val="bg2">
              <a:lumMod val="90000"/>
            </a:schemeClr>
          </a:solidFill>
        </p:spPr>
        <p:txBody>
          <a:bodyPr wrap="square">
            <a:spAutoFit/>
          </a:bodyPr>
          <a:lstStyle/>
          <a:p>
            <a:r>
              <a:rPr lang="en-US" sz="1200" dirty="0" smtClean="0"/>
              <a:t>Don’t know</a:t>
            </a:r>
            <a:endParaRPr lang="en-US" sz="1200" dirty="0"/>
          </a:p>
        </p:txBody>
      </p:sp>
      <p:sp>
        <p:nvSpPr>
          <p:cNvPr id="13" name="Rectangle 12"/>
          <p:cNvSpPr/>
          <p:nvPr/>
        </p:nvSpPr>
        <p:spPr>
          <a:xfrm>
            <a:off x="-26064" y="3714477"/>
            <a:ext cx="1371600" cy="276999"/>
          </a:xfrm>
          <a:prstGeom prst="rect">
            <a:avLst/>
          </a:prstGeom>
          <a:solidFill>
            <a:schemeClr val="bg2">
              <a:lumMod val="90000"/>
            </a:schemeClr>
          </a:solidFill>
        </p:spPr>
        <p:txBody>
          <a:bodyPr wrap="square">
            <a:spAutoFit/>
          </a:bodyPr>
          <a:lstStyle/>
          <a:p>
            <a:r>
              <a:rPr lang="en-US" sz="1200" dirty="0" smtClean="0"/>
              <a:t>All </a:t>
            </a:r>
            <a:r>
              <a:rPr lang="en-US" sz="1200" dirty="0"/>
              <a:t>rights </a:t>
            </a:r>
            <a:r>
              <a:rPr lang="en-US" sz="1200" dirty="0" smtClean="0"/>
              <a:t>reserved</a:t>
            </a:r>
            <a:endParaRPr lang="en-US" sz="1200" dirty="0"/>
          </a:p>
        </p:txBody>
      </p:sp>
      <p:sp>
        <p:nvSpPr>
          <p:cNvPr id="14" name="Rectangle 13"/>
          <p:cNvSpPr/>
          <p:nvPr/>
        </p:nvSpPr>
        <p:spPr>
          <a:xfrm>
            <a:off x="-26064" y="3466068"/>
            <a:ext cx="1371600" cy="276999"/>
          </a:xfrm>
          <a:prstGeom prst="rect">
            <a:avLst/>
          </a:prstGeom>
          <a:solidFill>
            <a:schemeClr val="bg2">
              <a:lumMod val="90000"/>
            </a:schemeClr>
          </a:solidFill>
        </p:spPr>
        <p:txBody>
          <a:bodyPr wrap="square">
            <a:spAutoFit/>
          </a:bodyPr>
          <a:lstStyle/>
          <a:p>
            <a:r>
              <a:rPr lang="en-US" sz="1200" dirty="0" smtClean="0"/>
              <a:t>CC BY</a:t>
            </a:r>
            <a:endParaRPr lang="en-US" sz="1200" dirty="0"/>
          </a:p>
        </p:txBody>
      </p:sp>
      <p:sp>
        <p:nvSpPr>
          <p:cNvPr id="15" name="Rectangle 14"/>
          <p:cNvSpPr/>
          <p:nvPr/>
        </p:nvSpPr>
        <p:spPr>
          <a:xfrm>
            <a:off x="-26064" y="4110152"/>
            <a:ext cx="1371600" cy="276999"/>
          </a:xfrm>
          <a:prstGeom prst="rect">
            <a:avLst/>
          </a:prstGeom>
          <a:solidFill>
            <a:schemeClr val="bg2">
              <a:lumMod val="90000"/>
            </a:schemeClr>
          </a:solidFill>
        </p:spPr>
        <p:txBody>
          <a:bodyPr wrap="square">
            <a:spAutoFit/>
          </a:bodyPr>
          <a:lstStyle/>
          <a:p>
            <a:r>
              <a:rPr lang="en-US" sz="1200" dirty="0" smtClean="0"/>
              <a:t>Don’t know</a:t>
            </a:r>
            <a:endParaRPr lang="en-US" sz="1200" dirty="0"/>
          </a:p>
        </p:txBody>
      </p:sp>
      <p:sp>
        <p:nvSpPr>
          <p:cNvPr id="16" name="Rectangle 15"/>
          <p:cNvSpPr/>
          <p:nvPr/>
        </p:nvSpPr>
        <p:spPr>
          <a:xfrm>
            <a:off x="-26064" y="5084873"/>
            <a:ext cx="1371600" cy="276999"/>
          </a:xfrm>
          <a:prstGeom prst="rect">
            <a:avLst/>
          </a:prstGeom>
          <a:solidFill>
            <a:schemeClr val="bg2">
              <a:lumMod val="90000"/>
            </a:schemeClr>
          </a:solidFill>
        </p:spPr>
        <p:txBody>
          <a:bodyPr wrap="square">
            <a:spAutoFit/>
          </a:bodyPr>
          <a:lstStyle/>
          <a:p>
            <a:r>
              <a:rPr lang="en-US" sz="1200" dirty="0" smtClean="0"/>
              <a:t>All </a:t>
            </a:r>
            <a:r>
              <a:rPr lang="en-US" sz="1200" dirty="0"/>
              <a:t>rights </a:t>
            </a:r>
            <a:r>
              <a:rPr lang="en-US" sz="1200" dirty="0" smtClean="0"/>
              <a:t>reserved</a:t>
            </a:r>
            <a:endParaRPr lang="en-US" sz="1200" dirty="0"/>
          </a:p>
        </p:txBody>
      </p:sp>
      <p:sp>
        <p:nvSpPr>
          <p:cNvPr id="17" name="Rectangle 16"/>
          <p:cNvSpPr/>
          <p:nvPr/>
        </p:nvSpPr>
        <p:spPr>
          <a:xfrm>
            <a:off x="-26064" y="4550698"/>
            <a:ext cx="1371600" cy="276999"/>
          </a:xfrm>
          <a:prstGeom prst="rect">
            <a:avLst/>
          </a:prstGeom>
          <a:solidFill>
            <a:schemeClr val="bg2">
              <a:lumMod val="90000"/>
            </a:schemeClr>
          </a:solidFill>
        </p:spPr>
        <p:txBody>
          <a:bodyPr wrap="square">
            <a:spAutoFit/>
          </a:bodyPr>
          <a:lstStyle/>
          <a:p>
            <a:r>
              <a:rPr lang="en-US" sz="1200" dirty="0" smtClean="0"/>
              <a:t>CC BY-NC-ND</a:t>
            </a:r>
            <a:endParaRPr lang="en-US" sz="1200" dirty="0"/>
          </a:p>
        </p:txBody>
      </p:sp>
      <p:sp>
        <p:nvSpPr>
          <p:cNvPr id="18" name="Rectangle 17"/>
          <p:cNvSpPr/>
          <p:nvPr/>
        </p:nvSpPr>
        <p:spPr>
          <a:xfrm>
            <a:off x="-26064" y="5849233"/>
            <a:ext cx="1371600" cy="276999"/>
          </a:xfrm>
          <a:prstGeom prst="rect">
            <a:avLst/>
          </a:prstGeom>
          <a:solidFill>
            <a:schemeClr val="bg2">
              <a:lumMod val="90000"/>
            </a:schemeClr>
          </a:solidFill>
        </p:spPr>
        <p:txBody>
          <a:bodyPr wrap="square">
            <a:spAutoFit/>
          </a:bodyPr>
          <a:lstStyle/>
          <a:p>
            <a:r>
              <a:rPr lang="en-US" sz="1200" dirty="0" smtClean="0"/>
              <a:t>All </a:t>
            </a:r>
            <a:r>
              <a:rPr lang="en-US" sz="1200" dirty="0"/>
              <a:t>rights </a:t>
            </a:r>
            <a:r>
              <a:rPr lang="en-US" sz="1200" dirty="0" smtClean="0"/>
              <a:t>reserved</a:t>
            </a:r>
            <a:endParaRPr lang="en-US" sz="1200" dirty="0"/>
          </a:p>
        </p:txBody>
      </p:sp>
      <p:sp>
        <p:nvSpPr>
          <p:cNvPr id="19" name="Rectangle 18"/>
          <p:cNvSpPr/>
          <p:nvPr/>
        </p:nvSpPr>
        <p:spPr>
          <a:xfrm>
            <a:off x="-26064" y="6126232"/>
            <a:ext cx="1371600" cy="276999"/>
          </a:xfrm>
          <a:prstGeom prst="rect">
            <a:avLst/>
          </a:prstGeom>
          <a:solidFill>
            <a:schemeClr val="bg2">
              <a:lumMod val="90000"/>
            </a:schemeClr>
          </a:solidFill>
        </p:spPr>
        <p:txBody>
          <a:bodyPr wrap="square">
            <a:spAutoFit/>
          </a:bodyPr>
          <a:lstStyle/>
          <a:p>
            <a:r>
              <a:rPr lang="en-US" sz="1200" dirty="0" smtClean="0"/>
              <a:t>CC BY-NC-ND</a:t>
            </a:r>
            <a:endParaRPr lang="en-US" sz="1200" dirty="0"/>
          </a:p>
        </p:txBody>
      </p:sp>
      <p:sp>
        <p:nvSpPr>
          <p:cNvPr id="20" name="Rectangle 19"/>
          <p:cNvSpPr/>
          <p:nvPr/>
        </p:nvSpPr>
        <p:spPr>
          <a:xfrm>
            <a:off x="-26064" y="6495744"/>
            <a:ext cx="1371600" cy="276999"/>
          </a:xfrm>
          <a:prstGeom prst="rect">
            <a:avLst/>
          </a:prstGeom>
          <a:solidFill>
            <a:schemeClr val="bg2">
              <a:lumMod val="90000"/>
            </a:schemeClr>
          </a:solidFill>
        </p:spPr>
        <p:txBody>
          <a:bodyPr wrap="square">
            <a:spAutoFit/>
          </a:bodyPr>
          <a:lstStyle/>
          <a:p>
            <a:r>
              <a:rPr lang="en-US" sz="1200" dirty="0" smtClean="0"/>
              <a:t>CC BY</a:t>
            </a:r>
            <a:endParaRPr lang="en-US" sz="1200" dirty="0"/>
          </a:p>
        </p:txBody>
      </p:sp>
    </p:spTree>
    <p:extLst>
      <p:ext uri="{BB962C8B-B14F-4D97-AF65-F5344CB8AC3E}">
        <p14:creationId xmlns:p14="http://schemas.microsoft.com/office/powerpoint/2010/main" val="3378875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9D2E72E4-39A7-4C04-B88D-89679A597745}"/>
              </a:ext>
            </a:extLst>
          </p:cNvPr>
          <p:cNvPicPr>
            <a:picLocks noChangeAspect="1"/>
          </p:cNvPicPr>
          <p:nvPr/>
        </p:nvPicPr>
        <p:blipFill>
          <a:blip r:embed="rId2"/>
          <a:stretch>
            <a:fillRect/>
          </a:stretch>
        </p:blipFill>
        <p:spPr>
          <a:xfrm>
            <a:off x="227056" y="0"/>
            <a:ext cx="11737888" cy="6858000"/>
          </a:xfrm>
          <a:prstGeom prst="rect">
            <a:avLst/>
          </a:prstGeom>
        </p:spPr>
      </p:pic>
    </p:spTree>
    <p:extLst>
      <p:ext uri="{BB962C8B-B14F-4D97-AF65-F5344CB8AC3E}">
        <p14:creationId xmlns:p14="http://schemas.microsoft.com/office/powerpoint/2010/main" val="331484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a:t>
            </a:r>
            <a:r>
              <a:rPr lang="en-US" dirty="0" smtClean="0"/>
              <a:t>paper </a:t>
            </a:r>
            <a:r>
              <a:rPr lang="en-US" dirty="0" smtClean="0"/>
              <a:t>license choice</a:t>
            </a:r>
            <a:br>
              <a:rPr lang="en-US" dirty="0" smtClean="0"/>
            </a:br>
            <a:endParaRPr lang="en-US" dirty="0"/>
          </a:p>
        </p:txBody>
      </p:sp>
      <p:sp>
        <p:nvSpPr>
          <p:cNvPr id="3" name="Content Placeholder 2"/>
          <p:cNvSpPr>
            <a:spLocks noGrp="1"/>
          </p:cNvSpPr>
          <p:nvPr>
            <p:ph idx="1"/>
          </p:nvPr>
        </p:nvSpPr>
        <p:spPr>
          <a:xfrm>
            <a:off x="167425" y="1825624"/>
            <a:ext cx="11835685" cy="5032375"/>
          </a:xfrm>
        </p:spPr>
        <p:txBody>
          <a:bodyPr>
            <a:normAutofit lnSpcReduction="10000"/>
          </a:bodyPr>
          <a:lstStyle/>
          <a:p>
            <a:r>
              <a:rPr lang="en-US" dirty="0"/>
              <a:t>I chose to submit my work to an entirely open-access journal to support the ongoing change away from paywall journals</a:t>
            </a:r>
            <a:r>
              <a:rPr lang="en-US" dirty="0"/>
              <a:t> </a:t>
            </a:r>
            <a:endParaRPr lang="en-US" dirty="0" smtClean="0"/>
          </a:p>
          <a:p>
            <a:r>
              <a:rPr lang="en-US" dirty="0"/>
              <a:t>Once again, I am ignorant of the differences--I know I should not be but we're all so busy that.......</a:t>
            </a:r>
            <a:r>
              <a:rPr lang="en-US" dirty="0"/>
              <a:t> </a:t>
            </a:r>
            <a:endParaRPr lang="en-US" dirty="0" smtClean="0"/>
          </a:p>
          <a:p>
            <a:r>
              <a:rPr lang="en-US" dirty="0"/>
              <a:t>Targeting an OA-only journal for first submission.</a:t>
            </a:r>
            <a:r>
              <a:rPr lang="en-US" dirty="0"/>
              <a:t> </a:t>
            </a:r>
            <a:endParaRPr lang="en-US" dirty="0" smtClean="0"/>
          </a:p>
          <a:p>
            <a:r>
              <a:rPr lang="en-US" dirty="0"/>
              <a:t>Reproducible Research standards: https://www.computer.org/csdl/mags/cs/2009/01/mcs2009010035-abs.html</a:t>
            </a:r>
            <a:r>
              <a:rPr lang="en-US" dirty="0"/>
              <a:t> </a:t>
            </a:r>
            <a:endParaRPr lang="en-US" dirty="0" smtClean="0"/>
          </a:p>
          <a:p>
            <a:r>
              <a:rPr lang="en-US" dirty="0"/>
              <a:t>I don't understand the implications to be honest. Will </a:t>
            </a:r>
            <a:r>
              <a:rPr lang="en-US" dirty="0" err="1"/>
              <a:t>i</a:t>
            </a:r>
            <a:r>
              <a:rPr lang="en-US" dirty="0"/>
              <a:t> now be rejected based on this choice? This survey is almost making me regret posting a preprint. Was I too naive? </a:t>
            </a:r>
            <a:endParaRPr lang="en-US" dirty="0" smtClean="0"/>
          </a:p>
          <a:p>
            <a:r>
              <a:rPr lang="en-US" dirty="0"/>
              <a:t>not expected to have commercial re-use (like drug company distribution)</a:t>
            </a:r>
            <a:r>
              <a:rPr lang="en-US" dirty="0"/>
              <a:t> </a:t>
            </a:r>
            <a:endParaRPr lang="en-US" dirty="0" smtClean="0"/>
          </a:p>
          <a:p>
            <a:r>
              <a:rPr lang="en-US" dirty="0"/>
              <a:t>It's the right thing to do.</a:t>
            </a:r>
            <a:r>
              <a:rPr lang="en-US" dirty="0"/>
              <a:t> </a:t>
            </a:r>
            <a:endParaRPr lang="en-US" dirty="0"/>
          </a:p>
        </p:txBody>
      </p:sp>
      <p:sp>
        <p:nvSpPr>
          <p:cNvPr id="4" name="TextBox 3"/>
          <p:cNvSpPr txBox="1"/>
          <p:nvPr/>
        </p:nvSpPr>
        <p:spPr>
          <a:xfrm>
            <a:off x="2975019" y="1027906"/>
            <a:ext cx="7078989" cy="369332"/>
          </a:xfrm>
          <a:prstGeom prst="rect">
            <a:avLst/>
          </a:prstGeom>
          <a:noFill/>
        </p:spPr>
        <p:txBody>
          <a:bodyPr wrap="none" rtlCol="0">
            <a:spAutoFit/>
          </a:bodyPr>
          <a:lstStyle/>
          <a:p>
            <a:r>
              <a:rPr lang="en-US" dirty="0" smtClean="0"/>
              <a:t>“If </a:t>
            </a:r>
            <a:r>
              <a:rPr lang="en-US" dirty="0"/>
              <a:t>factors not listed above were important to you, please explain below</a:t>
            </a:r>
            <a:r>
              <a:rPr lang="en-US" dirty="0" smtClean="0"/>
              <a:t>.” </a:t>
            </a:r>
            <a:endParaRPr lang="en-US" dirty="0"/>
          </a:p>
        </p:txBody>
      </p:sp>
    </p:spTree>
    <p:extLst>
      <p:ext uri="{BB962C8B-B14F-4D97-AF65-F5344CB8AC3E}">
        <p14:creationId xmlns:p14="http://schemas.microsoft.com/office/powerpoint/2010/main" val="2786189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1495</Words>
  <Application>Microsoft Office PowerPoint</Application>
  <PresentationFormat>Widescreen</PresentationFormat>
  <Paragraphs>102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ASAPbio preprint licensing survey</vt:lpstr>
      <vt:lpstr>PowerPoint Presentation</vt:lpstr>
      <vt:lpstr>PowerPoint Presentation</vt:lpstr>
      <vt:lpstr>PowerPoint Presentation</vt:lpstr>
      <vt:lpstr>PowerPoint Presentation</vt:lpstr>
      <vt:lpstr>PowerPoint Presentation</vt:lpstr>
      <vt:lpstr>Comments on preprint license choice </vt:lpstr>
      <vt:lpstr>PowerPoint Presentation</vt:lpstr>
      <vt:lpstr>Comments on paper license choice </vt:lpstr>
      <vt:lpstr>If you expect the license of the final version will be different from the license you selected for the preprint, please explain the difference in your choices. </vt:lpstr>
      <vt:lpstr>PowerPoint Presentation</vt:lpstr>
      <vt:lpstr>Do you have any other comments regarding preprint licensing?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Polka</dc:creator>
  <cp:lastModifiedBy>Jessica Polka</cp:lastModifiedBy>
  <cp:revision>8</cp:revision>
  <dcterms:created xsi:type="dcterms:W3CDTF">2018-03-07T00:50:37Z</dcterms:created>
  <dcterms:modified xsi:type="dcterms:W3CDTF">2018-03-07T22:54:37Z</dcterms:modified>
</cp:coreProperties>
</file>