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AB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9" autoAdjust="0"/>
    <p:restoredTop sz="94660"/>
  </p:normalViewPr>
  <p:slideViewPr>
    <p:cSldViewPr snapToGrid="0">
      <p:cViewPr varScale="1">
        <p:scale>
          <a:sx n="77" d="100"/>
          <a:sy n="77" d="100"/>
        </p:scale>
        <p:origin x="24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C0F39A-45D4-4E13-85BB-DF4232389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9811FB-7F12-4EF6-83CA-DFF822E96B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1A5D1-B0CF-46B0-B3C9-16F530242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12554-71EF-4F02-89A8-9C4FB9142610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F1DCFE-9AC1-42E9-9F4D-CBD7A317B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DCBF19-CCCD-4358-A7CB-287FFA137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94781-C1C8-47E8-8597-D4F50E61CF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7634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084542-D5AE-439F-878D-B5D54BFA3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11B972F-58DB-4D4C-A724-67FD53530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984E20-0D27-4289-A221-9A572C8CA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12554-71EF-4F02-89A8-9C4FB9142610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92BB61-8CFB-4B6E-B576-B75955AFD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263FB9-5E96-45AA-94D4-36AE1D988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94781-C1C8-47E8-8597-D4F50E61CF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4417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C54EE30-0CB2-4124-B850-53B4429798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700FEEF-61D2-4CB7-A2CC-8942DED5C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9B3710-954F-4116-9E0F-8E65716FB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12554-71EF-4F02-89A8-9C4FB9142610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AE69F1-B840-4BA8-BDF0-6F0E6273C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C6FBE5-DAA6-40D2-B394-FECAB990D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94781-C1C8-47E8-8597-D4F50E61CF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1963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7791AB-5A31-46A8-9BF8-915BDCABC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0783C9-8046-4CAF-BEAB-D6D389E8D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B9392A-8DD7-412F-B043-3235E4418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12554-71EF-4F02-89A8-9C4FB9142610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E5CB29-3FB2-4B76-8D87-0A85DF04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82B260-40C3-467D-8E7C-6C9708137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94781-C1C8-47E8-8597-D4F50E61CF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6206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D5CA8-1AE6-4623-9F79-BCDCFCA66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6699DD-B827-464F-95DD-C5E62303C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4AC27B-4746-4799-8CC3-6A15CA845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12554-71EF-4F02-89A8-9C4FB9142610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C6D062-80B2-4676-9BC7-F02A4404D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B855E5-064D-4504-B8A5-197C098D2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94781-C1C8-47E8-8597-D4F50E61CF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9509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C10B0E-1500-484A-BF9F-A69C53C80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7613DC-C5D1-4E79-BDED-A0609A380F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7C8389A-B472-4913-A7F5-E5D44FB5A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1E66C0B-F84F-422A-979B-82C3E8E74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12554-71EF-4F02-89A8-9C4FB9142610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4579AFD-C3CF-4811-B744-551DD0BB8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D8E8B2A-CE6C-4954-8CE5-E07A86362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94781-C1C8-47E8-8597-D4F50E61CF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8584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232938-B116-4664-B48A-E61CBE727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E7343A-9898-4919-A818-00C7D0260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5765053-20B9-4EBA-86BE-5FECB4849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851C59B-A4EE-4079-8BD2-B7C2E58053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2615B70-5573-4E26-9401-C20EFB87B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E4B57D-F4B8-4D65-A36E-D9086978F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12554-71EF-4F02-89A8-9C4FB9142610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26E659A-F16E-46AD-9632-8E1A0858D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5C2A14F-ABFF-4339-81E5-385B88168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94781-C1C8-47E8-8597-D4F50E61CF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4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BCDF63-A176-4D11-A6B1-F491095B3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5B8F1F8-F45D-4183-922A-CC24CAA15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12554-71EF-4F02-89A8-9C4FB9142610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44CD961-8C10-4111-816B-CC98F20BC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14EE869-590E-4101-8312-8B9BBD7CA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94781-C1C8-47E8-8597-D4F50E61CF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0892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7EA28AE-9B21-4DC8-A124-DB8C0D062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12554-71EF-4F02-89A8-9C4FB9142610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698B5B8-DCE0-42FF-A168-766953AFB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51F5D2D-8D42-4707-AFF9-F615A12C7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94781-C1C8-47E8-8597-D4F50E61CF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503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B4A36F-8A78-46A9-A704-0EED66691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8960F6-95B1-4EB8-9BE7-73AEAD75F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36B82EB-46F2-4A67-83A8-2B38C75AD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80B95A2-1002-4AEF-8593-6350CCD15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12554-71EF-4F02-89A8-9C4FB9142610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7A6ED2-F302-4455-B86A-3BE8393DA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AF416C8-AAB0-4A43-840D-5570836F4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94781-C1C8-47E8-8597-D4F50E61CF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1594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8DDC4F-3212-4EC2-ACFB-8B1673D94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FC7AF0A-2948-415E-8872-A78975843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BFDA605-1FF4-4086-B860-948E82DBE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3B0D398-493D-4842-BFB5-4B4F334EC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12554-71EF-4F02-89A8-9C4FB9142610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3E2817-4A5D-4331-A3CA-3D894D792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0E8C9D7-F8CA-4308-BAE7-2C2DEEAF9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94781-C1C8-47E8-8597-D4F50E61CF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912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CE487A0-6F01-4543-AEE7-98D7B6D51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83F5C0A-D67B-4A25-8455-D0E35DBD7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60C555-0097-45F6-A868-37E05FDA5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12554-71EF-4F02-89A8-9C4FB9142610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916769-FE73-4024-B6B5-DC33CD8739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415F61-1D83-420B-A27A-10BCA77E36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94781-C1C8-47E8-8597-D4F50E61CF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007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7.jpg"/><Relationship Id="rId7" Type="http://schemas.openxmlformats.org/officeDocument/2006/relationships/image" Target="../media/image9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Amauri/RDWDelphiInga8.git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Espaço Reservado para Conteúdo 5">
            <a:extLst>
              <a:ext uri="{FF2B5EF4-FFF2-40B4-BE49-F238E27FC236}">
                <a16:creationId xmlns:a16="http://schemas.microsoft.com/office/drawing/2014/main" id="{72FE2FDB-4FCA-461E-BDF6-CBCC852B1F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70025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1B289F7-6CBB-4203-96F2-68690F141A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737" y="894320"/>
            <a:ext cx="11935219" cy="2574705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CC0000"/>
                </a:solidFill>
              </a:rPr>
              <a:t>REST </a:t>
            </a:r>
            <a:r>
              <a:rPr lang="pt-BR" b="1" dirty="0" err="1">
                <a:solidFill>
                  <a:srgbClr val="CC0000"/>
                </a:solidFill>
              </a:rPr>
              <a:t>DataWare</a:t>
            </a:r>
            <a:br>
              <a:rPr lang="pt-BR" b="1" dirty="0"/>
            </a:br>
            <a:r>
              <a:rPr lang="pt-BR" sz="4400" dirty="0"/>
              <a:t>Simples e Rápido </a:t>
            </a:r>
            <a:br>
              <a:rPr lang="pt-BR" sz="4400" dirty="0"/>
            </a:br>
            <a:r>
              <a:rPr lang="pt-BR" sz="4400" dirty="0"/>
              <a:t>modo </a:t>
            </a:r>
            <a:r>
              <a:rPr lang="pt-BR" sz="4400" dirty="0" err="1"/>
              <a:t>Multi-tier</a:t>
            </a:r>
            <a:r>
              <a:rPr lang="pt-BR" sz="4400" dirty="0"/>
              <a:t> DB-</a:t>
            </a:r>
            <a:r>
              <a:rPr lang="pt-BR" sz="4400" dirty="0" err="1"/>
              <a:t>Aware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7D22C4-50A7-4A08-A454-724EBB36A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737" y="4173673"/>
            <a:ext cx="8653981" cy="2582317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2060"/>
                </a:solidFill>
              </a:rPr>
              <a:t>Amauri dos Santos Alves </a:t>
            </a:r>
            <a:endParaRPr lang="pt-BR" dirty="0"/>
          </a:p>
          <a:p>
            <a:r>
              <a:rPr lang="pt-BR" sz="2000" dirty="0"/>
              <a:t>Desenvolvedor Delphi/Lazarus, Analista de BI ( </a:t>
            </a:r>
            <a:r>
              <a:rPr lang="pt-BR" sz="2000" dirty="0" err="1"/>
              <a:t>Qlik</a:t>
            </a:r>
            <a:r>
              <a:rPr lang="pt-BR" sz="2000" dirty="0"/>
              <a:t>  )</a:t>
            </a:r>
          </a:p>
          <a:p>
            <a:r>
              <a:rPr lang="pt-BR" sz="2000" dirty="0"/>
              <a:t>Programador desde 1988, o que me torna um</a:t>
            </a:r>
          </a:p>
          <a:p>
            <a:r>
              <a:rPr lang="pt-BR" sz="2000" b="1" dirty="0">
                <a:solidFill>
                  <a:srgbClr val="C00000"/>
                </a:solidFill>
              </a:rPr>
              <a:t>MVP</a:t>
            </a:r>
            <a:r>
              <a:rPr lang="pt-BR" sz="2000" dirty="0"/>
              <a:t> por força da natureza  (-:  </a:t>
            </a:r>
            <a:r>
              <a:rPr lang="pt-BR" sz="2000" b="1" dirty="0">
                <a:solidFill>
                  <a:srgbClr val="C00000"/>
                </a:solidFill>
              </a:rPr>
              <a:t>M</a:t>
            </a:r>
            <a:r>
              <a:rPr lang="pt-BR" sz="2000" dirty="0"/>
              <a:t>ais </a:t>
            </a:r>
            <a:r>
              <a:rPr lang="pt-BR" sz="2000" b="1" dirty="0">
                <a:solidFill>
                  <a:srgbClr val="C00000"/>
                </a:solidFill>
              </a:rPr>
              <a:t>V</a:t>
            </a:r>
            <a:r>
              <a:rPr lang="pt-BR" sz="2000" dirty="0"/>
              <a:t>elho </a:t>
            </a:r>
            <a:r>
              <a:rPr lang="pt-BR" sz="2000" b="1" dirty="0">
                <a:solidFill>
                  <a:srgbClr val="C00000"/>
                </a:solidFill>
              </a:rPr>
              <a:t>P</a:t>
            </a:r>
            <a:r>
              <a:rPr lang="pt-BR" sz="2000" dirty="0"/>
              <a:t>rogramador  :-),</a:t>
            </a:r>
          </a:p>
          <a:p>
            <a:r>
              <a:rPr lang="pt-BR" sz="2000" dirty="0"/>
              <a:t>em praticamente todas as equipes das quais participo.</a:t>
            </a:r>
          </a:p>
          <a:p>
            <a:r>
              <a:rPr lang="pt-BR" sz="2000" dirty="0"/>
              <a:t>amauri_asa@Hotmail.com – </a:t>
            </a:r>
            <a:r>
              <a:rPr lang="pt-BR" sz="2000" dirty="0">
                <a:solidFill>
                  <a:srgbClr val="00B0F0"/>
                </a:solidFill>
              </a:rPr>
              <a:t>Skype</a:t>
            </a:r>
            <a:r>
              <a:rPr lang="pt-BR" sz="2000" dirty="0"/>
              <a:t> - </a:t>
            </a:r>
            <a:r>
              <a:rPr lang="pt-BR" sz="2000" dirty="0" err="1">
                <a:solidFill>
                  <a:srgbClr val="002060"/>
                </a:solidFill>
              </a:rPr>
              <a:t>Linkedin</a:t>
            </a:r>
            <a:endParaRPr lang="pt-BR" sz="2000" dirty="0">
              <a:solidFill>
                <a:srgbClr val="002060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BB5B8A7-F629-449D-AED5-E70E1E5EDF09}"/>
              </a:ext>
            </a:extLst>
          </p:cNvPr>
          <p:cNvSpPr txBox="1"/>
          <p:nvPr/>
        </p:nvSpPr>
        <p:spPr>
          <a:xfrm>
            <a:off x="1215025" y="-104933"/>
            <a:ext cx="98454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chemeClr val="bg1"/>
                </a:solidFill>
              </a:rPr>
              <a:t>8º Delphi Ingá</a:t>
            </a:r>
          </a:p>
        </p:txBody>
      </p:sp>
      <p:pic>
        <p:nvPicPr>
          <p:cNvPr id="10" name="Imagem 9" descr="Uma imagem contendo comida, desenho, placa, luz&#10;&#10;Descrição gerada automaticamente">
            <a:extLst>
              <a:ext uri="{FF2B5EF4-FFF2-40B4-BE49-F238E27FC236}">
                <a16:creationId xmlns:a16="http://schemas.microsoft.com/office/drawing/2014/main" id="{F9C5828C-FD64-4B23-99EA-275D1B3D3D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63" y="4173673"/>
            <a:ext cx="2857499" cy="692496"/>
          </a:xfrm>
          <a:prstGeom prst="rect">
            <a:avLst/>
          </a:prstGeom>
        </p:spPr>
      </p:pic>
      <p:pic>
        <p:nvPicPr>
          <p:cNvPr id="12" name="Imagem 11" descr="Uma imagem contendo desenho&#10;&#10;Descrição gerada automaticamente">
            <a:extLst>
              <a:ext uri="{FF2B5EF4-FFF2-40B4-BE49-F238E27FC236}">
                <a16:creationId xmlns:a16="http://schemas.microsoft.com/office/drawing/2014/main" id="{94DFC903-18C5-44BC-B5FB-A426B328E1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8685" y="5865141"/>
            <a:ext cx="890849" cy="890849"/>
          </a:xfrm>
          <a:prstGeom prst="rect">
            <a:avLst/>
          </a:prstGeom>
        </p:spPr>
      </p:pic>
      <p:pic>
        <p:nvPicPr>
          <p:cNvPr id="14" name="Imagem 13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A568671D-64A5-49F0-A5A9-BBDBCDBAE0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63" y="5102122"/>
            <a:ext cx="588072" cy="588072"/>
          </a:xfrm>
          <a:prstGeom prst="rect">
            <a:avLst/>
          </a:prstGeom>
        </p:spPr>
      </p:pic>
      <p:pic>
        <p:nvPicPr>
          <p:cNvPr id="16" name="Imagem 15" descr="Desenho de animal&#10;&#10;Descrição gerada automaticamente">
            <a:extLst>
              <a:ext uri="{FF2B5EF4-FFF2-40B4-BE49-F238E27FC236}">
                <a16:creationId xmlns:a16="http://schemas.microsoft.com/office/drawing/2014/main" id="{29796A23-3966-4B1F-8F50-29D05C5C56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276" y="5570817"/>
            <a:ext cx="588072" cy="588072"/>
          </a:xfrm>
          <a:prstGeom prst="rect">
            <a:avLst/>
          </a:prstGeom>
        </p:spPr>
      </p:pic>
      <p:pic>
        <p:nvPicPr>
          <p:cNvPr id="11" name="Imagem 10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6234427D-D7CE-4AA0-9570-3FBA5C5D99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18397"/>
            <a:ext cx="3115159" cy="3115159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ADE922CD-5E34-4B85-881C-69BC16FEF0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410" y="2142613"/>
            <a:ext cx="59055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172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E6AE7E12-7F5D-4330-B69A-872757CB65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700257"/>
          </a:xfr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125E07EA-5F92-43C2-8B54-444C44AC44B2}"/>
              </a:ext>
            </a:extLst>
          </p:cNvPr>
          <p:cNvSpPr txBox="1"/>
          <p:nvPr/>
        </p:nvSpPr>
        <p:spPr>
          <a:xfrm>
            <a:off x="1215025" y="-104933"/>
            <a:ext cx="98454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chemeClr val="bg1"/>
                </a:solidFill>
              </a:rPr>
              <a:t>8º Delphi Ingá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85B83D6-1C80-4051-918B-E9E3A6D5AD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930" y="3912211"/>
            <a:ext cx="590550" cy="466725"/>
          </a:xfrm>
          <a:prstGeom prst="rect">
            <a:avLst/>
          </a:prstGeom>
        </p:spPr>
      </p:pic>
      <p:pic>
        <p:nvPicPr>
          <p:cNvPr id="10" name="Imagem 9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9E0F87F9-BA59-44D8-9E60-BAC399F6FC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940" y="3550316"/>
            <a:ext cx="588072" cy="588072"/>
          </a:xfrm>
          <a:prstGeom prst="rect">
            <a:avLst/>
          </a:prstGeom>
        </p:spPr>
      </p:pic>
      <p:pic>
        <p:nvPicPr>
          <p:cNvPr id="11" name="Imagem 10" descr="Desenho de animal&#10;&#10;Descrição gerada automaticamente">
            <a:extLst>
              <a:ext uri="{FF2B5EF4-FFF2-40B4-BE49-F238E27FC236}">
                <a16:creationId xmlns:a16="http://schemas.microsoft.com/office/drawing/2014/main" id="{39507961-DDCD-480C-AFE3-3A74CDD7E4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2" y="4325153"/>
            <a:ext cx="588072" cy="588072"/>
          </a:xfrm>
          <a:prstGeom prst="rect">
            <a:avLst/>
          </a:prstGeom>
        </p:spPr>
      </p:pic>
      <p:pic>
        <p:nvPicPr>
          <p:cNvPr id="13" name="Imagem 12" descr="Uma imagem contendo arma&#10;&#10;Descrição gerada automaticamente">
            <a:extLst>
              <a:ext uri="{FF2B5EF4-FFF2-40B4-BE49-F238E27FC236}">
                <a16:creationId xmlns:a16="http://schemas.microsoft.com/office/drawing/2014/main" id="{0EEFCC95-AEF8-4ED9-AE36-D9EDAB52FC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86" y="3734583"/>
            <a:ext cx="2819400" cy="1628775"/>
          </a:xfrm>
          <a:prstGeom prst="rect">
            <a:avLst/>
          </a:prstGeom>
        </p:spPr>
      </p:pic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4E5800A-B2D1-4F8A-9AC3-E970B93D8313}"/>
              </a:ext>
            </a:extLst>
          </p:cNvPr>
          <p:cNvCxnSpPr/>
          <p:nvPr/>
        </p:nvCxnSpPr>
        <p:spPr>
          <a:xfrm>
            <a:off x="2743200" y="3844352"/>
            <a:ext cx="10772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891968D2-C7BB-421E-AC80-7FD1107DB10E}"/>
              </a:ext>
            </a:extLst>
          </p:cNvPr>
          <p:cNvCxnSpPr/>
          <p:nvPr/>
        </p:nvCxnSpPr>
        <p:spPr>
          <a:xfrm>
            <a:off x="2743200" y="4619189"/>
            <a:ext cx="10772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7FC9CFF1-1796-4D68-8B93-9B1B5E14F9A8}"/>
              </a:ext>
            </a:extLst>
          </p:cNvPr>
          <p:cNvCxnSpPr>
            <a:cxnSpLocks/>
          </p:cNvCxnSpPr>
          <p:nvPr/>
        </p:nvCxnSpPr>
        <p:spPr>
          <a:xfrm>
            <a:off x="4772416" y="3844352"/>
            <a:ext cx="513568" cy="2509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83739174-E4F4-41A2-A841-DA9609F91363}"/>
              </a:ext>
            </a:extLst>
          </p:cNvPr>
          <p:cNvCxnSpPr>
            <a:cxnSpLocks/>
          </p:cNvCxnSpPr>
          <p:nvPr/>
        </p:nvCxnSpPr>
        <p:spPr>
          <a:xfrm flipV="1">
            <a:off x="4777514" y="4213433"/>
            <a:ext cx="508470" cy="4057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eta: da Esquerda para a Direita 27">
            <a:extLst>
              <a:ext uri="{FF2B5EF4-FFF2-40B4-BE49-F238E27FC236}">
                <a16:creationId xmlns:a16="http://schemas.microsoft.com/office/drawing/2014/main" id="{CFAA3F01-37B8-4658-87D7-5C7EE0B7D118}"/>
              </a:ext>
            </a:extLst>
          </p:cNvPr>
          <p:cNvSpPr/>
          <p:nvPr/>
        </p:nvSpPr>
        <p:spPr>
          <a:xfrm>
            <a:off x="6149869" y="4016582"/>
            <a:ext cx="1412769" cy="24361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36BC2F51-6560-4806-BF3A-DEF50073F5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519" y="3912211"/>
            <a:ext cx="590550" cy="466725"/>
          </a:xfrm>
          <a:prstGeom prst="rect">
            <a:avLst/>
          </a:prstGeom>
        </p:spPr>
      </p:pic>
      <p:pic>
        <p:nvPicPr>
          <p:cNvPr id="30" name="Imagem 29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CD6F9FA4-D278-449D-B79A-ADC303FF22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276" y="3550316"/>
            <a:ext cx="588072" cy="588072"/>
          </a:xfrm>
          <a:prstGeom prst="rect">
            <a:avLst/>
          </a:prstGeom>
        </p:spPr>
      </p:pic>
      <p:pic>
        <p:nvPicPr>
          <p:cNvPr id="31" name="Imagem 30" descr="Desenho de animal&#10;&#10;Descrição gerada automaticamente">
            <a:extLst>
              <a:ext uri="{FF2B5EF4-FFF2-40B4-BE49-F238E27FC236}">
                <a16:creationId xmlns:a16="http://schemas.microsoft.com/office/drawing/2014/main" id="{6CC016BF-DADE-4873-9B4F-EA94655561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276" y="4300870"/>
            <a:ext cx="588072" cy="588072"/>
          </a:xfrm>
          <a:prstGeom prst="rect">
            <a:avLst/>
          </a:prstGeom>
        </p:spPr>
      </p:pic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1AE31040-B49A-421F-BDCE-74F3EECF7AB6}"/>
              </a:ext>
            </a:extLst>
          </p:cNvPr>
          <p:cNvCxnSpPr/>
          <p:nvPr/>
        </p:nvCxnSpPr>
        <p:spPr>
          <a:xfrm flipH="1">
            <a:off x="8342334" y="3844352"/>
            <a:ext cx="438411" cy="1254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9B32AC19-263E-46F7-8A50-85FBD98EC98D}"/>
              </a:ext>
            </a:extLst>
          </p:cNvPr>
          <p:cNvCxnSpPr>
            <a:cxnSpLocks/>
          </p:cNvCxnSpPr>
          <p:nvPr/>
        </p:nvCxnSpPr>
        <p:spPr>
          <a:xfrm flipH="1" flipV="1">
            <a:off x="8336401" y="4416312"/>
            <a:ext cx="444344" cy="2028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Imagem 37" descr="Uma imagem contendo desenho&#10;&#10;Descrição gerada automaticamente">
            <a:extLst>
              <a:ext uri="{FF2B5EF4-FFF2-40B4-BE49-F238E27FC236}">
                <a16:creationId xmlns:a16="http://schemas.microsoft.com/office/drawing/2014/main" id="{DEB16AB8-2415-4EE7-A976-FABF830156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366" y="3470210"/>
            <a:ext cx="809754" cy="588072"/>
          </a:xfrm>
          <a:prstGeom prst="rect">
            <a:avLst/>
          </a:prstGeom>
        </p:spPr>
      </p:pic>
      <p:pic>
        <p:nvPicPr>
          <p:cNvPr id="40" name="Imagem 39" descr="Uma imagem contendo garrafa, panela&#10;&#10;Descrição gerada automaticamente">
            <a:extLst>
              <a:ext uri="{FF2B5EF4-FFF2-40B4-BE49-F238E27FC236}">
                <a16:creationId xmlns:a16="http://schemas.microsoft.com/office/drawing/2014/main" id="{0A97FCE8-7C68-470A-9A6C-2F16E49449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8555" y="3469022"/>
            <a:ext cx="638476" cy="676551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17E23A4B-1CC2-4898-A7D9-79D7F2C879F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978" y="4257283"/>
            <a:ext cx="705702" cy="623026"/>
          </a:xfrm>
          <a:prstGeom prst="rect">
            <a:avLst/>
          </a:prstGeom>
        </p:spPr>
      </p:pic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BDA54D4E-7D29-4A5C-9FD7-240F813DA684}"/>
              </a:ext>
            </a:extLst>
          </p:cNvPr>
          <p:cNvCxnSpPr/>
          <p:nvPr/>
        </p:nvCxnSpPr>
        <p:spPr>
          <a:xfrm flipV="1">
            <a:off x="9682619" y="3907087"/>
            <a:ext cx="475989" cy="6878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C6651AB0-879D-4018-97B3-43A7EE623DC2}"/>
              </a:ext>
            </a:extLst>
          </p:cNvPr>
          <p:cNvCxnSpPr/>
          <p:nvPr/>
        </p:nvCxnSpPr>
        <p:spPr>
          <a:xfrm>
            <a:off x="9682619" y="3844352"/>
            <a:ext cx="475989" cy="6733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5C5E5054-3171-4BD9-B01B-AD05B5DF1F91}"/>
              </a:ext>
            </a:extLst>
          </p:cNvPr>
          <p:cNvCxnSpPr/>
          <p:nvPr/>
        </p:nvCxnSpPr>
        <p:spPr>
          <a:xfrm>
            <a:off x="9682619" y="4734833"/>
            <a:ext cx="5859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7AA1B268-13FC-4D3F-A0C5-E11D25E073F8}"/>
              </a:ext>
            </a:extLst>
          </p:cNvPr>
          <p:cNvCxnSpPr>
            <a:cxnSpLocks/>
          </p:cNvCxnSpPr>
          <p:nvPr/>
        </p:nvCxnSpPr>
        <p:spPr>
          <a:xfrm>
            <a:off x="9682619" y="3657595"/>
            <a:ext cx="5859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Imagem 51" descr="Uma imagem contendo desenho&#10;&#10;Descrição gerada automaticamente">
            <a:extLst>
              <a:ext uri="{FF2B5EF4-FFF2-40B4-BE49-F238E27FC236}">
                <a16:creationId xmlns:a16="http://schemas.microsoft.com/office/drawing/2014/main" id="{4B66AADC-F597-4C17-AA31-75F8CD16BB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662" y="5283194"/>
            <a:ext cx="809754" cy="588072"/>
          </a:xfrm>
          <a:prstGeom prst="rect">
            <a:avLst/>
          </a:prstGeom>
        </p:spPr>
      </p:pic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44682B07-EB21-43DB-85B7-1651C9600791}"/>
              </a:ext>
            </a:extLst>
          </p:cNvPr>
          <p:cNvCxnSpPr/>
          <p:nvPr/>
        </p:nvCxnSpPr>
        <p:spPr>
          <a:xfrm flipV="1">
            <a:off x="4922729" y="4416311"/>
            <a:ext cx="2639909" cy="10575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35644189-210D-4176-A13E-715976B9508B}"/>
              </a:ext>
            </a:extLst>
          </p:cNvPr>
          <p:cNvSpPr txBox="1"/>
          <p:nvPr/>
        </p:nvSpPr>
        <p:spPr>
          <a:xfrm>
            <a:off x="5996480" y="4945082"/>
            <a:ext cx="1093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Pure</a:t>
            </a:r>
            <a:r>
              <a:rPr lang="pt-BR" dirty="0"/>
              <a:t> </a:t>
            </a:r>
            <a:r>
              <a:rPr lang="pt-BR" dirty="0" err="1"/>
              <a:t>JSon</a:t>
            </a:r>
            <a:endParaRPr lang="pt-BR" dirty="0"/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4C61B3DD-1C44-4DF4-A8EE-664E5EE9DAD8}"/>
              </a:ext>
            </a:extLst>
          </p:cNvPr>
          <p:cNvSpPr txBox="1"/>
          <p:nvPr/>
        </p:nvSpPr>
        <p:spPr>
          <a:xfrm>
            <a:off x="6198889" y="2626986"/>
            <a:ext cx="16302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Binary</a:t>
            </a:r>
            <a:r>
              <a:rPr lang="pt-BR" dirty="0"/>
              <a:t> ou </a:t>
            </a:r>
            <a:r>
              <a:rPr lang="pt-BR" dirty="0" err="1"/>
              <a:t>DWJSon</a:t>
            </a:r>
            <a:r>
              <a:rPr lang="pt-BR" dirty="0"/>
              <a:t> ou </a:t>
            </a:r>
            <a:r>
              <a:rPr lang="pt-BR" dirty="0" err="1"/>
              <a:t>Pure</a:t>
            </a:r>
            <a:r>
              <a:rPr lang="pt-BR" dirty="0"/>
              <a:t> </a:t>
            </a:r>
            <a:r>
              <a:rPr lang="pt-BR" dirty="0" err="1"/>
              <a:t>JSon</a:t>
            </a:r>
            <a:endParaRPr lang="pt-BR" dirty="0"/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EF820852-18F8-4F81-B6F8-D3C2538BEAAE}"/>
              </a:ext>
            </a:extLst>
          </p:cNvPr>
          <p:cNvCxnSpPr>
            <a:cxnSpLocks/>
          </p:cNvCxnSpPr>
          <p:nvPr/>
        </p:nvCxnSpPr>
        <p:spPr>
          <a:xfrm flipH="1" flipV="1">
            <a:off x="2560024" y="5129748"/>
            <a:ext cx="1252325" cy="3433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7218BE16-8020-4C2D-8CA3-2A81993C2C28}"/>
              </a:ext>
            </a:extLst>
          </p:cNvPr>
          <p:cNvSpPr txBox="1"/>
          <p:nvPr/>
        </p:nvSpPr>
        <p:spPr>
          <a:xfrm>
            <a:off x="1033718" y="1387342"/>
            <a:ext cx="10421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. Drivers para  componentes de acesso a banco de dados – ( </a:t>
            </a:r>
            <a:r>
              <a:rPr lang="pt-BR" dirty="0" err="1"/>
              <a:t>FireDAC</a:t>
            </a:r>
            <a:r>
              <a:rPr lang="pt-BR" dirty="0"/>
              <a:t>, </a:t>
            </a:r>
            <a:r>
              <a:rPr lang="pt-BR" dirty="0" err="1"/>
              <a:t>Zeos</a:t>
            </a:r>
            <a:r>
              <a:rPr lang="pt-BR" dirty="0"/>
              <a:t>, </a:t>
            </a:r>
            <a:r>
              <a:rPr lang="pt-BR" dirty="0" err="1"/>
              <a:t>Unidac</a:t>
            </a:r>
            <a:r>
              <a:rPr lang="pt-BR" dirty="0"/>
              <a:t>, etc... )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1CA28B8E-0F40-42F8-A7A1-071DFA2507C4}"/>
              </a:ext>
            </a:extLst>
          </p:cNvPr>
          <p:cNvSpPr txBox="1"/>
          <p:nvPr/>
        </p:nvSpPr>
        <p:spPr>
          <a:xfrm>
            <a:off x="1033718" y="939430"/>
            <a:ext cx="10421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. REST </a:t>
            </a:r>
            <a:r>
              <a:rPr lang="pt-BR" dirty="0" err="1"/>
              <a:t>DataWare</a:t>
            </a:r>
            <a:r>
              <a:rPr lang="pt-BR" dirty="0"/>
              <a:t> utiliza uma filosofia de Drivers para disponibilizar recursos de Sistema via HTTP 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BB8CDFA2-495E-4475-B11B-85EE52F5EE23}"/>
              </a:ext>
            </a:extLst>
          </p:cNvPr>
          <p:cNvSpPr txBox="1"/>
          <p:nvPr/>
        </p:nvSpPr>
        <p:spPr>
          <a:xfrm>
            <a:off x="1033718" y="1803627"/>
            <a:ext cx="10421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. Drivers para servidor HTTP possibilitando a </a:t>
            </a:r>
            <a:r>
              <a:rPr lang="pt-BR" dirty="0" err="1"/>
              <a:t>Multi-tier</a:t>
            </a:r>
            <a:r>
              <a:rPr lang="pt-BR" dirty="0"/>
              <a:t> :  </a:t>
            </a:r>
            <a:r>
              <a:rPr lang="pt-BR" dirty="0" err="1"/>
              <a:t>Client</a:t>
            </a:r>
            <a:r>
              <a:rPr lang="pt-BR" dirty="0"/>
              <a:t> &lt;&gt; Server &lt;&gt; SGBD/Files</a:t>
            </a:r>
          </a:p>
        </p:txBody>
      </p:sp>
    </p:spTree>
    <p:extLst>
      <p:ext uri="{BB962C8B-B14F-4D97-AF65-F5344CB8AC3E}">
        <p14:creationId xmlns:p14="http://schemas.microsoft.com/office/powerpoint/2010/main" val="1139726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5">
            <a:extLst>
              <a:ext uri="{FF2B5EF4-FFF2-40B4-BE49-F238E27FC236}">
                <a16:creationId xmlns:a16="http://schemas.microsoft.com/office/drawing/2014/main" id="{F50D87FB-6F41-4061-AF87-EC1207ABB5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700257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CE411EA-A007-4B54-BD84-0289B4C139AE}"/>
              </a:ext>
            </a:extLst>
          </p:cNvPr>
          <p:cNvSpPr txBox="1"/>
          <p:nvPr/>
        </p:nvSpPr>
        <p:spPr>
          <a:xfrm>
            <a:off x="1215025" y="-104933"/>
            <a:ext cx="98454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chemeClr val="bg1"/>
                </a:solidFill>
              </a:rPr>
              <a:t>8º Delphi Ingá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B5D510C-F4C9-4813-BEBB-594CA6DA1A66}"/>
              </a:ext>
            </a:extLst>
          </p:cNvPr>
          <p:cNvSpPr txBox="1"/>
          <p:nvPr/>
        </p:nvSpPr>
        <p:spPr>
          <a:xfrm>
            <a:off x="542441" y="891096"/>
            <a:ext cx="40605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/>
              <a:t>RDW Server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E4465F6-A1CE-46D0-BF5A-39DC468B819C}"/>
              </a:ext>
            </a:extLst>
          </p:cNvPr>
          <p:cNvSpPr txBox="1"/>
          <p:nvPr/>
        </p:nvSpPr>
        <p:spPr>
          <a:xfrm>
            <a:off x="610175" y="1708184"/>
            <a:ext cx="6915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. </a:t>
            </a:r>
            <a:r>
              <a:rPr lang="pt-BR" sz="2800" b="1" dirty="0"/>
              <a:t>Componentes</a:t>
            </a:r>
            <a:r>
              <a:rPr lang="pt-BR" sz="2000" b="1" dirty="0"/>
              <a:t> </a:t>
            </a:r>
            <a:r>
              <a:rPr lang="pt-BR" sz="2800" b="1" dirty="0"/>
              <a:t>mínimos para se criar o server</a:t>
            </a:r>
            <a:endParaRPr lang="pt-BR" sz="2000" b="1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BA7630B-3535-4906-9E34-C927AF0E1F1C}"/>
              </a:ext>
            </a:extLst>
          </p:cNvPr>
          <p:cNvSpPr txBox="1"/>
          <p:nvPr/>
        </p:nvSpPr>
        <p:spPr>
          <a:xfrm>
            <a:off x="659549" y="2557738"/>
            <a:ext cx="68665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... </a:t>
            </a:r>
            <a:r>
              <a:rPr lang="pt-BR" sz="2400" b="1" dirty="0" err="1"/>
              <a:t>RESTServicePooler</a:t>
            </a:r>
            <a:r>
              <a:rPr lang="pt-BR" sz="2000" dirty="0"/>
              <a:t>  -  Este é o Servidor propriamente dito responsável por atender todas as requisições. 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F321DD4-0D83-492E-A858-AC2B18100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5133" y="997128"/>
            <a:ext cx="3285641" cy="225286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D3D699A0-52C2-4252-BC0E-F838C95665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2484" y="4069958"/>
            <a:ext cx="5948290" cy="2594680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10367969-B7AD-460D-B529-EE15F165E0F4}"/>
              </a:ext>
            </a:extLst>
          </p:cNvPr>
          <p:cNvSpPr txBox="1"/>
          <p:nvPr/>
        </p:nvSpPr>
        <p:spPr>
          <a:xfrm>
            <a:off x="659548" y="4004320"/>
            <a:ext cx="531293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... </a:t>
            </a:r>
            <a:r>
              <a:rPr lang="pt-BR" sz="2800" b="1" dirty="0" err="1"/>
              <a:t>DataModule</a:t>
            </a:r>
            <a:r>
              <a:rPr lang="pt-BR" sz="2400" dirty="0"/>
              <a:t> </a:t>
            </a:r>
          </a:p>
          <a:p>
            <a:r>
              <a:rPr lang="pt-BR" sz="2400" dirty="0"/>
              <a:t>Herdado de </a:t>
            </a:r>
            <a:r>
              <a:rPr lang="pt-BR" sz="2400" b="1" dirty="0" err="1">
                <a:solidFill>
                  <a:srgbClr val="C00000"/>
                </a:solidFill>
              </a:rPr>
              <a:t>TServerMethodDataModule</a:t>
            </a:r>
            <a:r>
              <a:rPr lang="pt-BR" sz="2400" dirty="0"/>
              <a:t> é o responsável por disponibilizar os métodos que serão consumidos via HTTP.</a:t>
            </a:r>
          </a:p>
          <a:p>
            <a:r>
              <a:rPr lang="pt-BR" sz="2400" dirty="0"/>
              <a:t>É criada uma instância a cada </a:t>
            </a:r>
            <a:r>
              <a:rPr lang="pt-BR" sz="2400" dirty="0" err="1"/>
              <a:t>Request</a:t>
            </a:r>
            <a:r>
              <a:rPr lang="pt-BR" sz="2400" dirty="0"/>
              <a:t>.</a:t>
            </a:r>
          </a:p>
          <a:p>
            <a:endParaRPr lang="pt-BR" sz="2400" dirty="0"/>
          </a:p>
          <a:p>
            <a:r>
              <a:rPr lang="pt-BR" sz="2400" dirty="0"/>
              <a:t>Uses  -&gt; </a:t>
            </a:r>
            <a:r>
              <a:rPr lang="pt-BR" sz="2400" dirty="0" err="1"/>
              <a:t>uDWDataModule</a:t>
            </a:r>
            <a:endParaRPr lang="pt-BR" sz="2400" dirty="0"/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237EFE50-464B-4F18-AE04-CFDFFE000002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7526107" y="2123559"/>
            <a:ext cx="1109026" cy="818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426FAE69-1A41-4B35-9B3B-A1A1961611AA}"/>
              </a:ext>
            </a:extLst>
          </p:cNvPr>
          <p:cNvCxnSpPr>
            <a:cxnSpLocks/>
            <a:stCxn id="8" idx="3"/>
            <a:endCxn id="12" idx="0"/>
          </p:cNvCxnSpPr>
          <p:nvPr/>
        </p:nvCxnSpPr>
        <p:spPr>
          <a:xfrm>
            <a:off x="7526107" y="2942459"/>
            <a:ext cx="1420522" cy="1127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611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5">
            <a:extLst>
              <a:ext uri="{FF2B5EF4-FFF2-40B4-BE49-F238E27FC236}">
                <a16:creationId xmlns:a16="http://schemas.microsoft.com/office/drawing/2014/main" id="{61328001-5E44-4145-8392-890E7D5E87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700257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B850431-92E5-4055-9864-2E074DBD7F72}"/>
              </a:ext>
            </a:extLst>
          </p:cNvPr>
          <p:cNvSpPr txBox="1"/>
          <p:nvPr/>
        </p:nvSpPr>
        <p:spPr>
          <a:xfrm>
            <a:off x="1215025" y="-104933"/>
            <a:ext cx="98454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chemeClr val="bg1"/>
                </a:solidFill>
              </a:rPr>
              <a:t>8º Delphi Ingá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413A094-4ADC-45E8-9D61-BE0AC6FBD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5502" y="2797021"/>
            <a:ext cx="2305427" cy="346782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F3FB83D-6CEF-4FA0-A877-3AF1AD1B74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241" y="4376046"/>
            <a:ext cx="3177006" cy="220386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A8CC3DA-A8C5-4F55-819C-24FA70DBB4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8882" y="4376047"/>
            <a:ext cx="3642504" cy="2203868"/>
          </a:xfrm>
          <a:prstGeom prst="rect">
            <a:avLst/>
          </a:prstGeom>
        </p:spPr>
      </p:pic>
      <p:sp>
        <p:nvSpPr>
          <p:cNvPr id="12" name="Seta: da Esquerda para a Direita 11">
            <a:extLst>
              <a:ext uri="{FF2B5EF4-FFF2-40B4-BE49-F238E27FC236}">
                <a16:creationId xmlns:a16="http://schemas.microsoft.com/office/drawing/2014/main" id="{D28B114C-573B-48A3-94C4-F6D57319E2CA}"/>
              </a:ext>
            </a:extLst>
          </p:cNvPr>
          <p:cNvSpPr/>
          <p:nvPr/>
        </p:nvSpPr>
        <p:spPr>
          <a:xfrm>
            <a:off x="3708423" y="5555987"/>
            <a:ext cx="717501" cy="24422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4B4EF83C-4766-442C-AC5D-02A4983B960E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8071386" y="3856238"/>
            <a:ext cx="1164116" cy="1621743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481F710-8E8E-4876-B366-18708FB419BC}"/>
              </a:ext>
            </a:extLst>
          </p:cNvPr>
          <p:cNvSpPr txBox="1"/>
          <p:nvPr/>
        </p:nvSpPr>
        <p:spPr>
          <a:xfrm>
            <a:off x="542441" y="891096"/>
            <a:ext cx="69836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/>
              <a:t>RDW Server  -   DB-</a:t>
            </a:r>
            <a:r>
              <a:rPr lang="pt-BR" sz="4000" b="1" dirty="0" err="1"/>
              <a:t>Aware</a:t>
            </a:r>
            <a:endParaRPr lang="pt-BR" sz="4000" b="1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3C26EA1-CD39-49C4-94D9-222E8F572EC2}"/>
              </a:ext>
            </a:extLst>
          </p:cNvPr>
          <p:cNvSpPr txBox="1"/>
          <p:nvPr/>
        </p:nvSpPr>
        <p:spPr>
          <a:xfrm>
            <a:off x="610175" y="1708184"/>
            <a:ext cx="41508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. </a:t>
            </a:r>
            <a:r>
              <a:rPr lang="pt-BR" sz="2800" b="1" dirty="0"/>
              <a:t>Componentes</a:t>
            </a:r>
            <a:r>
              <a:rPr lang="pt-BR" sz="2000" b="1" dirty="0"/>
              <a:t> </a:t>
            </a:r>
            <a:r>
              <a:rPr lang="pt-BR" sz="2800" b="1" dirty="0"/>
              <a:t>necessários</a:t>
            </a:r>
            <a:endParaRPr lang="pt-BR" sz="2000" b="1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B5F1319-16D3-4862-87DC-8BB4D7F5D380}"/>
              </a:ext>
            </a:extLst>
          </p:cNvPr>
          <p:cNvSpPr txBox="1"/>
          <p:nvPr/>
        </p:nvSpPr>
        <p:spPr>
          <a:xfrm>
            <a:off x="659549" y="2294756"/>
            <a:ext cx="6866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... </a:t>
            </a:r>
            <a:r>
              <a:rPr lang="pt-BR" sz="2400" b="1" dirty="0" err="1"/>
              <a:t>RESTDWPooler</a:t>
            </a:r>
            <a:r>
              <a:rPr lang="pt-BR" sz="2000" b="1" dirty="0" err="1"/>
              <a:t>DB</a:t>
            </a:r>
            <a:r>
              <a:rPr lang="pt-BR" sz="2000" dirty="0"/>
              <a:t> -  Este é o “</a:t>
            </a:r>
            <a:r>
              <a:rPr lang="pt-BR" sz="2000" dirty="0" err="1"/>
              <a:t>Provider</a:t>
            </a:r>
            <a:r>
              <a:rPr lang="pt-BR" sz="2000" dirty="0"/>
              <a:t>”. 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94431CE0-7F7D-4975-9546-665F888A4F5A}"/>
              </a:ext>
            </a:extLst>
          </p:cNvPr>
          <p:cNvSpPr txBox="1"/>
          <p:nvPr/>
        </p:nvSpPr>
        <p:spPr>
          <a:xfrm>
            <a:off x="659549" y="2299888"/>
            <a:ext cx="6866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... </a:t>
            </a:r>
            <a:r>
              <a:rPr lang="pt-BR" sz="2400" b="1" dirty="0" err="1"/>
              <a:t>RESTDWPooler</a:t>
            </a:r>
            <a:r>
              <a:rPr lang="pt-BR" sz="2000" b="1" dirty="0" err="1"/>
              <a:t>DB</a:t>
            </a:r>
            <a:r>
              <a:rPr lang="pt-BR" sz="2000" dirty="0"/>
              <a:t> -  Este é o “</a:t>
            </a:r>
            <a:r>
              <a:rPr lang="pt-BR" sz="2000" dirty="0" err="1"/>
              <a:t>Provider</a:t>
            </a:r>
            <a:r>
              <a:rPr lang="pt-BR" sz="2000" dirty="0"/>
              <a:t>”. 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DCDD2FF-11AE-45FE-BC58-47BCC1EC536D}"/>
              </a:ext>
            </a:extLst>
          </p:cNvPr>
          <p:cNvSpPr txBox="1"/>
          <p:nvPr/>
        </p:nvSpPr>
        <p:spPr>
          <a:xfrm>
            <a:off x="659549" y="2872911"/>
            <a:ext cx="68665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... </a:t>
            </a:r>
            <a:r>
              <a:rPr lang="pt-BR" sz="2400" b="1" dirty="0" err="1"/>
              <a:t>RESTDWDriverFD</a:t>
            </a:r>
            <a:r>
              <a:rPr lang="pt-BR" sz="2000" dirty="0"/>
              <a:t> -  Este é o “Driver” responsável por disponibilizar o acesso ao banco de dados.</a:t>
            </a:r>
          </a:p>
          <a:p>
            <a:r>
              <a:rPr lang="pt-BR" sz="2000" dirty="0"/>
              <a:t>Obs.: você pode criar o seu próprio driver para outro componentes de acesso a dados</a:t>
            </a:r>
          </a:p>
        </p:txBody>
      </p:sp>
    </p:spTree>
    <p:extLst>
      <p:ext uri="{BB962C8B-B14F-4D97-AF65-F5344CB8AC3E}">
        <p14:creationId xmlns:p14="http://schemas.microsoft.com/office/powerpoint/2010/main" val="4144890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052E9462-48DB-4BEB-9BB8-12661C3CC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4346149"/>
            <a:ext cx="6057526" cy="2276395"/>
          </a:xfrm>
          <a:prstGeom prst="rect">
            <a:avLst/>
          </a:prstGeom>
        </p:spPr>
      </p:pic>
      <p:pic>
        <p:nvPicPr>
          <p:cNvPr id="4" name="Espaço Reservado para Conteúdo 5">
            <a:extLst>
              <a:ext uri="{FF2B5EF4-FFF2-40B4-BE49-F238E27FC236}">
                <a16:creationId xmlns:a16="http://schemas.microsoft.com/office/drawing/2014/main" id="{6BB61FF0-0909-420E-9480-17A10EAD00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700257"/>
          </a:xfr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42A11CD-7E35-44C1-AF8B-327453E2310B}"/>
              </a:ext>
            </a:extLst>
          </p:cNvPr>
          <p:cNvSpPr txBox="1"/>
          <p:nvPr/>
        </p:nvSpPr>
        <p:spPr>
          <a:xfrm>
            <a:off x="1215025" y="-104933"/>
            <a:ext cx="98454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chemeClr val="bg1"/>
                </a:solidFill>
              </a:rPr>
              <a:t>8º Delphi Ingá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71D3BE4-ECDB-4137-976F-754E728D0420}"/>
              </a:ext>
            </a:extLst>
          </p:cNvPr>
          <p:cNvSpPr txBox="1"/>
          <p:nvPr/>
        </p:nvSpPr>
        <p:spPr>
          <a:xfrm>
            <a:off x="542441" y="891096"/>
            <a:ext cx="69836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/>
              <a:t>RDW </a:t>
            </a:r>
            <a:r>
              <a:rPr lang="pt-BR" sz="4000" b="1" dirty="0" err="1"/>
              <a:t>Client</a:t>
            </a:r>
            <a:r>
              <a:rPr lang="pt-BR" sz="4000" b="1" dirty="0"/>
              <a:t>  -   DB-</a:t>
            </a:r>
            <a:r>
              <a:rPr lang="pt-BR" sz="4000" b="1" dirty="0" err="1"/>
              <a:t>Aware</a:t>
            </a:r>
            <a:endParaRPr lang="pt-BR" sz="4000" b="1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A63A188-8E04-4A0E-A4E0-083770130090}"/>
              </a:ext>
            </a:extLst>
          </p:cNvPr>
          <p:cNvSpPr txBox="1"/>
          <p:nvPr/>
        </p:nvSpPr>
        <p:spPr>
          <a:xfrm>
            <a:off x="610175" y="1708184"/>
            <a:ext cx="41508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. </a:t>
            </a:r>
            <a:r>
              <a:rPr lang="pt-BR" sz="2800" b="1" dirty="0"/>
              <a:t>Componentes</a:t>
            </a:r>
            <a:r>
              <a:rPr lang="pt-BR" sz="2000" b="1" dirty="0"/>
              <a:t> </a:t>
            </a:r>
            <a:r>
              <a:rPr lang="pt-BR" sz="2800" b="1" dirty="0"/>
              <a:t>necessários</a:t>
            </a:r>
            <a:endParaRPr lang="pt-BR" sz="2000" b="1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E2AF536-21AE-45DE-BD31-9DD5B0B11940}"/>
              </a:ext>
            </a:extLst>
          </p:cNvPr>
          <p:cNvSpPr txBox="1"/>
          <p:nvPr/>
        </p:nvSpPr>
        <p:spPr>
          <a:xfrm>
            <a:off x="659549" y="2515746"/>
            <a:ext cx="68665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... </a:t>
            </a:r>
            <a:r>
              <a:rPr lang="pt-BR" sz="2400" b="1" dirty="0" err="1"/>
              <a:t>RESTDWDataBase</a:t>
            </a:r>
            <a:r>
              <a:rPr lang="pt-BR" sz="2000" dirty="0"/>
              <a:t> -  Responsável por fazer as requisições ao servidor.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8B4D229-7611-4724-97BA-86C903C255D5}"/>
              </a:ext>
            </a:extLst>
          </p:cNvPr>
          <p:cNvSpPr txBox="1"/>
          <p:nvPr/>
        </p:nvSpPr>
        <p:spPr>
          <a:xfrm>
            <a:off x="659549" y="4303430"/>
            <a:ext cx="556588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... </a:t>
            </a:r>
            <a:r>
              <a:rPr lang="pt-BR" sz="2400" b="1" dirty="0" err="1"/>
              <a:t>RESTDWClientSQL</a:t>
            </a:r>
            <a:r>
              <a:rPr lang="pt-BR" sz="2000" dirty="0"/>
              <a:t> - Este é um “Coletor” de informações que serão transportadas até o servidor para serem processadas.</a:t>
            </a:r>
          </a:p>
          <a:p>
            <a:r>
              <a:rPr lang="pt-BR" sz="2000" dirty="0"/>
              <a:t>Obs.: você pode criar o seu próprio driver para outro componentes de acesso a dados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71B4D43-2598-4FA9-A4F0-54D8B75FB3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7252" y="1245039"/>
            <a:ext cx="4134540" cy="2541414"/>
          </a:xfrm>
          <a:prstGeom prst="rect">
            <a:avLst/>
          </a:prstGeom>
        </p:spPr>
      </p:pic>
      <p:sp>
        <p:nvSpPr>
          <p:cNvPr id="13" name="Seta: de Cima para Baixo 12">
            <a:extLst>
              <a:ext uri="{FF2B5EF4-FFF2-40B4-BE49-F238E27FC236}">
                <a16:creationId xmlns:a16="http://schemas.microsoft.com/office/drawing/2014/main" id="{99806678-ACCA-4286-9B45-AB4B6080D9EB}"/>
              </a:ext>
            </a:extLst>
          </p:cNvPr>
          <p:cNvSpPr/>
          <p:nvPr/>
        </p:nvSpPr>
        <p:spPr>
          <a:xfrm>
            <a:off x="9221492" y="3786453"/>
            <a:ext cx="247972" cy="55969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9160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5">
            <a:extLst>
              <a:ext uri="{FF2B5EF4-FFF2-40B4-BE49-F238E27FC236}">
                <a16:creationId xmlns:a16="http://schemas.microsoft.com/office/drawing/2014/main" id="{D58B7B61-D6D4-41E6-A20F-C74279F33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700257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6B83FCC-9064-4FD0-8773-91FA9DDCBE52}"/>
              </a:ext>
            </a:extLst>
          </p:cNvPr>
          <p:cNvSpPr txBox="1"/>
          <p:nvPr/>
        </p:nvSpPr>
        <p:spPr>
          <a:xfrm>
            <a:off x="1215025" y="-104933"/>
            <a:ext cx="98454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chemeClr val="bg1"/>
                </a:solidFill>
              </a:rPr>
              <a:t>8º Delphi Ingá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60F69B5-A730-4E7D-9893-02DC1FFDA61B}"/>
              </a:ext>
            </a:extLst>
          </p:cNvPr>
          <p:cNvSpPr txBox="1"/>
          <p:nvPr/>
        </p:nvSpPr>
        <p:spPr>
          <a:xfrm>
            <a:off x="371959" y="1828800"/>
            <a:ext cx="117052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/>
              <a:t>Obrigado a todos !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0697D9F-8FE0-429F-B92E-EED720D9CE3A}"/>
              </a:ext>
            </a:extLst>
          </p:cNvPr>
          <p:cNvSpPr txBox="1"/>
          <p:nvPr/>
        </p:nvSpPr>
        <p:spPr>
          <a:xfrm>
            <a:off x="557407" y="4065340"/>
            <a:ext cx="111606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Fontes já disponíveis em</a:t>
            </a:r>
          </a:p>
          <a:p>
            <a:pPr algn="ctr"/>
            <a:r>
              <a:rPr lang="pt-BR" sz="3200" dirty="0">
                <a:hlinkClick r:id="rId3"/>
              </a:rPr>
              <a:t>https://github.com/ASAmauri/RDWDelphiInga8.git</a:t>
            </a:r>
            <a:endParaRPr lang="pt-BR" sz="3200" dirty="0"/>
          </a:p>
          <a:p>
            <a:pPr algn="ctr"/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42235768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331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REST DataWare Simples e Rápido  modo Multi-tier DB-Aware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DataWare – Simples e Rápido em modo muti-tier – DB Aware</dc:title>
  <dc:creator>Amauri Alves</dc:creator>
  <cp:lastModifiedBy>Amauri Alves</cp:lastModifiedBy>
  <cp:revision>26</cp:revision>
  <dcterms:created xsi:type="dcterms:W3CDTF">2019-11-26T15:39:21Z</dcterms:created>
  <dcterms:modified xsi:type="dcterms:W3CDTF">2019-11-26T21:28:32Z</dcterms:modified>
</cp:coreProperties>
</file>