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AB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F39A-45D4-4E13-85BB-DF423238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811FB-7F12-4EF6-83CA-DFF822E9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1A5D1-B0CF-46B0-B3C9-16F53024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1DCFE-9AC1-42E9-9F4D-CBD7A317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CBF19-CCCD-4358-A7CB-287FFA1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84542-D5AE-439F-878D-B5D54BFA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B972F-58DB-4D4C-A724-67FD5353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84E20-0D27-4289-A221-9A572C8C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2BB61-8CFB-4B6E-B576-B75955AF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63FB9-5E96-45AA-94D4-36AE1D98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41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4EE30-0CB2-4124-B850-53B44297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00FEEF-61D2-4CB7-A2CC-8942DED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B3710-954F-4116-9E0F-8E65716F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E69F1-B840-4BA8-BDF0-6F0E6273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6FBE5-DAA6-40D2-B394-FECAB990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91AB-5A31-46A8-9BF8-915BDCAB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783C9-8046-4CAF-BEAB-D6D389E8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9392A-8DD7-412F-B043-3235E441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5CB29-3FB2-4B76-8D87-0A85DF04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2B260-40C3-467D-8E7C-6C970813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5CA8-1AE6-4623-9F79-BCDCFCA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6699DD-B827-464F-95DD-C5E62303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AC27B-4746-4799-8CC3-6A15CA84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6D062-80B2-4676-9BC7-F02A440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855E5-064D-4504-B8A5-197C098D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0B0E-1500-484A-BF9F-A69C53C8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613DC-C5D1-4E79-BDED-A0609A380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C8389A-B472-4913-A7F5-E5D44FB5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66C0B-F84F-422A-979B-82C3E8E7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79AFD-C3CF-4811-B744-551DD0BB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8E8B2A-CE6C-4954-8CE5-E07A8636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2938-B116-4664-B48A-E61CBE72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E7343A-9898-4919-A818-00C7D026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765053-20B9-4EBA-86BE-5FECB484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51C59B-A4EE-4079-8BD2-B7C2E580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615B70-5573-4E26-9401-C20EFB87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E4B57D-F4B8-4D65-A36E-D9086978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E659A-F16E-46AD-9632-8E1A0858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C2A14F-ABFF-4339-81E5-385B8816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CDF63-A176-4D11-A6B1-F491095B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B8F1F8-F45D-4183-922A-CC24CAA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4CD961-8C10-4111-816B-CC98F20B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4EE869-590E-4101-8312-8B9BBD7C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EA28AE-9B21-4DC8-A124-DB8C0D06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98B5B8-DCE0-42FF-A168-766953AF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1F5D2D-8D42-4707-AFF9-F615A12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4A36F-8A78-46A9-A704-0EED6669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960F6-95B1-4EB8-9BE7-73AEAD75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6B82EB-46F2-4A67-83A8-2B38C75A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0B95A2-1002-4AEF-8593-6350CCD1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7A6ED2-F302-4455-B86A-3BE8393D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F416C8-AAB0-4A43-840D-5570836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59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DDC4F-3212-4EC2-ACFB-8B1673D9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C7AF0A-2948-415E-8872-A78975843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FDA605-1FF4-4086-B860-948E82DBE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B0D398-493D-4842-BFB5-4B4F334E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3E2817-4A5D-4331-A3CA-3D894D79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E8C9D7-F8CA-4308-BAE7-2C2DEEA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2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487A0-6F01-4543-AEE7-98D7B6D5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3F5C0A-D67B-4A25-8455-D0E35DBD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0C555-0097-45F6-A868-37E05FDA5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16769-FE73-4024-B6B5-DC33CD87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15F61-1D83-420B-A27A-10BCA77E3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jpg"/><Relationship Id="rId7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5">
            <a:extLst>
              <a:ext uri="{FF2B5EF4-FFF2-40B4-BE49-F238E27FC236}">
                <a16:creationId xmlns:a16="http://schemas.microsoft.com/office/drawing/2014/main" id="{72FE2FDB-4FCA-461E-BDF6-CBCC852B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B289F7-6CBB-4203-96F2-68690F14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37" y="894320"/>
            <a:ext cx="11935219" cy="257470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REST </a:t>
            </a:r>
            <a:r>
              <a:rPr lang="pt-BR" b="1" dirty="0" err="1">
                <a:solidFill>
                  <a:srgbClr val="CC0000"/>
                </a:solidFill>
              </a:rPr>
              <a:t>DataWare</a:t>
            </a:r>
            <a:br>
              <a:rPr lang="pt-BR" b="1" dirty="0"/>
            </a:br>
            <a:r>
              <a:rPr lang="pt-BR" sz="4400" dirty="0"/>
              <a:t>Simples e Rápido </a:t>
            </a:r>
            <a:br>
              <a:rPr lang="pt-BR" sz="4400" dirty="0"/>
            </a:br>
            <a:r>
              <a:rPr lang="pt-BR" sz="4400" dirty="0"/>
              <a:t>modo </a:t>
            </a:r>
            <a:r>
              <a:rPr lang="pt-BR" sz="4400" dirty="0" err="1"/>
              <a:t>Multi-tier</a:t>
            </a:r>
            <a:r>
              <a:rPr lang="pt-BR" sz="4400" dirty="0"/>
              <a:t> DB-</a:t>
            </a:r>
            <a:r>
              <a:rPr lang="pt-BR" sz="4400" dirty="0" err="1"/>
              <a:t>Aware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D22C4-50A7-4A08-A454-724EBB36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37" y="4173673"/>
            <a:ext cx="8653981" cy="258231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Amauri dos Santos Alves </a:t>
            </a:r>
            <a:endParaRPr lang="pt-BR" dirty="0"/>
          </a:p>
          <a:p>
            <a:r>
              <a:rPr lang="pt-BR" sz="2000" dirty="0"/>
              <a:t>Desenvolvedor Delphi/Lazarus, Analista de BI ( </a:t>
            </a:r>
            <a:r>
              <a:rPr lang="pt-BR" sz="2000" dirty="0" err="1"/>
              <a:t>Qlik</a:t>
            </a:r>
            <a:r>
              <a:rPr lang="pt-BR" sz="2000" dirty="0"/>
              <a:t>  )</a:t>
            </a:r>
          </a:p>
          <a:p>
            <a:r>
              <a:rPr lang="pt-BR" sz="2000" dirty="0"/>
              <a:t>Programador desde 1988, o que me torna um</a:t>
            </a:r>
          </a:p>
          <a:p>
            <a:r>
              <a:rPr lang="pt-BR" sz="2000" b="1" dirty="0">
                <a:solidFill>
                  <a:srgbClr val="C00000"/>
                </a:solidFill>
              </a:rPr>
              <a:t>MVP</a:t>
            </a:r>
            <a:r>
              <a:rPr lang="pt-BR" sz="2000" dirty="0"/>
              <a:t> por força da natureza  (-:  </a:t>
            </a:r>
            <a:r>
              <a:rPr lang="pt-BR" sz="2000" b="1" dirty="0">
                <a:solidFill>
                  <a:srgbClr val="C00000"/>
                </a:solidFill>
              </a:rPr>
              <a:t>M</a:t>
            </a:r>
            <a:r>
              <a:rPr lang="pt-BR" sz="2000" dirty="0"/>
              <a:t>ais </a:t>
            </a:r>
            <a:r>
              <a:rPr lang="pt-BR" sz="2000" b="1" dirty="0">
                <a:solidFill>
                  <a:srgbClr val="C00000"/>
                </a:solidFill>
              </a:rPr>
              <a:t>V</a:t>
            </a:r>
            <a:r>
              <a:rPr lang="pt-BR" sz="2000" dirty="0"/>
              <a:t>elho </a:t>
            </a:r>
            <a:r>
              <a:rPr lang="pt-BR" sz="2000" b="1" dirty="0">
                <a:solidFill>
                  <a:srgbClr val="C00000"/>
                </a:solidFill>
              </a:rPr>
              <a:t>P</a:t>
            </a:r>
            <a:r>
              <a:rPr lang="pt-BR" sz="2000" dirty="0"/>
              <a:t>rogramador  :-),</a:t>
            </a:r>
          </a:p>
          <a:p>
            <a:r>
              <a:rPr lang="pt-BR" sz="2000" dirty="0"/>
              <a:t>em praticamente todas as equipes das quais participo.</a:t>
            </a:r>
          </a:p>
          <a:p>
            <a:r>
              <a:rPr lang="pt-BR" sz="2000" dirty="0"/>
              <a:t>amauri_asa@Hotmail.com – </a:t>
            </a:r>
            <a:r>
              <a:rPr lang="pt-BR" sz="2000" dirty="0">
                <a:solidFill>
                  <a:srgbClr val="00B0F0"/>
                </a:solidFill>
              </a:rPr>
              <a:t>Skype</a:t>
            </a:r>
            <a:r>
              <a:rPr lang="pt-BR" sz="2000" dirty="0"/>
              <a:t> - </a:t>
            </a:r>
            <a:r>
              <a:rPr lang="pt-BR" sz="2000" dirty="0" err="1">
                <a:solidFill>
                  <a:srgbClr val="002060"/>
                </a:solidFill>
              </a:rPr>
              <a:t>Linkedin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B8A7-F629-449D-AED5-E70E1E5EDF09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pic>
        <p:nvPicPr>
          <p:cNvPr id="10" name="Imagem 9" descr="Uma imagem contendo comida, desenho, placa, luz&#10;&#10;Descrição gerada automaticamente">
            <a:extLst>
              <a:ext uri="{FF2B5EF4-FFF2-40B4-BE49-F238E27FC236}">
                <a16:creationId xmlns:a16="http://schemas.microsoft.com/office/drawing/2014/main" id="{F9C5828C-FD64-4B23-99EA-275D1B3D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63" y="4173673"/>
            <a:ext cx="2857499" cy="692496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94DFC903-18C5-44BC-B5FB-A426B328E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85" y="5865141"/>
            <a:ext cx="890849" cy="890849"/>
          </a:xfrm>
          <a:prstGeom prst="rect">
            <a:avLst/>
          </a:prstGeom>
        </p:spPr>
      </p:pic>
      <p:pic>
        <p:nvPicPr>
          <p:cNvPr id="14" name="Imagem 1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568671D-64A5-49F0-A5A9-BBDBCDBAE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63" y="5102122"/>
            <a:ext cx="588072" cy="588072"/>
          </a:xfrm>
          <a:prstGeom prst="rect">
            <a:avLst/>
          </a:prstGeom>
        </p:spPr>
      </p:pic>
      <p:pic>
        <p:nvPicPr>
          <p:cNvPr id="16" name="Imagem 15" descr="Desenho de animal&#10;&#10;Descrição gerada automaticamente">
            <a:extLst>
              <a:ext uri="{FF2B5EF4-FFF2-40B4-BE49-F238E27FC236}">
                <a16:creationId xmlns:a16="http://schemas.microsoft.com/office/drawing/2014/main" id="{29796A23-3966-4B1F-8F50-29D05C5C5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76" y="5570817"/>
            <a:ext cx="588072" cy="588072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34427D-D7CE-4AA0-9570-3FBA5C5D9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8397"/>
            <a:ext cx="3115159" cy="311515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DE922CD-5E34-4B85-881C-69BC16FEF0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10" y="2142613"/>
            <a:ext cx="590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6AE7E12-7F5D-4330-B69A-872757CB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25E07EA-5F92-43C2-8B54-444C44AC44B2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5B83D6-1C80-4051-918B-E9E3A6D5A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30" y="3912211"/>
            <a:ext cx="590550" cy="46672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E0F87F9-BA59-44D8-9E60-BAC399F6F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40" y="3550316"/>
            <a:ext cx="588072" cy="588072"/>
          </a:xfrm>
          <a:prstGeom prst="rect">
            <a:avLst/>
          </a:prstGeom>
        </p:spPr>
      </p:pic>
      <p:pic>
        <p:nvPicPr>
          <p:cNvPr id="11" name="Imagem 10" descr="Desenho de animal&#10;&#10;Descrição gerada automaticamente">
            <a:extLst>
              <a:ext uri="{FF2B5EF4-FFF2-40B4-BE49-F238E27FC236}">
                <a16:creationId xmlns:a16="http://schemas.microsoft.com/office/drawing/2014/main" id="{39507961-DDCD-480C-AFE3-3A74CDD7E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2" y="4325153"/>
            <a:ext cx="588072" cy="588072"/>
          </a:xfrm>
          <a:prstGeom prst="rect">
            <a:avLst/>
          </a:prstGeom>
        </p:spPr>
      </p:pic>
      <p:pic>
        <p:nvPicPr>
          <p:cNvPr id="13" name="Imagem 12" descr="Uma imagem contendo arma&#10;&#10;Descrição gerada automaticamente">
            <a:extLst>
              <a:ext uri="{FF2B5EF4-FFF2-40B4-BE49-F238E27FC236}">
                <a16:creationId xmlns:a16="http://schemas.microsoft.com/office/drawing/2014/main" id="{0EEFCC95-AEF8-4ED9-AE36-D9EDAB52F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6" y="3734583"/>
            <a:ext cx="2819400" cy="1628775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4E5800A-B2D1-4F8A-9AC3-E970B93D8313}"/>
              </a:ext>
            </a:extLst>
          </p:cNvPr>
          <p:cNvCxnSpPr/>
          <p:nvPr/>
        </p:nvCxnSpPr>
        <p:spPr>
          <a:xfrm>
            <a:off x="2743200" y="3844352"/>
            <a:ext cx="10772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91968D2-C7BB-421E-AC80-7FD1107DB10E}"/>
              </a:ext>
            </a:extLst>
          </p:cNvPr>
          <p:cNvCxnSpPr/>
          <p:nvPr/>
        </p:nvCxnSpPr>
        <p:spPr>
          <a:xfrm>
            <a:off x="2743200" y="4619189"/>
            <a:ext cx="10772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FC9CFF1-1796-4D68-8B93-9B1B5E14F9A8}"/>
              </a:ext>
            </a:extLst>
          </p:cNvPr>
          <p:cNvCxnSpPr>
            <a:cxnSpLocks/>
          </p:cNvCxnSpPr>
          <p:nvPr/>
        </p:nvCxnSpPr>
        <p:spPr>
          <a:xfrm>
            <a:off x="4772416" y="3844352"/>
            <a:ext cx="513568" cy="250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3739174-E4F4-41A2-A841-DA9609F91363}"/>
              </a:ext>
            </a:extLst>
          </p:cNvPr>
          <p:cNvCxnSpPr>
            <a:cxnSpLocks/>
          </p:cNvCxnSpPr>
          <p:nvPr/>
        </p:nvCxnSpPr>
        <p:spPr>
          <a:xfrm flipV="1">
            <a:off x="4777514" y="4213433"/>
            <a:ext cx="508470" cy="405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CFAA3F01-37B8-4658-87D7-5C7EE0B7D118}"/>
              </a:ext>
            </a:extLst>
          </p:cNvPr>
          <p:cNvSpPr/>
          <p:nvPr/>
        </p:nvSpPr>
        <p:spPr>
          <a:xfrm>
            <a:off x="6149869" y="4016582"/>
            <a:ext cx="1412769" cy="243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36BC2F51-6560-4806-BF3A-DEF50073F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19" y="3912211"/>
            <a:ext cx="590550" cy="466725"/>
          </a:xfrm>
          <a:prstGeom prst="rect">
            <a:avLst/>
          </a:prstGeom>
        </p:spPr>
      </p:pic>
      <p:pic>
        <p:nvPicPr>
          <p:cNvPr id="30" name="Imagem 2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D6F9FA4-D278-449D-B79A-ADC303FF2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76" y="3550316"/>
            <a:ext cx="588072" cy="588072"/>
          </a:xfrm>
          <a:prstGeom prst="rect">
            <a:avLst/>
          </a:prstGeom>
        </p:spPr>
      </p:pic>
      <p:pic>
        <p:nvPicPr>
          <p:cNvPr id="31" name="Imagem 30" descr="Desenho de animal&#10;&#10;Descrição gerada automaticamente">
            <a:extLst>
              <a:ext uri="{FF2B5EF4-FFF2-40B4-BE49-F238E27FC236}">
                <a16:creationId xmlns:a16="http://schemas.microsoft.com/office/drawing/2014/main" id="{6CC016BF-DADE-4873-9B4F-EA9465556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76" y="4300870"/>
            <a:ext cx="588072" cy="588072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AE31040-B49A-421F-BDCE-74F3EECF7AB6}"/>
              </a:ext>
            </a:extLst>
          </p:cNvPr>
          <p:cNvCxnSpPr/>
          <p:nvPr/>
        </p:nvCxnSpPr>
        <p:spPr>
          <a:xfrm flipH="1">
            <a:off x="8342334" y="3844352"/>
            <a:ext cx="438411" cy="125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32AC19-263E-46F7-8A50-85FBD98EC98D}"/>
              </a:ext>
            </a:extLst>
          </p:cNvPr>
          <p:cNvCxnSpPr>
            <a:cxnSpLocks/>
          </p:cNvCxnSpPr>
          <p:nvPr/>
        </p:nvCxnSpPr>
        <p:spPr>
          <a:xfrm flipH="1" flipV="1">
            <a:off x="8336401" y="4416312"/>
            <a:ext cx="444344" cy="202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 descr="Uma imagem contendo desenho&#10;&#10;Descrição gerada automaticamente">
            <a:extLst>
              <a:ext uri="{FF2B5EF4-FFF2-40B4-BE49-F238E27FC236}">
                <a16:creationId xmlns:a16="http://schemas.microsoft.com/office/drawing/2014/main" id="{DEB16AB8-2415-4EE7-A976-FABF83015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66" y="3470210"/>
            <a:ext cx="809754" cy="588072"/>
          </a:xfrm>
          <a:prstGeom prst="rect">
            <a:avLst/>
          </a:prstGeom>
        </p:spPr>
      </p:pic>
      <p:pic>
        <p:nvPicPr>
          <p:cNvPr id="40" name="Imagem 39" descr="Uma imagem contendo garrafa, panela&#10;&#10;Descrição gerada automaticamente">
            <a:extLst>
              <a:ext uri="{FF2B5EF4-FFF2-40B4-BE49-F238E27FC236}">
                <a16:creationId xmlns:a16="http://schemas.microsoft.com/office/drawing/2014/main" id="{0A97FCE8-7C68-470A-9A6C-2F16E494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55" y="3469022"/>
            <a:ext cx="638476" cy="67655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7E23A4B-1CC2-4898-A7D9-79D7F2C87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78" y="4257283"/>
            <a:ext cx="705702" cy="623026"/>
          </a:xfrm>
          <a:prstGeom prst="rect">
            <a:avLst/>
          </a:prstGeom>
        </p:spPr>
      </p:pic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DA54D4E-7D29-4A5C-9FD7-240F813DA684}"/>
              </a:ext>
            </a:extLst>
          </p:cNvPr>
          <p:cNvCxnSpPr/>
          <p:nvPr/>
        </p:nvCxnSpPr>
        <p:spPr>
          <a:xfrm flipV="1">
            <a:off x="9682619" y="3907087"/>
            <a:ext cx="475989" cy="687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6651AB0-879D-4018-97B3-43A7EE623DC2}"/>
              </a:ext>
            </a:extLst>
          </p:cNvPr>
          <p:cNvCxnSpPr/>
          <p:nvPr/>
        </p:nvCxnSpPr>
        <p:spPr>
          <a:xfrm>
            <a:off x="9682619" y="3844352"/>
            <a:ext cx="475989" cy="673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C5E5054-3171-4BD9-B01B-AD05B5DF1F91}"/>
              </a:ext>
            </a:extLst>
          </p:cNvPr>
          <p:cNvCxnSpPr/>
          <p:nvPr/>
        </p:nvCxnSpPr>
        <p:spPr>
          <a:xfrm>
            <a:off x="9682619" y="4734833"/>
            <a:ext cx="585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AA1B268-13FC-4D3F-A0C5-E11D25E073F8}"/>
              </a:ext>
            </a:extLst>
          </p:cNvPr>
          <p:cNvCxnSpPr>
            <a:cxnSpLocks/>
          </p:cNvCxnSpPr>
          <p:nvPr/>
        </p:nvCxnSpPr>
        <p:spPr>
          <a:xfrm>
            <a:off x="9682619" y="3657595"/>
            <a:ext cx="585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Uma imagem contendo desenho&#10;&#10;Descrição gerada automaticamente">
            <a:extLst>
              <a:ext uri="{FF2B5EF4-FFF2-40B4-BE49-F238E27FC236}">
                <a16:creationId xmlns:a16="http://schemas.microsoft.com/office/drawing/2014/main" id="{4B66AADC-F597-4C17-AA31-75F8CD16B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62" y="5283194"/>
            <a:ext cx="809754" cy="588072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4682B07-EB21-43DB-85B7-1651C9600791}"/>
              </a:ext>
            </a:extLst>
          </p:cNvPr>
          <p:cNvCxnSpPr/>
          <p:nvPr/>
        </p:nvCxnSpPr>
        <p:spPr>
          <a:xfrm flipV="1">
            <a:off x="4922729" y="4416311"/>
            <a:ext cx="2639909" cy="1057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5644189-210D-4176-A13E-715976B9508B}"/>
              </a:ext>
            </a:extLst>
          </p:cNvPr>
          <p:cNvSpPr txBox="1"/>
          <p:nvPr/>
        </p:nvSpPr>
        <p:spPr>
          <a:xfrm>
            <a:off x="5996480" y="4945082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Pure</a:t>
            </a:r>
            <a:r>
              <a:rPr lang="pt-BR" dirty="0"/>
              <a:t> </a:t>
            </a:r>
            <a:r>
              <a:rPr lang="pt-BR" dirty="0" err="1"/>
              <a:t>JSon</a:t>
            </a:r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C61B3DD-1C44-4DF4-A8EE-664E5EE9DAD8}"/>
              </a:ext>
            </a:extLst>
          </p:cNvPr>
          <p:cNvSpPr txBox="1"/>
          <p:nvPr/>
        </p:nvSpPr>
        <p:spPr>
          <a:xfrm>
            <a:off x="6198889" y="2626986"/>
            <a:ext cx="163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Binary</a:t>
            </a:r>
            <a:r>
              <a:rPr lang="pt-BR" dirty="0"/>
              <a:t> ou </a:t>
            </a:r>
            <a:r>
              <a:rPr lang="pt-BR" dirty="0" err="1"/>
              <a:t>DWJSon</a:t>
            </a:r>
            <a:r>
              <a:rPr lang="pt-BR" dirty="0"/>
              <a:t> ou </a:t>
            </a:r>
            <a:r>
              <a:rPr lang="pt-BR" dirty="0" err="1"/>
              <a:t>Pure</a:t>
            </a:r>
            <a:r>
              <a:rPr lang="pt-BR" dirty="0"/>
              <a:t> </a:t>
            </a:r>
            <a:r>
              <a:rPr lang="pt-BR" dirty="0" err="1"/>
              <a:t>JSon</a:t>
            </a:r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F820852-18F8-4F81-B6F8-D3C2538BEAAE}"/>
              </a:ext>
            </a:extLst>
          </p:cNvPr>
          <p:cNvCxnSpPr>
            <a:cxnSpLocks/>
          </p:cNvCxnSpPr>
          <p:nvPr/>
        </p:nvCxnSpPr>
        <p:spPr>
          <a:xfrm flipH="1" flipV="1">
            <a:off x="2560024" y="5129748"/>
            <a:ext cx="1252325" cy="343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218BE16-8020-4C2D-8CA3-2A81993C2C28}"/>
              </a:ext>
            </a:extLst>
          </p:cNvPr>
          <p:cNvSpPr txBox="1"/>
          <p:nvPr/>
        </p:nvSpPr>
        <p:spPr>
          <a:xfrm>
            <a:off x="1033718" y="1387342"/>
            <a:ext cx="104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Drivers para  componentes de acesso a banco de dados – ( </a:t>
            </a:r>
            <a:r>
              <a:rPr lang="pt-BR" dirty="0" err="1"/>
              <a:t>FireDAC</a:t>
            </a:r>
            <a:r>
              <a:rPr lang="pt-BR" dirty="0"/>
              <a:t>, </a:t>
            </a:r>
            <a:r>
              <a:rPr lang="pt-BR" dirty="0" err="1"/>
              <a:t>Zeos</a:t>
            </a:r>
            <a:r>
              <a:rPr lang="pt-BR" dirty="0"/>
              <a:t>, </a:t>
            </a:r>
            <a:r>
              <a:rPr lang="pt-BR" dirty="0" err="1"/>
              <a:t>Unidac</a:t>
            </a:r>
            <a:r>
              <a:rPr lang="pt-BR" dirty="0"/>
              <a:t>, etc... )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CA28B8E-0F40-42F8-A7A1-071DFA2507C4}"/>
              </a:ext>
            </a:extLst>
          </p:cNvPr>
          <p:cNvSpPr txBox="1"/>
          <p:nvPr/>
        </p:nvSpPr>
        <p:spPr>
          <a:xfrm>
            <a:off x="1033718" y="939430"/>
            <a:ext cx="104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REST </a:t>
            </a:r>
            <a:r>
              <a:rPr lang="pt-BR" dirty="0" err="1"/>
              <a:t>DataWare</a:t>
            </a:r>
            <a:r>
              <a:rPr lang="pt-BR" dirty="0"/>
              <a:t> utiliza uma filosofia de Drivers para disponibilizar recursos de Sistema via HTTP 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CDFA2-495E-4475-B11B-85EE52F5EE23}"/>
              </a:ext>
            </a:extLst>
          </p:cNvPr>
          <p:cNvSpPr txBox="1"/>
          <p:nvPr/>
        </p:nvSpPr>
        <p:spPr>
          <a:xfrm>
            <a:off x="1033718" y="1803627"/>
            <a:ext cx="104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Drivers para servidor HTTP possibilitando a </a:t>
            </a:r>
            <a:r>
              <a:rPr lang="pt-BR" dirty="0" err="1"/>
              <a:t>Multi-tier</a:t>
            </a:r>
            <a:r>
              <a:rPr lang="pt-BR" dirty="0"/>
              <a:t> :  </a:t>
            </a:r>
            <a:r>
              <a:rPr lang="pt-BR" dirty="0" err="1"/>
              <a:t>Client</a:t>
            </a:r>
            <a:r>
              <a:rPr lang="pt-BR" dirty="0"/>
              <a:t> &lt;&gt; Server &lt;&gt; SGBD/Files</a:t>
            </a:r>
          </a:p>
        </p:txBody>
      </p:sp>
    </p:spTree>
    <p:extLst>
      <p:ext uri="{BB962C8B-B14F-4D97-AF65-F5344CB8AC3E}">
        <p14:creationId xmlns:p14="http://schemas.microsoft.com/office/powerpoint/2010/main" val="113972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F50D87FB-6F41-4061-AF87-EC1207AB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E411EA-A007-4B54-BD84-0289B4C139AE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5D510C-F4C9-4813-BEBB-594CA6DA1A66}"/>
              </a:ext>
            </a:extLst>
          </p:cNvPr>
          <p:cNvSpPr txBox="1"/>
          <p:nvPr/>
        </p:nvSpPr>
        <p:spPr>
          <a:xfrm>
            <a:off x="542441" y="891096"/>
            <a:ext cx="406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RDW Server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4465F6-A1CE-46D0-BF5A-39DC468B819C}"/>
              </a:ext>
            </a:extLst>
          </p:cNvPr>
          <p:cNvSpPr txBox="1"/>
          <p:nvPr/>
        </p:nvSpPr>
        <p:spPr>
          <a:xfrm>
            <a:off x="610175" y="1708184"/>
            <a:ext cx="691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 </a:t>
            </a:r>
            <a:r>
              <a:rPr lang="pt-BR" sz="2800" b="1" dirty="0"/>
              <a:t>Componentes</a:t>
            </a:r>
            <a:r>
              <a:rPr lang="pt-BR" sz="2000" b="1" dirty="0"/>
              <a:t> </a:t>
            </a:r>
            <a:r>
              <a:rPr lang="pt-BR" sz="2800" b="1" dirty="0"/>
              <a:t>mínimos para se criar o server</a:t>
            </a:r>
            <a:endParaRPr lang="pt-BR" sz="20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A7630B-3535-4906-9E34-C927AF0E1F1C}"/>
              </a:ext>
            </a:extLst>
          </p:cNvPr>
          <p:cNvSpPr txBox="1"/>
          <p:nvPr/>
        </p:nvSpPr>
        <p:spPr>
          <a:xfrm>
            <a:off x="659549" y="2557738"/>
            <a:ext cx="686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RESTServicePooler</a:t>
            </a:r>
            <a:r>
              <a:rPr lang="pt-BR" sz="2000" dirty="0"/>
              <a:t>  -  Este é o Servidor propriamente dito responsável por atender todas as requisições.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321DD4-0D83-492E-A858-AC2B1810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133" y="997128"/>
            <a:ext cx="3285641" cy="22528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D699A0-52C2-4252-BC0E-F838C9566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84" y="4069958"/>
            <a:ext cx="5948290" cy="259468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367969-B7AD-460D-B529-EE15F165E0F4}"/>
              </a:ext>
            </a:extLst>
          </p:cNvPr>
          <p:cNvSpPr txBox="1"/>
          <p:nvPr/>
        </p:nvSpPr>
        <p:spPr>
          <a:xfrm>
            <a:off x="659548" y="4004320"/>
            <a:ext cx="53129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... </a:t>
            </a:r>
            <a:r>
              <a:rPr lang="pt-BR" sz="2800" b="1" dirty="0" err="1"/>
              <a:t>DataModule</a:t>
            </a:r>
            <a:r>
              <a:rPr lang="pt-BR" sz="2400" dirty="0"/>
              <a:t> </a:t>
            </a:r>
          </a:p>
          <a:p>
            <a:r>
              <a:rPr lang="pt-BR" sz="2400" dirty="0"/>
              <a:t>Herdado de </a:t>
            </a:r>
            <a:r>
              <a:rPr lang="pt-BR" sz="2400" b="1" dirty="0" err="1">
                <a:solidFill>
                  <a:srgbClr val="C00000"/>
                </a:solidFill>
              </a:rPr>
              <a:t>TServerMethodDataModule</a:t>
            </a:r>
            <a:r>
              <a:rPr lang="pt-BR" sz="2400" dirty="0"/>
              <a:t> é o responsável por disponibilizar os métodos que serão consumidos via HTTP.</a:t>
            </a:r>
          </a:p>
          <a:p>
            <a:r>
              <a:rPr lang="pt-BR" sz="2400" dirty="0"/>
              <a:t>É criada uma instância a cada </a:t>
            </a:r>
            <a:r>
              <a:rPr lang="pt-BR" sz="2400" dirty="0" err="1"/>
              <a:t>Request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Uses  -&gt; </a:t>
            </a:r>
            <a:r>
              <a:rPr lang="pt-BR" sz="2400" dirty="0" err="1"/>
              <a:t>uDWDataModule</a:t>
            </a:r>
            <a:endParaRPr lang="pt-BR" sz="24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37EFE50-464B-4F18-AE04-CFDFFE00000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526107" y="2123559"/>
            <a:ext cx="1109026" cy="81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26FAE69-1A41-4B35-9B3B-A1A1961611AA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7526107" y="2942459"/>
            <a:ext cx="1420522" cy="11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61328001-5E44-4145-8392-890E7D5E8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850431-92E5-4055-9864-2E074DBD7F72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13A094-4ADC-45E8-9D61-BE0AC6FB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02" y="2797021"/>
            <a:ext cx="2305427" cy="34678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3FB83D-6CEF-4FA0-A877-3AF1AD1B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1" y="4376046"/>
            <a:ext cx="3177006" cy="22038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A8CC3DA-A8C5-4F55-819C-24FA70DBB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882" y="4376047"/>
            <a:ext cx="3642504" cy="2203868"/>
          </a:xfrm>
          <a:prstGeom prst="rect">
            <a:avLst/>
          </a:prstGeom>
        </p:spPr>
      </p:pic>
      <p:sp>
        <p:nvSpPr>
          <p:cNvPr id="12" name="Seta: da Esquerda para a Direita 11">
            <a:extLst>
              <a:ext uri="{FF2B5EF4-FFF2-40B4-BE49-F238E27FC236}">
                <a16:creationId xmlns:a16="http://schemas.microsoft.com/office/drawing/2014/main" id="{D28B114C-573B-48A3-94C4-F6D57319E2CA}"/>
              </a:ext>
            </a:extLst>
          </p:cNvPr>
          <p:cNvSpPr/>
          <p:nvPr/>
        </p:nvSpPr>
        <p:spPr>
          <a:xfrm>
            <a:off x="3708423" y="5555987"/>
            <a:ext cx="717501" cy="2442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B4EF83C-4766-442C-AC5D-02A4983B960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71386" y="3856238"/>
            <a:ext cx="1164116" cy="162174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81F710-8E8E-4876-B366-18708FB419BC}"/>
              </a:ext>
            </a:extLst>
          </p:cNvPr>
          <p:cNvSpPr txBox="1"/>
          <p:nvPr/>
        </p:nvSpPr>
        <p:spPr>
          <a:xfrm>
            <a:off x="542441" y="891096"/>
            <a:ext cx="698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RDW Server  -   DB-</a:t>
            </a:r>
            <a:r>
              <a:rPr lang="pt-BR" sz="4000" b="1" dirty="0" err="1"/>
              <a:t>Aware</a:t>
            </a:r>
            <a:endParaRPr lang="pt-BR" sz="40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26EA1-CD39-49C4-94D9-222E8F572EC2}"/>
              </a:ext>
            </a:extLst>
          </p:cNvPr>
          <p:cNvSpPr txBox="1"/>
          <p:nvPr/>
        </p:nvSpPr>
        <p:spPr>
          <a:xfrm>
            <a:off x="610175" y="1708184"/>
            <a:ext cx="415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 </a:t>
            </a:r>
            <a:r>
              <a:rPr lang="pt-BR" sz="2800" b="1" dirty="0"/>
              <a:t>Componentes</a:t>
            </a:r>
            <a:r>
              <a:rPr lang="pt-BR" sz="2000" b="1" dirty="0"/>
              <a:t> </a:t>
            </a:r>
            <a:r>
              <a:rPr lang="pt-BR" sz="2800" b="1" dirty="0"/>
              <a:t>necessários</a:t>
            </a:r>
            <a:endParaRPr lang="pt-BR" sz="20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5F1319-16D3-4862-87DC-8BB4D7F5D380}"/>
              </a:ext>
            </a:extLst>
          </p:cNvPr>
          <p:cNvSpPr txBox="1"/>
          <p:nvPr/>
        </p:nvSpPr>
        <p:spPr>
          <a:xfrm>
            <a:off x="659549" y="2294756"/>
            <a:ext cx="686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RESTDWPooler</a:t>
            </a:r>
            <a:r>
              <a:rPr lang="pt-BR" sz="2000" b="1" dirty="0" err="1"/>
              <a:t>DB</a:t>
            </a:r>
            <a:r>
              <a:rPr lang="pt-BR" sz="2000" dirty="0"/>
              <a:t> -  Este é o “</a:t>
            </a:r>
            <a:r>
              <a:rPr lang="pt-BR" sz="2000" dirty="0" err="1"/>
              <a:t>Provider</a:t>
            </a:r>
            <a:r>
              <a:rPr lang="pt-BR" sz="2000" dirty="0"/>
              <a:t>”.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431CE0-7F7D-4975-9546-665F888A4F5A}"/>
              </a:ext>
            </a:extLst>
          </p:cNvPr>
          <p:cNvSpPr txBox="1"/>
          <p:nvPr/>
        </p:nvSpPr>
        <p:spPr>
          <a:xfrm>
            <a:off x="659549" y="2299888"/>
            <a:ext cx="686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RESTDWPooler</a:t>
            </a:r>
            <a:r>
              <a:rPr lang="pt-BR" sz="2000" b="1" dirty="0" err="1"/>
              <a:t>DB</a:t>
            </a:r>
            <a:r>
              <a:rPr lang="pt-BR" sz="2000" dirty="0"/>
              <a:t> -  Este é o “</a:t>
            </a:r>
            <a:r>
              <a:rPr lang="pt-BR" sz="2000" dirty="0" err="1"/>
              <a:t>Provider</a:t>
            </a:r>
            <a:r>
              <a:rPr lang="pt-BR" sz="2000" dirty="0"/>
              <a:t>”.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CDD2FF-11AE-45FE-BC58-47BCC1EC536D}"/>
              </a:ext>
            </a:extLst>
          </p:cNvPr>
          <p:cNvSpPr txBox="1"/>
          <p:nvPr/>
        </p:nvSpPr>
        <p:spPr>
          <a:xfrm>
            <a:off x="659549" y="2872911"/>
            <a:ext cx="6866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RESTDWDriverFD</a:t>
            </a:r>
            <a:r>
              <a:rPr lang="pt-BR" sz="2000" dirty="0"/>
              <a:t> -  Este é o “Driver” responsável por disponibilizar o acesso ao banco de dados.</a:t>
            </a:r>
          </a:p>
          <a:p>
            <a:r>
              <a:rPr lang="pt-BR" sz="2000" dirty="0"/>
              <a:t>Obs.: você pode criar o seu próprio driver para outro componentes de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448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52E9462-48DB-4BEB-9BB8-12661C3C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346149"/>
            <a:ext cx="6057526" cy="2276395"/>
          </a:xfrm>
          <a:prstGeom prst="rect">
            <a:avLst/>
          </a:prstGeom>
        </p:spPr>
      </p:pic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6BB61FF0-0909-420E-9480-17A10EAD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2A11CD-7E35-44C1-AF8B-327453E2310B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1D3BE4-ECDB-4137-976F-754E728D0420}"/>
              </a:ext>
            </a:extLst>
          </p:cNvPr>
          <p:cNvSpPr txBox="1"/>
          <p:nvPr/>
        </p:nvSpPr>
        <p:spPr>
          <a:xfrm>
            <a:off x="542441" y="891096"/>
            <a:ext cx="698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RDW </a:t>
            </a:r>
            <a:r>
              <a:rPr lang="pt-BR" sz="4000" b="1" dirty="0" err="1"/>
              <a:t>Client</a:t>
            </a:r>
            <a:r>
              <a:rPr lang="pt-BR" sz="4000" b="1" dirty="0"/>
              <a:t>  -   DB-</a:t>
            </a:r>
            <a:r>
              <a:rPr lang="pt-BR" sz="4000" b="1" dirty="0" err="1"/>
              <a:t>Aware</a:t>
            </a:r>
            <a:endParaRPr lang="pt-BR" sz="4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63A188-8E04-4A0E-A4E0-083770130090}"/>
              </a:ext>
            </a:extLst>
          </p:cNvPr>
          <p:cNvSpPr txBox="1"/>
          <p:nvPr/>
        </p:nvSpPr>
        <p:spPr>
          <a:xfrm>
            <a:off x="610175" y="1708184"/>
            <a:ext cx="415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 </a:t>
            </a:r>
            <a:r>
              <a:rPr lang="pt-BR" sz="2800" b="1" dirty="0"/>
              <a:t>Componentes</a:t>
            </a:r>
            <a:r>
              <a:rPr lang="pt-BR" sz="2000" b="1" dirty="0"/>
              <a:t> </a:t>
            </a:r>
            <a:r>
              <a:rPr lang="pt-BR" sz="2800" b="1" dirty="0"/>
              <a:t>necessários</a:t>
            </a:r>
            <a:endParaRPr lang="pt-BR" sz="20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2AF536-21AE-45DE-BD31-9DD5B0B11940}"/>
              </a:ext>
            </a:extLst>
          </p:cNvPr>
          <p:cNvSpPr txBox="1"/>
          <p:nvPr/>
        </p:nvSpPr>
        <p:spPr>
          <a:xfrm>
            <a:off x="659549" y="2515746"/>
            <a:ext cx="686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RESTDWDataBase</a:t>
            </a:r>
            <a:r>
              <a:rPr lang="pt-BR" sz="2000" dirty="0"/>
              <a:t> -  Responsável por fazer as requisições ao servidor.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B4D229-7611-4724-97BA-86C903C255D5}"/>
              </a:ext>
            </a:extLst>
          </p:cNvPr>
          <p:cNvSpPr txBox="1"/>
          <p:nvPr/>
        </p:nvSpPr>
        <p:spPr>
          <a:xfrm>
            <a:off x="659549" y="4303430"/>
            <a:ext cx="55658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RESTDWClientSQL</a:t>
            </a:r>
            <a:r>
              <a:rPr lang="pt-BR" sz="2000" dirty="0"/>
              <a:t> - Este é um “Coletor” de informações que serão transportadas até o servidor para serem processadas.</a:t>
            </a:r>
          </a:p>
          <a:p>
            <a:r>
              <a:rPr lang="pt-BR" sz="2000" dirty="0"/>
              <a:t>Obs.: você pode criar o seu próprio driver para outro componentes de acesso a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1B4D43-2598-4FA9-A4F0-54D8B75F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252" y="1245039"/>
            <a:ext cx="4134540" cy="2541414"/>
          </a:xfrm>
          <a:prstGeom prst="rect">
            <a:avLst/>
          </a:prstGeom>
        </p:spPr>
      </p:pic>
      <p:sp>
        <p:nvSpPr>
          <p:cNvPr id="13" name="Seta: de Cima para Baixo 12">
            <a:extLst>
              <a:ext uri="{FF2B5EF4-FFF2-40B4-BE49-F238E27FC236}">
                <a16:creationId xmlns:a16="http://schemas.microsoft.com/office/drawing/2014/main" id="{99806678-ACCA-4286-9B45-AB4B6080D9EB}"/>
              </a:ext>
            </a:extLst>
          </p:cNvPr>
          <p:cNvSpPr/>
          <p:nvPr/>
        </p:nvSpPr>
        <p:spPr>
          <a:xfrm>
            <a:off x="9221492" y="3786453"/>
            <a:ext cx="247972" cy="5596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16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D58B7B61-D6D4-41E6-A20F-C74279F3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B83FCC-9064-4FD0-8773-91FA9DDCBE52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0F69B5-A730-4E7D-9893-02DC1FFDA61B}"/>
              </a:ext>
            </a:extLst>
          </p:cNvPr>
          <p:cNvSpPr txBox="1"/>
          <p:nvPr/>
        </p:nvSpPr>
        <p:spPr>
          <a:xfrm>
            <a:off x="371959" y="1828800"/>
            <a:ext cx="11705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Obrigado a todos !</a:t>
            </a:r>
          </a:p>
        </p:txBody>
      </p:sp>
    </p:spTree>
    <p:extLst>
      <p:ext uri="{BB962C8B-B14F-4D97-AF65-F5344CB8AC3E}">
        <p14:creationId xmlns:p14="http://schemas.microsoft.com/office/powerpoint/2010/main" val="4223576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316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REST DataWare Simples e Rápido  modo Multi-tier DB-Aware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DataWare – Simples e Rápido em modo muti-tier – DB Aware</dc:title>
  <dc:creator>Amauri Alves</dc:creator>
  <cp:lastModifiedBy>Amauri Alves</cp:lastModifiedBy>
  <cp:revision>25</cp:revision>
  <dcterms:created xsi:type="dcterms:W3CDTF">2019-11-26T15:39:21Z</dcterms:created>
  <dcterms:modified xsi:type="dcterms:W3CDTF">2019-11-26T21:18:18Z</dcterms:modified>
</cp:coreProperties>
</file>