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9" r:id="rId12"/>
    <p:sldId id="264" r:id="rId13"/>
    <p:sldId id="270" r:id="rId14"/>
    <p:sldId id="265" r:id="rId15"/>
    <p:sldId id="271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08" y="52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024" y="160051"/>
            <a:ext cx="12395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18388"/>
            <a:ext cx="8314055" cy="307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751" y="626298"/>
            <a:ext cx="732599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735" marR="5080" indent="-2439670">
              <a:lnSpc>
                <a:spcPct val="100000"/>
              </a:lnSpc>
              <a:spcBef>
                <a:spcPts val="100"/>
              </a:spcBef>
            </a:pPr>
            <a:r>
              <a:rPr sz="4400" b="1" u="sng" spc="90" dirty="0" err="1">
                <a:solidFill>
                  <a:srgbClr val="0070C0"/>
                </a:solidFill>
                <a:uFill>
                  <a:solidFill>
                    <a:srgbClr val="4A86E7"/>
                  </a:solidFill>
                </a:uFill>
              </a:rPr>
              <a:t>SentioAI</a:t>
            </a:r>
            <a:r>
              <a:rPr sz="4400" b="1" u="sng" spc="-114" dirty="0">
                <a:solidFill>
                  <a:srgbClr val="0070C0"/>
                </a:solidFill>
                <a:uFill>
                  <a:solidFill>
                    <a:srgbClr val="4A86E7"/>
                  </a:solidFill>
                </a:uFill>
              </a:rPr>
              <a:t> </a:t>
            </a:r>
            <a:r>
              <a:rPr lang="en-US" sz="4400" b="1" u="sng" spc="345" dirty="0">
                <a:solidFill>
                  <a:srgbClr val="0070C0"/>
                </a:solidFill>
                <a:uFill>
                  <a:solidFill>
                    <a:srgbClr val="4A86E7"/>
                  </a:solidFill>
                </a:uFill>
              </a:rPr>
              <a:t>–</a:t>
            </a:r>
            <a:r>
              <a:rPr sz="4400" b="1" u="sng" spc="-114" dirty="0">
                <a:solidFill>
                  <a:srgbClr val="0070C0"/>
                </a:solidFill>
                <a:uFill>
                  <a:solidFill>
                    <a:srgbClr val="4A86E7"/>
                  </a:solidFill>
                </a:uFill>
              </a:rPr>
              <a:t> Every</a:t>
            </a:r>
            <a:r>
              <a:rPr lang="en-US" sz="4400" b="1" u="sng" spc="-110" dirty="0">
                <a:solidFill>
                  <a:srgbClr val="0070C0"/>
                </a:solidFill>
                <a:uFill>
                  <a:solidFill>
                    <a:srgbClr val="4A86E7"/>
                  </a:solidFill>
                </a:uFill>
              </a:rPr>
              <a:t> </a:t>
            </a:r>
            <a:r>
              <a:rPr sz="4400" b="1" u="sng" spc="-120" dirty="0">
                <a:solidFill>
                  <a:srgbClr val="0070C0"/>
                </a:solidFill>
                <a:uFill>
                  <a:solidFill>
                    <a:srgbClr val="4A86E7"/>
                  </a:solidFill>
                </a:uFill>
              </a:rPr>
              <a:t>Emotion</a:t>
            </a:r>
            <a:r>
              <a:rPr sz="4400" b="1" u="sng" spc="-120" dirty="0">
                <a:solidFill>
                  <a:srgbClr val="0070C0"/>
                </a:solidFill>
              </a:rPr>
              <a:t> </a:t>
            </a:r>
            <a:r>
              <a:rPr sz="4400" b="1" u="sng" spc="210" dirty="0">
                <a:solidFill>
                  <a:srgbClr val="0070C0"/>
                </a:solidFill>
                <a:uFill>
                  <a:solidFill>
                    <a:srgbClr val="4A86E7"/>
                  </a:solidFill>
                </a:uFill>
              </a:rPr>
              <a:t>Matters</a:t>
            </a:r>
            <a:endParaRPr sz="4400" b="1" u="sng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0123" y="2485775"/>
            <a:ext cx="3911600" cy="2235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950" u="heavy" spc="-18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Team</a:t>
            </a:r>
            <a:r>
              <a:rPr sz="1950" u="heavy" spc="-2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950" u="heavy" spc="-5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Name:</a:t>
            </a:r>
            <a:r>
              <a:rPr sz="19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595959"/>
                </a:solidFill>
                <a:latin typeface="Arial MT"/>
                <a:cs typeface="Arial MT"/>
              </a:rPr>
              <a:t>CodeLoom</a:t>
            </a:r>
            <a:endParaRPr sz="1950" dirty="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1950" u="heavy" spc="-18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Team</a:t>
            </a:r>
            <a:r>
              <a:rPr sz="1950" u="heavy" spc="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95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Members:</a:t>
            </a:r>
            <a:endParaRPr sz="1950" dirty="0">
              <a:latin typeface="Arial MT"/>
              <a:cs typeface="Arial MT"/>
            </a:endParaRPr>
          </a:p>
          <a:p>
            <a:pPr marL="1296670" indent="-207645">
              <a:lnSpc>
                <a:spcPct val="100000"/>
              </a:lnSpc>
              <a:spcBef>
                <a:spcPts val="1425"/>
              </a:spcBef>
              <a:buSzPct val="94871"/>
              <a:buAutoNum type="arabicPeriod"/>
              <a:tabLst>
                <a:tab pos="1296670" algn="l"/>
              </a:tabLst>
            </a:pPr>
            <a:r>
              <a:rPr sz="1950" spc="-10" dirty="0">
                <a:solidFill>
                  <a:srgbClr val="595959"/>
                </a:solidFill>
                <a:latin typeface="Arial MT"/>
                <a:cs typeface="Arial MT"/>
              </a:rPr>
              <a:t>Alisha</a:t>
            </a:r>
            <a:r>
              <a:rPr sz="1950" spc="-9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95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595959"/>
                </a:solidFill>
                <a:latin typeface="Arial MT"/>
                <a:cs typeface="Arial MT"/>
              </a:rPr>
              <a:t>Pinto</a:t>
            </a:r>
            <a:endParaRPr sz="1950" dirty="0">
              <a:latin typeface="Arial MT"/>
              <a:cs typeface="Arial MT"/>
            </a:endParaRPr>
          </a:p>
          <a:p>
            <a:pPr marL="217804" marR="5080" indent="-207645">
              <a:lnSpc>
                <a:spcPct val="160800"/>
              </a:lnSpc>
              <a:buSzPct val="94871"/>
              <a:buAutoNum type="arabicPeriod"/>
              <a:tabLst>
                <a:tab pos="1332865" algn="l"/>
              </a:tabLst>
            </a:pPr>
            <a:r>
              <a:rPr sz="1950" dirty="0">
                <a:solidFill>
                  <a:srgbClr val="595959"/>
                </a:solidFill>
                <a:latin typeface="Arial MT"/>
                <a:cs typeface="Arial MT"/>
              </a:rPr>
              <a:t>Ashwini</a:t>
            </a:r>
            <a:r>
              <a:rPr sz="195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595959"/>
                </a:solidFill>
                <a:latin typeface="Arial MT"/>
                <a:cs typeface="Arial MT"/>
              </a:rPr>
              <a:t>Shenoy</a:t>
            </a:r>
            <a:r>
              <a:rPr sz="195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595959"/>
                </a:solidFill>
                <a:latin typeface="Arial MT"/>
                <a:cs typeface="Arial MT"/>
              </a:rPr>
              <a:t>B(Team</a:t>
            </a:r>
            <a:r>
              <a:rPr sz="195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595959"/>
                </a:solidFill>
                <a:latin typeface="Arial MT"/>
                <a:cs typeface="Arial MT"/>
              </a:rPr>
              <a:t>Creator) 	3.Akshatha</a:t>
            </a:r>
            <a:endParaRPr sz="195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9575" y="2123162"/>
            <a:ext cx="1409699" cy="16430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24" y="160051"/>
            <a:ext cx="15127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0070C0"/>
                </a:solidFill>
              </a:rPr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775" y="804853"/>
            <a:ext cx="8298180" cy="2880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</a:t>
            </a:r>
            <a:r>
              <a:rPr sz="1400" b="1" spc="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Line-</a:t>
            </a:r>
            <a:r>
              <a:rPr sz="1400" b="1" spc="-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</a:t>
            </a:r>
            <a:endParaRPr sz="1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49225" marR="98425" algn="l">
              <a:lnSpc>
                <a:spcPts val="1370"/>
              </a:lnSpc>
              <a:spcBef>
                <a:spcPts val="1235"/>
              </a:spcBef>
              <a:tabLst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Single,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easy-to-integrate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API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designed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Indian</a:t>
            </a:r>
            <a:r>
              <a:rPr lang="en-US" sz="1200" dirty="0">
                <a:latin typeface="Arial MT"/>
                <a:cs typeface="Arial MT"/>
              </a:rPr>
              <a:t> developers</a:t>
            </a:r>
            <a:r>
              <a:rPr lang="en-US" sz="1200" spc="-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and</a:t>
            </a:r>
            <a:r>
              <a:rPr lang="en-US" sz="1200" spc="-20" dirty="0">
                <a:latin typeface="Arial MT"/>
                <a:cs typeface="Arial MT"/>
              </a:rPr>
              <a:t> </a:t>
            </a:r>
          </a:p>
          <a:p>
            <a:pPr marL="149225" marR="98425" algn="l">
              <a:lnSpc>
                <a:spcPts val="1370"/>
              </a:lnSpc>
              <a:spcBef>
                <a:spcPts val="1235"/>
              </a:spcBef>
              <a:tabLst>
                <a:tab pos="469900" algn="l"/>
              </a:tabLst>
            </a:pPr>
            <a:r>
              <a:rPr lang="en-US" sz="1200" dirty="0">
                <a:latin typeface="Arial MT"/>
                <a:cs typeface="Arial MT"/>
              </a:rPr>
              <a:t>businesses,</a:t>
            </a:r>
            <a:r>
              <a:rPr lang="en-US" sz="1200" spc="-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built</a:t>
            </a:r>
            <a:r>
              <a:rPr lang="en-US" sz="1200" spc="-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to</a:t>
            </a:r>
            <a:r>
              <a:rPr lang="en-US" sz="1200" spc="-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handle India’s</a:t>
            </a:r>
            <a:r>
              <a:rPr lang="en-US" sz="1200" spc="-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linguistic</a:t>
            </a:r>
            <a:r>
              <a:rPr lang="en-US" sz="1200" spc="-20" dirty="0">
                <a:latin typeface="Arial MT"/>
                <a:cs typeface="Arial MT"/>
              </a:rPr>
              <a:t> </a:t>
            </a:r>
            <a:r>
              <a:rPr lang="en-US" sz="1200" spc="-25" dirty="0">
                <a:latin typeface="Arial MT"/>
                <a:cs typeface="Arial MT"/>
              </a:rPr>
              <a:t>and </a:t>
            </a:r>
            <a:r>
              <a:rPr lang="en-US" sz="1200" dirty="0">
                <a:latin typeface="Arial MT"/>
                <a:cs typeface="Arial MT"/>
              </a:rPr>
              <a:t>emotional</a:t>
            </a:r>
            <a:r>
              <a:rPr lang="en-US" sz="1200" spc="-45" dirty="0">
                <a:latin typeface="Arial MT"/>
                <a:cs typeface="Arial MT"/>
              </a:rPr>
              <a:t> </a:t>
            </a:r>
            <a:r>
              <a:rPr lang="en-US" sz="1200" spc="-10" dirty="0">
                <a:latin typeface="Arial MT"/>
                <a:cs typeface="Arial MT"/>
              </a:rPr>
              <a:t>diversity.</a:t>
            </a:r>
            <a:endParaRPr lang="en-US"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Core</a:t>
            </a:r>
            <a:r>
              <a:rPr sz="1400" b="1" spc="-4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Functionality</a:t>
            </a:r>
            <a:endParaRPr sz="1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20675" marR="448309" indent="-171450" algn="l">
              <a:lnSpc>
                <a:spcPts val="1370"/>
              </a:lnSpc>
              <a:spcBef>
                <a:spcPts val="1240"/>
              </a:spcBef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b="1" spc="-20" dirty="0">
                <a:latin typeface="Arial"/>
                <a:cs typeface="Arial"/>
              </a:rPr>
              <a:t>Emotion-</a:t>
            </a:r>
            <a:r>
              <a:rPr sz="1200" b="1" spc="-10" dirty="0">
                <a:latin typeface="Arial"/>
                <a:cs typeface="Arial"/>
              </a:rPr>
              <a:t>Adaptive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Chatbot: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Real-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sentiment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analysis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lang="en-US"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chat</a:t>
            </a:r>
            <a:r>
              <a:rPr lang="en-US" sz="1200" spc="-15" dirty="0">
                <a:latin typeface="Arial MT"/>
                <a:cs typeface="Arial MT"/>
              </a:rPr>
              <a:t> t</a:t>
            </a:r>
            <a:r>
              <a:rPr sz="1200" dirty="0">
                <a:latin typeface="Arial MT"/>
                <a:cs typeface="Arial MT"/>
              </a:rPr>
              <a:t>ext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enabling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empathetic,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context-aware conversations.</a:t>
            </a:r>
            <a:endParaRPr sz="1200" dirty="0">
              <a:latin typeface="Arial MT"/>
              <a:cs typeface="Arial MT"/>
            </a:endParaRPr>
          </a:p>
          <a:p>
            <a:pPr marL="320675" indent="-171450" algn="l">
              <a:lnSpc>
                <a:spcPts val="1295"/>
              </a:lnSpc>
              <a:buFont typeface="Wingdings" panose="05000000000000000000" pitchFamily="2" charset="2"/>
              <a:buChar char="ü"/>
              <a:tabLst>
                <a:tab pos="469265" algn="l"/>
              </a:tabLst>
            </a:pPr>
            <a:r>
              <a:rPr sz="1200" b="1" spc="-10" dirty="0">
                <a:latin typeface="Arial"/>
                <a:cs typeface="Arial"/>
              </a:rPr>
              <a:t>Voice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Interface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Stress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Detection: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Detects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stress,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excitement,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lang="en-US" sz="1200" spc="-3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frustration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voice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streams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adapt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interactions</a:t>
            </a:r>
            <a:r>
              <a:rPr lang="en-US"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dynamically.</a:t>
            </a:r>
            <a:endParaRPr sz="1200" dirty="0">
              <a:latin typeface="Arial MT"/>
              <a:cs typeface="Arial MT"/>
            </a:endParaRPr>
          </a:p>
          <a:p>
            <a:pPr marL="320675" marR="446405" indent="-171450" algn="l">
              <a:lnSpc>
                <a:spcPts val="1370"/>
              </a:lnSpc>
              <a:spcBef>
                <a:spcPts val="65"/>
              </a:spcBef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b="1" spc="-20" dirty="0">
                <a:latin typeface="Arial"/>
                <a:cs typeface="Arial"/>
              </a:rPr>
              <a:t>Mood-</a:t>
            </a:r>
            <a:r>
              <a:rPr sz="1200" b="1" dirty="0">
                <a:latin typeface="Arial"/>
                <a:cs typeface="Arial"/>
              </a:rPr>
              <a:t>Driven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Recommender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System: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Personalized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recommendations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(music,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video,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etc.)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on </a:t>
            </a:r>
            <a:r>
              <a:rPr sz="1200" dirty="0">
                <a:latin typeface="Arial MT"/>
                <a:cs typeface="Arial MT"/>
              </a:rPr>
              <a:t>users’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current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emotional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states.</a:t>
            </a:r>
            <a:endParaRPr lang="en-US" sz="1200" spc="-10" dirty="0">
              <a:latin typeface="Arial MT"/>
              <a:cs typeface="Arial MT"/>
            </a:endParaRPr>
          </a:p>
          <a:p>
            <a:pPr marL="149225" marR="446405">
              <a:lnSpc>
                <a:spcPts val="1370"/>
              </a:lnSpc>
              <a:spcBef>
                <a:spcPts val="65"/>
              </a:spcBef>
              <a:tabLst>
                <a:tab pos="469900" algn="l"/>
              </a:tabLst>
            </a:pPr>
            <a:endParaRPr lang="en-US" sz="1200" spc="-10" dirty="0">
              <a:latin typeface="Arial MT"/>
              <a:cs typeface="Arial MT"/>
            </a:endParaRPr>
          </a:p>
          <a:p>
            <a:pPr marL="149225" marR="446405">
              <a:lnSpc>
                <a:spcPts val="1370"/>
              </a:lnSpc>
              <a:spcBef>
                <a:spcPts val="65"/>
              </a:spcBef>
              <a:tabLst>
                <a:tab pos="469900" algn="l"/>
              </a:tabLst>
            </a:pP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07720-CEEF-AD5A-2362-70779F39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0051"/>
            <a:ext cx="2427176" cy="1870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AD2F5-03F4-68AA-8493-5A9FF479BEC5}"/>
              </a:ext>
            </a:extLst>
          </p:cNvPr>
          <p:cNvSpPr txBox="1"/>
          <p:nvPr/>
        </p:nvSpPr>
        <p:spPr>
          <a:xfrm>
            <a:off x="152400" y="133350"/>
            <a:ext cx="87630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Architecture</a:t>
            </a:r>
            <a:endParaRPr lang="en-US" sz="1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265" indent="-320040">
              <a:lnSpc>
                <a:spcPts val="1405"/>
              </a:lnSpc>
              <a:spcBef>
                <a:spcPts val="1135"/>
              </a:spcBef>
              <a:buChar char="●"/>
              <a:tabLst>
                <a:tab pos="469265" algn="l"/>
              </a:tabLst>
            </a:pPr>
            <a:r>
              <a:rPr lang="en-US" sz="1400" dirty="0">
                <a:latin typeface="Arial MT"/>
                <a:cs typeface="Arial MT"/>
              </a:rPr>
              <a:t>Lightweight,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scalable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backend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powered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by</a:t>
            </a:r>
            <a:r>
              <a:rPr lang="en-US" sz="1400" spc="-20" dirty="0">
                <a:latin typeface="Arial MT"/>
                <a:cs typeface="Arial MT"/>
              </a:rPr>
              <a:t> </a:t>
            </a:r>
          </a:p>
          <a:p>
            <a:pPr marL="149225">
              <a:lnSpc>
                <a:spcPts val="1405"/>
              </a:lnSpc>
              <a:spcBef>
                <a:spcPts val="1135"/>
              </a:spcBef>
              <a:tabLst>
                <a:tab pos="469265" algn="l"/>
              </a:tabLst>
            </a:pPr>
            <a:r>
              <a:rPr lang="en-US" sz="1400" spc="-20" dirty="0">
                <a:latin typeface="Arial MT"/>
                <a:cs typeface="Arial MT"/>
              </a:rPr>
              <a:t>       </a:t>
            </a:r>
            <a:r>
              <a:rPr lang="en-US" sz="1400" dirty="0">
                <a:latin typeface="Arial MT"/>
                <a:cs typeface="Arial MT"/>
              </a:rPr>
              <a:t>transfer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learning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on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pre-trained</a:t>
            </a:r>
            <a:r>
              <a:rPr lang="en-US" sz="1400" spc="-7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AI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models,</a:t>
            </a:r>
            <a:endParaRPr lang="en-US" sz="1400" dirty="0">
              <a:latin typeface="Arial MT"/>
              <a:cs typeface="Arial MT"/>
            </a:endParaRPr>
          </a:p>
          <a:p>
            <a:pPr marL="469900" marR="554355" indent="-320675">
              <a:lnSpc>
                <a:spcPts val="1370"/>
              </a:lnSpc>
              <a:spcBef>
                <a:spcPts val="65"/>
              </a:spcBef>
              <a:buChar char="●"/>
              <a:tabLst>
                <a:tab pos="469900" algn="l"/>
              </a:tabLst>
            </a:pPr>
            <a:r>
              <a:rPr lang="en-US" sz="1400" spc="-10" dirty="0">
                <a:latin typeface="Arial MT"/>
                <a:cs typeface="Arial MT"/>
              </a:rPr>
              <a:t>Fine-</a:t>
            </a:r>
            <a:r>
              <a:rPr lang="en-US" sz="1400" dirty="0">
                <a:latin typeface="Arial MT"/>
                <a:cs typeface="Arial MT"/>
              </a:rPr>
              <a:t>tuned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on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Indian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language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speech</a:t>
            </a:r>
            <a:r>
              <a:rPr lang="en-US" sz="1400" spc="-20" dirty="0">
                <a:latin typeface="Arial MT"/>
                <a:cs typeface="Arial MT"/>
              </a:rPr>
              <a:t> </a:t>
            </a:r>
          </a:p>
          <a:p>
            <a:pPr marL="149225" marR="554355">
              <a:lnSpc>
                <a:spcPts val="1370"/>
              </a:lnSpc>
              <a:spcBef>
                <a:spcPts val="65"/>
              </a:spcBef>
              <a:tabLst>
                <a:tab pos="469900" algn="l"/>
              </a:tabLst>
            </a:pPr>
            <a:r>
              <a:rPr lang="en-US" sz="1400" spc="-20" dirty="0">
                <a:latin typeface="Arial MT"/>
                <a:cs typeface="Arial MT"/>
              </a:rPr>
              <a:t>       </a:t>
            </a:r>
            <a:r>
              <a:rPr lang="en-US" sz="1400" dirty="0">
                <a:latin typeface="Arial MT"/>
                <a:cs typeface="Arial MT"/>
              </a:rPr>
              <a:t>datasets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(including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Hinglish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major</a:t>
            </a:r>
          </a:p>
          <a:p>
            <a:pPr marL="149225" marR="554355">
              <a:lnSpc>
                <a:spcPts val="1370"/>
              </a:lnSpc>
              <a:spcBef>
                <a:spcPts val="65"/>
              </a:spcBef>
              <a:tabLst>
                <a:tab pos="469900" algn="l"/>
              </a:tabLst>
            </a:pPr>
            <a:r>
              <a:rPr lang="en-US" sz="1400" spc="-20" dirty="0">
                <a:latin typeface="Arial MT"/>
                <a:cs typeface="Arial MT"/>
              </a:rPr>
              <a:t>       </a:t>
            </a:r>
            <a:r>
              <a:rPr lang="en-US" sz="1400" dirty="0">
                <a:latin typeface="Arial MT"/>
                <a:cs typeface="Arial MT"/>
              </a:rPr>
              <a:t>regional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accents)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for</a:t>
            </a:r>
            <a:r>
              <a:rPr lang="en-US" sz="1400" spc="-20" dirty="0">
                <a:latin typeface="Arial MT"/>
                <a:cs typeface="Arial MT"/>
              </a:rPr>
              <a:t> high </a:t>
            </a:r>
            <a:r>
              <a:rPr lang="en-US" sz="1400" spc="-10" dirty="0">
                <a:latin typeface="Arial MT"/>
                <a:cs typeface="Arial MT"/>
              </a:rPr>
              <a:t>accuracy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Development</a:t>
            </a:r>
            <a:r>
              <a:rPr lang="en-US" sz="1400" b="1" spc="85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Roadmap</a:t>
            </a:r>
            <a:endParaRPr lang="en-US" sz="1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940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Current</a:t>
            </a:r>
            <a:r>
              <a:rPr lang="en-US" sz="1400" dirty="0">
                <a:solidFill>
                  <a:schemeClr val="tx1"/>
                </a:solidFill>
                <a:latin typeface="Arial MT"/>
                <a:cs typeface="Arial MT"/>
              </a:rPr>
              <a:t>:</a:t>
            </a:r>
            <a:r>
              <a:rPr lang="en-US" sz="14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Arial MT"/>
                <a:cs typeface="Arial MT"/>
              </a:rPr>
              <a:t>A</a:t>
            </a:r>
            <a:r>
              <a:rPr lang="en-US" sz="1400" spc="-8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Arial MT"/>
                <a:cs typeface="Arial MT"/>
              </a:rPr>
              <a:t>working</a:t>
            </a:r>
            <a:r>
              <a:rPr lang="en-US" sz="1400" spc="-4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Arial MT"/>
                <a:cs typeface="Arial MT"/>
              </a:rPr>
              <a:t>prototype</a:t>
            </a:r>
            <a:r>
              <a:rPr lang="en-US" sz="1400" spc="-3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Arial MT"/>
                <a:cs typeface="Arial MT"/>
              </a:rPr>
              <a:t>demonstrating</a:t>
            </a:r>
          </a:p>
          <a:p>
            <a:pPr marL="149225">
              <a:lnSpc>
                <a:spcPct val="100000"/>
              </a:lnSpc>
              <a:spcBef>
                <a:spcPts val="940"/>
              </a:spcBef>
              <a:tabLst>
                <a:tab pos="469265" algn="l"/>
              </a:tabLst>
            </a:pPr>
            <a:r>
              <a:rPr lang="en-US" sz="1400" spc="-30" dirty="0">
                <a:solidFill>
                  <a:srgbClr val="222222"/>
                </a:solidFill>
                <a:latin typeface="Arial MT"/>
                <a:cs typeface="Arial MT"/>
              </a:rPr>
              <a:t>         </a:t>
            </a:r>
            <a:r>
              <a:rPr lang="en-US" sz="1400" dirty="0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lang="en-US" sz="1400" spc="-3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Arial MT"/>
                <a:cs typeface="Arial MT"/>
              </a:rPr>
              <a:t>core</a:t>
            </a:r>
            <a:r>
              <a:rPr lang="en-US" sz="1400" spc="-3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rgbClr val="222222"/>
                </a:solidFill>
                <a:latin typeface="Arial MT"/>
                <a:cs typeface="Arial MT"/>
              </a:rPr>
              <a:t>functionalities.</a:t>
            </a:r>
            <a:endParaRPr lang="en-US" sz="1400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4" name="Picture 4" descr="Generative AI Roadmap: Guide to Transforming Your Business with GenAI">
            <a:extLst>
              <a:ext uri="{FF2B5EF4-FFF2-40B4-BE49-F238E27FC236}">
                <a16:creationId xmlns:a16="http://schemas.microsoft.com/office/drawing/2014/main" id="{E05F639F-D89E-D124-FBA4-5BC83220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3835"/>
            <a:ext cx="460586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8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" y="57924"/>
            <a:ext cx="22263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25" dirty="0">
                <a:solidFill>
                  <a:srgbClr val="0070C0"/>
                </a:solidFill>
              </a:rPr>
              <a:t>Business</a:t>
            </a:r>
            <a:r>
              <a:rPr sz="2500" spc="-20" dirty="0">
                <a:solidFill>
                  <a:srgbClr val="0070C0"/>
                </a:solidFill>
              </a:rPr>
              <a:t> </a:t>
            </a:r>
            <a:r>
              <a:rPr sz="2500" spc="110" dirty="0">
                <a:solidFill>
                  <a:srgbClr val="0070C0"/>
                </a:solidFill>
              </a:rPr>
              <a:t>Model</a:t>
            </a:r>
            <a:endParaRPr sz="25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1" y="438150"/>
            <a:ext cx="5867400" cy="44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Revenue</a:t>
            </a:r>
            <a:r>
              <a:rPr sz="1400" b="1" spc="-3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</a:t>
            </a:r>
            <a:endParaRPr lang="en-US" sz="1400" spc="-10" dirty="0">
              <a:solidFill>
                <a:srgbClr val="0070C0"/>
              </a:solidFill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B2B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Freemium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India’s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price-</a:t>
            </a:r>
            <a:r>
              <a:rPr sz="1400" dirty="0">
                <a:latin typeface="Arial MT"/>
                <a:cs typeface="Arial MT"/>
              </a:rPr>
              <a:t>sensitive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market.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Pricing</a:t>
            </a:r>
            <a:r>
              <a:rPr sz="1400" b="1" spc="-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(in</a:t>
            </a:r>
            <a:r>
              <a:rPr sz="1400" b="1" spc="-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INR)</a:t>
            </a:r>
            <a:endParaRPr lang="en-US" sz="14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34975" indent="-285750">
              <a:lnSpc>
                <a:spcPct val="100000"/>
              </a:lnSpc>
              <a:spcBef>
                <a:spcPts val="146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1400" dirty="0">
                <a:latin typeface="Arial"/>
                <a:cs typeface="Arial"/>
              </a:rPr>
              <a:t>Free</a:t>
            </a:r>
            <a:r>
              <a:rPr lang="en-US" sz="1400" spc="-25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Tier:</a:t>
            </a:r>
            <a:r>
              <a:rPr lang="en-US" sz="1400" spc="-15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 MT"/>
                <a:cs typeface="Arial MT"/>
              </a:rPr>
              <a:t>Up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to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2,000</a:t>
            </a:r>
            <a:r>
              <a:rPr lang="en-US" sz="1400" spc="-7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API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calls/month,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ideal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for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Indian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startups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developers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to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try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 err="1">
                <a:latin typeface="Arial MT"/>
                <a:cs typeface="Arial MT"/>
              </a:rPr>
              <a:t>SentioAI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for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free.</a:t>
            </a:r>
            <a:endParaRPr lang="en-US" sz="1400" dirty="0">
              <a:latin typeface="Arial MT"/>
              <a:cs typeface="Arial MT"/>
            </a:endParaRPr>
          </a:p>
          <a:p>
            <a:pPr marL="434975" indent="-2857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1400" dirty="0">
                <a:latin typeface="Arial"/>
                <a:cs typeface="Arial"/>
              </a:rPr>
              <a:t>Growth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Tier: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Starting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₹4,999/month,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affordable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growing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businesses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needing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usage.</a:t>
            </a:r>
            <a:endParaRPr sz="1400" dirty="0">
              <a:latin typeface="Arial MT"/>
              <a:cs typeface="Arial MT"/>
            </a:endParaRPr>
          </a:p>
          <a:p>
            <a:pPr marL="434975" indent="-285750">
              <a:lnSpc>
                <a:spcPct val="10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1400" dirty="0">
                <a:latin typeface="Arial"/>
                <a:cs typeface="Arial"/>
              </a:rPr>
              <a:t>Enterprise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Tier: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Custom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dedicated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enterprises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hospitals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universities.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Font typeface="Arial MT"/>
              <a:buChar char="●"/>
            </a:pP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Sales</a:t>
            </a:r>
            <a:r>
              <a:rPr sz="1400" b="1" spc="-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Distribution</a:t>
            </a:r>
            <a:endParaRPr sz="14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34975" indent="-285750" algn="l">
              <a:lnSpc>
                <a:spcPct val="100000"/>
              </a:lnSpc>
              <a:spcBef>
                <a:spcPts val="146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Engage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developers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hackathons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online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communities.</a:t>
            </a:r>
            <a:endParaRPr sz="1400" dirty="0">
              <a:latin typeface="Arial MT"/>
              <a:cs typeface="Arial MT"/>
            </a:endParaRPr>
          </a:p>
          <a:p>
            <a:pPr marL="434975" indent="-285750" algn="l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Partner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startup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incubators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industry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bodies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10" dirty="0">
                <a:latin typeface="Arial MT"/>
                <a:cs typeface="Arial MT"/>
              </a:rPr>
              <a:t> NASSCOM.</a:t>
            </a:r>
            <a:endParaRPr sz="1400" dirty="0">
              <a:latin typeface="Arial MT"/>
              <a:cs typeface="Arial MT"/>
            </a:endParaRPr>
          </a:p>
          <a:p>
            <a:pPr marL="434975" indent="-285750" algn="l">
              <a:lnSpc>
                <a:spcPct val="10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Directly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product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heads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healthcare,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education,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therapy,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wellness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sectors.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4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8676B9C-208D-EE5C-9D44-88478BCF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30" y="403860"/>
            <a:ext cx="3361530" cy="37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7EDC6-B1F5-9A58-86A0-5B2D3D58AA44}"/>
              </a:ext>
            </a:extLst>
          </p:cNvPr>
          <p:cNvSpPr txBox="1"/>
          <p:nvPr/>
        </p:nvSpPr>
        <p:spPr>
          <a:xfrm>
            <a:off x="228600" y="285750"/>
            <a:ext cx="5867400" cy="2085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</a:t>
            </a:r>
            <a:r>
              <a:rPr lang="en-US" sz="1600" b="1" spc="-5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6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Pipeline</a:t>
            </a:r>
            <a:endParaRPr lang="en-US" sz="1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1460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600" b="1" dirty="0">
                <a:latin typeface="Arial"/>
                <a:cs typeface="Arial"/>
              </a:rPr>
              <a:t>Healthcare:</a:t>
            </a:r>
            <a:r>
              <a:rPr lang="en-US" sz="1600" b="1" spc="-9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 MT"/>
                <a:cs typeface="Arial MT"/>
              </a:rPr>
              <a:t>Apollo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Hospitals,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Max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Healthcare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(initial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outreach)</a:t>
            </a:r>
            <a:endParaRPr lang="en-US" sz="1600" dirty="0">
              <a:latin typeface="Arial MT"/>
              <a:cs typeface="Arial MT"/>
            </a:endParaRPr>
          </a:p>
          <a:p>
            <a:pPr marL="469265" indent="-320040">
              <a:lnSpc>
                <a:spcPct val="100000"/>
              </a:lnSpc>
              <a:spcBef>
                <a:spcPts val="219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600" b="1" dirty="0">
                <a:latin typeface="Arial"/>
                <a:cs typeface="Arial"/>
              </a:rPr>
              <a:t>Therapy</a:t>
            </a:r>
            <a:r>
              <a:rPr lang="en-US" sz="1600" b="1" spc="-2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&amp;</a:t>
            </a:r>
            <a:r>
              <a:rPr lang="en-US" sz="1600" b="1" spc="-20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Counseling:</a:t>
            </a:r>
            <a:r>
              <a:rPr lang="en-US" sz="1600" b="1" spc="-15" dirty="0">
                <a:latin typeface="Arial"/>
                <a:cs typeface="Arial"/>
              </a:rPr>
              <a:t> </a:t>
            </a:r>
            <a:r>
              <a:rPr lang="en-US" sz="1600" spc="-30" dirty="0" err="1">
                <a:latin typeface="Arial MT"/>
                <a:cs typeface="Arial MT"/>
              </a:rPr>
              <a:t>BetterLYF</a:t>
            </a:r>
            <a:r>
              <a:rPr lang="en-US" sz="1600" spc="-30" dirty="0">
                <a:latin typeface="Arial MT"/>
                <a:cs typeface="Arial MT"/>
              </a:rPr>
              <a:t>,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spc="-20" dirty="0" err="1">
                <a:latin typeface="Arial MT"/>
                <a:cs typeface="Arial MT"/>
              </a:rPr>
              <a:t>YourDOST</a:t>
            </a:r>
            <a:r>
              <a:rPr lang="en-US" sz="1600" spc="-3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(pilot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talks)</a:t>
            </a:r>
            <a:endParaRPr lang="en-US" sz="1600" dirty="0">
              <a:latin typeface="Arial MT"/>
              <a:cs typeface="Arial MT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600" b="1" dirty="0">
                <a:latin typeface="Arial"/>
                <a:cs typeface="Arial"/>
              </a:rPr>
              <a:t>Education:</a:t>
            </a:r>
            <a:r>
              <a:rPr lang="en-US" sz="1600" b="1" spc="-2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 MT"/>
                <a:cs typeface="Arial MT"/>
              </a:rPr>
              <a:t>IIT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spc="-20" dirty="0">
                <a:latin typeface="Arial MT"/>
                <a:cs typeface="Arial MT"/>
              </a:rPr>
              <a:t>Bombay,</a:t>
            </a:r>
            <a:r>
              <a:rPr lang="en-US" sz="1600" spc="-7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Amity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University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(demo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planned)</a:t>
            </a:r>
            <a:endParaRPr lang="en-US" sz="1600" dirty="0">
              <a:latin typeface="Arial MT"/>
              <a:cs typeface="Arial MT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469265" algn="l"/>
              </a:tabLst>
            </a:pPr>
            <a:r>
              <a:rPr lang="en-US" sz="1600" b="1" dirty="0">
                <a:latin typeface="Arial"/>
                <a:cs typeface="Arial"/>
              </a:rPr>
              <a:t>Wellness:</a:t>
            </a:r>
            <a:r>
              <a:rPr lang="en-US" sz="1600" b="1" spc="-25" dirty="0">
                <a:latin typeface="Arial"/>
                <a:cs typeface="Arial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Cult.fit</a:t>
            </a:r>
            <a:r>
              <a:rPr lang="en-US" sz="1600" spc="-10" dirty="0">
                <a:latin typeface="Arial MT"/>
                <a:cs typeface="Arial MT"/>
              </a:rPr>
              <a:t>,</a:t>
            </a:r>
            <a:r>
              <a:rPr lang="en-US" sz="1600" spc="-7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Art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of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Living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(early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interest)</a:t>
            </a:r>
            <a:endParaRPr lang="en-US" sz="1600" dirty="0">
              <a:latin typeface="Arial MT"/>
              <a:cs typeface="Arial MT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FEF67C9-04AC-C6FB-5268-F28A59FD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66750"/>
            <a:ext cx="2895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98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1216355"/>
            <a:ext cx="5706110" cy="107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err="1">
                <a:solidFill>
                  <a:srgbClr val="0070C0"/>
                </a:solidFill>
                <a:latin typeface="Arial MT"/>
                <a:cs typeface="Arial MT"/>
              </a:rPr>
              <a:t>CodeLoom</a:t>
            </a:r>
            <a:endParaRPr lang="en-US" sz="2000" b="1" spc="-10" dirty="0">
              <a:solidFill>
                <a:srgbClr val="0070C0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"Weaving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Code into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Innovation"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45" dirty="0">
                <a:solidFill>
                  <a:srgbClr val="0070C0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Team</a:t>
            </a:r>
            <a:r>
              <a:rPr sz="1800" spc="-55" dirty="0">
                <a:solidFill>
                  <a:srgbClr val="0070C0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70C0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Members:</a:t>
            </a:r>
            <a:endParaRPr sz="18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74DC01EA-5E88-B60A-AD69-30CB4D26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7918"/>
            <a:ext cx="2286000" cy="7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5E624-05DA-1103-D7D9-6103E4B70C29}"/>
              </a:ext>
            </a:extLst>
          </p:cNvPr>
          <p:cNvSpPr txBox="1"/>
          <p:nvPr/>
        </p:nvSpPr>
        <p:spPr>
          <a:xfrm>
            <a:off x="533400" y="2419350"/>
            <a:ext cx="7239000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295"/>
              </a:spcBef>
              <a:buFont typeface="Arial MT"/>
              <a:buAutoNum type="arabicPeriod"/>
              <a:tabLst>
                <a:tab pos="357505" algn="l"/>
              </a:tabLst>
            </a:pPr>
            <a:r>
              <a:rPr lang="en-US" sz="1400" b="1" dirty="0">
                <a:latin typeface="Arial"/>
                <a:cs typeface="Arial"/>
              </a:rPr>
              <a:t>Ashwini</a:t>
            </a:r>
            <a:r>
              <a:rPr lang="en-US" sz="1400" b="1" spc="-25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Shenoy</a:t>
            </a:r>
            <a:r>
              <a:rPr lang="en-US" sz="1400" b="1" spc="-2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B</a:t>
            </a:r>
            <a:r>
              <a:rPr lang="en-US" sz="1400" b="1" spc="-2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-</a:t>
            </a:r>
            <a:r>
              <a:rPr lang="en-US" sz="1400" b="1" spc="-2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Lead</a:t>
            </a:r>
            <a:r>
              <a:rPr lang="en-US" sz="1400" dirty="0">
                <a:latin typeface="Arial MT"/>
                <a:cs typeface="Arial MT"/>
              </a:rPr>
              <a:t>: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Expertise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building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scalable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products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for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Indian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market.</a:t>
            </a:r>
            <a:endParaRPr lang="en-US" sz="1400" dirty="0">
              <a:latin typeface="Arial MT"/>
              <a:cs typeface="Arial MT"/>
            </a:endParaRPr>
          </a:p>
          <a:p>
            <a:pPr marL="357505" indent="-344805">
              <a:lnSpc>
                <a:spcPct val="100000"/>
              </a:lnSpc>
              <a:spcBef>
                <a:spcPts val="200"/>
              </a:spcBef>
              <a:buFont typeface="Arial MT"/>
              <a:buAutoNum type="arabicPeriod"/>
              <a:tabLst>
                <a:tab pos="357505" algn="l"/>
              </a:tabLst>
            </a:pPr>
            <a:r>
              <a:rPr lang="en-US" sz="1400" b="1" dirty="0">
                <a:latin typeface="Arial"/>
                <a:cs typeface="Arial"/>
              </a:rPr>
              <a:t>Alisha</a:t>
            </a:r>
            <a:r>
              <a:rPr lang="en-US" sz="1400" b="1" spc="-7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A</a:t>
            </a:r>
            <a:r>
              <a:rPr lang="en-US" sz="1400" b="1" spc="-65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Pinto-</a:t>
            </a:r>
            <a:r>
              <a:rPr lang="en-US" sz="1400" b="1" spc="-65" dirty="0">
                <a:latin typeface="Arial"/>
                <a:cs typeface="Arial"/>
              </a:rPr>
              <a:t> </a:t>
            </a:r>
            <a:r>
              <a:rPr lang="en-US" sz="1400" dirty="0"/>
              <a:t>Passionate about generating innovative ideas that make an impact. </a:t>
            </a:r>
          </a:p>
          <a:p>
            <a:pPr marL="357505" indent="-344805">
              <a:lnSpc>
                <a:spcPct val="100000"/>
              </a:lnSpc>
              <a:spcBef>
                <a:spcPts val="200"/>
              </a:spcBef>
              <a:buFont typeface="Arial MT"/>
              <a:buAutoNum type="arabicPeriod"/>
              <a:tabLst>
                <a:tab pos="357505" algn="l"/>
              </a:tabLst>
            </a:pPr>
            <a:r>
              <a:rPr lang="en-US" sz="1400" b="1" spc="-10" dirty="0">
                <a:latin typeface="Arial"/>
                <a:cs typeface="Arial"/>
              </a:rPr>
              <a:t>Akshatha</a:t>
            </a:r>
            <a:r>
              <a:rPr lang="en-US" sz="1400" b="1" spc="-25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-</a:t>
            </a:r>
            <a:r>
              <a:rPr lang="en-US" sz="1400" b="1" spc="-25" dirty="0">
                <a:latin typeface="Arial"/>
                <a:cs typeface="Arial"/>
              </a:rPr>
              <a:t> </a:t>
            </a:r>
            <a:r>
              <a:rPr lang="en-US" sz="1400" b="1" spc="-10" dirty="0">
                <a:latin typeface="Arial"/>
                <a:cs typeface="Arial"/>
              </a:rPr>
              <a:t>Business</a:t>
            </a:r>
            <a:r>
              <a:rPr lang="en-US" sz="1400" b="1" spc="-25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&amp;</a:t>
            </a:r>
            <a:r>
              <a:rPr lang="en-US" sz="1400" b="1" spc="-25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Strategy</a:t>
            </a:r>
            <a:r>
              <a:rPr lang="en-US" sz="1400" dirty="0">
                <a:latin typeface="Arial MT"/>
                <a:cs typeface="Arial MT"/>
              </a:rPr>
              <a:t>: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Experience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B2B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sales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partnerships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within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Indian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tech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ecosystem.</a:t>
            </a:r>
            <a:endParaRPr lang="en-US" sz="1400" dirty="0">
              <a:latin typeface="Arial MT"/>
              <a:cs typeface="Arial M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F0A159FD-AF03-B24A-0787-15EB8C42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019550"/>
            <a:ext cx="20574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71050D1-6353-A0F7-471B-3F4F04547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-62865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09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2895600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185" dirty="0">
                <a:solidFill>
                  <a:srgbClr val="0070C0"/>
                </a:solidFill>
              </a:rPr>
              <a:t>Company</a:t>
            </a:r>
            <a:r>
              <a:rPr sz="2500" b="1" spc="10" dirty="0">
                <a:solidFill>
                  <a:srgbClr val="0070C0"/>
                </a:solidFill>
              </a:rPr>
              <a:t> </a:t>
            </a:r>
            <a:r>
              <a:rPr sz="2500" b="1" spc="-85" dirty="0">
                <a:solidFill>
                  <a:srgbClr val="0070C0"/>
                </a:solidFill>
              </a:rPr>
              <a:t>Purpose</a:t>
            </a:r>
            <a:endParaRPr sz="25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23950"/>
            <a:ext cx="401383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SentioAI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offers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1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AI-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powered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wellness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companion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actively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listens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user's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tone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voice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provide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empathetic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conversation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personalized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content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recommendations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adapt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their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real-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emotional state.</a:t>
            </a:r>
            <a:r>
              <a:rPr lang="en-US" sz="1800" spc="-10" dirty="0">
                <a:solidFill>
                  <a:srgbClr val="595959"/>
                </a:solidFill>
                <a:latin typeface="Arial MT"/>
                <a:cs typeface="Arial MT"/>
              </a:rPr>
              <a:t>cc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026" name="Picture 2" descr="AI Companions Reduce Loneliness">
            <a:extLst>
              <a:ext uri="{FF2B5EF4-FFF2-40B4-BE49-F238E27FC236}">
                <a16:creationId xmlns:a16="http://schemas.microsoft.com/office/drawing/2014/main" id="{036D105A-57C9-0AD7-C998-3D27C8CE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5680"/>
            <a:ext cx="3124200" cy="26428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8"/>
            <a:ext cx="1825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40" dirty="0">
                <a:solidFill>
                  <a:srgbClr val="0070C0"/>
                </a:solidFill>
              </a:rPr>
              <a:t>Problem</a:t>
            </a:r>
            <a:endParaRPr sz="25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054" y="1380956"/>
            <a:ext cx="4533900" cy="31795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70205" marR="287020" indent="-358140" algn="just">
              <a:lnSpc>
                <a:spcPts val="1920"/>
              </a:lnSpc>
              <a:spcBef>
                <a:spcPts val="250"/>
              </a:spcBef>
              <a:buFont typeface="Wingdings" panose="05000000000000000000" pitchFamily="2" charset="2"/>
              <a:buChar char="q"/>
              <a:tabLst>
                <a:tab pos="370205" algn="l"/>
                <a:tab pos="371475" algn="l"/>
              </a:tabLst>
            </a:pPr>
            <a:r>
              <a:rPr sz="1650" dirty="0">
                <a:solidFill>
                  <a:srgbClr val="222222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22222"/>
                </a:solidFill>
                <a:latin typeface="Arial MT"/>
                <a:cs typeface="Arial MT"/>
              </a:rPr>
              <a:t>Today,</a:t>
            </a:r>
            <a:r>
              <a:rPr sz="1400" spc="3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users</a:t>
            </a:r>
            <a:r>
              <a:rPr sz="1400" spc="4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interact</a:t>
            </a:r>
            <a:r>
              <a:rPr sz="1400" spc="4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with</a:t>
            </a:r>
            <a:r>
              <a:rPr sz="1400" spc="4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digital</a:t>
            </a:r>
            <a:r>
              <a:rPr sz="1400" spc="4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systems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that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don’t</a:t>
            </a:r>
            <a:r>
              <a:rPr sz="1400" spc="8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understand</a:t>
            </a:r>
            <a:r>
              <a:rPr sz="1400" spc="8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emotions.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Whether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you’re</a:t>
            </a:r>
            <a:r>
              <a:rPr sz="1400" spc="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stressed,</a:t>
            </a:r>
            <a:r>
              <a:rPr sz="1400" spc="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happy,</a:t>
            </a:r>
            <a:r>
              <a:rPr sz="1400" spc="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or</a:t>
            </a:r>
            <a:r>
              <a:rPr sz="1400" spc="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frustrated,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22222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response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is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same.</a:t>
            </a:r>
            <a:r>
              <a:rPr sz="1400" spc="3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This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leads</a:t>
            </a:r>
            <a:r>
              <a:rPr sz="1400" spc="6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to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22222"/>
                </a:solidFill>
                <a:latin typeface="Arial MT"/>
                <a:cs typeface="Arial MT"/>
              </a:rPr>
              <a:t>poor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engagement</a:t>
            </a:r>
            <a:r>
              <a:rPr sz="1400" spc="8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and</a:t>
            </a:r>
            <a:r>
              <a:rPr sz="1400" spc="8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user</a:t>
            </a:r>
            <a:r>
              <a:rPr sz="1400" spc="9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dissatisfaction.</a:t>
            </a:r>
            <a:endParaRPr sz="1400" dirty="0">
              <a:latin typeface="Arial MT"/>
              <a:cs typeface="Arial MT"/>
            </a:endParaRPr>
          </a:p>
          <a:p>
            <a:pPr marL="370205" marR="5080" indent="-358140">
              <a:lnSpc>
                <a:spcPts val="1920"/>
              </a:lnSpc>
              <a:spcBef>
                <a:spcPts val="20"/>
              </a:spcBef>
              <a:buFont typeface="Wingdings" panose="05000000000000000000" pitchFamily="2" charset="2"/>
              <a:buChar char="q"/>
              <a:tabLst>
                <a:tab pos="370205" algn="l"/>
              </a:tabLst>
            </a:pP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Users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want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content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matching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their</a:t>
            </a:r>
            <a:r>
              <a:rPr sz="1400" spc="8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mood.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Current</a:t>
            </a:r>
            <a:r>
              <a:rPr sz="1400" spc="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systems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rely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only</a:t>
            </a:r>
            <a:r>
              <a:rPr sz="1400" spc="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on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history,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forcing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manual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searches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or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skips,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leaving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experiences</a:t>
            </a:r>
            <a:r>
              <a:rPr sz="1400" spc="12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disconnected</a:t>
            </a:r>
            <a:r>
              <a:rPr sz="1400" spc="12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and</a:t>
            </a:r>
            <a:r>
              <a:rPr sz="1400" spc="12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frustrating.</a:t>
            </a:r>
            <a:endParaRPr sz="1400" dirty="0">
              <a:latin typeface="Arial MT"/>
              <a:cs typeface="Arial MT"/>
            </a:endParaRPr>
          </a:p>
          <a:p>
            <a:pPr marL="370205" marR="53340" indent="-358140">
              <a:lnSpc>
                <a:spcPts val="1920"/>
              </a:lnSpc>
              <a:spcBef>
                <a:spcPts val="15"/>
              </a:spcBef>
              <a:buFont typeface="Wingdings" panose="05000000000000000000" pitchFamily="2" charset="2"/>
              <a:buChar char="q"/>
              <a:tabLst>
                <a:tab pos="370205" algn="l"/>
              </a:tabLst>
            </a:pP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Voice</a:t>
            </a:r>
            <a:r>
              <a:rPr sz="1400" spc="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assistants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fail</a:t>
            </a:r>
            <a:r>
              <a:rPr sz="1400" spc="5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during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stressful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moments.</a:t>
            </a:r>
            <a:r>
              <a:rPr sz="1400" spc="114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Customers</a:t>
            </a:r>
            <a:r>
              <a:rPr sz="1400" spc="12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need</a:t>
            </a:r>
            <a:r>
              <a:rPr sz="1400" spc="114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empathy</a:t>
            </a:r>
            <a:r>
              <a:rPr sz="1400" spc="12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22222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clarity,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but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robotic</a:t>
            </a:r>
            <a:r>
              <a:rPr sz="1400" spc="6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replies</a:t>
            </a:r>
            <a:r>
              <a:rPr sz="1400" spc="6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increase</a:t>
            </a:r>
            <a:r>
              <a:rPr sz="1400" spc="6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irritation,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forcing</a:t>
            </a:r>
            <a:r>
              <a:rPr sz="1400" spc="7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repetition,</a:t>
            </a:r>
            <a:r>
              <a:rPr sz="1400" spc="7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shouting,</a:t>
            </a:r>
            <a:r>
              <a:rPr sz="1400" spc="7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or</a:t>
            </a:r>
            <a:r>
              <a:rPr sz="1400" spc="8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complete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abandonment</a:t>
            </a:r>
            <a:r>
              <a:rPr sz="1400" spc="9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sz="1400" spc="9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service.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AutoShape 4" descr="Loneliness PNG Transparent Images Free Download | Vector Files | Pngtree">
            <a:extLst>
              <a:ext uri="{FF2B5EF4-FFF2-40B4-BE49-F238E27FC236}">
                <a16:creationId xmlns:a16="http://schemas.microsoft.com/office/drawing/2014/main" id="{6B13A95F-38B3-731E-2B4F-CF0E25A79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oneliness PNG Transparent Images Free Download | Vector Files | Pngtree">
            <a:extLst>
              <a:ext uri="{FF2B5EF4-FFF2-40B4-BE49-F238E27FC236}">
                <a16:creationId xmlns:a16="http://schemas.microsoft.com/office/drawing/2014/main" id="{F231592D-9C19-4F01-AF7A-3A7FBBFEA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oneliness PNG Transparent Images Free Download | Vector Files | Pngtree">
            <a:extLst>
              <a:ext uri="{FF2B5EF4-FFF2-40B4-BE49-F238E27FC236}">
                <a16:creationId xmlns:a16="http://schemas.microsoft.com/office/drawing/2014/main" id="{DA699FF9-26AB-69BD-399C-C04AD45433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2385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Anxiety PNGs for Free Download">
            <a:extLst>
              <a:ext uri="{FF2B5EF4-FFF2-40B4-BE49-F238E27FC236}">
                <a16:creationId xmlns:a16="http://schemas.microsoft.com/office/drawing/2014/main" id="{96B4B5BF-3067-E8C1-B851-6AF6F2B3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47750"/>
            <a:ext cx="327287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64" y="198588"/>
            <a:ext cx="1645736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20"/>
              </a:spcBef>
            </a:pPr>
            <a:r>
              <a:rPr sz="2500" b="1" spc="-25" dirty="0">
                <a:solidFill>
                  <a:srgbClr val="0070C0"/>
                </a:solidFill>
              </a:rPr>
              <a:t>Solution</a:t>
            </a:r>
            <a:endParaRPr sz="25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00" y="805903"/>
            <a:ext cx="2693656" cy="114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n-US" sz="1300" b="1" spc="-20" dirty="0"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n-US" sz="1300" b="1" spc="-20" dirty="0"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n-US" sz="1300" b="1" spc="-20" dirty="0"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25" y="1582565"/>
            <a:ext cx="2562860" cy="1107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200" spc="-1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200" spc="-1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200" spc="-1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200" spc="-1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200" spc="-1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01" y="3000971"/>
            <a:ext cx="2332600" cy="882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200" spc="-2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200" spc="-2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200" spc="-20" dirty="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200" spc="-10" dirty="0">
                <a:latin typeface="Arial MT"/>
                <a:cs typeface="Arial MT"/>
              </a:rPr>
              <a:t>.</a:t>
            </a:r>
            <a:endParaRPr lang="en-US"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00" y="3594176"/>
            <a:ext cx="2217176" cy="638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888403"/>
            <a:ext cx="1752600" cy="1942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5"/>
              </a:spcBef>
            </a:pPr>
            <a:endParaRPr lang="en-US" sz="12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3759038"/>
            <a:ext cx="1981198" cy="18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90"/>
              </a:spcBef>
            </a:pPr>
            <a:r>
              <a:rPr sz="1150" spc="-10" dirty="0">
                <a:latin typeface="Arial MT"/>
                <a:cs typeface="Arial MT"/>
              </a:rPr>
              <a:t>.</a:t>
            </a:r>
            <a:endParaRPr sz="115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9975" y="3316519"/>
            <a:ext cx="960646" cy="2058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spc="-10" dirty="0">
                <a:latin typeface="Arial MT"/>
                <a:cs typeface="Arial MT"/>
              </a:rPr>
              <a:t>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1" name="AutoShape 2" descr="Healthcare PNG Transparent Images Free Download | Vector ...">
            <a:extLst>
              <a:ext uri="{FF2B5EF4-FFF2-40B4-BE49-F238E27FC236}">
                <a16:creationId xmlns:a16="http://schemas.microsoft.com/office/drawing/2014/main" id="{96867713-28E7-2A1B-D856-A45AF54A0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4" descr="Healthcare PNG Transparent Images Free Download | Vector ...">
            <a:extLst>
              <a:ext uri="{FF2B5EF4-FFF2-40B4-BE49-F238E27FC236}">
                <a16:creationId xmlns:a16="http://schemas.microsoft.com/office/drawing/2014/main" id="{49AFD5AB-3FAF-266C-0647-356D0A032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Online doctors consultationremote medical care | Premium Vector">
            <a:extLst>
              <a:ext uri="{FF2B5EF4-FFF2-40B4-BE49-F238E27FC236}">
                <a16:creationId xmlns:a16="http://schemas.microsoft.com/office/drawing/2014/main" id="{A38CA1B4-9C34-9526-8FCC-36D3C0BB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29" y="598698"/>
            <a:ext cx="2708015" cy="341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655E39-C085-9909-5147-669E8041B238}"/>
              </a:ext>
            </a:extLst>
          </p:cNvPr>
          <p:cNvSpPr txBox="1"/>
          <p:nvPr/>
        </p:nvSpPr>
        <p:spPr>
          <a:xfrm>
            <a:off x="242325" y="774122"/>
            <a:ext cx="4748652" cy="336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1.</a:t>
            </a:r>
            <a:r>
              <a:rPr lang="en-US" sz="1400" b="1" spc="-20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Healthcare</a:t>
            </a:r>
            <a:r>
              <a:rPr lang="en-US" sz="1400" b="1" spc="-15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/</a:t>
            </a:r>
            <a:r>
              <a:rPr lang="en-US" sz="1400" b="1" spc="-15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Telemedicine</a:t>
            </a:r>
            <a:endParaRPr lang="en-US" sz="1400" b="1" spc="-1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b="1" dirty="0">
                <a:solidFill>
                  <a:srgbClr val="0070C0"/>
                </a:solidFill>
                <a:latin typeface="Arial"/>
                <a:cs typeface="Arial"/>
              </a:rPr>
              <a:t>Benefit</a:t>
            </a:r>
            <a:r>
              <a:rPr lang="en-US" sz="1400" b="1" spc="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lang="en-US" sz="1400" b="1" spc="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latin typeface="Arial"/>
                <a:cs typeface="Arial"/>
              </a:rPr>
              <a:t>User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400" spc="-10" dirty="0">
                <a:latin typeface="Arial MT"/>
                <a:cs typeface="Arial MT"/>
              </a:rPr>
              <a:t>Emotion-</a:t>
            </a:r>
            <a:r>
              <a:rPr lang="en-US" sz="1400" dirty="0">
                <a:latin typeface="Arial MT"/>
                <a:cs typeface="Arial MT"/>
              </a:rPr>
              <a:t>aware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virtual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assistants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offer </a:t>
            </a:r>
            <a:r>
              <a:rPr lang="en-US" sz="1400" dirty="0">
                <a:latin typeface="Arial MT"/>
                <a:cs typeface="Arial MT"/>
              </a:rPr>
              <a:t>comforting, clear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communication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spc="-25" dirty="0">
                <a:latin typeface="Arial MT"/>
                <a:cs typeface="Arial MT"/>
              </a:rPr>
              <a:t>to </a:t>
            </a:r>
            <a:r>
              <a:rPr lang="en-US" sz="1400" dirty="0">
                <a:latin typeface="Arial MT"/>
                <a:cs typeface="Arial MT"/>
              </a:rPr>
              <a:t>anxious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or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stressed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patients.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endParaRPr lang="en-US" sz="1400" spc="-10" dirty="0">
              <a:latin typeface="Arial MT"/>
              <a:cs typeface="Arial MT"/>
            </a:endParaRP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</a:t>
            </a:r>
            <a:r>
              <a:rPr lang="en-US" sz="1400" b="1" spc="3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</a:t>
            </a:r>
            <a:r>
              <a:rPr lang="en-US" sz="1400" b="1" spc="4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Fits</a:t>
            </a:r>
            <a:endParaRPr lang="en-US" sz="1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dirty="0">
                <a:latin typeface="Arial MT"/>
                <a:cs typeface="Arial MT"/>
              </a:rPr>
              <a:t>E-learning</a:t>
            </a:r>
            <a:r>
              <a:rPr lang="en-US" sz="1400" spc="8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apps,</a:t>
            </a:r>
            <a:r>
              <a:rPr lang="en-US" sz="1400" spc="8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online</a:t>
            </a:r>
            <a:r>
              <a:rPr lang="en-US" sz="1400" spc="85" dirty="0">
                <a:latin typeface="Arial MT"/>
                <a:cs typeface="Arial MT"/>
              </a:rPr>
              <a:t> 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spc="-10" dirty="0">
                <a:latin typeface="Arial MT"/>
                <a:cs typeface="Arial MT"/>
              </a:rPr>
              <a:t>tutoring </a:t>
            </a:r>
            <a:r>
              <a:rPr lang="en-US" sz="1400" dirty="0">
                <a:latin typeface="Arial MT"/>
                <a:cs typeface="Arial MT"/>
              </a:rPr>
              <a:t>platforms,</a:t>
            </a:r>
            <a:r>
              <a:rPr lang="en-US" sz="1400" spc="9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educational</a:t>
            </a:r>
            <a:r>
              <a:rPr lang="en-US" sz="1400" spc="95" dirty="0">
                <a:latin typeface="Arial MT"/>
                <a:cs typeface="Arial MT"/>
              </a:rPr>
              <a:t> 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spc="-10" dirty="0">
                <a:latin typeface="Arial MT"/>
                <a:cs typeface="Arial MT"/>
              </a:rPr>
              <a:t>chatbots</a:t>
            </a:r>
            <a:r>
              <a:rPr lang="en-US" sz="1400" b="1" spc="-10" dirty="0">
                <a:latin typeface="Arial"/>
                <a:cs typeface="Arial"/>
              </a:rPr>
              <a:t>.</a:t>
            </a:r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lang="en-US"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endParaRPr lang="en-US" sz="1400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sz="1400" dirty="0">
                <a:latin typeface="Arial MT"/>
                <a:cs typeface="Arial MT"/>
              </a:rPr>
              <a:t>Detects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patient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stress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during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symptom </a:t>
            </a:r>
            <a:r>
              <a:rPr lang="en-US" sz="1400" dirty="0">
                <a:latin typeface="Arial MT"/>
                <a:cs typeface="Arial MT"/>
              </a:rPr>
              <a:t>reporting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adjusts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responses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25" dirty="0">
                <a:latin typeface="Arial MT"/>
                <a:cs typeface="Arial MT"/>
              </a:rPr>
              <a:t>to </a:t>
            </a:r>
            <a:r>
              <a:rPr lang="en-US" sz="1400" dirty="0">
                <a:latin typeface="Arial MT"/>
                <a:cs typeface="Arial MT"/>
              </a:rPr>
              <a:t>reduce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anxiety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build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trust</a:t>
            </a:r>
            <a:endParaRPr lang="en-US" sz="1400" b="1" spc="-20" dirty="0">
              <a:latin typeface="Arial MT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469104-B444-3B9D-B830-7F70BA5066A1}"/>
              </a:ext>
            </a:extLst>
          </p:cNvPr>
          <p:cNvSpPr txBox="1"/>
          <p:nvPr/>
        </p:nvSpPr>
        <p:spPr>
          <a:xfrm>
            <a:off x="304800" y="209550"/>
            <a:ext cx="8610600" cy="402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2.Ed-Tech</a:t>
            </a:r>
            <a:r>
              <a:rPr lang="en-US" sz="1400" b="1" spc="-3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Platform</a:t>
            </a:r>
            <a:r>
              <a:rPr lang="en-US" sz="14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endParaRPr lang="en-US" sz="1400" b="1" spc="-1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b="1" dirty="0">
                <a:solidFill>
                  <a:srgbClr val="0070C0"/>
                </a:solidFill>
                <a:latin typeface="Arial"/>
                <a:cs typeface="Arial"/>
              </a:rPr>
              <a:t>Benefit</a:t>
            </a:r>
            <a:r>
              <a:rPr lang="en-US" sz="1400" b="1" spc="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lang="en-US" sz="1400" b="1" spc="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latin typeface="Arial"/>
                <a:cs typeface="Arial"/>
              </a:rPr>
              <a:t>User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dirty="0">
                <a:latin typeface="Arial MT"/>
                <a:cs typeface="Arial MT"/>
              </a:rPr>
              <a:t>Chatbot</a:t>
            </a:r>
            <a:r>
              <a:rPr lang="en-US" sz="1400" spc="10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senses</a:t>
            </a:r>
            <a:r>
              <a:rPr lang="en-US" sz="1400" spc="10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confusion</a:t>
            </a:r>
            <a:r>
              <a:rPr lang="en-US" sz="1400" spc="110" dirty="0">
                <a:latin typeface="Arial MT"/>
                <a:cs typeface="Arial MT"/>
              </a:rPr>
              <a:t> </a:t>
            </a:r>
            <a:r>
              <a:rPr lang="en-US" sz="1400" spc="-25" dirty="0">
                <a:latin typeface="Arial MT"/>
                <a:cs typeface="Arial MT"/>
              </a:rPr>
              <a:t>or 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dirty="0">
                <a:latin typeface="Arial MT"/>
                <a:cs typeface="Arial MT"/>
              </a:rPr>
              <a:t>disengagement</a:t>
            </a:r>
            <a:r>
              <a:rPr lang="en-US" sz="1400" spc="114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114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proactively 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dirty="0">
                <a:latin typeface="Arial MT"/>
                <a:cs typeface="Arial MT"/>
              </a:rPr>
              <a:t>encourages</a:t>
            </a:r>
            <a:r>
              <a:rPr lang="en-US" sz="1400" spc="114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or</a:t>
            </a:r>
            <a:r>
              <a:rPr lang="en-US" sz="1400" spc="1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switches</a:t>
            </a:r>
            <a:r>
              <a:rPr lang="en-US" sz="1400" spc="1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learning modules.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endParaRPr lang="en-US" sz="1400" spc="-10" dirty="0">
              <a:latin typeface="Arial MT"/>
              <a:cs typeface="Arial MT"/>
            </a:endParaRP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</a:t>
            </a:r>
            <a:r>
              <a:rPr lang="en-US" sz="1400" b="1" spc="3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</a:t>
            </a:r>
            <a:r>
              <a:rPr lang="en-US" sz="1400" b="1" spc="4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Fits</a:t>
            </a:r>
            <a:endParaRPr lang="en-US" sz="1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dirty="0">
                <a:latin typeface="Arial MT"/>
                <a:cs typeface="Arial MT"/>
              </a:rPr>
              <a:t>E-learning</a:t>
            </a:r>
            <a:r>
              <a:rPr lang="en-US" sz="1400" spc="8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apps,</a:t>
            </a:r>
            <a:r>
              <a:rPr lang="en-US" sz="1400" spc="8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online</a:t>
            </a:r>
            <a:r>
              <a:rPr lang="en-US" sz="1400" spc="85" dirty="0">
                <a:latin typeface="Arial MT"/>
                <a:cs typeface="Arial MT"/>
              </a:rPr>
              <a:t> 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spc="-10" dirty="0">
                <a:latin typeface="Arial MT"/>
                <a:cs typeface="Arial MT"/>
              </a:rPr>
              <a:t>tutoring </a:t>
            </a:r>
            <a:r>
              <a:rPr lang="en-US" sz="1400" dirty="0">
                <a:latin typeface="Arial MT"/>
                <a:cs typeface="Arial MT"/>
              </a:rPr>
              <a:t>platforms,</a:t>
            </a:r>
            <a:r>
              <a:rPr lang="en-US" sz="1400" spc="9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educational</a:t>
            </a:r>
            <a:r>
              <a:rPr lang="en-US" sz="1400" spc="95" dirty="0">
                <a:latin typeface="Arial MT"/>
                <a:cs typeface="Arial MT"/>
              </a:rPr>
              <a:t> </a:t>
            </a: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r>
              <a:rPr lang="en-US" sz="1400" spc="-10" dirty="0">
                <a:latin typeface="Arial MT"/>
                <a:cs typeface="Arial MT"/>
              </a:rPr>
              <a:t>chatbots</a:t>
            </a:r>
            <a:r>
              <a:rPr lang="en-US" sz="1400" b="1" spc="-10" dirty="0">
                <a:latin typeface="Arial"/>
                <a:cs typeface="Arial"/>
              </a:rPr>
              <a:t>.</a:t>
            </a: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7600"/>
              </a:lnSpc>
              <a:spcBef>
                <a:spcPts val="15"/>
              </a:spcBef>
            </a:pPr>
            <a:endParaRPr lang="en-US" sz="1400" dirty="0">
              <a:latin typeface="Arial"/>
              <a:cs typeface="Arial"/>
            </a:endParaRPr>
          </a:p>
          <a:p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lang="en-US"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endParaRPr lang="en-US" sz="1400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sz="1400" dirty="0">
                <a:latin typeface="Arial MT"/>
                <a:cs typeface="Arial MT"/>
              </a:rPr>
              <a:t>Detects</a:t>
            </a:r>
            <a:r>
              <a:rPr lang="en-US" sz="1400" spc="10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student</a:t>
            </a:r>
            <a:r>
              <a:rPr lang="en-US" sz="1400" spc="10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disengagement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55" dirty="0">
                <a:latin typeface="Arial MT"/>
                <a:cs typeface="Arial MT"/>
              </a:rPr>
              <a:t> </a:t>
            </a:r>
          </a:p>
          <a:p>
            <a:r>
              <a:rPr lang="en-US" sz="1400" dirty="0">
                <a:latin typeface="Arial MT"/>
                <a:cs typeface="Arial MT"/>
              </a:rPr>
              <a:t>offers</a:t>
            </a:r>
            <a:r>
              <a:rPr lang="en-US" sz="1400" spc="6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motivation</a:t>
            </a:r>
            <a:r>
              <a:rPr lang="en-US" sz="1400" spc="6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or</a:t>
            </a:r>
            <a:r>
              <a:rPr lang="en-US" sz="1400" spc="6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suggests </a:t>
            </a:r>
            <a:r>
              <a:rPr lang="en-US" sz="1400" dirty="0">
                <a:latin typeface="Arial MT"/>
                <a:cs typeface="Arial MT"/>
              </a:rPr>
              <a:t>alternate</a:t>
            </a:r>
            <a:r>
              <a:rPr lang="en-US" sz="1400" spc="75" dirty="0">
                <a:latin typeface="Arial MT"/>
                <a:cs typeface="Arial MT"/>
              </a:rPr>
              <a:t> </a:t>
            </a:r>
          </a:p>
          <a:p>
            <a:r>
              <a:rPr lang="en-US" sz="1400" dirty="0">
                <a:latin typeface="Arial MT"/>
                <a:cs typeface="Arial MT"/>
              </a:rPr>
              <a:t>lessons</a:t>
            </a:r>
            <a:r>
              <a:rPr lang="en-US" sz="1400" spc="8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suited</a:t>
            </a:r>
            <a:r>
              <a:rPr lang="en-US" sz="1400" spc="7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to</a:t>
            </a:r>
            <a:r>
              <a:rPr lang="en-US" sz="1400" spc="8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mood.</a:t>
            </a:r>
            <a:endParaRPr lang="en-US" sz="1400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4" name="Picture 8" descr="6 Winning Strategies to Implement AI Chatbots for Gyms &amp; Fitness Centers -  Programming Insider">
            <a:extLst>
              <a:ext uri="{FF2B5EF4-FFF2-40B4-BE49-F238E27FC236}">
                <a16:creationId xmlns:a16="http://schemas.microsoft.com/office/drawing/2014/main" id="{D0F1B1B8-F65F-D290-2ED8-BA7E5D9FE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74038"/>
            <a:ext cx="3450460" cy="312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FB39B-EE82-0C31-F55A-EC13A9EAC626}"/>
              </a:ext>
            </a:extLst>
          </p:cNvPr>
          <p:cNvSpPr txBox="1"/>
          <p:nvPr/>
        </p:nvSpPr>
        <p:spPr>
          <a:xfrm>
            <a:off x="319087" y="327465"/>
            <a:ext cx="53197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 MT"/>
                <a:cs typeface="Arial MT"/>
              </a:rPr>
              <a:t>3.</a:t>
            </a:r>
            <a:r>
              <a:rPr lang="en-US" sz="1400" b="1" spc="-35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OTT</a:t>
            </a:r>
            <a:r>
              <a:rPr lang="en-US" sz="1400" b="1" spc="-30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0070C0"/>
                </a:solidFill>
                <a:uFill>
                  <a:solidFill>
                    <a:srgbClr val="222222"/>
                  </a:solidFill>
                </a:uFill>
                <a:latin typeface="Arial"/>
                <a:cs typeface="Arial"/>
              </a:rPr>
              <a:t>Platform</a:t>
            </a:r>
            <a:r>
              <a:rPr lang="en-US" sz="14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endParaRPr lang="en-US" sz="1400" b="1" spc="-10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Arial"/>
                <a:cs typeface="Arial"/>
              </a:rPr>
              <a:t>Benefit</a:t>
            </a:r>
            <a:r>
              <a:rPr lang="en-US" sz="14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lang="en-US" sz="14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latin typeface="Arial"/>
                <a:cs typeface="Arial"/>
              </a:rPr>
              <a:t>User</a:t>
            </a:r>
          </a:p>
          <a:p>
            <a:r>
              <a:rPr lang="en-US" sz="1400" spc="-20" dirty="0">
                <a:latin typeface="Arial MT"/>
                <a:cs typeface="Arial MT"/>
              </a:rPr>
              <a:t>Mood-</a:t>
            </a:r>
            <a:r>
              <a:rPr lang="en-US" sz="1400" dirty="0">
                <a:latin typeface="Arial MT"/>
                <a:cs typeface="Arial MT"/>
              </a:rPr>
              <a:t>based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recommendations </a:t>
            </a:r>
          </a:p>
          <a:p>
            <a:r>
              <a:rPr lang="en-US" sz="1400" spc="-10" dirty="0">
                <a:latin typeface="Arial MT"/>
                <a:cs typeface="Arial MT"/>
              </a:rPr>
              <a:t>personalize</a:t>
            </a:r>
            <a:r>
              <a:rPr lang="en-US" sz="1400" spc="-40" dirty="0">
                <a:latin typeface="Arial MT"/>
                <a:cs typeface="Arial MT"/>
              </a:rPr>
              <a:t> c</a:t>
            </a:r>
            <a:r>
              <a:rPr lang="en-US" sz="1400" dirty="0">
                <a:latin typeface="Arial MT"/>
                <a:cs typeface="Arial MT"/>
              </a:rPr>
              <a:t>ontent,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enhancing</a:t>
            </a:r>
            <a:r>
              <a:rPr lang="en-US" sz="1400" spc="-35" dirty="0">
                <a:latin typeface="Arial MT"/>
                <a:cs typeface="Arial MT"/>
              </a:rPr>
              <a:t> </a:t>
            </a:r>
          </a:p>
          <a:p>
            <a:r>
              <a:rPr lang="en-US" sz="1400" spc="-20" dirty="0">
                <a:latin typeface="Arial MT"/>
                <a:cs typeface="Arial MT"/>
              </a:rPr>
              <a:t>user </a:t>
            </a:r>
            <a:r>
              <a:rPr lang="en-US" sz="1400" spc="-10" dirty="0">
                <a:latin typeface="Arial MT"/>
                <a:cs typeface="Arial MT"/>
              </a:rPr>
              <a:t>satisfaction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engagement.</a:t>
            </a:r>
          </a:p>
          <a:p>
            <a:endParaRPr lang="en-US" sz="1400" spc="-10" dirty="0">
              <a:latin typeface="Arial MT"/>
              <a:cs typeface="Arial MT"/>
            </a:endParaRPr>
          </a:p>
          <a:p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Where</a:t>
            </a:r>
            <a:r>
              <a:rPr lang="en-US" sz="1400" b="1" spc="-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</a:t>
            </a:r>
            <a:r>
              <a:rPr lang="en-US" sz="1400" b="1" spc="-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Fits</a:t>
            </a:r>
          </a:p>
          <a:p>
            <a:r>
              <a:rPr lang="en-US" sz="1400" dirty="0">
                <a:latin typeface="Arial MT"/>
                <a:cs typeface="Arial MT"/>
              </a:rPr>
              <a:t>Streaming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apps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like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Hotstar,</a:t>
            </a:r>
            <a:r>
              <a:rPr lang="en-US" sz="1400" spc="-75" dirty="0">
                <a:latin typeface="Arial MT"/>
                <a:cs typeface="Arial MT"/>
              </a:rPr>
              <a:t> </a:t>
            </a:r>
          </a:p>
          <a:p>
            <a:r>
              <a:rPr lang="en-US" sz="1400" spc="-10" dirty="0">
                <a:latin typeface="Arial MT"/>
                <a:cs typeface="Arial MT"/>
              </a:rPr>
              <a:t>Amazon </a:t>
            </a:r>
            <a:r>
              <a:rPr lang="en-US" sz="1400" dirty="0">
                <a:latin typeface="Arial MT"/>
                <a:cs typeface="Arial MT"/>
              </a:rPr>
              <a:t>Prime,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regional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content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platforms.</a:t>
            </a:r>
            <a:endParaRPr lang="en-US" sz="1400" dirty="0">
              <a:latin typeface="Arial MT"/>
              <a:cs typeface="Arial MT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lang="en-US" sz="1400" b="1" spc="-4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</a:p>
          <a:p>
            <a:r>
              <a:rPr lang="en-US" sz="1400" dirty="0">
                <a:latin typeface="Arial MT"/>
                <a:cs typeface="Arial MT"/>
              </a:rPr>
              <a:t>Detects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relaxed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and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happy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tone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25" dirty="0">
                <a:latin typeface="Arial MT"/>
                <a:cs typeface="Arial MT"/>
              </a:rPr>
              <a:t>to </a:t>
            </a:r>
          </a:p>
          <a:p>
            <a:r>
              <a:rPr lang="en-US" sz="1400" dirty="0">
                <a:latin typeface="Arial MT"/>
                <a:cs typeface="Arial MT"/>
              </a:rPr>
              <a:t>recommend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feel-</a:t>
            </a:r>
            <a:r>
              <a:rPr lang="en-US" sz="1400" dirty="0">
                <a:latin typeface="Arial MT"/>
                <a:cs typeface="Arial MT"/>
              </a:rPr>
              <a:t>good</a:t>
            </a:r>
          </a:p>
          <a:p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regional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movies, </a:t>
            </a:r>
            <a:r>
              <a:rPr lang="en-US" sz="1400" dirty="0">
                <a:latin typeface="Arial MT"/>
                <a:cs typeface="Arial MT"/>
              </a:rPr>
              <a:t>enhancing</a:t>
            </a:r>
            <a:r>
              <a:rPr lang="en-US" sz="1400" spc="-25" dirty="0">
                <a:latin typeface="Arial MT"/>
                <a:cs typeface="Arial MT"/>
              </a:rPr>
              <a:t> </a:t>
            </a:r>
          </a:p>
          <a:p>
            <a:r>
              <a:rPr lang="en-US" sz="1400" dirty="0">
                <a:latin typeface="Arial MT"/>
                <a:cs typeface="Arial MT"/>
              </a:rPr>
              <a:t>family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viewing.</a:t>
            </a:r>
            <a:endParaRPr lang="en-US" sz="1400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4100" name="Picture 4" descr="Ott platform Images - Free Download on Freepik">
            <a:extLst>
              <a:ext uri="{FF2B5EF4-FFF2-40B4-BE49-F238E27FC236}">
                <a16:creationId xmlns:a16="http://schemas.microsoft.com/office/drawing/2014/main" id="{90F2386E-B57C-E5F7-D4D1-9E4AACD40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2976"/>
            <a:ext cx="4191000" cy="374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1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70" y="514350"/>
            <a:ext cx="1915330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150" dirty="0">
                <a:solidFill>
                  <a:srgbClr val="0070C0"/>
                </a:solidFill>
              </a:rPr>
              <a:t>Why</a:t>
            </a:r>
            <a:r>
              <a:rPr sz="2500" b="1" spc="-30" dirty="0">
                <a:solidFill>
                  <a:srgbClr val="0070C0"/>
                </a:solidFill>
              </a:rPr>
              <a:t> </a:t>
            </a:r>
            <a:r>
              <a:rPr sz="2500" b="1" spc="-150" dirty="0">
                <a:solidFill>
                  <a:srgbClr val="0070C0"/>
                </a:solidFill>
              </a:rPr>
              <a:t>now</a:t>
            </a:r>
            <a:endParaRPr sz="25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14972" y="971550"/>
            <a:ext cx="8314055" cy="3996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India</a:t>
            </a:r>
            <a:r>
              <a:rPr spc="-3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is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at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unique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inflection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point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for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digital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empathy.</a:t>
            </a:r>
          </a:p>
          <a:p>
            <a:pPr marL="469265" indent="-33591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>
                <a:solidFill>
                  <a:srgbClr val="0070C0"/>
                </a:solidFill>
              </a:rPr>
              <a:t>The</a:t>
            </a:r>
            <a:r>
              <a:rPr spc="-2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Digital</a:t>
            </a:r>
            <a:r>
              <a:rPr spc="-2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India</a:t>
            </a:r>
            <a:r>
              <a:rPr spc="-2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Boom</a:t>
            </a:r>
          </a:p>
          <a:p>
            <a:pPr marL="469900" marR="596265" indent="48895">
              <a:lnSpc>
                <a:spcPct val="105000"/>
              </a:lnSpc>
            </a:pPr>
            <a:r>
              <a:rPr b="0" dirty="0">
                <a:latin typeface="Arial MT"/>
                <a:cs typeface="Arial MT"/>
              </a:rPr>
              <a:t>Government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initiatives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rapid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smartphone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lang="en-US" b="0" spc="-25" dirty="0">
                <a:latin typeface="Arial MT"/>
                <a:cs typeface="Arial MT"/>
              </a:rPr>
              <a:t>        </a:t>
            </a:r>
          </a:p>
          <a:p>
            <a:pPr marL="469900" marR="596265" indent="48895">
              <a:lnSpc>
                <a:spcPct val="105000"/>
              </a:lnSpc>
            </a:pPr>
            <a:r>
              <a:rPr b="0" dirty="0">
                <a:latin typeface="Arial MT"/>
                <a:cs typeface="Arial MT"/>
              </a:rPr>
              <a:t>penetration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have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brought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hundreds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millions </a:t>
            </a:r>
            <a:endParaRPr lang="en-US" b="0" spc="-10" dirty="0">
              <a:latin typeface="Arial MT"/>
              <a:cs typeface="Arial MT"/>
            </a:endParaRPr>
          </a:p>
          <a:p>
            <a:pPr marL="469900" marR="596265" indent="48895">
              <a:lnSpc>
                <a:spcPct val="105000"/>
              </a:lnSpc>
            </a:pPr>
            <a:r>
              <a:rPr b="0" dirty="0">
                <a:latin typeface="Arial MT"/>
                <a:cs typeface="Arial MT"/>
              </a:rPr>
              <a:t>online—users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who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expect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intuitive,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emotionally</a:t>
            </a:r>
            <a:endParaRPr lang="en-US" b="0" dirty="0">
              <a:latin typeface="Arial MT"/>
              <a:cs typeface="Arial MT"/>
            </a:endParaRPr>
          </a:p>
          <a:p>
            <a:pPr marL="469900" marR="596265" indent="48895">
              <a:lnSpc>
                <a:spcPct val="105000"/>
              </a:lnSpc>
            </a:pP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intelligent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services.</a:t>
            </a: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b="0" spc="-10" dirty="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pc="-10" dirty="0">
                <a:solidFill>
                  <a:srgbClr val="0070C0"/>
                </a:solidFill>
              </a:rPr>
              <a:t>World’s</a:t>
            </a:r>
            <a:r>
              <a:rPr spc="-3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Cheapest</a:t>
            </a:r>
            <a:r>
              <a:rPr spc="-30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Data</a:t>
            </a:r>
          </a:p>
          <a:p>
            <a:pPr marL="469900" marR="402590" indent="39370">
              <a:lnSpc>
                <a:spcPct val="105000"/>
              </a:lnSpc>
            </a:pPr>
            <a:r>
              <a:rPr b="0" dirty="0">
                <a:latin typeface="Arial MT"/>
                <a:cs typeface="Arial MT"/>
              </a:rPr>
              <a:t>Affordable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mobile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data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has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driven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explosive</a:t>
            </a:r>
            <a:r>
              <a:rPr b="0" spc="-30" dirty="0">
                <a:latin typeface="Arial MT"/>
                <a:cs typeface="Arial MT"/>
              </a:rPr>
              <a:t> </a:t>
            </a:r>
            <a:endParaRPr lang="en-US" b="0" spc="-30" dirty="0">
              <a:latin typeface="Arial MT"/>
              <a:cs typeface="Arial MT"/>
            </a:endParaRPr>
          </a:p>
          <a:p>
            <a:pPr marL="469900" marR="402590" indent="39370">
              <a:lnSpc>
                <a:spcPct val="105000"/>
              </a:lnSpc>
            </a:pPr>
            <a:r>
              <a:rPr b="0" dirty="0">
                <a:latin typeface="Arial MT"/>
                <a:cs typeface="Arial MT"/>
              </a:rPr>
              <a:t>growth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video,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audio,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streaming—</a:t>
            </a:r>
            <a:r>
              <a:rPr b="0" dirty="0">
                <a:latin typeface="Arial MT"/>
                <a:cs typeface="Arial MT"/>
              </a:rPr>
              <a:t>creating</a:t>
            </a:r>
            <a:endParaRPr lang="en-US" b="0" dirty="0">
              <a:latin typeface="Arial MT"/>
              <a:cs typeface="Arial MT"/>
            </a:endParaRPr>
          </a:p>
          <a:p>
            <a:pPr marL="469900" marR="402590" indent="39370">
              <a:lnSpc>
                <a:spcPct val="105000"/>
              </a:lnSpc>
            </a:pP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0" dirty="0">
                <a:latin typeface="Arial MT"/>
                <a:cs typeface="Arial MT"/>
              </a:rPr>
              <a:t>a </a:t>
            </a:r>
            <a:r>
              <a:rPr b="0" dirty="0">
                <a:latin typeface="Arial MT"/>
                <a:cs typeface="Arial MT"/>
              </a:rPr>
              <a:t>massive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opportunity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mood-</a:t>
            </a:r>
            <a:r>
              <a:rPr b="0" dirty="0">
                <a:latin typeface="Arial MT"/>
                <a:cs typeface="Arial MT"/>
              </a:rPr>
              <a:t>driven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content</a:t>
            </a:r>
            <a:r>
              <a:rPr b="0" spc="-15" dirty="0">
                <a:latin typeface="Arial MT"/>
                <a:cs typeface="Arial MT"/>
              </a:rPr>
              <a:t> </a:t>
            </a:r>
            <a:endParaRPr lang="en-US" b="0" spc="-15" dirty="0">
              <a:latin typeface="Arial MT"/>
              <a:cs typeface="Arial MT"/>
            </a:endParaRPr>
          </a:p>
          <a:p>
            <a:pPr marL="469900" marR="402590" indent="39370">
              <a:lnSpc>
                <a:spcPct val="105000"/>
              </a:lnSpc>
            </a:pPr>
            <a:r>
              <a:rPr b="0" spc="-10" dirty="0">
                <a:latin typeface="Arial MT"/>
                <a:cs typeface="Arial MT"/>
              </a:rPr>
              <a:t>personalization.</a:t>
            </a: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b="0" spc="-10" dirty="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dirty="0">
                <a:solidFill>
                  <a:srgbClr val="0070C0"/>
                </a:solidFill>
              </a:rPr>
              <a:t>Rise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of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Vernacular</a:t>
            </a:r>
            <a:r>
              <a:rPr spc="-20" dirty="0">
                <a:solidFill>
                  <a:srgbClr val="0070C0"/>
                </a:solidFill>
              </a:rPr>
              <a:t> Tech</a:t>
            </a:r>
          </a:p>
          <a:p>
            <a:pPr marL="469900" marR="5080">
              <a:lnSpc>
                <a:spcPct val="105000"/>
              </a:lnSpc>
            </a:pPr>
            <a:r>
              <a:rPr b="0" dirty="0">
                <a:latin typeface="Arial MT"/>
                <a:cs typeface="Arial MT"/>
              </a:rPr>
              <a:t>SentioAI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building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core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emotional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intelligence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layer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that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future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vernacular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technologies</a:t>
            </a:r>
            <a:r>
              <a:rPr b="0" spc="-25" dirty="0">
                <a:latin typeface="Arial MT"/>
                <a:cs typeface="Arial MT"/>
              </a:rPr>
              <a:t> can</a:t>
            </a:r>
            <a:r>
              <a:rPr b="0" spc="5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plug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into</a:t>
            </a:r>
            <a:r>
              <a:rPr b="0" spc="-20" dirty="0">
                <a:latin typeface="Arial MT"/>
                <a:cs typeface="Arial MT"/>
              </a:rPr>
              <a:t>  </a:t>
            </a:r>
            <a:r>
              <a:rPr b="0" dirty="0">
                <a:latin typeface="Arial MT"/>
                <a:cs typeface="Arial MT"/>
              </a:rPr>
              <a:t>starting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with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tone,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stress,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mood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detection,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which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are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language-agnostic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signals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0" dirty="0">
                <a:latin typeface="Arial MT"/>
                <a:cs typeface="Arial MT"/>
              </a:rPr>
              <a:t>a </a:t>
            </a:r>
            <a:r>
              <a:rPr b="0" dirty="0">
                <a:latin typeface="Arial MT"/>
                <a:cs typeface="Arial MT"/>
              </a:rPr>
              <a:t>large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extent.</a:t>
            </a:r>
          </a:p>
        </p:txBody>
      </p:sp>
      <p:pic>
        <p:nvPicPr>
          <p:cNvPr id="5" name="Picture 2" descr="The Role of Digital Empathy in the Customer Service Industry - Call Center  Services International">
            <a:extLst>
              <a:ext uri="{FF2B5EF4-FFF2-40B4-BE49-F238E27FC236}">
                <a16:creationId xmlns:a16="http://schemas.microsoft.com/office/drawing/2014/main" id="{AE9DE380-CB05-DD78-9D2B-738AB6FB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382" y="1352550"/>
            <a:ext cx="4423618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2822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175" dirty="0">
                <a:solidFill>
                  <a:srgbClr val="0070C0"/>
                </a:solidFill>
              </a:rPr>
              <a:t>Market</a:t>
            </a:r>
            <a:r>
              <a:rPr sz="2500" b="1" spc="-10" dirty="0">
                <a:solidFill>
                  <a:srgbClr val="0070C0"/>
                </a:solidFill>
              </a:rPr>
              <a:t> </a:t>
            </a:r>
            <a:r>
              <a:rPr sz="2500" b="1" spc="-75" dirty="0">
                <a:solidFill>
                  <a:srgbClr val="0070C0"/>
                </a:solidFill>
              </a:rPr>
              <a:t>Size</a:t>
            </a:r>
            <a:endParaRPr sz="25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29065-B42F-A1B2-F416-319E134268E5}"/>
              </a:ext>
            </a:extLst>
          </p:cNvPr>
          <p:cNvSpPr txBox="1"/>
          <p:nvPr/>
        </p:nvSpPr>
        <p:spPr>
          <a:xfrm>
            <a:off x="457200" y="112395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 Customer Profile: We are targeting </a:t>
            </a:r>
          </a:p>
          <a:p>
            <a:r>
              <a:rPr lang="en-US" sz="1400" dirty="0"/>
              <a:t>Indian B2B companies in high-growth </a:t>
            </a:r>
          </a:p>
          <a:p>
            <a:r>
              <a:rPr lang="en-US" sz="1400" dirty="0"/>
              <a:t>sectors: OTT Media, FinTech, Ed-Tech,            </a:t>
            </a:r>
          </a:p>
          <a:p>
            <a:r>
              <a:rPr lang="en-US" sz="1400" dirty="0"/>
              <a:t>and E-commerce.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Market Calculation: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TAM (Total Addressable Market): The Indian Conversational AI market, which is projected to exceed ₹10,000 Crores by 2028.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 (Serviceable Addressable Market): The market for AI-powered customer experience and recommendation engines within our target sectors in India, estimated at ₹2,500 Crores.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 (Serviceable Obtainable Market): Our goal is to capture 2% of this market within three years, representing an initial market opportunity of ₹50 Crores.</a:t>
            </a:r>
          </a:p>
        </p:txBody>
      </p:sp>
      <p:pic>
        <p:nvPicPr>
          <p:cNvPr id="4" name="Picture 2" descr="What is Total Addressable Market (TAM) |Somebody Digital">
            <a:extLst>
              <a:ext uri="{FF2B5EF4-FFF2-40B4-BE49-F238E27FC236}">
                <a16:creationId xmlns:a16="http://schemas.microsoft.com/office/drawing/2014/main" id="{3188C027-421B-B552-1723-6FD9836E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88" y="539539"/>
            <a:ext cx="4565521" cy="203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29675"/>
            <a:ext cx="1788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0070C0"/>
                </a:solidFill>
              </a:rPr>
              <a:t>Competition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490927"/>
            <a:ext cx="8274050" cy="4131067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Competitors</a:t>
            </a:r>
            <a:r>
              <a:rPr sz="1400" b="1" spc="-4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400" b="1" spc="-3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400" b="1" spc="-3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Indian</a:t>
            </a:r>
            <a:r>
              <a:rPr sz="1400" b="1" spc="-4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Market</a:t>
            </a:r>
            <a:endParaRPr sz="14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265" indent="-327660">
              <a:lnSpc>
                <a:spcPts val="1365"/>
              </a:lnSpc>
              <a:spcBef>
                <a:spcPts val="81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dirty="0">
                <a:latin typeface="Arial"/>
                <a:cs typeface="Arial"/>
              </a:rPr>
              <a:t>Local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Chatbot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Leaders</a:t>
            </a:r>
            <a:endParaRPr sz="1200" dirty="0">
              <a:latin typeface="Arial"/>
              <a:cs typeface="Arial"/>
            </a:endParaRPr>
          </a:p>
          <a:p>
            <a:pPr marL="515620">
              <a:lnSpc>
                <a:spcPts val="1365"/>
              </a:lnSpc>
            </a:pPr>
            <a:r>
              <a:rPr sz="1200" dirty="0">
                <a:latin typeface="Arial MT"/>
                <a:cs typeface="Arial MT"/>
              </a:rPr>
              <a:t>Companies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like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"/>
                <a:cs typeface="Arial"/>
              </a:rPr>
              <a:t>Jio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Haptik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"/>
                <a:cs typeface="Arial"/>
              </a:rPr>
              <a:t>Yellow.ai</a:t>
            </a:r>
            <a:r>
              <a:rPr sz="1200" spc="-35" dirty="0">
                <a:latin typeface="Arial"/>
                <a:cs typeface="Arial"/>
              </a:rPr>
              <a:t> </a:t>
            </a:r>
            <a:endParaRPr lang="en-US" sz="1200" spc="-35" dirty="0">
              <a:latin typeface="Arial"/>
              <a:cs typeface="Arial"/>
            </a:endParaRPr>
          </a:p>
          <a:p>
            <a:pPr marL="515620">
              <a:lnSpc>
                <a:spcPts val="1365"/>
              </a:lnSpc>
            </a:pPr>
            <a:r>
              <a:rPr sz="1200" dirty="0">
                <a:latin typeface="Arial MT"/>
                <a:cs typeface="Arial MT"/>
              </a:rPr>
              <a:t>offer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robust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chatbots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"/>
                <a:cs typeface="Arial"/>
              </a:rPr>
              <a:t>lack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real-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45" dirty="0">
                <a:latin typeface="Arial"/>
                <a:cs typeface="Arial"/>
              </a:rPr>
              <a:t> </a:t>
            </a:r>
            <a:endParaRPr lang="en-US" sz="1200" spc="-45" dirty="0">
              <a:latin typeface="Arial"/>
              <a:cs typeface="Arial"/>
            </a:endParaRPr>
          </a:p>
          <a:p>
            <a:pPr marL="515620">
              <a:lnSpc>
                <a:spcPts val="1365"/>
              </a:lnSpc>
            </a:pPr>
            <a:r>
              <a:rPr sz="1200" dirty="0">
                <a:latin typeface="Arial"/>
                <a:cs typeface="Arial"/>
              </a:rPr>
              <a:t>emotion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adaptation</a:t>
            </a:r>
            <a:r>
              <a:rPr sz="1200" spc="-10" dirty="0">
                <a:latin typeface="Arial MT"/>
                <a:cs typeface="Arial MT"/>
              </a:rPr>
              <a:t>.</a:t>
            </a:r>
            <a:endParaRPr sz="1200" dirty="0">
              <a:latin typeface="Arial MT"/>
              <a:cs typeface="Arial MT"/>
            </a:endParaRPr>
          </a:p>
          <a:p>
            <a:pPr marL="469265" indent="-327660">
              <a:lnSpc>
                <a:spcPts val="1365"/>
              </a:lnSpc>
              <a:spcBef>
                <a:spcPts val="78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spc="-20" dirty="0">
                <a:latin typeface="Arial"/>
                <a:cs typeface="Arial"/>
              </a:rPr>
              <a:t>In-</a:t>
            </a:r>
            <a:r>
              <a:rPr sz="1200" dirty="0">
                <a:latin typeface="Arial"/>
                <a:cs typeface="Arial"/>
              </a:rPr>
              <a:t>House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Recommendation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Engines</a:t>
            </a:r>
            <a:endParaRPr sz="1200" dirty="0">
              <a:latin typeface="Arial"/>
              <a:cs typeface="Arial"/>
            </a:endParaRPr>
          </a:p>
          <a:p>
            <a:pPr marL="469900" marR="320040" indent="45720">
              <a:lnSpc>
                <a:spcPct val="75000"/>
              </a:lnSpc>
              <a:spcBef>
                <a:spcPts val="195"/>
              </a:spcBef>
            </a:pPr>
            <a:r>
              <a:rPr sz="1200" dirty="0">
                <a:latin typeface="Arial MT"/>
                <a:cs typeface="Arial MT"/>
              </a:rPr>
              <a:t>Platforms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like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"/>
                <a:cs typeface="Arial"/>
              </a:rPr>
              <a:t>Hotstar,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Gaana,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endParaRPr lang="en-US" sz="1200" dirty="0">
              <a:latin typeface="Arial"/>
              <a:cs typeface="Arial"/>
            </a:endParaRPr>
          </a:p>
          <a:p>
            <a:pPr marL="469900" marR="320040" indent="45720">
              <a:lnSpc>
                <a:spcPct val="75000"/>
              </a:lnSpc>
              <a:spcBef>
                <a:spcPts val="195"/>
              </a:spcBef>
            </a:pP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JioSaavn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recommend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content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50" dirty="0">
                <a:latin typeface="Arial MT"/>
                <a:cs typeface="Arial MT"/>
              </a:rPr>
              <a:t> </a:t>
            </a:r>
            <a:endParaRPr lang="en-US" sz="1200" spc="-50" dirty="0">
              <a:latin typeface="Arial MT"/>
              <a:cs typeface="Arial MT"/>
            </a:endParaRPr>
          </a:p>
          <a:p>
            <a:pPr marL="469900" marR="320040" indent="45720">
              <a:lnSpc>
                <a:spcPct val="75000"/>
              </a:lnSpc>
              <a:spcBef>
                <a:spcPts val="195"/>
              </a:spcBef>
            </a:pPr>
            <a:r>
              <a:rPr sz="1200" dirty="0">
                <a:latin typeface="Arial"/>
                <a:cs typeface="Arial"/>
              </a:rPr>
              <a:t>viewing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history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user’s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immediate </a:t>
            </a:r>
            <a:endParaRPr lang="en-US" sz="1200" spc="-10" dirty="0">
              <a:latin typeface="Arial MT"/>
              <a:cs typeface="Arial MT"/>
            </a:endParaRPr>
          </a:p>
          <a:p>
            <a:pPr marL="469900" marR="320040" indent="45720">
              <a:lnSpc>
                <a:spcPct val="75000"/>
              </a:lnSpc>
              <a:spcBef>
                <a:spcPts val="195"/>
              </a:spcBef>
            </a:pPr>
            <a:r>
              <a:rPr sz="1200" spc="-10" dirty="0">
                <a:latin typeface="Arial MT"/>
                <a:cs typeface="Arial MT"/>
              </a:rPr>
              <a:t>emotional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state.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Our</a:t>
            </a:r>
            <a:r>
              <a:rPr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Core</a:t>
            </a:r>
            <a:r>
              <a:rPr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Competitive</a:t>
            </a:r>
            <a:r>
              <a:rPr sz="1400" b="1" spc="-6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Advantages</a:t>
            </a:r>
            <a:endParaRPr sz="14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265" indent="-327660">
              <a:lnSpc>
                <a:spcPts val="1365"/>
              </a:lnSpc>
              <a:spcBef>
                <a:spcPts val="81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spc="-20" dirty="0">
                <a:latin typeface="Arial"/>
                <a:cs typeface="Arial"/>
              </a:rPr>
              <a:t>Emotion-</a:t>
            </a:r>
            <a:r>
              <a:rPr sz="1200" spc="-10" dirty="0">
                <a:latin typeface="Arial"/>
                <a:cs typeface="Arial"/>
              </a:rPr>
              <a:t>Adaptive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Chatbot</a:t>
            </a:r>
            <a:endParaRPr sz="1200" dirty="0">
              <a:latin typeface="Arial"/>
              <a:cs typeface="Arial"/>
            </a:endParaRPr>
          </a:p>
          <a:p>
            <a:pPr marL="469265" indent="-327660">
              <a:lnSpc>
                <a:spcPts val="1170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spc="-20" dirty="0">
                <a:latin typeface="Arial"/>
                <a:cs typeface="Arial"/>
              </a:rPr>
              <a:t>Voice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Interface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Adapting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Stress</a:t>
            </a:r>
            <a:endParaRPr sz="1200" dirty="0">
              <a:latin typeface="Arial"/>
              <a:cs typeface="Arial"/>
            </a:endParaRPr>
          </a:p>
          <a:p>
            <a:pPr marL="469265" indent="-327660">
              <a:lnSpc>
                <a:spcPts val="1365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spc="-20" dirty="0">
                <a:latin typeface="Arial"/>
                <a:cs typeface="Arial"/>
              </a:rPr>
              <a:t>Mood-</a:t>
            </a:r>
            <a:r>
              <a:rPr sz="1200" dirty="0">
                <a:latin typeface="Arial"/>
                <a:cs typeface="Arial"/>
              </a:rPr>
              <a:t>Driven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Recommender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  <a:buFont typeface="Arial MT"/>
              <a:buChar char="●"/>
            </a:pPr>
            <a:endParaRPr sz="1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Why</a:t>
            </a:r>
            <a:r>
              <a:rPr sz="1400" b="1" spc="-5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</a:t>
            </a:r>
            <a:r>
              <a:rPr sz="1400" b="1" spc="-4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Stand</a:t>
            </a:r>
            <a:r>
              <a:rPr sz="1400" b="1" spc="-5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</a:t>
            </a:r>
            <a:endParaRPr sz="14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69900" marR="5080" indent="-328295">
              <a:lnSpc>
                <a:spcPct val="75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Unified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Emotional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AI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API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combining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text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sentiment,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voice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emotion,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adaptive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recommendations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one </a:t>
            </a:r>
            <a:r>
              <a:rPr sz="1200" spc="-10" dirty="0">
                <a:latin typeface="Arial MT"/>
                <a:cs typeface="Arial MT"/>
              </a:rPr>
              <a:t>platform.</a:t>
            </a:r>
            <a:endParaRPr sz="1200" dirty="0">
              <a:latin typeface="Arial MT"/>
              <a:cs typeface="Arial MT"/>
            </a:endParaRPr>
          </a:p>
          <a:p>
            <a:pPr marL="469265" indent="-327660">
              <a:lnSpc>
                <a:spcPts val="975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dirty="0">
                <a:latin typeface="Arial"/>
                <a:cs typeface="Arial"/>
              </a:rPr>
              <a:t>Built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India’s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Diversity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roadmap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tune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Hinglish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regional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languages.</a:t>
            </a:r>
            <a:endParaRPr sz="1200" dirty="0">
              <a:latin typeface="Arial MT"/>
              <a:cs typeface="Arial MT"/>
            </a:endParaRPr>
          </a:p>
          <a:p>
            <a:pPr marL="469900" marR="217804" indent="-328295">
              <a:lnSpc>
                <a:spcPct val="75000"/>
              </a:lnSpc>
              <a:spcBef>
                <a:spcPts val="195"/>
              </a:spcBef>
              <a:buFont typeface="Arial MT"/>
              <a:buChar char="●"/>
              <a:tabLst>
                <a:tab pos="469900" algn="l"/>
              </a:tabLst>
            </a:pPr>
            <a:r>
              <a:rPr sz="1200" spc="-20" dirty="0">
                <a:latin typeface="Arial"/>
                <a:cs typeface="Arial"/>
              </a:rPr>
              <a:t>Cost-</a:t>
            </a:r>
            <a:r>
              <a:rPr sz="1200" spc="-10" dirty="0">
                <a:latin typeface="Arial"/>
                <a:cs typeface="Arial"/>
              </a:rPr>
              <a:t>Effective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Cloud-</a:t>
            </a:r>
            <a:r>
              <a:rPr sz="1200" spc="-10" dirty="0">
                <a:latin typeface="Arial"/>
                <a:cs typeface="Arial"/>
              </a:rPr>
              <a:t>Native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Architecture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designed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scalable, </a:t>
            </a:r>
            <a:r>
              <a:rPr sz="1200" spc="-20" dirty="0">
                <a:latin typeface="Arial MT"/>
                <a:cs typeface="Arial MT"/>
              </a:rPr>
              <a:t>volume-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pricing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ideal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Indian businesses.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4" name="Picture 2" descr="Combining artificial and human intelligence to power growth ⋆">
            <a:extLst>
              <a:ext uri="{FF2B5EF4-FFF2-40B4-BE49-F238E27FC236}">
                <a16:creationId xmlns:a16="http://schemas.microsoft.com/office/drawing/2014/main" id="{B7F824C1-DFD0-9838-4C9E-5D0D40EC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795"/>
            <a:ext cx="42291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997</Words>
  <Application>Microsoft Office PowerPoint</Application>
  <PresentationFormat>On-screen Show (16:9)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MT</vt:lpstr>
      <vt:lpstr>Wingdings</vt:lpstr>
      <vt:lpstr>Office Theme</vt:lpstr>
      <vt:lpstr>SentioAI – Every Emotion Matters</vt:lpstr>
      <vt:lpstr>Company Purpose</vt:lpstr>
      <vt:lpstr>Problem</vt:lpstr>
      <vt:lpstr>Solution</vt:lpstr>
      <vt:lpstr>PowerPoint Presentation</vt:lpstr>
      <vt:lpstr>PowerPoint Presentation</vt:lpstr>
      <vt:lpstr>Why now</vt:lpstr>
      <vt:lpstr>Market Size</vt:lpstr>
      <vt:lpstr>Competition</vt:lpstr>
      <vt:lpstr>Product</vt:lpstr>
      <vt:lpstr>PowerPoint Presentation</vt:lpstr>
      <vt:lpstr>Business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SentioAI - Every Emotion Matters</dc:title>
  <dc:creator>Alisha pinto</dc:creator>
  <cp:lastModifiedBy>Alisha pinto</cp:lastModifiedBy>
  <cp:revision>1</cp:revision>
  <dcterms:created xsi:type="dcterms:W3CDTF">2025-09-13T12:52:57Z</dcterms:created>
  <dcterms:modified xsi:type="dcterms:W3CDTF">2025-09-13T17:48:44Z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2025-09-13T00:00:00Z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2025-09-13T00:00:00Z</vt:filetime>
  </property>
</Properties>
</file>