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rchivo Black" charset="1" panose="020B0A03020202020B04"/>
      <p:regular r:id="rId24"/>
    </p:embeddedFont>
    <p:embeddedFont>
      <p:font typeface="Garet Bold" charset="1" panose="00000000000000000000"/>
      <p:regular r:id="rId25"/>
    </p:embeddedFont>
    <p:embeddedFont>
      <p:font typeface="Garet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https://www.amazon.in" TargetMode="External" Type="http://schemas.openxmlformats.org/officeDocument/2006/relationships/hyperlink"/><Relationship Id="rId5" Target="https://github.com/ASC10Nitish/-CAPSTONE_COGNIXIA_WEB_API_MAY2025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7864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60892" y="6260609"/>
            <a:ext cx="9373830" cy="68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048"/>
              </a:lnSpc>
              <a:spcBef>
                <a:spcPct val="0"/>
              </a:spcBef>
            </a:pPr>
            <a:r>
              <a:rPr lang="en-US" sz="5048" spc="-39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HP QE TRAINING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9758" y="8418778"/>
            <a:ext cx="33660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176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9758" y="8918626"/>
            <a:ext cx="405630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999" spc="176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NITISH JANGALAGI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60892" y="8418778"/>
            <a:ext cx="33660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176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TO: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60892" y="8918626"/>
            <a:ext cx="3694764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999" spc="176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RAJESH TRAINER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85854" y="2610262"/>
            <a:ext cx="10773446" cy="2602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984"/>
              </a:lnSpc>
            </a:pPr>
            <a:r>
              <a:rPr lang="en-US" sz="10085" spc="-4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23308"/>
            <a:ext cx="9560914" cy="7748981"/>
          </a:xfrm>
          <a:custGeom>
            <a:avLst/>
            <a:gdLst/>
            <a:ahLst/>
            <a:cxnLst/>
            <a:rect r="r" b="b" t="t" l="l"/>
            <a:pathLst>
              <a:path h="7748981" w="9560914">
                <a:moveTo>
                  <a:pt x="0" y="0"/>
                </a:moveTo>
                <a:lnTo>
                  <a:pt x="9560914" y="0"/>
                </a:lnTo>
                <a:lnTo>
                  <a:pt x="9560914" y="7748981"/>
                </a:lnTo>
                <a:lnTo>
                  <a:pt x="0" y="77489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33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62816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7269" y="1337131"/>
            <a:ext cx="7842225" cy="45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PRIORITY BASED TEST EXECUTION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973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4637"/>
            <a:ext cx="2690515" cy="22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TECH STACK: 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POSTMAN 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NEWMAN CLI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4035" y="4105290"/>
            <a:ext cx="8449965" cy="459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REQUESTS AUTOMATED:​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GET/USERS — FETCH ALL USERS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POST /USERS— ADD A NEW USER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 /USERS/{{USERID}} — FETCH USER BY ID​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PUT /USERS/{{USERID}} — UPDATE USER BY ID​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DELETE /USERS/{{USERID}} — DELETE USER BY ID​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38402" y="939484"/>
            <a:ext cx="10427805" cy="3809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VALIDATION CHECKS:​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HTTP STATUS CODES: 200, 201​ ,404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RESPONSE BODY CONTENT: E.G., APPLE IPHONE 14​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RESPONSE TIME: UNDER 2000MS​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HEADER : CONTENT-TYPE: APPLICATION/JSON​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38402" y="5751632"/>
            <a:ext cx="6448723" cy="2409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sz="24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COMMAND LINE EXECUTION:</a:t>
            </a:r>
          </a:p>
          <a:p>
            <a:pPr algn="l">
              <a:lnSpc>
                <a:spcPts val="2756"/>
              </a:lnSpc>
            </a:pPr>
          </a:p>
          <a:p>
            <a:pPr algn="l" marL="536103" indent="-268051" lvl="1">
              <a:lnSpc>
                <a:spcPts val="2756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RUN NEWMAN VIA CMD</a:t>
            </a:r>
          </a:p>
          <a:p>
            <a:pPr algn="l">
              <a:lnSpc>
                <a:spcPts val="2756"/>
              </a:lnSpc>
            </a:pPr>
          </a:p>
          <a:p>
            <a:pPr algn="l" marL="536103" indent="-268051" lvl="1">
              <a:lnSpc>
                <a:spcPts val="2756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GENERATE HTML REPORT </a:t>
            </a:r>
          </a:p>
          <a:p>
            <a:pPr algn="l">
              <a:lnSpc>
                <a:spcPts val="2756"/>
              </a:lnSpc>
            </a:pPr>
          </a:p>
          <a:p>
            <a:pPr algn="l" marL="536103" indent="-268051" lvl="1">
              <a:lnSpc>
                <a:spcPts val="2756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STORE OUTPUT AT NEWMAN FOLDER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42827" y="1327606"/>
            <a:ext cx="5650629" cy="4303856"/>
          </a:xfrm>
          <a:custGeom>
            <a:avLst/>
            <a:gdLst/>
            <a:ahLst/>
            <a:cxnLst/>
            <a:rect r="r" b="b" t="t" l="l"/>
            <a:pathLst>
              <a:path h="4303856" w="5650629">
                <a:moveTo>
                  <a:pt x="0" y="0"/>
                </a:moveTo>
                <a:lnTo>
                  <a:pt x="5650630" y="0"/>
                </a:lnTo>
                <a:lnTo>
                  <a:pt x="5650630" y="4303856"/>
                </a:lnTo>
                <a:lnTo>
                  <a:pt x="0" y="4303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096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217485"/>
            <a:ext cx="10371118" cy="5522620"/>
          </a:xfrm>
          <a:custGeom>
            <a:avLst/>
            <a:gdLst/>
            <a:ahLst/>
            <a:cxnLst/>
            <a:rect r="r" b="b" t="t" l="l"/>
            <a:pathLst>
              <a:path h="5522620" w="10371118">
                <a:moveTo>
                  <a:pt x="0" y="0"/>
                </a:moveTo>
                <a:lnTo>
                  <a:pt x="10371118" y="0"/>
                </a:lnTo>
                <a:lnTo>
                  <a:pt x="10371118" y="5522621"/>
                </a:lnTo>
                <a:lnTo>
                  <a:pt x="0" y="5522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42827" y="6126762"/>
            <a:ext cx="5650629" cy="3616692"/>
          </a:xfrm>
          <a:custGeom>
            <a:avLst/>
            <a:gdLst/>
            <a:ahLst/>
            <a:cxnLst/>
            <a:rect r="r" b="b" t="t" l="l"/>
            <a:pathLst>
              <a:path h="3616692" w="5650629">
                <a:moveTo>
                  <a:pt x="0" y="0"/>
                </a:moveTo>
                <a:lnTo>
                  <a:pt x="5650630" y="0"/>
                </a:lnTo>
                <a:lnTo>
                  <a:pt x="5650630" y="3616692"/>
                </a:lnTo>
                <a:lnTo>
                  <a:pt x="0" y="36166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2487" r="-10000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7269" y="1337131"/>
            <a:ext cx="10327206" cy="224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640" indent="-332820" lvl="1">
              <a:lnSpc>
                <a:spcPts val="3576"/>
              </a:lnSpc>
              <a:buFont typeface="Arial"/>
              <a:buChar char="•"/>
            </a:pPr>
            <a:r>
              <a:rPr lang="en-US" sz="3083" spc="194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API USED :  http://localhost:8081/users</a:t>
            </a:r>
          </a:p>
          <a:p>
            <a:pPr algn="l" marL="665640" indent="-332820" lvl="1">
              <a:lnSpc>
                <a:spcPts val="3576"/>
              </a:lnSpc>
              <a:buFont typeface="Arial"/>
              <a:buChar char="•"/>
            </a:pPr>
            <a:r>
              <a:rPr lang="en-US" sz="3083" spc="194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PERFORMED REQUESTS FOR GET,PUT,POST,DELETE</a:t>
            </a:r>
          </a:p>
          <a:p>
            <a:pPr algn="l" marL="665640" indent="-332820" lvl="1">
              <a:lnSpc>
                <a:spcPts val="3576"/>
              </a:lnSpc>
              <a:buFont typeface="Arial"/>
              <a:buChar char="•"/>
            </a:pPr>
            <a:r>
              <a:rPr lang="en-US" sz="3083" spc="194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POSTMAN COLLECTION DESIGN SCREENSHOT ATTACHED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772670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 REQUEST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8632" y="64973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2420" y="1692590"/>
            <a:ext cx="8620742" cy="3450910"/>
          </a:xfrm>
          <a:custGeom>
            <a:avLst/>
            <a:gdLst/>
            <a:ahLst/>
            <a:cxnLst/>
            <a:rect r="r" b="b" t="t" l="l"/>
            <a:pathLst>
              <a:path h="3450910" w="8620742">
                <a:moveTo>
                  <a:pt x="0" y="0"/>
                </a:moveTo>
                <a:lnTo>
                  <a:pt x="8620742" y="0"/>
                </a:lnTo>
                <a:lnTo>
                  <a:pt x="8620742" y="3450910"/>
                </a:lnTo>
                <a:lnTo>
                  <a:pt x="0" y="3450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615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692590"/>
            <a:ext cx="8418048" cy="3513672"/>
          </a:xfrm>
          <a:custGeom>
            <a:avLst/>
            <a:gdLst/>
            <a:ahLst/>
            <a:cxnLst/>
            <a:rect r="r" b="b" t="t" l="l"/>
            <a:pathLst>
              <a:path h="3513672" w="8418048">
                <a:moveTo>
                  <a:pt x="0" y="0"/>
                </a:moveTo>
                <a:lnTo>
                  <a:pt x="8418048" y="0"/>
                </a:lnTo>
                <a:lnTo>
                  <a:pt x="8418048" y="3513671"/>
                </a:lnTo>
                <a:lnTo>
                  <a:pt x="0" y="35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707" r="0" b="-557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420" y="5870151"/>
            <a:ext cx="8355927" cy="4219555"/>
          </a:xfrm>
          <a:custGeom>
            <a:avLst/>
            <a:gdLst/>
            <a:ahLst/>
            <a:cxnLst/>
            <a:rect r="r" b="b" t="t" l="l"/>
            <a:pathLst>
              <a:path h="4219555" w="8355927">
                <a:moveTo>
                  <a:pt x="0" y="0"/>
                </a:moveTo>
                <a:lnTo>
                  <a:pt x="8355928" y="0"/>
                </a:lnTo>
                <a:lnTo>
                  <a:pt x="8355928" y="4219556"/>
                </a:lnTo>
                <a:lnTo>
                  <a:pt x="0" y="4219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524" r="0" b="-458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5870151"/>
            <a:ext cx="8544980" cy="3786153"/>
          </a:xfrm>
          <a:custGeom>
            <a:avLst/>
            <a:gdLst/>
            <a:ahLst/>
            <a:cxnLst/>
            <a:rect r="r" b="b" t="t" l="l"/>
            <a:pathLst>
              <a:path h="3786153" w="8544980">
                <a:moveTo>
                  <a:pt x="0" y="0"/>
                </a:moveTo>
                <a:lnTo>
                  <a:pt x="8544980" y="0"/>
                </a:lnTo>
                <a:lnTo>
                  <a:pt x="8544980" y="3786153"/>
                </a:lnTo>
                <a:lnTo>
                  <a:pt x="0" y="37861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127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9964" y="1247775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 REQUEST TO GET SINGLE USER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25336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POST REQUEST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4899" y="-65640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721165"/>
            <a:ext cx="10007045" cy="5916665"/>
          </a:xfrm>
          <a:custGeom>
            <a:avLst/>
            <a:gdLst/>
            <a:ahLst/>
            <a:cxnLst/>
            <a:rect r="r" b="b" t="t" l="l"/>
            <a:pathLst>
              <a:path h="5916665" w="10007045">
                <a:moveTo>
                  <a:pt x="0" y="0"/>
                </a:moveTo>
                <a:lnTo>
                  <a:pt x="10007045" y="0"/>
                </a:lnTo>
                <a:lnTo>
                  <a:pt x="10007045" y="5916665"/>
                </a:lnTo>
                <a:lnTo>
                  <a:pt x="0" y="5916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417908"/>
            <a:ext cx="8457780" cy="3432948"/>
          </a:xfrm>
          <a:custGeom>
            <a:avLst/>
            <a:gdLst/>
            <a:ahLst/>
            <a:cxnLst/>
            <a:rect r="r" b="b" t="t" l="l"/>
            <a:pathLst>
              <a:path h="3432948" w="8457780">
                <a:moveTo>
                  <a:pt x="0" y="0"/>
                </a:moveTo>
                <a:lnTo>
                  <a:pt x="8457780" y="0"/>
                </a:lnTo>
                <a:lnTo>
                  <a:pt x="8457780" y="3432948"/>
                </a:lnTo>
                <a:lnTo>
                  <a:pt x="0" y="3432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01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76350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PUT REQUEST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5832" y="-36214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4473" y="1492565"/>
            <a:ext cx="11301259" cy="5632460"/>
          </a:xfrm>
          <a:custGeom>
            <a:avLst/>
            <a:gdLst/>
            <a:ahLst/>
            <a:cxnLst/>
            <a:rect r="r" b="b" t="t" l="l"/>
            <a:pathLst>
              <a:path h="5632460" w="11301259">
                <a:moveTo>
                  <a:pt x="0" y="0"/>
                </a:moveTo>
                <a:lnTo>
                  <a:pt x="11301259" y="0"/>
                </a:lnTo>
                <a:lnTo>
                  <a:pt x="11301259" y="5632460"/>
                </a:lnTo>
                <a:lnTo>
                  <a:pt x="0" y="5632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08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80729" y="5373568"/>
            <a:ext cx="11301259" cy="5143500"/>
          </a:xfrm>
          <a:custGeom>
            <a:avLst/>
            <a:gdLst/>
            <a:ahLst/>
            <a:cxnLst/>
            <a:rect r="r" b="b" t="t" l="l"/>
            <a:pathLst>
              <a:path h="5143500" w="11301259">
                <a:moveTo>
                  <a:pt x="0" y="0"/>
                </a:moveTo>
                <a:lnTo>
                  <a:pt x="11301259" y="0"/>
                </a:lnTo>
                <a:lnTo>
                  <a:pt x="11301259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803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1499" y="1047750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DELETE REQUEST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-36214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499" y="1721165"/>
            <a:ext cx="15100861" cy="5908212"/>
          </a:xfrm>
          <a:custGeom>
            <a:avLst/>
            <a:gdLst/>
            <a:ahLst/>
            <a:cxnLst/>
            <a:rect r="r" b="b" t="t" l="l"/>
            <a:pathLst>
              <a:path h="5908212" w="15100861">
                <a:moveTo>
                  <a:pt x="0" y="0"/>
                </a:moveTo>
                <a:lnTo>
                  <a:pt x="15100861" y="0"/>
                </a:lnTo>
                <a:lnTo>
                  <a:pt x="15100861" y="5908211"/>
                </a:lnTo>
                <a:lnTo>
                  <a:pt x="0" y="5908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90731" y="3064984"/>
            <a:ext cx="6968569" cy="6193316"/>
          </a:xfrm>
          <a:custGeom>
            <a:avLst/>
            <a:gdLst/>
            <a:ahLst/>
            <a:cxnLst/>
            <a:rect r="r" b="b" t="t" l="l"/>
            <a:pathLst>
              <a:path h="6193316" w="6968569">
                <a:moveTo>
                  <a:pt x="0" y="0"/>
                </a:moveTo>
                <a:lnTo>
                  <a:pt x="6968569" y="0"/>
                </a:lnTo>
                <a:lnTo>
                  <a:pt x="6968569" y="6193316"/>
                </a:lnTo>
                <a:lnTo>
                  <a:pt x="0" y="6193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1499" y="9486900"/>
            <a:ext cx="16888279" cy="527759"/>
          </a:xfrm>
          <a:custGeom>
            <a:avLst/>
            <a:gdLst/>
            <a:ahLst/>
            <a:cxnLst/>
            <a:rect r="r" b="b" t="t" l="l"/>
            <a:pathLst>
              <a:path h="527759" w="16888279">
                <a:moveTo>
                  <a:pt x="0" y="0"/>
                </a:moveTo>
                <a:lnTo>
                  <a:pt x="16888279" y="0"/>
                </a:lnTo>
                <a:lnTo>
                  <a:pt x="16888279" y="527759"/>
                </a:lnTo>
                <a:lnTo>
                  <a:pt x="0" y="5277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1499" y="1131383"/>
            <a:ext cx="16888279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EXECUTING THE EXPORTED COLLECTION IN CMD FROM POSTMAN USING NEWMAN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1499" y="8813485"/>
            <a:ext cx="15684501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COMMAND TO GENERATE HTML REPORT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54325" y="8078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9"/>
                </a:lnTo>
                <a:lnTo>
                  <a:pt x="0" y="959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73051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54325" y="8078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9"/>
                </a:lnTo>
                <a:lnTo>
                  <a:pt x="0" y="959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45015"/>
            <a:ext cx="18222181" cy="93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AS PART OF THIS QUALITY ENGINEERING CAPSTONE PROJECT, I HAVE GAINED HANDS-ON EXPERIENCE IN BOTH UI AND API TEST AUTOMATION, AND LEARNED THE FOLLOWING: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DESIGNED STRUCTURED SELENIUM WEB UI TEST CASES USING JAVA, TESTNG, AND THE PAGE OBJECT MODEL (POM) FOR MAINTAINABILITY AND SCALABILITY.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IMPLEMENTED FUNCTIONAL TEST SCENARIOS (E.G., PRODUCT SEARCH, CART OPERATIONS), ADDED ASSERTIONS, LOGGING (LOG4J)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ENABLED HEADLESS/HEADED TEST EXECUTION DYNAMICALLY USING A CONFIGURATION FILE, IDEAL FOR BOTH LOCAL AND CI/CD ENVIRONMENTS.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BUILT AND VALIDATED POSTMAN API TESTS COVERING MAJOR HTTP METHODS (GET, POST, PUT, DELETE), WITH CHECKS ON STATUS CODES, RESPONSE BODY, HEADERS, AND PERFORMANCE.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EXECUTED API TESTS USING NEWMAN CLI, WITH COMMAND-LINE REPORTING AND HTML REPORTS USING THE HTMLEXTRA REPORTER FOR BETTER VISIBILITY.</a:t>
            </a:r>
          </a:p>
          <a:p>
            <a:pPr algn="l">
              <a:lnSpc>
                <a:spcPts val="397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59429" y="5641"/>
            <a:ext cx="13205754" cy="80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7"/>
              </a:lnSpc>
            </a:pPr>
            <a:r>
              <a:rPr lang="en-US" b="true" sz="36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CONCLUSION :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54325" y="8078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9"/>
                </a:lnTo>
                <a:lnTo>
                  <a:pt x="0" y="959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26670" y="2832301"/>
            <a:ext cx="13494493" cy="297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4"/>
              </a:lnSpc>
            </a:pPr>
            <a:r>
              <a:rPr lang="en-US" b="true" sz="1358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7645" y="1754594"/>
            <a:ext cx="5967671" cy="60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33"/>
              </a:lnSpc>
              <a:spcBef>
                <a:spcPct val="0"/>
              </a:spcBef>
            </a:pPr>
            <a:r>
              <a:rPr lang="en-US" sz="5299" spc="-418">
                <a:solidFill>
                  <a:srgbClr val="000000">
                    <a:alpha val="72941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TASKS ASSIGNED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7645" y="2987837"/>
            <a:ext cx="13205754" cy="35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JIRA DASHBOARD</a:t>
            </a:r>
          </a:p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SELENIUM WEB UI TEST AUTOMATION</a:t>
            </a:r>
          </a:p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API AUTOMATION WITH POSTMAN AND NEWMAN</a:t>
            </a:r>
          </a:p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GITHUB INTEGRATION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7645" y="887819"/>
            <a:ext cx="6602877" cy="146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49"/>
              </a:lnSpc>
            </a:pPr>
            <a:r>
              <a:rPr lang="en-US" sz="5299" spc="-270">
                <a:solidFill>
                  <a:srgbClr val="000000">
                    <a:alpha val="72941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REFERENCE LINKS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7645" y="2699777"/>
            <a:ext cx="13205754" cy="104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7"/>
              </a:lnSpc>
            </a:pPr>
            <a:r>
              <a:rPr lang="en-US" b="true" sz="37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LINKS :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171627"/>
            <a:ext cx="17259300" cy="3894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229" indent="-343615" lvl="1">
              <a:lnSpc>
                <a:spcPts val="7957"/>
              </a:lnSpc>
              <a:buFont typeface="Arial"/>
              <a:buChar char="•"/>
            </a:pPr>
            <a:r>
              <a:rPr lang="en-US" sz="31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WEB APPLICATION :  </a:t>
            </a:r>
            <a:r>
              <a:rPr lang="en-US" sz="3183" u="sng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  <a:hlinkClick r:id="rId4" tooltip="https://www.amazon.in"/>
              </a:rPr>
              <a:t>https://www.amazon.in/</a:t>
            </a:r>
          </a:p>
          <a:p>
            <a:pPr algn="l" marL="687229" indent="-343615" lvl="1">
              <a:lnSpc>
                <a:spcPts val="7957"/>
              </a:lnSpc>
              <a:buFont typeface="Arial"/>
              <a:buChar char="•"/>
            </a:pPr>
            <a:r>
              <a:rPr lang="en-US" sz="31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API URL :  http://localhost:8081/users  [OWN API]</a:t>
            </a:r>
          </a:p>
          <a:p>
            <a:pPr algn="l" marL="687229" indent="-343615" lvl="1">
              <a:lnSpc>
                <a:spcPts val="7957"/>
              </a:lnSpc>
              <a:buFont typeface="Arial"/>
              <a:buChar char="•"/>
            </a:pPr>
            <a:r>
              <a:rPr lang="en-US" sz="3183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GITHUB REPOSITORY  :  </a:t>
            </a:r>
            <a:r>
              <a:rPr lang="en-US" sz="3183" u="sng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  <a:hlinkClick r:id="rId5" tooltip="https://github.com/ASC10Nitish/-CAPSTONE_COGNIXIA_WEB_API_MAY2025"/>
              </a:rPr>
              <a:t>https://github.com/ASC10Nitish/-CAPSTONE_COGNIXIA_WEB_API_MAY2025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698997"/>
            <a:ext cx="12154357" cy="6274687"/>
          </a:xfrm>
          <a:custGeom>
            <a:avLst/>
            <a:gdLst/>
            <a:ahLst/>
            <a:cxnLst/>
            <a:rect r="r" b="b" t="t" l="l"/>
            <a:pathLst>
              <a:path h="6274687" w="12154357">
                <a:moveTo>
                  <a:pt x="0" y="0"/>
                </a:moveTo>
                <a:lnTo>
                  <a:pt x="12154357" y="0"/>
                </a:lnTo>
                <a:lnTo>
                  <a:pt x="12154357" y="6274687"/>
                </a:lnTo>
                <a:lnTo>
                  <a:pt x="0" y="6274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8768" y="134385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JIRA DASHBOARD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1908" y="679099"/>
            <a:ext cx="15879255" cy="271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CREATED ONE EPIC UNDER WHICH 3 STORY ARE DEFINED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FRIST STORY IS LINKED WITH 2 BUGS AND ARE PLACED IN SPRINT FOR EXECUTION AS THESE ARE OF HIGH IMPORTANCE 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THE OTHER 2 STORY ARE IN BACKLOG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3698997"/>
            <a:ext cx="12154357" cy="6274687"/>
          </a:xfrm>
          <a:custGeom>
            <a:avLst/>
            <a:gdLst/>
            <a:ahLst/>
            <a:cxnLst/>
            <a:rect r="r" b="b" t="t" l="l"/>
            <a:pathLst>
              <a:path h="6274687" w="12154357">
                <a:moveTo>
                  <a:pt x="0" y="0"/>
                </a:moveTo>
                <a:lnTo>
                  <a:pt x="12154357" y="0"/>
                </a:lnTo>
                <a:lnTo>
                  <a:pt x="12154357" y="6274687"/>
                </a:lnTo>
                <a:lnTo>
                  <a:pt x="0" y="6274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622103"/>
            <a:ext cx="11508408" cy="3855317"/>
          </a:xfrm>
          <a:custGeom>
            <a:avLst/>
            <a:gdLst/>
            <a:ahLst/>
            <a:cxnLst/>
            <a:rect r="r" b="b" t="t" l="l"/>
            <a:pathLst>
              <a:path h="3855317" w="11508408">
                <a:moveTo>
                  <a:pt x="0" y="0"/>
                </a:moveTo>
                <a:lnTo>
                  <a:pt x="11508408" y="0"/>
                </a:lnTo>
                <a:lnTo>
                  <a:pt x="11508408" y="3855317"/>
                </a:lnTo>
                <a:lnTo>
                  <a:pt x="0" y="3855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265565"/>
            <a:ext cx="11508408" cy="3634847"/>
          </a:xfrm>
          <a:custGeom>
            <a:avLst/>
            <a:gdLst/>
            <a:ahLst/>
            <a:cxnLst/>
            <a:rect r="r" b="b" t="t" l="l"/>
            <a:pathLst>
              <a:path h="3634847" w="11508408">
                <a:moveTo>
                  <a:pt x="0" y="0"/>
                </a:moveTo>
                <a:lnTo>
                  <a:pt x="11508408" y="0"/>
                </a:lnTo>
                <a:lnTo>
                  <a:pt x="11508408" y="3634848"/>
                </a:lnTo>
                <a:lnTo>
                  <a:pt x="0" y="3634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7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-58342"/>
            <a:ext cx="4824710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JIRA DASHBOARD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9324"/>
            <a:ext cx="158792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b="true" sz="230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PROCESS OF SPRINT COMPLETION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612786"/>
            <a:ext cx="158792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b="true" sz="230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SPECIFIED TIMELINE FOR SPRINT COMPLETION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739150"/>
            <a:ext cx="12005083" cy="4349080"/>
          </a:xfrm>
          <a:custGeom>
            <a:avLst/>
            <a:gdLst/>
            <a:ahLst/>
            <a:cxnLst/>
            <a:rect r="r" b="b" t="t" l="l"/>
            <a:pathLst>
              <a:path h="4349080" w="12005083">
                <a:moveTo>
                  <a:pt x="0" y="0"/>
                </a:moveTo>
                <a:lnTo>
                  <a:pt x="12005083" y="0"/>
                </a:lnTo>
                <a:lnTo>
                  <a:pt x="12005083" y="4349080"/>
                </a:lnTo>
                <a:lnTo>
                  <a:pt x="0" y="4349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322" r="0" b="-182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493043"/>
            <a:ext cx="6794422" cy="3278309"/>
          </a:xfrm>
          <a:custGeom>
            <a:avLst/>
            <a:gdLst/>
            <a:ahLst/>
            <a:cxnLst/>
            <a:rect r="r" b="b" t="t" l="l"/>
            <a:pathLst>
              <a:path h="3278309" w="6794422">
                <a:moveTo>
                  <a:pt x="0" y="0"/>
                </a:moveTo>
                <a:lnTo>
                  <a:pt x="6794422" y="0"/>
                </a:lnTo>
                <a:lnTo>
                  <a:pt x="6794422" y="3278309"/>
                </a:lnTo>
                <a:lnTo>
                  <a:pt x="0" y="3278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57663" y="6493043"/>
            <a:ext cx="7042532" cy="3278309"/>
          </a:xfrm>
          <a:custGeom>
            <a:avLst/>
            <a:gdLst/>
            <a:ahLst/>
            <a:cxnLst/>
            <a:rect r="r" b="b" t="t" l="l"/>
            <a:pathLst>
              <a:path h="3278309" w="7042532">
                <a:moveTo>
                  <a:pt x="0" y="0"/>
                </a:moveTo>
                <a:lnTo>
                  <a:pt x="7042532" y="0"/>
                </a:lnTo>
                <a:lnTo>
                  <a:pt x="7042532" y="3278309"/>
                </a:lnTo>
                <a:lnTo>
                  <a:pt x="0" y="3278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16" t="0" r="-1995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57535"/>
            <a:ext cx="158792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b="true" sz="230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TEST EXECUTION RESULTS USING XRAY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5278" y="-36214"/>
            <a:ext cx="4824710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JIRA DASHBOARD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62816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 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78053"/>
            <a:ext cx="9060160" cy="693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FEATURES:​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​​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TESTNG ASSERTIONS 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LOG4J LOGGING FOR TRACEABILITY​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EXECUTION VIA TESTNG_CAPSTONE.XML​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SCREENSHOT CAPTURE ON TEST FAILURE​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HEADED AND HEADLESS MODE  VIA CONFIG.PROPERTIES​</a:t>
            </a:r>
          </a:p>
          <a:p>
            <a:pPr algn="l">
              <a:lnSpc>
                <a:spcPts val="6207"/>
              </a:lnSpc>
            </a:pP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​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57531" y="1920928"/>
            <a:ext cx="4560193" cy="467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7"/>
              </a:lnSpc>
              <a:spcBef>
                <a:spcPct val="0"/>
              </a:spcBef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TECH STACK: 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JAVA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WEBDRIVER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TESTNG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MAVEN​</a:t>
            </a:r>
          </a:p>
          <a:p>
            <a:pPr algn="l">
              <a:lnSpc>
                <a:spcPts val="4717"/>
              </a:lnSpc>
            </a:pPr>
          </a:p>
          <a:p>
            <a:pPr algn="l">
              <a:lnSpc>
                <a:spcPts val="4717"/>
              </a:lnSpc>
              <a:spcBef>
                <a:spcPct val="0"/>
              </a:spcBef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CODE </a:t>
            </a: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DESIGN PATTERN: </a:t>
            </a:r>
          </a:p>
          <a:p>
            <a:pPr algn="l">
              <a:lnSpc>
                <a:spcPts val="4717"/>
              </a:lnSpc>
              <a:spcBef>
                <a:spcPct val="0"/>
              </a:spcBef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PAGE OBJECT MODEL (POM)​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4227" y="2240489"/>
            <a:ext cx="12333760" cy="6336469"/>
          </a:xfrm>
          <a:custGeom>
            <a:avLst/>
            <a:gdLst/>
            <a:ahLst/>
            <a:cxnLst/>
            <a:rect r="r" b="b" t="t" l="l"/>
            <a:pathLst>
              <a:path h="6336469" w="12333760">
                <a:moveTo>
                  <a:pt x="0" y="0"/>
                </a:moveTo>
                <a:lnTo>
                  <a:pt x="12333760" y="0"/>
                </a:lnTo>
                <a:lnTo>
                  <a:pt x="12333760" y="6336470"/>
                </a:lnTo>
                <a:lnTo>
                  <a:pt x="0" y="63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62816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6300"/>
            <a:ext cx="15879255" cy="933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WEB APPLICATION USED IS AMAZON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TEST EXECUTION FLOW USING LOGS  :</a:t>
            </a:r>
          </a:p>
          <a:p>
            <a:pPr algn="l">
              <a:lnSpc>
                <a:spcPts val="4370"/>
              </a:lnSpc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</a:t>
            </a: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USAGE OF PAGE OBJECT MODEL , ASSERTIONS AND LOGGING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DESIGNED CODE FOR BOTH HEADED AND HEADLESS MODE USING CONFIG.PROPERTIES FILE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EXECUTED TEST FROM TESTNG_CAPSTONE.XML FILE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46560" y="1205230"/>
            <a:ext cx="11301259" cy="1878834"/>
          </a:xfrm>
          <a:custGeom>
            <a:avLst/>
            <a:gdLst/>
            <a:ahLst/>
            <a:cxnLst/>
            <a:rect r="r" b="b" t="t" l="l"/>
            <a:pathLst>
              <a:path h="1878834" w="11301259">
                <a:moveTo>
                  <a:pt x="0" y="0"/>
                </a:moveTo>
                <a:lnTo>
                  <a:pt x="11301259" y="0"/>
                </a:lnTo>
                <a:lnTo>
                  <a:pt x="11301259" y="1878834"/>
                </a:lnTo>
                <a:lnTo>
                  <a:pt x="0" y="1878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46560" y="3455539"/>
            <a:ext cx="11301259" cy="3672909"/>
          </a:xfrm>
          <a:custGeom>
            <a:avLst/>
            <a:gdLst/>
            <a:ahLst/>
            <a:cxnLst/>
            <a:rect r="r" b="b" t="t" l="l"/>
            <a:pathLst>
              <a:path h="3672909" w="11301259">
                <a:moveTo>
                  <a:pt x="0" y="0"/>
                </a:moveTo>
                <a:lnTo>
                  <a:pt x="11301259" y="0"/>
                </a:lnTo>
                <a:lnTo>
                  <a:pt x="11301259" y="3672909"/>
                </a:lnTo>
                <a:lnTo>
                  <a:pt x="0" y="367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46560" y="7499923"/>
            <a:ext cx="11301259" cy="2161366"/>
          </a:xfrm>
          <a:custGeom>
            <a:avLst/>
            <a:gdLst/>
            <a:ahLst/>
            <a:cxnLst/>
            <a:rect r="r" b="b" t="t" l="l"/>
            <a:pathLst>
              <a:path h="2161366" w="11301259">
                <a:moveTo>
                  <a:pt x="0" y="0"/>
                </a:moveTo>
                <a:lnTo>
                  <a:pt x="11301259" y="0"/>
                </a:lnTo>
                <a:lnTo>
                  <a:pt x="11301259" y="2161366"/>
                </a:lnTo>
                <a:lnTo>
                  <a:pt x="0" y="2161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0495" y="976630"/>
            <a:ext cx="5066065" cy="757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2"/>
              </a:lnSpc>
            </a:pPr>
            <a:r>
              <a:rPr lang="en-US" b="true" sz="348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(CODE SNIPPETS 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154172"/>
            <a:ext cx="4884209" cy="90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TO FIND AND CLICK ELEMENT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301519"/>
            <a:ext cx="4884209" cy="90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STRUCTURE OF A METHOD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134625"/>
            <a:ext cx="4884209" cy="134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METHOD FOR HIGHLIGHTNING </a:t>
            </a:r>
          </a:p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ELEMENTS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154325" y="-125533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-98661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DAGoQnJzJmY</dc:identifier>
  <dcterms:modified xsi:type="dcterms:W3CDTF">2011-08-01T06:04:30Z</dcterms:modified>
  <cp:revision>1</cp:revision>
  <dc:title>CAPSTONE_PROJECT</dc:title>
</cp:coreProperties>
</file>