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d99aeb16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d99aeb16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d99aeb16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d99aeb16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d99aeb1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d99aeb1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d99aeb16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d99aeb16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d99aeb16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d99aeb16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d99aeb16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d99aeb16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d99aeb16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d99aeb16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d99aeb16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d99aeb16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d99aeb16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d99aeb16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58175"/>
            <a:ext cx="8520600" cy="1192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VIRTUAL LEARNING SYSTEM</a:t>
            </a:r>
            <a:endParaRPr/>
          </a:p>
        </p:txBody>
      </p:sp>
      <p:sp>
        <p:nvSpPr>
          <p:cNvPr id="55" name="Google Shape;55;p13"/>
          <p:cNvSpPr txBox="1"/>
          <p:nvPr/>
        </p:nvSpPr>
        <p:spPr>
          <a:xfrm>
            <a:off x="5039275" y="3731225"/>
            <a:ext cx="3783300" cy="10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BODHA KULKARNI</a:t>
            </a:r>
            <a:endParaRPr sz="1800">
              <a:solidFill>
                <a:schemeClr val="dk2"/>
              </a:solidFill>
            </a:endParaRPr>
          </a:p>
          <a:p>
            <a:pPr indent="0" lvl="0" marL="0" rtl="0" algn="l">
              <a:spcBef>
                <a:spcPts val="0"/>
              </a:spcBef>
              <a:spcAft>
                <a:spcPts val="0"/>
              </a:spcAft>
              <a:buNone/>
            </a:pPr>
            <a:r>
              <a:rPr lang="en" sz="1800">
                <a:solidFill>
                  <a:schemeClr val="dk2"/>
                </a:solidFill>
              </a:rPr>
              <a:t>Associate Software Engineer</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Under the </a:t>
            </a:r>
            <a:r>
              <a:rPr lang="en" sz="1800">
                <a:solidFill>
                  <a:schemeClr val="dk2"/>
                </a:solidFill>
              </a:rPr>
              <a:t>Guidance</a:t>
            </a:r>
            <a:r>
              <a:rPr lang="en" sz="1800">
                <a:solidFill>
                  <a:schemeClr val="dk2"/>
                </a:solidFill>
              </a:rPr>
              <a:t> of : Subbu Sir</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CONCLUSION</a:t>
            </a:r>
            <a:endParaRPr sz="2820"/>
          </a:p>
        </p:txBody>
      </p:sp>
      <p:sp>
        <p:nvSpPr>
          <p:cNvPr id="112" name="Google Shape;112;p22"/>
          <p:cNvSpPr txBox="1"/>
          <p:nvPr>
            <p:ph idx="1" type="body"/>
          </p:nvPr>
        </p:nvSpPr>
        <p:spPr>
          <a:xfrm>
            <a:off x="311700" y="1401825"/>
            <a:ext cx="8520600" cy="330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The </a:t>
            </a:r>
            <a:r>
              <a:rPr lang="en" sz="2100"/>
              <a:t>Virtual Learning System or VLS is able register administrators to manage various courses, authors, learners and reviews. The admin registration is able to Register admins and can be logged in through Login component, Admin is able to add and view Courses, authors learners and reviews. </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5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VIRTUAL LEARNING SYSTEM</a:t>
            </a:r>
            <a:endParaRPr/>
          </a:p>
        </p:txBody>
      </p:sp>
      <p:sp>
        <p:nvSpPr>
          <p:cNvPr id="61" name="Google Shape;61;p14"/>
          <p:cNvSpPr txBox="1"/>
          <p:nvPr>
            <p:ph idx="1" type="body"/>
          </p:nvPr>
        </p:nvSpPr>
        <p:spPr>
          <a:xfrm>
            <a:off x="311700" y="949250"/>
            <a:ext cx="8520600" cy="37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Virtual Learning System or VLS is a app</a:t>
            </a:r>
            <a:r>
              <a:rPr lang="en" sz="2000"/>
              <a:t> that allows administrators to manage various courses, authors, learners, registrations and reviews </a:t>
            </a:r>
            <a:endParaRPr sz="2000"/>
          </a:p>
          <a:p>
            <a:pPr indent="0" lvl="0" marL="0" rtl="0" algn="l">
              <a:spcBef>
                <a:spcPts val="1200"/>
              </a:spcBef>
              <a:spcAft>
                <a:spcPts val="0"/>
              </a:spcAft>
              <a:buNone/>
            </a:pPr>
            <a:r>
              <a:rPr lang="en" sz="2000"/>
              <a:t>The application is implemented with Spring Boot at the backend and Angular at the frontend.</a:t>
            </a:r>
            <a:endParaRPr sz="2000"/>
          </a:p>
          <a:p>
            <a:pPr indent="0" lvl="0" marL="0" rtl="0" algn="l">
              <a:spcBef>
                <a:spcPts val="1200"/>
              </a:spcBef>
              <a:spcAft>
                <a:spcPts val="0"/>
              </a:spcAft>
              <a:buNone/>
            </a:pPr>
            <a:r>
              <a:rPr lang="en" sz="2000"/>
              <a:t>The application is implemented in three versions: </a:t>
            </a:r>
            <a:endParaRPr sz="2000"/>
          </a:p>
          <a:p>
            <a:pPr indent="0" lvl="0" marL="0" rtl="0" algn="l">
              <a:spcBef>
                <a:spcPts val="1200"/>
              </a:spcBef>
              <a:spcAft>
                <a:spcPts val="0"/>
              </a:spcAft>
              <a:buNone/>
            </a:pPr>
            <a:r>
              <a:rPr lang="en" sz="2000"/>
              <a:t>• Version 1: An application with Frontend as Angular. </a:t>
            </a:r>
            <a:endParaRPr sz="2000"/>
          </a:p>
          <a:p>
            <a:pPr indent="0" lvl="0" marL="0" rtl="0" algn="l">
              <a:spcBef>
                <a:spcPts val="1200"/>
              </a:spcBef>
              <a:spcAft>
                <a:spcPts val="0"/>
              </a:spcAft>
              <a:buNone/>
            </a:pPr>
            <a:r>
              <a:rPr lang="en" sz="2000"/>
              <a:t>• Version 2: An application with Backend as Spring Boot and MySQL as Database</a:t>
            </a:r>
            <a:endParaRPr sz="2000"/>
          </a:p>
          <a:p>
            <a:pPr indent="0" lvl="0" marL="0" rtl="0" algn="l">
              <a:spcBef>
                <a:spcPts val="1200"/>
              </a:spcBef>
              <a:spcAft>
                <a:spcPts val="1200"/>
              </a:spcAft>
              <a:buClr>
                <a:schemeClr val="dk1"/>
              </a:buClr>
              <a:buSzPts val="1100"/>
              <a:buFont typeface="Arial"/>
              <a:buNone/>
            </a:pPr>
            <a:r>
              <a:rPr lang="en" sz="2000"/>
              <a:t>• Version 3: Connecting Frontend and Backend using Rest API’s.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FrontEnd-Angular</a:t>
            </a:r>
            <a:endParaRPr sz="2820"/>
          </a:p>
        </p:txBody>
      </p:sp>
      <p:sp>
        <p:nvSpPr>
          <p:cNvPr id="67" name="Google Shape;67;p15"/>
          <p:cNvSpPr txBox="1"/>
          <p:nvPr>
            <p:ph idx="1" type="body"/>
          </p:nvPr>
        </p:nvSpPr>
        <p:spPr>
          <a:xfrm>
            <a:off x="311700" y="14495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Angular is a web framework that empowers developers to build fast, reliable applications.</a:t>
            </a:r>
            <a:endParaRPr sz="2000"/>
          </a:p>
          <a:p>
            <a:pPr indent="0" lvl="0" marL="0" rtl="0" algn="l">
              <a:spcBef>
                <a:spcPts val="1200"/>
              </a:spcBef>
              <a:spcAft>
                <a:spcPts val="0"/>
              </a:spcAft>
              <a:buNone/>
            </a:pPr>
            <a:r>
              <a:rPr lang="en" sz="2000"/>
              <a:t>It is a component-based framework for building scalable web applications</a:t>
            </a:r>
            <a:endParaRPr sz="2000"/>
          </a:p>
          <a:p>
            <a:pPr indent="0" lvl="0" marL="0" rtl="0" algn="l">
              <a:spcBef>
                <a:spcPts val="1200"/>
              </a:spcBef>
              <a:spcAft>
                <a:spcPts val="0"/>
              </a:spcAft>
              <a:buNone/>
            </a:pPr>
            <a:r>
              <a:rPr lang="en" sz="2000"/>
              <a:t>It has collection of well-integrated libraries that cover a wide variety of features, including routing and forms management.</a:t>
            </a:r>
            <a:endParaRPr sz="2000"/>
          </a:p>
          <a:p>
            <a:pPr indent="0" lvl="0" marL="0" rtl="0" algn="l">
              <a:spcBef>
                <a:spcPts val="1200"/>
              </a:spcBef>
              <a:spcAft>
                <a:spcPts val="1200"/>
              </a:spcAft>
              <a:buNone/>
            </a:pPr>
            <a:r>
              <a:rPr lang="en" sz="2000"/>
              <a:t>In the Project Angular is used to build Frontend components, create forms and connect them through routing.</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Backend- Spring Boot</a:t>
            </a:r>
            <a:endParaRPr sz="2820"/>
          </a:p>
        </p:txBody>
      </p:sp>
      <p:sp>
        <p:nvSpPr>
          <p:cNvPr id="73" name="Google Shape;73;p16"/>
          <p:cNvSpPr txBox="1"/>
          <p:nvPr>
            <p:ph idx="1" type="body"/>
          </p:nvPr>
        </p:nvSpPr>
        <p:spPr>
          <a:xfrm>
            <a:off x="311700" y="1152475"/>
            <a:ext cx="8620500" cy="3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Spring Boot is a framework that simplifies building Java applications by providing pre-configured setups and reducing code time.</a:t>
            </a:r>
            <a:endParaRPr sz="2000"/>
          </a:p>
          <a:p>
            <a:pPr indent="0" lvl="0" marL="0" rtl="0" algn="l">
              <a:spcBef>
                <a:spcPts val="1200"/>
              </a:spcBef>
              <a:spcAft>
                <a:spcPts val="0"/>
              </a:spcAft>
              <a:buNone/>
            </a:pPr>
            <a:r>
              <a:rPr lang="en" sz="2000"/>
              <a:t>Auto-configuration: Automatically configures your application based on its dependencies, saving development time. </a:t>
            </a:r>
            <a:endParaRPr sz="2000"/>
          </a:p>
          <a:p>
            <a:pPr indent="0" lvl="0" marL="0" rtl="0" algn="l">
              <a:spcBef>
                <a:spcPts val="1200"/>
              </a:spcBef>
              <a:spcAft>
                <a:spcPts val="0"/>
              </a:spcAft>
              <a:buNone/>
            </a:pPr>
            <a:r>
              <a:rPr lang="en" sz="2000"/>
              <a:t>Embedded Servers: Includes built-in servers like Tomcat, so you can run applications without deploying them separately.</a:t>
            </a:r>
            <a:endParaRPr sz="2000"/>
          </a:p>
          <a:p>
            <a:pPr indent="0" lvl="0" marL="0" rtl="0" algn="l">
              <a:spcBef>
                <a:spcPts val="1200"/>
              </a:spcBef>
              <a:spcAft>
                <a:spcPts val="1200"/>
              </a:spcAft>
              <a:buNone/>
            </a:pPr>
            <a:r>
              <a:rPr lang="en" sz="2000"/>
              <a:t>In the Project Spring Boot is used to build Backend and connect with SQL</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26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 API</a:t>
            </a:r>
            <a:endParaRPr/>
          </a:p>
        </p:txBody>
      </p:sp>
      <p:sp>
        <p:nvSpPr>
          <p:cNvPr id="79" name="Google Shape;79;p17"/>
          <p:cNvSpPr txBox="1"/>
          <p:nvPr>
            <p:ph idx="1" type="body"/>
          </p:nvPr>
        </p:nvSpPr>
        <p:spPr>
          <a:xfrm>
            <a:off x="311700" y="798850"/>
            <a:ext cx="8520600" cy="3876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2000"/>
              <a:t>REST APIs (Representational State Transfer Application Programming Interfaces) are a way for different systems to communicate by adhering to REST principles, using standard HTTP methods like GET, POST, PUT, and DELETE.</a:t>
            </a:r>
            <a:endParaRPr sz="2000"/>
          </a:p>
          <a:p>
            <a:pPr indent="0" lvl="0" marL="0" rtl="0" algn="l">
              <a:lnSpc>
                <a:spcPct val="105000"/>
              </a:lnSpc>
              <a:spcBef>
                <a:spcPts val="1200"/>
              </a:spcBef>
              <a:spcAft>
                <a:spcPts val="0"/>
              </a:spcAft>
              <a:buNone/>
            </a:pPr>
            <a:r>
              <a:rPr lang="en" sz="2000"/>
              <a:t>HTTP Methods: CRUD operations are mapped to HTTP verbs:</a:t>
            </a:r>
            <a:endParaRPr sz="2000"/>
          </a:p>
          <a:p>
            <a:pPr indent="0" lvl="0" marL="0" rtl="0" algn="l">
              <a:lnSpc>
                <a:spcPct val="105000"/>
              </a:lnSpc>
              <a:spcBef>
                <a:spcPts val="1200"/>
              </a:spcBef>
              <a:spcAft>
                <a:spcPts val="0"/>
              </a:spcAft>
              <a:buNone/>
            </a:pPr>
            <a:r>
              <a:rPr lang="en" sz="2000"/>
              <a:t>GET: Retrieve data</a:t>
            </a:r>
            <a:endParaRPr sz="2000"/>
          </a:p>
          <a:p>
            <a:pPr indent="0" lvl="0" marL="0" rtl="0" algn="l">
              <a:lnSpc>
                <a:spcPct val="105000"/>
              </a:lnSpc>
              <a:spcBef>
                <a:spcPts val="1200"/>
              </a:spcBef>
              <a:spcAft>
                <a:spcPts val="0"/>
              </a:spcAft>
              <a:buNone/>
            </a:pPr>
            <a:r>
              <a:rPr lang="en" sz="2000"/>
              <a:t>POST: Create new data</a:t>
            </a:r>
            <a:endParaRPr sz="2000"/>
          </a:p>
          <a:p>
            <a:pPr indent="0" lvl="0" marL="0" rtl="0" algn="l">
              <a:lnSpc>
                <a:spcPct val="105000"/>
              </a:lnSpc>
              <a:spcBef>
                <a:spcPts val="1200"/>
              </a:spcBef>
              <a:spcAft>
                <a:spcPts val="0"/>
              </a:spcAft>
              <a:buNone/>
            </a:pPr>
            <a:r>
              <a:rPr lang="en" sz="2000"/>
              <a:t>PUT: Update existing data</a:t>
            </a:r>
            <a:endParaRPr sz="2000"/>
          </a:p>
          <a:p>
            <a:pPr indent="0" lvl="0" marL="0" rtl="0" algn="l">
              <a:lnSpc>
                <a:spcPct val="105000"/>
              </a:lnSpc>
              <a:spcBef>
                <a:spcPts val="1200"/>
              </a:spcBef>
              <a:spcAft>
                <a:spcPts val="0"/>
              </a:spcAft>
              <a:buNone/>
            </a:pPr>
            <a:r>
              <a:rPr lang="en" sz="2000"/>
              <a:t>DELETE: Remove data</a:t>
            </a:r>
            <a:endParaRPr sz="2000"/>
          </a:p>
          <a:p>
            <a:pPr indent="0" lvl="0" marL="0" rtl="0" algn="l">
              <a:lnSpc>
                <a:spcPct val="105000"/>
              </a:lnSpc>
              <a:spcBef>
                <a:spcPts val="1200"/>
              </a:spcBef>
              <a:spcAft>
                <a:spcPts val="1200"/>
              </a:spcAft>
              <a:buNone/>
            </a:pPr>
            <a:r>
              <a:rPr lang="en" sz="2000"/>
              <a:t>Used in the Project to connect Frontend,Backend and Database.</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Admin registration: Used to register Admin</a:t>
            </a:r>
            <a:endParaRPr sz="2000"/>
          </a:p>
          <a:p>
            <a:pPr indent="0" lvl="0" marL="0" rtl="0" algn="l">
              <a:spcBef>
                <a:spcPts val="1200"/>
              </a:spcBef>
              <a:spcAft>
                <a:spcPts val="0"/>
              </a:spcAft>
              <a:buNone/>
            </a:pPr>
            <a:r>
              <a:rPr lang="en" sz="2000"/>
              <a:t>Login: Login with Proper Credentials</a:t>
            </a:r>
            <a:endParaRPr sz="2000"/>
          </a:p>
          <a:p>
            <a:pPr indent="0" lvl="0" marL="0" rtl="0" algn="l">
              <a:spcBef>
                <a:spcPts val="1200"/>
              </a:spcBef>
              <a:spcAft>
                <a:spcPts val="0"/>
              </a:spcAft>
              <a:buNone/>
            </a:pPr>
            <a:r>
              <a:rPr lang="en" sz="2000"/>
              <a:t>Courses: Add and display Courses</a:t>
            </a:r>
            <a:endParaRPr sz="2000"/>
          </a:p>
          <a:p>
            <a:pPr indent="0" lvl="0" marL="0" rtl="0" algn="l">
              <a:spcBef>
                <a:spcPts val="1200"/>
              </a:spcBef>
              <a:spcAft>
                <a:spcPts val="0"/>
              </a:spcAft>
              <a:buClr>
                <a:schemeClr val="dk1"/>
              </a:buClr>
              <a:buSzPts val="1100"/>
              <a:buFont typeface="Arial"/>
              <a:buNone/>
            </a:pPr>
            <a:r>
              <a:rPr lang="en" sz="2000"/>
              <a:t>Authors: Add and display Authors</a:t>
            </a:r>
            <a:endParaRPr sz="2000"/>
          </a:p>
          <a:p>
            <a:pPr indent="0" lvl="0" marL="0" rtl="0" algn="l">
              <a:spcBef>
                <a:spcPts val="1200"/>
              </a:spcBef>
              <a:spcAft>
                <a:spcPts val="0"/>
              </a:spcAft>
              <a:buNone/>
            </a:pPr>
            <a:r>
              <a:rPr lang="en" sz="2000"/>
              <a:t>Learners: Add and view Learners</a:t>
            </a:r>
            <a:endParaRPr sz="2000"/>
          </a:p>
          <a:p>
            <a:pPr indent="0" lvl="0" marL="0" rtl="0" algn="l">
              <a:spcBef>
                <a:spcPts val="1200"/>
              </a:spcBef>
              <a:spcAft>
                <a:spcPts val="1200"/>
              </a:spcAft>
              <a:buNone/>
            </a:pPr>
            <a:r>
              <a:rPr lang="en" sz="2000"/>
              <a:t>Reviews: Add and view Reviews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421125" y="69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 registration and Login</a:t>
            </a:r>
            <a:endParaRPr/>
          </a:p>
        </p:txBody>
      </p:sp>
      <p:pic>
        <p:nvPicPr>
          <p:cNvPr id="91" name="Google Shape;91;p19"/>
          <p:cNvPicPr preferRelativeResize="0"/>
          <p:nvPr/>
        </p:nvPicPr>
        <p:blipFill>
          <a:blip r:embed="rId3">
            <a:alphaModFix/>
          </a:blip>
          <a:stretch>
            <a:fillRect/>
          </a:stretch>
        </p:blipFill>
        <p:spPr>
          <a:xfrm>
            <a:off x="78175" y="642525"/>
            <a:ext cx="4660293" cy="2190275"/>
          </a:xfrm>
          <a:prstGeom prst="rect">
            <a:avLst/>
          </a:prstGeom>
          <a:noFill/>
          <a:ln>
            <a:noFill/>
          </a:ln>
        </p:spPr>
      </p:pic>
      <p:pic>
        <p:nvPicPr>
          <p:cNvPr id="92" name="Google Shape;92;p19"/>
          <p:cNvPicPr preferRelativeResize="0"/>
          <p:nvPr/>
        </p:nvPicPr>
        <p:blipFill>
          <a:blip r:embed="rId4">
            <a:alphaModFix/>
          </a:blip>
          <a:stretch>
            <a:fillRect/>
          </a:stretch>
        </p:blipFill>
        <p:spPr>
          <a:xfrm>
            <a:off x="4226325" y="2863350"/>
            <a:ext cx="4792325" cy="2190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405500" y="85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Registrations Testing and ER diagram</a:t>
            </a:r>
            <a:endParaRPr/>
          </a:p>
        </p:txBody>
      </p:sp>
      <p:pic>
        <p:nvPicPr>
          <p:cNvPr id="98" name="Google Shape;98;p20"/>
          <p:cNvPicPr preferRelativeResize="0"/>
          <p:nvPr/>
        </p:nvPicPr>
        <p:blipFill>
          <a:blip r:embed="rId3">
            <a:alphaModFix/>
          </a:blip>
          <a:stretch>
            <a:fillRect/>
          </a:stretch>
        </p:blipFill>
        <p:spPr>
          <a:xfrm>
            <a:off x="5157449" y="981650"/>
            <a:ext cx="3768653" cy="1965394"/>
          </a:xfrm>
          <a:prstGeom prst="rect">
            <a:avLst/>
          </a:prstGeom>
          <a:noFill/>
          <a:ln>
            <a:noFill/>
          </a:ln>
        </p:spPr>
      </p:pic>
      <p:pic>
        <p:nvPicPr>
          <p:cNvPr id="99" name="Google Shape;99;p20"/>
          <p:cNvPicPr preferRelativeResize="0"/>
          <p:nvPr/>
        </p:nvPicPr>
        <p:blipFill>
          <a:blip r:embed="rId4">
            <a:alphaModFix/>
          </a:blip>
          <a:stretch>
            <a:fillRect/>
          </a:stretch>
        </p:blipFill>
        <p:spPr>
          <a:xfrm>
            <a:off x="2692874" y="3118144"/>
            <a:ext cx="3758256" cy="1891656"/>
          </a:xfrm>
          <a:prstGeom prst="rect">
            <a:avLst/>
          </a:prstGeom>
          <a:noFill/>
          <a:ln>
            <a:noFill/>
          </a:ln>
        </p:spPr>
      </p:pic>
      <p:pic>
        <p:nvPicPr>
          <p:cNvPr id="100" name="Google Shape;100;p20"/>
          <p:cNvPicPr preferRelativeResize="0"/>
          <p:nvPr/>
        </p:nvPicPr>
        <p:blipFill>
          <a:blip r:embed="rId5">
            <a:alphaModFix/>
          </a:blip>
          <a:stretch>
            <a:fillRect/>
          </a:stretch>
        </p:blipFill>
        <p:spPr>
          <a:xfrm>
            <a:off x="152400" y="810550"/>
            <a:ext cx="4556415" cy="21551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217900" y="24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Faced</a:t>
            </a:r>
            <a:endParaRPr/>
          </a:p>
        </p:txBody>
      </p:sp>
      <p:sp>
        <p:nvSpPr>
          <p:cNvPr id="106" name="Google Shape;106;p21"/>
          <p:cNvSpPr txBox="1"/>
          <p:nvPr>
            <p:ph idx="1" type="body"/>
          </p:nvPr>
        </p:nvSpPr>
        <p:spPr>
          <a:xfrm>
            <a:off x="145925" y="1182950"/>
            <a:ext cx="8998200" cy="3845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000"/>
              <a:t>Learning and </a:t>
            </a:r>
            <a:r>
              <a:rPr lang="en" sz="2000"/>
              <a:t>Implementing</a:t>
            </a:r>
            <a:r>
              <a:rPr lang="en" sz="2000"/>
              <a:t> </a:t>
            </a:r>
            <a:r>
              <a:rPr lang="en" sz="2000"/>
              <a:t>Spring Boot</a:t>
            </a:r>
            <a:endParaRPr sz="2000"/>
          </a:p>
          <a:p>
            <a:pPr indent="0" lvl="0" marL="0" rtl="0" algn="l">
              <a:lnSpc>
                <a:spcPct val="115000"/>
              </a:lnSpc>
              <a:spcBef>
                <a:spcPts val="1200"/>
              </a:spcBef>
              <a:spcAft>
                <a:spcPts val="0"/>
              </a:spcAft>
              <a:buNone/>
            </a:pPr>
            <a:r>
              <a:rPr lang="en" sz="2000"/>
              <a:t>Problems with CORS policy and Cross Origin</a:t>
            </a:r>
            <a:endParaRPr sz="2000"/>
          </a:p>
          <a:p>
            <a:pPr indent="0" lvl="0" marL="0" rtl="0" algn="l">
              <a:lnSpc>
                <a:spcPct val="115000"/>
              </a:lnSpc>
              <a:spcBef>
                <a:spcPts val="1200"/>
              </a:spcBef>
              <a:spcAft>
                <a:spcPts val="0"/>
              </a:spcAft>
              <a:buNone/>
            </a:pPr>
            <a:r>
              <a:rPr lang="en" sz="2000"/>
              <a:t>Understanding Spring Boot and MySql database connection</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