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03" r:id="rId2"/>
    <p:sldId id="2804" r:id="rId3"/>
    <p:sldId id="258" r:id="rId4"/>
    <p:sldId id="2806" r:id="rId5"/>
    <p:sldId id="2807" r:id="rId6"/>
    <p:sldId id="2808" r:id="rId7"/>
    <p:sldId id="2809" r:id="rId8"/>
    <p:sldId id="2810" r:id="rId9"/>
    <p:sldId id="27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704" autoAdjust="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4F596-33DF-4D8B-8741-ADC8E17E882F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BBA92-A680-4E28-8D41-E7EC3BA7B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79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61E2C-B60D-4F1E-B09D-AB28228AFB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9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2E5F-948C-916A-70CC-F484B7A33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E6DFD-00EB-E290-95B0-E5F8718C0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5C19A-54E7-EFA0-072C-9BDC8DBB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4BC6-8C88-49D6-8C15-F41418D320C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BE722-E186-7E0B-5302-C6CD8EA8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2928D-21F8-F91D-8F69-A392B305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DE43-013D-4624-A93C-B05798BC6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97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7918-10DE-08D3-26AA-A94B4EF3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4F3CE-0F47-DF72-DC5D-CC2D7C292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6FA33-52EA-8A3D-073E-DB2406F6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4BC6-8C88-49D6-8C15-F41418D320C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9B428-0BCA-4E00-4A86-9EB93958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34BBF-BD70-FDED-C608-D4FE0B31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DE43-013D-4624-A93C-B05798BC6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14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270AA-8B52-A91E-FE0E-75DDCE55A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C93AE-BAFC-54A1-DB22-F83B66B9C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A37CC-1C7A-7AAE-CD70-C8DC098F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4BC6-8C88-49D6-8C15-F41418D320C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08C66-16DD-F8F6-E5DA-BF8662E2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52F1D-4B5E-5292-9ACD-692F685C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DE43-013D-4624-A93C-B05798BC6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940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_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person&#10;&#10;Description automatically generated">
            <a:extLst>
              <a:ext uri="{FF2B5EF4-FFF2-40B4-BE49-F238E27FC236}">
                <a16:creationId xmlns:a16="http://schemas.microsoft.com/office/drawing/2014/main" id="{1D8DDBB2-ACB6-4A0E-BDAA-2F43222A79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935F6AA0-E9FE-493E-BA6F-34BA4FE4C45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75340" y="3304903"/>
            <a:ext cx="4637087" cy="215591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8219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_Grey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BF6934-A522-44CA-B8D0-D3257A1467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88952" cy="685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00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_Grey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1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55A2-49C0-2AD4-4C59-87E07267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5DD0-DC54-4ADE-E62D-933D6507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960AD-0C78-01F3-FB4A-29BA258A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4BC6-8C88-49D6-8C15-F41418D320C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39693-2487-078C-0894-7894BC3CD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F4557-1464-0052-A366-E3844BBF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DE43-013D-4624-A93C-B05798BC6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52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5B51-9D55-33A8-7DCA-AA77D4627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CD50D-A604-FA34-DBE7-00EFB2C6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26B9F-C6A0-DD9B-482C-E2B0404E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4BC6-8C88-49D6-8C15-F41418D320C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5CD3B-37B6-0FED-91DA-018DC20F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8353-50C1-83BE-AD8F-98E4C350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DE43-013D-4624-A93C-B05798BC6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94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59D2-9751-82B7-B119-6F69D2B3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ED316-2132-1B37-3A2D-20C10474B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2B211-BF6D-3D5D-13ED-6EFC200C3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E7CAA-C508-2485-C251-54F2DCD1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4BC6-8C88-49D6-8C15-F41418D320C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3A67E-946D-8AE0-D369-1DD50D08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C942A-0086-4985-9370-E587E60B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DE43-013D-4624-A93C-B05798BC6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88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B631-F6F6-6D95-231B-435DAB3A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7D5EA-BC39-397A-0F16-F1F6EFA69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A4EE3-D648-D69D-BCA2-0331BB9F7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13456-A175-20F2-3F61-CF9F2103A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EADE6-D096-69A2-60C5-4A511CF2B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0B721-6A06-6F2E-8550-8C92C6C3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4BC6-8C88-49D6-8C15-F41418D320C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D95449-1320-7C4D-C2FE-20C4B1F4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7D9FC-1494-0431-0CBF-6B60B3BA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DE43-013D-4624-A93C-B05798BC6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29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3711-1F21-BAA2-50D0-E58CA9D6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0443F-A83A-EECD-A6CD-33ED3242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4BC6-8C88-49D6-8C15-F41418D320C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66BE3-3CD1-6B0E-2CD7-E9BD2078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78154-D289-836C-D7FF-D8A6FB5F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DE43-013D-4624-A93C-B05798BC6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35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4A2AA-479D-736C-8DB7-BD019B87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4BC6-8C88-49D6-8C15-F41418D320C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5A23E-14DB-E252-D1BE-02CDA981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D85CA-A6A6-3747-125E-488ADDEC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DE43-013D-4624-A93C-B05798BC6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5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3478-BBAE-2DE5-F711-E638F747F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58CCB-8CCA-49B2-9A65-B2D68E542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2F09D-04D3-4650-C808-4E1A59A40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20D5-41DC-668E-9C6A-2262922D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4BC6-8C88-49D6-8C15-F41418D320C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0E0FA-63ED-F6F2-28AC-6E465173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91C55-3685-7473-7C2E-43383ECC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DE43-013D-4624-A93C-B05798BC6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76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0EA0-0AA9-B2DC-D188-D4DAF9AD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5DDB1-F2CF-9EBD-9073-77A3C97E9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67A4E-F3A0-ACE4-ACC3-86D5BCB82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37C56-3E70-66EA-4ECD-E9D8958F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4BC6-8C88-49D6-8C15-F41418D320C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2BBB1-6F34-A32F-9E55-53AA3662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EE09C-1B36-846E-04BC-7AFB0A2C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DE43-013D-4624-A93C-B05798BC6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94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486FE-1302-CCB0-EC63-A1E25696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77C2E-1005-1D37-F3B3-B8B60C250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BF48-1A7E-B669-038E-636E9725C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E4BC6-8C88-49D6-8C15-F41418D320C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7A36F-A7F2-8720-2AAF-65E15320C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83107-EFDB-CD2C-736A-17D773F92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DDE43-013D-4624-A93C-B05798BC6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75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6AFDD87-95E9-F588-BCF5-96157FC19102}"/>
              </a:ext>
            </a:extLst>
          </p:cNvPr>
          <p:cNvSpPr txBox="1"/>
          <p:nvPr/>
        </p:nvSpPr>
        <p:spPr>
          <a:xfrm>
            <a:off x="7111218" y="2844225"/>
            <a:ext cx="40721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15102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Working with </a:t>
            </a:r>
          </a:p>
          <a:p>
            <a:pPr algn="ctr"/>
            <a:r>
              <a:rPr lang="en-IN" sz="3200" b="1" dirty="0">
                <a:solidFill>
                  <a:srgbClr val="15102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SOLID Principles</a:t>
            </a:r>
            <a:endParaRPr lang="en-GB" sz="3200" dirty="0">
              <a:solidFill>
                <a:srgbClr val="15102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23407D-A04C-C4A5-2475-BA91FF9CDF8B}"/>
              </a:ext>
            </a:extLst>
          </p:cNvPr>
          <p:cNvSpPr txBox="1"/>
          <p:nvPr/>
        </p:nvSpPr>
        <p:spPr>
          <a:xfrm>
            <a:off x="7535578" y="5075361"/>
            <a:ext cx="3950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15102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3200" dirty="0">
              <a:solidFill>
                <a:srgbClr val="15102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 descr="A close-up of a black background&#10;&#10;Description automatically generated">
            <a:extLst>
              <a:ext uri="{FF2B5EF4-FFF2-40B4-BE49-F238E27FC236}">
                <a16:creationId xmlns:a16="http://schemas.microsoft.com/office/drawing/2014/main" id="{72C1676F-7AD4-821D-9461-8718B167E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713" y="398486"/>
            <a:ext cx="4262438" cy="149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B6AF76-A67A-E71E-0AE1-F77F25786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154" y="-86748"/>
            <a:ext cx="12190194" cy="685698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34849" y="6462459"/>
            <a:ext cx="1855207" cy="316831"/>
            <a:chOff x="5168397" y="6294992"/>
            <a:chExt cx="1855207" cy="31683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8397" y="6315191"/>
              <a:ext cx="1855207" cy="29663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935BD1-846D-4017-9D50-C3C01B4D7612}"/>
                </a:ext>
              </a:extLst>
            </p:cNvPr>
            <p:cNvSpPr/>
            <p:nvPr/>
          </p:nvSpPr>
          <p:spPr>
            <a:xfrm>
              <a:off x="5286115" y="6294992"/>
              <a:ext cx="164089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www.cognixia.com</a:t>
              </a:r>
              <a:endParaRPr lang="en-IN" sz="1400" dirty="0"/>
            </a:p>
          </p:txBody>
        </p:sp>
      </p:grpSp>
      <p:cxnSp>
        <p:nvCxnSpPr>
          <p:cNvPr id="9" name="Straight Connector 8"/>
          <p:cNvCxnSpPr/>
          <p:nvPr/>
        </p:nvCxnSpPr>
        <p:spPr bwMode="auto">
          <a:xfrm>
            <a:off x="2053427" y="6648033"/>
            <a:ext cx="980661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A920EBE-56FD-479F-B15A-65467BB8D6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881" y="1"/>
            <a:ext cx="2030616" cy="710715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8D3ACB60-3FAF-4ECC-AF76-4B8FD10988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FDA77-0438-F78C-73C1-8A1B98E5F8DE}"/>
              </a:ext>
            </a:extLst>
          </p:cNvPr>
          <p:cNvSpPr txBox="1"/>
          <p:nvPr/>
        </p:nvSpPr>
        <p:spPr>
          <a:xfrm>
            <a:off x="2378187" y="3075057"/>
            <a:ext cx="9157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5102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SOLID PRINCIPLES</a:t>
            </a:r>
            <a:endParaRPr lang="en-GB" sz="4000" dirty="0">
              <a:solidFill>
                <a:srgbClr val="15102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22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SOLID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SOLID principles are </a:t>
            </a:r>
          </a:p>
          <a:p>
            <a:pPr lvl="1"/>
            <a:r>
              <a:rPr lang="en-US" dirty="0"/>
              <a:t>a set of five design principles </a:t>
            </a:r>
          </a:p>
          <a:p>
            <a:pPr lvl="1"/>
            <a:r>
              <a:rPr lang="en-US" dirty="0"/>
              <a:t>intended to make software designs </a:t>
            </a:r>
          </a:p>
          <a:p>
            <a:pPr lvl="2"/>
            <a:r>
              <a:rPr lang="en-US" dirty="0"/>
              <a:t>more understandable,</a:t>
            </a:r>
          </a:p>
          <a:p>
            <a:pPr lvl="2"/>
            <a:r>
              <a:rPr lang="en-US" dirty="0"/>
              <a:t>flexible, and </a:t>
            </a:r>
          </a:p>
          <a:p>
            <a:pPr lvl="2"/>
            <a:r>
              <a:rPr lang="en-US" dirty="0"/>
              <a:t>maintainable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57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BD13-F929-D0F3-9935-150F74BC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 (SRP):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5AF02-BCA3-9631-B24F-8EC40725E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should have only one reason to change, </a:t>
            </a:r>
          </a:p>
          <a:p>
            <a:r>
              <a:rPr lang="en-US" dirty="0"/>
              <a:t>meaning it should have only one job or responsibility. </a:t>
            </a:r>
          </a:p>
          <a:p>
            <a:r>
              <a:rPr lang="en-US" dirty="0"/>
              <a:t>This principle helps in making the system </a:t>
            </a:r>
          </a:p>
          <a:p>
            <a:pPr lvl="1"/>
            <a:r>
              <a:rPr lang="en-US" dirty="0"/>
              <a:t>easier to understand and debug.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3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2CE4-CF24-34AE-D22B-0E8BB2DD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Open/Closed Principle (OCP):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AA7C-86C1-ECE4-DA5A-17D6BBBAA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entities (classes, modules, functions, etc.) </a:t>
            </a:r>
          </a:p>
          <a:p>
            <a:pPr lvl="1"/>
            <a:r>
              <a:rPr lang="en-US" dirty="0"/>
              <a:t>should be open for extension,</a:t>
            </a:r>
          </a:p>
          <a:p>
            <a:pPr lvl="1"/>
            <a:r>
              <a:rPr lang="en-US" dirty="0"/>
              <a:t>but closed for modification.</a:t>
            </a:r>
          </a:p>
          <a:p>
            <a:r>
              <a:rPr lang="en-US" dirty="0"/>
              <a:t> This means you should be able to </a:t>
            </a:r>
          </a:p>
          <a:p>
            <a:pPr lvl="1"/>
            <a:r>
              <a:rPr lang="en-US" dirty="0"/>
              <a:t>add new functionality without changing the existing code, </a:t>
            </a:r>
          </a:p>
          <a:p>
            <a:pPr lvl="1"/>
            <a:r>
              <a:rPr lang="en-US" dirty="0"/>
              <a:t>which helps in maintaining robustness </a:t>
            </a:r>
          </a:p>
          <a:p>
            <a:pPr lvl="1"/>
            <a:r>
              <a:rPr lang="en-US" dirty="0"/>
              <a:t>and preventing issues when the system evolves.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85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4A96-ECA7-8879-1EAC-2492D585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 (LSP):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244A7-AA30-7DC7-FC18-6B976DBC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of a superclass </a:t>
            </a:r>
          </a:p>
          <a:p>
            <a:pPr lvl="1"/>
            <a:r>
              <a:rPr lang="en-US" dirty="0"/>
              <a:t>should be replaceable with objects of a subclass </a:t>
            </a:r>
          </a:p>
          <a:p>
            <a:pPr lvl="1"/>
            <a:r>
              <a:rPr lang="en-US" dirty="0"/>
              <a:t>without affecting the correctness of the program. </a:t>
            </a:r>
          </a:p>
          <a:p>
            <a:pPr lvl="1"/>
            <a:r>
              <a:rPr lang="en-US" dirty="0"/>
              <a:t>This principle ensures that a subclass </a:t>
            </a:r>
          </a:p>
          <a:p>
            <a:pPr lvl="2"/>
            <a:r>
              <a:rPr lang="en-US" dirty="0"/>
              <a:t>can stand in for its superclass.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7C25-3ABA-FA01-7B87-98FCC9B8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 (ISP)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9C0C-CFCA-12CB-6619-4DCF5C13F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client should be forced </a:t>
            </a:r>
          </a:p>
          <a:p>
            <a:pPr lvl="1"/>
            <a:r>
              <a:rPr lang="en-US" dirty="0"/>
              <a:t>to depend on methods it does not use. </a:t>
            </a:r>
          </a:p>
          <a:p>
            <a:pPr lvl="1"/>
            <a:r>
              <a:rPr lang="en-US" dirty="0"/>
              <a:t>This principle encourages </a:t>
            </a:r>
          </a:p>
          <a:p>
            <a:pPr lvl="2"/>
            <a:r>
              <a:rPr lang="en-US" dirty="0"/>
              <a:t>splitting large interfaces into smaller, </a:t>
            </a:r>
          </a:p>
          <a:p>
            <a:pPr lvl="2"/>
            <a:r>
              <a:rPr lang="en-US" dirty="0"/>
              <a:t>more specific ones so that clients only need to know</a:t>
            </a:r>
          </a:p>
          <a:p>
            <a:pPr lvl="3"/>
            <a:r>
              <a:rPr lang="en-US" dirty="0"/>
              <a:t> about the methods that are of interest to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6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2B1F-35E7-A7D2-23D7-ABD0E39F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 (DIP):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3A7DF-7F98-4761-7649-E7CD525EE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modules </a:t>
            </a:r>
          </a:p>
          <a:p>
            <a:pPr lvl="1"/>
            <a:r>
              <a:rPr lang="en-US" dirty="0"/>
              <a:t>should not depend on low-level modules. </a:t>
            </a:r>
          </a:p>
          <a:p>
            <a:r>
              <a:rPr lang="en-US" dirty="0"/>
              <a:t>Both should depend on abstractions. </a:t>
            </a:r>
          </a:p>
          <a:p>
            <a:r>
              <a:rPr lang="en-US" dirty="0"/>
              <a:t>Abstractions should not depend on details; </a:t>
            </a:r>
          </a:p>
          <a:p>
            <a:pPr lvl="1"/>
            <a:r>
              <a:rPr lang="en-US" dirty="0"/>
              <a:t>details should depend on abstractions. </a:t>
            </a:r>
          </a:p>
          <a:p>
            <a:r>
              <a:rPr lang="en-US" dirty="0"/>
              <a:t>This principle aims at </a:t>
            </a:r>
          </a:p>
          <a:p>
            <a:pPr lvl="1"/>
            <a:r>
              <a:rPr lang="en-US" dirty="0"/>
              <a:t>reducing dependencies between the code modules, </a:t>
            </a:r>
          </a:p>
          <a:p>
            <a:pPr lvl="1"/>
            <a:r>
              <a:rPr lang="en-US" dirty="0"/>
              <a:t>making it easier to manage </a:t>
            </a:r>
          </a:p>
          <a:p>
            <a:pPr lvl="1"/>
            <a:r>
              <a:rPr lang="en-US" dirty="0"/>
              <a:t>and scale the software.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518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920EBE-56FD-479F-B15A-65467BB8D6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881" y="1"/>
            <a:ext cx="2030616" cy="71071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168397" y="6421734"/>
            <a:ext cx="1855207" cy="316831"/>
            <a:chOff x="5168397" y="6421734"/>
            <a:chExt cx="1855207" cy="316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8397" y="6441933"/>
              <a:ext cx="1855207" cy="29663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35BD1-846D-4017-9D50-C3C01B4D7612}"/>
                </a:ext>
              </a:extLst>
            </p:cNvPr>
            <p:cNvSpPr/>
            <p:nvPr/>
          </p:nvSpPr>
          <p:spPr>
            <a:xfrm>
              <a:off x="5286115" y="6421734"/>
              <a:ext cx="164089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www.cognixia.com</a:t>
              </a:r>
              <a:endParaRPr lang="en-I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8271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286</Words>
  <Application>Microsoft Office PowerPoint</Application>
  <PresentationFormat>Widescreen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Introduction to SOLID Principles</vt:lpstr>
      <vt:lpstr>Single Responsibility Principle (SRP):</vt:lpstr>
      <vt:lpstr>Open/Closed Principle (OCP):</vt:lpstr>
      <vt:lpstr>Liskov Substitution Principle (LSP):</vt:lpstr>
      <vt:lpstr>Interface Segregation Principle (ISP)</vt:lpstr>
      <vt:lpstr>Dependency Inversion Principle (DIP):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 Jain</dc:creator>
  <cp:lastModifiedBy>Zyan</cp:lastModifiedBy>
  <cp:revision>15</cp:revision>
  <dcterms:created xsi:type="dcterms:W3CDTF">2024-01-17T07:40:55Z</dcterms:created>
  <dcterms:modified xsi:type="dcterms:W3CDTF">2024-02-22T12:38:04Z</dcterms:modified>
</cp:coreProperties>
</file>