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5" r:id="rId5"/>
    <p:sldId id="260" r:id="rId6"/>
    <p:sldId id="271" r:id="rId7"/>
    <p:sldId id="272" r:id="rId8"/>
    <p:sldId id="273" r:id="rId9"/>
    <p:sldId id="277" r:id="rId10"/>
    <p:sldId id="274" r:id="rId11"/>
    <p:sldId id="261" r:id="rId12"/>
    <p:sldId id="269" r:id="rId13"/>
    <p:sldId id="270" r:id="rId14"/>
    <p:sldId id="262" r:id="rId15"/>
    <p:sldId id="263" r:id="rId16"/>
    <p:sldId id="264" r:id="rId17"/>
    <p:sldId id="279" r:id="rId18"/>
    <p:sldId id="278" r:id="rId19"/>
    <p:sldId id="266"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02C"/>
    <a:srgbClr val="AFAAB9"/>
    <a:srgbClr val="71758A"/>
    <a:srgbClr val="D4EBD8"/>
    <a:srgbClr val="3B5D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13" autoAdjust="0"/>
    <p:restoredTop sz="94660"/>
  </p:normalViewPr>
  <p:slideViewPr>
    <p:cSldViewPr snapToGrid="0">
      <p:cViewPr varScale="1">
        <p:scale>
          <a:sx n="78" d="100"/>
          <a:sy n="78" d="100"/>
        </p:scale>
        <p:origin x="91"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A picture containing computer&#10;&#10;Description automatically generated">
            <a:extLst>
              <a:ext uri="{FF2B5EF4-FFF2-40B4-BE49-F238E27FC236}">
                <a16:creationId xmlns:a16="http://schemas.microsoft.com/office/drawing/2014/main" id="{7C2544A3-15A8-6276-0EF4-834C72E5CD0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6111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A9CB-EA19-2393-BF51-26E7F2352C6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A29783-5D87-872F-CAFD-AB55F8755C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D05066-0C5F-10FD-4732-990408379240}"/>
              </a:ext>
            </a:extLst>
          </p:cNvPr>
          <p:cNvSpPr>
            <a:spLocks noGrp="1"/>
          </p:cNvSpPr>
          <p:nvPr>
            <p:ph type="dt" sz="half" idx="10"/>
          </p:nvPr>
        </p:nvSpPr>
        <p:spPr/>
        <p:txBody>
          <a:bodyPr/>
          <a:lstStyle/>
          <a:p>
            <a:fld id="{8E202018-9FCD-4D25-B6CE-F2EE6554B948}" type="datetimeFigureOut">
              <a:rPr lang="en-GB" smtClean="0"/>
              <a:t>25/08/2024</a:t>
            </a:fld>
            <a:endParaRPr lang="en-GB"/>
          </a:p>
        </p:txBody>
      </p:sp>
      <p:sp>
        <p:nvSpPr>
          <p:cNvPr id="5" name="Footer Placeholder 4">
            <a:extLst>
              <a:ext uri="{FF2B5EF4-FFF2-40B4-BE49-F238E27FC236}">
                <a16:creationId xmlns:a16="http://schemas.microsoft.com/office/drawing/2014/main" id="{13A0B538-C4AD-1054-4F47-764801D07D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317CC-9EF1-8073-3DEB-C5C7EA495B7A}"/>
              </a:ext>
            </a:extLst>
          </p:cNvPr>
          <p:cNvSpPr>
            <a:spLocks noGrp="1"/>
          </p:cNvSpPr>
          <p:nvPr>
            <p:ph type="sldNum" sz="quarter" idx="12"/>
          </p:nvPr>
        </p:nvSpPr>
        <p:spPr/>
        <p:txBody>
          <a:bodyPr/>
          <a:lstStyle/>
          <a:p>
            <a:fld id="{A4E5F92F-5455-4825-B5D5-E4B9DF796AE3}" type="slidenum">
              <a:rPr lang="en-GB" smtClean="0"/>
              <a:t>‹#›</a:t>
            </a:fld>
            <a:endParaRPr lang="en-GB"/>
          </a:p>
        </p:txBody>
      </p:sp>
    </p:spTree>
    <p:extLst>
      <p:ext uri="{BB962C8B-B14F-4D97-AF65-F5344CB8AC3E}">
        <p14:creationId xmlns:p14="http://schemas.microsoft.com/office/powerpoint/2010/main" val="411921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55309-23B4-3FB1-A899-9932B6216D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EC846A-535B-C8A0-F5CA-2FAC0413AD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176679-D4C2-F46B-DCF3-2251FEF147C5}"/>
              </a:ext>
            </a:extLst>
          </p:cNvPr>
          <p:cNvSpPr>
            <a:spLocks noGrp="1"/>
          </p:cNvSpPr>
          <p:nvPr>
            <p:ph type="dt" sz="half" idx="10"/>
          </p:nvPr>
        </p:nvSpPr>
        <p:spPr/>
        <p:txBody>
          <a:bodyPr/>
          <a:lstStyle/>
          <a:p>
            <a:fld id="{8E202018-9FCD-4D25-B6CE-F2EE6554B948}" type="datetimeFigureOut">
              <a:rPr lang="en-GB" smtClean="0"/>
              <a:t>25/08/2024</a:t>
            </a:fld>
            <a:endParaRPr lang="en-GB"/>
          </a:p>
        </p:txBody>
      </p:sp>
      <p:sp>
        <p:nvSpPr>
          <p:cNvPr id="5" name="Footer Placeholder 4">
            <a:extLst>
              <a:ext uri="{FF2B5EF4-FFF2-40B4-BE49-F238E27FC236}">
                <a16:creationId xmlns:a16="http://schemas.microsoft.com/office/drawing/2014/main" id="{BA18B2AE-FB27-C6BC-15F6-84B106995F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C25CC4-38E9-98A1-F885-2B6A6D457D73}"/>
              </a:ext>
            </a:extLst>
          </p:cNvPr>
          <p:cNvSpPr>
            <a:spLocks noGrp="1"/>
          </p:cNvSpPr>
          <p:nvPr>
            <p:ph type="sldNum" sz="quarter" idx="12"/>
          </p:nvPr>
        </p:nvSpPr>
        <p:spPr/>
        <p:txBody>
          <a:bodyPr/>
          <a:lstStyle/>
          <a:p>
            <a:fld id="{A4E5F92F-5455-4825-B5D5-E4B9DF796AE3}" type="slidenum">
              <a:rPr lang="en-GB" smtClean="0"/>
              <a:t>‹#›</a:t>
            </a:fld>
            <a:endParaRPr lang="en-GB"/>
          </a:p>
        </p:txBody>
      </p:sp>
    </p:spTree>
    <p:extLst>
      <p:ext uri="{BB962C8B-B14F-4D97-AF65-F5344CB8AC3E}">
        <p14:creationId xmlns:p14="http://schemas.microsoft.com/office/powerpoint/2010/main" val="275693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796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5E8AA0-71CA-8ABC-3158-C76E10F8B6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194" cy="6856984"/>
          </a:xfrm>
          <a:prstGeom prst="rect">
            <a:avLst/>
          </a:prstGeom>
        </p:spPr>
      </p:pic>
      <p:grpSp>
        <p:nvGrpSpPr>
          <p:cNvPr id="8" name="Group 7">
            <a:extLst>
              <a:ext uri="{FF2B5EF4-FFF2-40B4-BE49-F238E27FC236}">
                <a16:creationId xmlns:a16="http://schemas.microsoft.com/office/drawing/2014/main" id="{0E65F77D-830B-4587-6179-EAEFDB59DA9F}"/>
              </a:ext>
            </a:extLst>
          </p:cNvPr>
          <p:cNvGrpSpPr/>
          <p:nvPr userDrawn="1"/>
        </p:nvGrpSpPr>
        <p:grpSpPr>
          <a:xfrm>
            <a:off x="9865635" y="6420365"/>
            <a:ext cx="2243886" cy="375289"/>
            <a:chOff x="10212759" y="6518571"/>
            <a:chExt cx="1842973" cy="313399"/>
          </a:xfrm>
        </p:grpSpPr>
        <p:pic>
          <p:nvPicPr>
            <p:cNvPr id="9" name="Picture 8">
              <a:extLst>
                <a:ext uri="{FF2B5EF4-FFF2-40B4-BE49-F238E27FC236}">
                  <a16:creationId xmlns:a16="http://schemas.microsoft.com/office/drawing/2014/main" id="{5EF7F4F5-4091-F7DF-B5D7-27F2CF09B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2759" y="6518571"/>
              <a:ext cx="1842973" cy="313399"/>
            </a:xfrm>
            <a:prstGeom prst="rect">
              <a:avLst/>
            </a:prstGeom>
          </p:spPr>
        </p:pic>
        <p:sp>
          <p:nvSpPr>
            <p:cNvPr id="10" name="Rectangle 9">
              <a:extLst>
                <a:ext uri="{FF2B5EF4-FFF2-40B4-BE49-F238E27FC236}">
                  <a16:creationId xmlns:a16="http://schemas.microsoft.com/office/drawing/2014/main" id="{65D479FE-F2A7-1259-E9F7-5B06988F5483}"/>
                </a:ext>
              </a:extLst>
            </p:cNvPr>
            <p:cNvSpPr/>
            <p:nvPr/>
          </p:nvSpPr>
          <p:spPr>
            <a:xfrm>
              <a:off x="10248188" y="6547414"/>
              <a:ext cx="1613629" cy="257021"/>
            </a:xfrm>
            <a:prstGeom prst="rect">
              <a:avLst/>
            </a:prstGeom>
          </p:spPr>
          <p:txBody>
            <a:bodyPr wrap="none">
              <a:spAutoFit/>
            </a:bodyPr>
            <a:lstStyle/>
            <a:p>
              <a:r>
                <a:rPr lang="en-GB" sz="1400" dirty="0">
                  <a:solidFill>
                    <a:schemeClr val="bg1"/>
                  </a:solidFill>
                  <a:latin typeface="Helvetica" panose="020B0604020202030204" pitchFamily="34" charset="0"/>
                  <a:cs typeface="Segoe UI" panose="020B0502040204020203" pitchFamily="34" charset="0"/>
                </a:rPr>
                <a:t>www.collaberadigital.com</a:t>
              </a:r>
              <a:endParaRPr lang="en-IN" sz="1400" dirty="0">
                <a:solidFill>
                  <a:schemeClr val="bg1"/>
                </a:solidFill>
                <a:latin typeface="Helvetica" panose="020B0604020202030204" pitchFamily="34" charset="0"/>
              </a:endParaRPr>
            </a:p>
          </p:txBody>
        </p:sp>
      </p:grpSp>
      <p:pic>
        <p:nvPicPr>
          <p:cNvPr id="11" name="Picture 10">
            <a:extLst>
              <a:ext uri="{FF2B5EF4-FFF2-40B4-BE49-F238E27FC236}">
                <a16:creationId xmlns:a16="http://schemas.microsoft.com/office/drawing/2014/main" id="{FD3E0E5C-9845-273F-56DA-9B3EDBB349D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b="78063"/>
          <a:stretch/>
        </p:blipFill>
        <p:spPr>
          <a:xfrm>
            <a:off x="1524" y="0"/>
            <a:ext cx="12188951" cy="1504093"/>
          </a:xfrm>
          <a:prstGeom prst="rect">
            <a:avLst/>
          </a:prstGeom>
        </p:spPr>
      </p:pic>
      <p:pic>
        <p:nvPicPr>
          <p:cNvPr id="12" name="Picture 11">
            <a:extLst>
              <a:ext uri="{FF2B5EF4-FFF2-40B4-BE49-F238E27FC236}">
                <a16:creationId xmlns:a16="http://schemas.microsoft.com/office/drawing/2014/main" id="{8526341B-E791-8397-013A-AE21E4F2BB6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578354" y="53050"/>
            <a:ext cx="1534767" cy="744647"/>
          </a:xfrm>
          <a:prstGeom prst="rect">
            <a:avLst/>
          </a:prstGeom>
        </p:spPr>
      </p:pic>
    </p:spTree>
    <p:extLst>
      <p:ext uri="{BB962C8B-B14F-4D97-AF65-F5344CB8AC3E}">
        <p14:creationId xmlns:p14="http://schemas.microsoft.com/office/powerpoint/2010/main" val="369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38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2F81F2-6943-BD2A-4FF4-E7B5E1C420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8110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676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Placeholder 14">
            <a:extLst>
              <a:ext uri="{FF2B5EF4-FFF2-40B4-BE49-F238E27FC236}">
                <a16:creationId xmlns:a16="http://schemas.microsoft.com/office/drawing/2014/main" id="{2E4B68A4-8690-EBA2-0E25-8D52163C045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2667000" y="-2667000"/>
            <a:ext cx="6858000" cy="12192000"/>
          </a:xfrm>
          <a:prstGeom prst="rect">
            <a:avLst/>
          </a:prstGeom>
        </p:spPr>
      </p:pic>
    </p:spTree>
    <p:extLst>
      <p:ext uri="{BB962C8B-B14F-4D97-AF65-F5344CB8AC3E}">
        <p14:creationId xmlns:p14="http://schemas.microsoft.com/office/powerpoint/2010/main" val="213584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286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674B4E-3A36-AE80-F596-88EAFA8D99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2462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9628D0-6D27-3A22-3CBC-5435A86BD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8248BE-D040-3D21-3A61-EE22584BB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681DDF-7CC1-D788-F48E-8EBA8012AA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02018-9FCD-4D25-B6CE-F2EE6554B948}" type="datetimeFigureOut">
              <a:rPr lang="en-GB" smtClean="0"/>
              <a:t>25/08/2024</a:t>
            </a:fld>
            <a:endParaRPr lang="en-GB"/>
          </a:p>
        </p:txBody>
      </p:sp>
      <p:sp>
        <p:nvSpPr>
          <p:cNvPr id="5" name="Footer Placeholder 4">
            <a:extLst>
              <a:ext uri="{FF2B5EF4-FFF2-40B4-BE49-F238E27FC236}">
                <a16:creationId xmlns:a16="http://schemas.microsoft.com/office/drawing/2014/main" id="{F8EAD2C6-7BBE-418E-D4F1-DD5A8D5A0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B36D678-3C77-7F4A-530D-35BE9C7A2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5F92F-5455-4825-B5D5-E4B9DF796AE3}" type="slidenum">
              <a:rPr lang="en-GB" smtClean="0"/>
              <a:t>‹#›</a:t>
            </a:fld>
            <a:endParaRPr lang="en-GB"/>
          </a:p>
        </p:txBody>
      </p:sp>
    </p:spTree>
    <p:extLst>
      <p:ext uri="{BB962C8B-B14F-4D97-AF65-F5344CB8AC3E}">
        <p14:creationId xmlns:p14="http://schemas.microsoft.com/office/powerpoint/2010/main" val="34172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jpeg"/><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0ABB8D-A9B1-BF5E-8E51-DAC64CE57FBB}"/>
              </a:ext>
            </a:extLst>
          </p:cNvPr>
          <p:cNvSpPr txBox="1"/>
          <p:nvPr/>
        </p:nvSpPr>
        <p:spPr>
          <a:xfrm>
            <a:off x="3367314" y="1995047"/>
            <a:ext cx="5457372" cy="1938992"/>
          </a:xfrm>
          <a:prstGeom prst="rect">
            <a:avLst/>
          </a:prstGeom>
          <a:noFill/>
        </p:spPr>
        <p:txBody>
          <a:bodyPr wrap="square">
            <a:spAutoFit/>
          </a:bodyPr>
          <a:lstStyle/>
          <a:p>
            <a:pPr algn="ctr"/>
            <a:r>
              <a:rPr lang="en-US" sz="6000" b="1" dirty="0">
                <a:effectLst/>
                <a:latin typeface="Neue Machina" panose="00000500000000000000" pitchFamily="50" charset="0"/>
                <a:ea typeface="Calibri" panose="020F0502020204030204" pitchFamily="34" charset="0"/>
              </a:rPr>
              <a:t>Capstone</a:t>
            </a:r>
            <a:br>
              <a:rPr lang="en-US" sz="6000" b="1" dirty="0">
                <a:effectLst/>
                <a:latin typeface="Neue Machina" panose="00000500000000000000" pitchFamily="50" charset="0"/>
                <a:ea typeface="Calibri" panose="020F0502020204030204" pitchFamily="34" charset="0"/>
              </a:rPr>
            </a:br>
            <a:r>
              <a:rPr lang="en-US" sz="6000" b="1" dirty="0">
                <a:effectLst/>
                <a:latin typeface="Neue Machina" panose="00000500000000000000" pitchFamily="50" charset="0"/>
                <a:ea typeface="Calibri" panose="020F0502020204030204" pitchFamily="34" charset="0"/>
              </a:rPr>
              <a:t>Project</a:t>
            </a:r>
            <a:endParaRPr lang="en-GB" sz="6000" b="1" dirty="0">
              <a:latin typeface="Neue Machina" panose="00000500000000000000" pitchFamily="50" charset="0"/>
            </a:endParaRPr>
          </a:p>
        </p:txBody>
      </p:sp>
      <p:pic>
        <p:nvPicPr>
          <p:cNvPr id="3" name="Graphic 2">
            <a:extLst>
              <a:ext uri="{FF2B5EF4-FFF2-40B4-BE49-F238E27FC236}">
                <a16:creationId xmlns:a16="http://schemas.microsoft.com/office/drawing/2014/main" id="{C8FE0234-23EC-7806-340E-632A55BD404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2401383" cy="902227"/>
          </a:xfrm>
          <a:prstGeom prst="rect">
            <a:avLst/>
          </a:prstGeom>
        </p:spPr>
      </p:pic>
    </p:spTree>
    <p:extLst>
      <p:ext uri="{BB962C8B-B14F-4D97-AF65-F5344CB8AC3E}">
        <p14:creationId xmlns:p14="http://schemas.microsoft.com/office/powerpoint/2010/main" val="89247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1421C8-8710-4BD4-4F97-DBEBDC45F2E5}"/>
              </a:ext>
            </a:extLst>
          </p:cNvPr>
          <p:cNvSpPr/>
          <p:nvPr/>
        </p:nvSpPr>
        <p:spPr>
          <a:xfrm>
            <a:off x="0" y="0"/>
            <a:ext cx="12192000" cy="6858000"/>
          </a:xfrm>
          <a:prstGeom prst="rect">
            <a:avLst/>
          </a:prstGeom>
          <a:solidFill>
            <a:srgbClr val="151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phic 2">
            <a:extLst>
              <a:ext uri="{FF2B5EF4-FFF2-40B4-BE49-F238E27FC236}">
                <a16:creationId xmlns:a16="http://schemas.microsoft.com/office/drawing/2014/main" id="{670B435F-8BC0-8A7B-6294-85CE9B84AFC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4" name="Straight Connector 3">
            <a:extLst>
              <a:ext uri="{FF2B5EF4-FFF2-40B4-BE49-F238E27FC236}">
                <a16:creationId xmlns:a16="http://schemas.microsoft.com/office/drawing/2014/main" id="{822FF82F-5501-977F-6AAC-5D63218C99A4}"/>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C447AAEE-70C2-5C1E-D460-87BADD005A0A}"/>
              </a:ext>
            </a:extLst>
          </p:cNvPr>
          <p:cNvSpPr txBox="1"/>
          <p:nvPr/>
        </p:nvSpPr>
        <p:spPr>
          <a:xfrm>
            <a:off x="377962" y="795378"/>
            <a:ext cx="4615933" cy="461665"/>
          </a:xfrm>
          <a:prstGeom prst="rect">
            <a:avLst/>
          </a:prstGeom>
          <a:noFill/>
        </p:spPr>
        <p:txBody>
          <a:bodyPr wrap="square" rtlCol="0">
            <a:spAutoFit/>
          </a:bodyPr>
          <a:lstStyle/>
          <a:p>
            <a:r>
              <a:rPr lang="en-IN" sz="2400" b="1" dirty="0">
                <a:solidFill>
                  <a:schemeClr val="accent4"/>
                </a:solidFill>
              </a:rPr>
              <a:t>DATABASE SCHEMA</a:t>
            </a:r>
          </a:p>
        </p:txBody>
      </p:sp>
      <p:sp>
        <p:nvSpPr>
          <p:cNvPr id="6" name="TextBox 5">
            <a:extLst>
              <a:ext uri="{FF2B5EF4-FFF2-40B4-BE49-F238E27FC236}">
                <a16:creationId xmlns:a16="http://schemas.microsoft.com/office/drawing/2014/main" id="{07ACE92A-F5BD-B516-FA5D-1981B6D6D30C}"/>
              </a:ext>
            </a:extLst>
          </p:cNvPr>
          <p:cNvSpPr txBox="1"/>
          <p:nvPr/>
        </p:nvSpPr>
        <p:spPr>
          <a:xfrm>
            <a:off x="457200" y="1595535"/>
            <a:ext cx="5523722" cy="4431983"/>
          </a:xfrm>
          <a:prstGeom prst="rect">
            <a:avLst/>
          </a:prstGeom>
          <a:noFill/>
        </p:spPr>
        <p:txBody>
          <a:bodyPr wrap="square" rtlCol="0">
            <a:spAutoFit/>
          </a:bodyPr>
          <a:lstStyle/>
          <a:p>
            <a:pPr marL="285750" indent="-285750">
              <a:buFont typeface="Arial" panose="020B0604020202020204" pitchFamily="34" charset="0"/>
              <a:buChar char="•"/>
            </a:pPr>
            <a:r>
              <a:rPr lang="en-IN" sz="4400" dirty="0">
                <a:solidFill>
                  <a:schemeClr val="bg1"/>
                </a:solidFill>
              </a:rPr>
              <a:t>LOGIN</a:t>
            </a:r>
          </a:p>
          <a:p>
            <a:pPr marL="285750" indent="-285750">
              <a:buFont typeface="Arial" panose="020B0604020202020204" pitchFamily="34" charset="0"/>
              <a:buChar char="•"/>
            </a:pPr>
            <a:r>
              <a:rPr lang="en-IN" sz="4400" dirty="0">
                <a:solidFill>
                  <a:schemeClr val="bg1"/>
                </a:solidFill>
              </a:rPr>
              <a:t>BOOKING</a:t>
            </a:r>
          </a:p>
          <a:p>
            <a:pPr marL="285750" indent="-285750">
              <a:buFont typeface="Arial" panose="020B0604020202020204" pitchFamily="34" charset="0"/>
              <a:buChar char="•"/>
            </a:pPr>
            <a:r>
              <a:rPr lang="en-IN" sz="4400" dirty="0">
                <a:solidFill>
                  <a:schemeClr val="bg1"/>
                </a:solidFill>
              </a:rPr>
              <a:t>PASSENGER</a:t>
            </a:r>
          </a:p>
          <a:p>
            <a:pPr marL="285750" indent="-285750">
              <a:buFont typeface="Arial" panose="020B0604020202020204" pitchFamily="34" charset="0"/>
              <a:buChar char="•"/>
            </a:pPr>
            <a:r>
              <a:rPr lang="en-IN" sz="4400" dirty="0">
                <a:solidFill>
                  <a:schemeClr val="bg1"/>
                </a:solidFill>
              </a:rPr>
              <a:t>FLIGHTS</a:t>
            </a:r>
          </a:p>
          <a:p>
            <a:pPr marL="285750" indent="-285750">
              <a:buFont typeface="Arial" panose="020B0604020202020204" pitchFamily="34" charset="0"/>
              <a:buChar char="•"/>
            </a:pPr>
            <a:r>
              <a:rPr lang="en-IN" sz="4400" dirty="0">
                <a:solidFill>
                  <a:schemeClr val="bg1"/>
                </a:solidFill>
              </a:rPr>
              <a:t>AIRPORT</a:t>
            </a:r>
          </a:p>
          <a:p>
            <a:pPr marL="285750" indent="-285750">
              <a:buFont typeface="Arial" panose="020B0604020202020204" pitchFamily="34" charset="0"/>
              <a:buChar char="•"/>
            </a:pPr>
            <a:r>
              <a:rPr lang="en-IN" sz="4400" dirty="0">
                <a:solidFill>
                  <a:schemeClr val="bg1"/>
                </a:solidFill>
              </a:rPr>
              <a:t>PLANES</a:t>
            </a:r>
          </a:p>
          <a:p>
            <a:endParaRPr lang="en-IN" dirty="0">
              <a:solidFill>
                <a:schemeClr val="bg1"/>
              </a:solidFill>
            </a:endParaRPr>
          </a:p>
        </p:txBody>
      </p:sp>
    </p:spTree>
    <p:extLst>
      <p:ext uri="{BB962C8B-B14F-4D97-AF65-F5344CB8AC3E}">
        <p14:creationId xmlns:p14="http://schemas.microsoft.com/office/powerpoint/2010/main" val="3952073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58CAEF-7789-12A7-03CB-61B59902F59C}"/>
              </a:ext>
            </a:extLst>
          </p:cNvPr>
          <p:cNvSpPr/>
          <p:nvPr/>
        </p:nvSpPr>
        <p:spPr>
          <a:xfrm>
            <a:off x="0" y="0"/>
            <a:ext cx="12192000" cy="6858000"/>
          </a:xfrm>
          <a:prstGeom prst="rect">
            <a:avLst/>
          </a:prstGeom>
          <a:solidFill>
            <a:srgbClr val="151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Graphic 5">
            <a:extLst>
              <a:ext uri="{FF2B5EF4-FFF2-40B4-BE49-F238E27FC236}">
                <a16:creationId xmlns:a16="http://schemas.microsoft.com/office/drawing/2014/main" id="{DFE07ED2-FAB3-CE97-B1F9-0F4CCC4E955F}"/>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7" name="Straight Connector 6">
            <a:extLst>
              <a:ext uri="{FF2B5EF4-FFF2-40B4-BE49-F238E27FC236}">
                <a16:creationId xmlns:a16="http://schemas.microsoft.com/office/drawing/2014/main" id="{231B970E-992F-42D0-4FC1-CB5C276E94F2}"/>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0AE2F743-236D-0E7F-84AC-8C1FC0312E20}"/>
              </a:ext>
            </a:extLst>
          </p:cNvPr>
          <p:cNvSpPr txBox="1"/>
          <p:nvPr/>
        </p:nvSpPr>
        <p:spPr>
          <a:xfrm>
            <a:off x="419878" y="690465"/>
            <a:ext cx="3592285" cy="646331"/>
          </a:xfrm>
          <a:prstGeom prst="rect">
            <a:avLst/>
          </a:prstGeom>
          <a:noFill/>
        </p:spPr>
        <p:txBody>
          <a:bodyPr wrap="square" rtlCol="0">
            <a:spAutoFit/>
          </a:bodyPr>
          <a:lstStyle/>
          <a:p>
            <a:r>
              <a:rPr lang="en-IN" sz="3600" dirty="0">
                <a:solidFill>
                  <a:schemeClr val="accent4"/>
                </a:solidFill>
              </a:rPr>
              <a:t>ER DIAGRAM</a:t>
            </a:r>
          </a:p>
        </p:txBody>
      </p:sp>
      <p:pic>
        <p:nvPicPr>
          <p:cNvPr id="8" name="Picture 7">
            <a:extLst>
              <a:ext uri="{FF2B5EF4-FFF2-40B4-BE49-F238E27FC236}">
                <a16:creationId xmlns:a16="http://schemas.microsoft.com/office/drawing/2014/main" id="{F72A256A-FD6E-5D53-E1D4-B06F4AEE1F17}"/>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7943" y="1399398"/>
            <a:ext cx="6996113" cy="5411755"/>
          </a:xfrm>
          <a:prstGeom prst="rect">
            <a:avLst/>
          </a:prstGeom>
        </p:spPr>
      </p:pic>
    </p:spTree>
    <p:extLst>
      <p:ext uri="{BB962C8B-B14F-4D97-AF65-F5344CB8AC3E}">
        <p14:creationId xmlns:p14="http://schemas.microsoft.com/office/powerpoint/2010/main" val="3790339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6" descr="A low angle view of a building&#10;&#10;Description automatically generated with medium confidence">
            <a:extLst>
              <a:ext uri="{FF2B5EF4-FFF2-40B4-BE49-F238E27FC236}">
                <a16:creationId xmlns:a16="http://schemas.microsoft.com/office/drawing/2014/main" id="{1E6411A6-5A65-B82C-39BB-E725D4DB954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4445" r="11960"/>
          <a:stretch/>
        </p:blipFill>
        <p:spPr>
          <a:xfrm>
            <a:off x="7705638" y="0"/>
            <a:ext cx="4486361" cy="6858000"/>
          </a:xfrm>
          <a:prstGeom prst="rect">
            <a:avLst/>
          </a:prstGeom>
        </p:spPr>
      </p:pic>
      <p:pic>
        <p:nvPicPr>
          <p:cNvPr id="12" name="Graphic 11">
            <a:extLst>
              <a:ext uri="{FF2B5EF4-FFF2-40B4-BE49-F238E27FC236}">
                <a16:creationId xmlns:a16="http://schemas.microsoft.com/office/drawing/2014/main" id="{11DE55D0-5426-03C8-6785-3FDD8DF7026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47" y="0"/>
            <a:ext cx="2401377" cy="902226"/>
          </a:xfrm>
          <a:prstGeom prst="rect">
            <a:avLst/>
          </a:prstGeom>
        </p:spPr>
      </p:pic>
      <p:cxnSp>
        <p:nvCxnSpPr>
          <p:cNvPr id="14" name="Straight Connector 13">
            <a:extLst>
              <a:ext uri="{FF2B5EF4-FFF2-40B4-BE49-F238E27FC236}">
                <a16:creationId xmlns:a16="http://schemas.microsoft.com/office/drawing/2014/main" id="{D3ADE854-0644-F543-CEE1-77FCBDE8E201}"/>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D837DE5C-F300-387D-AAC4-D9C8FF21265A}"/>
              </a:ext>
            </a:extLst>
          </p:cNvPr>
          <p:cNvSpPr txBox="1"/>
          <p:nvPr/>
        </p:nvSpPr>
        <p:spPr>
          <a:xfrm>
            <a:off x="419100" y="1581150"/>
            <a:ext cx="6686550" cy="3477875"/>
          </a:xfrm>
          <a:prstGeom prst="rect">
            <a:avLst/>
          </a:prstGeom>
          <a:noFill/>
        </p:spPr>
        <p:txBody>
          <a:bodyPr wrap="square" rtlCol="0">
            <a:spAutoFit/>
          </a:bodyPr>
          <a:lstStyle/>
          <a:p>
            <a:r>
              <a:rPr lang="en-IN" sz="2000" b="1" dirty="0"/>
              <a:t>Service Integration: </a:t>
            </a:r>
          </a:p>
          <a:p>
            <a:r>
              <a:rPr lang="en-IN" sz="2000" b="1" dirty="0"/>
              <a:t>• </a:t>
            </a:r>
            <a:r>
              <a:rPr lang="en-IN" sz="2000" b="1" dirty="0" err="1"/>
              <a:t>FeignClient</a:t>
            </a:r>
            <a:r>
              <a:rPr lang="en-IN" sz="2000" b="1" dirty="0"/>
              <a:t>: </a:t>
            </a:r>
            <a:r>
              <a:rPr lang="en-IN" sz="2000" dirty="0"/>
              <a:t>Used for communication between microservices. </a:t>
            </a:r>
          </a:p>
          <a:p>
            <a:r>
              <a:rPr lang="en-IN" sz="2000" dirty="0"/>
              <a:t>For example, the Login microservice uses </a:t>
            </a:r>
            <a:r>
              <a:rPr lang="en-IN" sz="2000" dirty="0" err="1"/>
              <a:t>BookingFeignClient</a:t>
            </a:r>
            <a:r>
              <a:rPr lang="en-IN" sz="2000" dirty="0"/>
              <a:t> to fetch booking details from the Booking microservice. </a:t>
            </a:r>
          </a:p>
          <a:p>
            <a:endParaRPr lang="en-IN" sz="2000" dirty="0"/>
          </a:p>
          <a:p>
            <a:r>
              <a:rPr lang="en-IN" sz="2000" b="1" dirty="0"/>
              <a:t>Error Handling and Validation: </a:t>
            </a:r>
          </a:p>
          <a:p>
            <a:r>
              <a:rPr lang="en-IN" sz="2000" dirty="0"/>
              <a:t>• </a:t>
            </a:r>
            <a:r>
              <a:rPr lang="en-IN" sz="2000" b="1" dirty="0"/>
              <a:t>Login Microservice: </a:t>
            </a:r>
            <a:r>
              <a:rPr lang="en-IN" sz="2000" dirty="0"/>
              <a:t>Implements password validation, failed login attempt tracking, account locking, and error messaging. </a:t>
            </a:r>
          </a:p>
          <a:p>
            <a:r>
              <a:rPr lang="en-IN" sz="2000" dirty="0"/>
              <a:t>• </a:t>
            </a:r>
            <a:r>
              <a:rPr lang="en-IN" sz="2000" b="1" dirty="0"/>
              <a:t>Signup Microservice: </a:t>
            </a:r>
            <a:r>
              <a:rPr lang="en-IN" sz="2000" dirty="0"/>
              <a:t>Ensures unique email addresses and handles user registration.</a:t>
            </a:r>
          </a:p>
        </p:txBody>
      </p:sp>
    </p:spTree>
    <p:extLst>
      <p:ext uri="{BB962C8B-B14F-4D97-AF65-F5344CB8AC3E}">
        <p14:creationId xmlns:p14="http://schemas.microsoft.com/office/powerpoint/2010/main" val="3533707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1F95691A-9669-792A-06C4-2005F2028AB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6" name="Straight Connector 5">
            <a:extLst>
              <a:ext uri="{FF2B5EF4-FFF2-40B4-BE49-F238E27FC236}">
                <a16:creationId xmlns:a16="http://schemas.microsoft.com/office/drawing/2014/main" id="{E43100FC-054E-A053-A08F-35CDEFAC2A08}"/>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pic>
        <p:nvPicPr>
          <p:cNvPr id="12" name="Picture Placeholder 6" descr="A person standing on a roof&#10;&#10;Description automatically generated with low confidence">
            <a:extLst>
              <a:ext uri="{FF2B5EF4-FFF2-40B4-BE49-F238E27FC236}">
                <a16:creationId xmlns:a16="http://schemas.microsoft.com/office/drawing/2014/main" id="{EDD7E996-EBDA-600B-6F4E-E7CCCABF86A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3202" r="13372"/>
          <a:stretch/>
        </p:blipFill>
        <p:spPr>
          <a:xfrm>
            <a:off x="7715985" y="0"/>
            <a:ext cx="4476015" cy="6858000"/>
          </a:xfrm>
          <a:prstGeom prst="rect">
            <a:avLst/>
          </a:prstGeom>
          <a:ln>
            <a:noFill/>
          </a:ln>
        </p:spPr>
      </p:pic>
      <p:sp>
        <p:nvSpPr>
          <p:cNvPr id="2" name="TextBox 1">
            <a:extLst>
              <a:ext uri="{FF2B5EF4-FFF2-40B4-BE49-F238E27FC236}">
                <a16:creationId xmlns:a16="http://schemas.microsoft.com/office/drawing/2014/main" id="{670E5FBE-D52A-F6F1-74BA-C34A78BA314C}"/>
              </a:ext>
            </a:extLst>
          </p:cNvPr>
          <p:cNvSpPr txBox="1"/>
          <p:nvPr/>
        </p:nvSpPr>
        <p:spPr>
          <a:xfrm>
            <a:off x="419099" y="1647825"/>
            <a:ext cx="66198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a:t>Eureka Server: </a:t>
            </a:r>
            <a:r>
              <a:rPr lang="en-US" sz="2400" dirty="0"/>
              <a:t>Used for service discovery. </a:t>
            </a:r>
          </a:p>
          <a:p>
            <a:pPr marL="285750" indent="-285750">
              <a:buFont typeface="Arial" panose="020B0604020202020204" pitchFamily="34" charset="0"/>
              <a:buChar char="•"/>
            </a:pPr>
            <a:r>
              <a:rPr lang="en-US" sz="2400" b="1" dirty="0"/>
              <a:t>Spring Boot &amp; Spring Cloud: </a:t>
            </a:r>
            <a:r>
              <a:rPr lang="en-US" sz="2400" dirty="0"/>
              <a:t>Used for developing and managing microservices.</a:t>
            </a:r>
            <a:endParaRPr lang="en-IN" sz="2400" dirty="0"/>
          </a:p>
        </p:txBody>
      </p:sp>
      <p:sp>
        <p:nvSpPr>
          <p:cNvPr id="3" name="TextBox 2">
            <a:extLst>
              <a:ext uri="{FF2B5EF4-FFF2-40B4-BE49-F238E27FC236}">
                <a16:creationId xmlns:a16="http://schemas.microsoft.com/office/drawing/2014/main" id="{FFA53CCF-6D19-E54A-3D0A-083221E3ECBE}"/>
              </a:ext>
            </a:extLst>
          </p:cNvPr>
          <p:cNvSpPr txBox="1"/>
          <p:nvPr/>
        </p:nvSpPr>
        <p:spPr>
          <a:xfrm>
            <a:off x="323850" y="809625"/>
            <a:ext cx="4752975" cy="523220"/>
          </a:xfrm>
          <a:prstGeom prst="rect">
            <a:avLst/>
          </a:prstGeom>
          <a:noFill/>
        </p:spPr>
        <p:txBody>
          <a:bodyPr wrap="square" rtlCol="0">
            <a:spAutoFit/>
          </a:bodyPr>
          <a:lstStyle/>
          <a:p>
            <a:r>
              <a:rPr lang="en-IN" sz="2800" b="1" dirty="0"/>
              <a:t>Microservices Architecture:</a:t>
            </a:r>
          </a:p>
        </p:txBody>
      </p:sp>
    </p:spTree>
    <p:extLst>
      <p:ext uri="{BB962C8B-B14F-4D97-AF65-F5344CB8AC3E}">
        <p14:creationId xmlns:p14="http://schemas.microsoft.com/office/powerpoint/2010/main" val="2529310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4D6C4C-5C98-9073-79FB-D0A741C84236}"/>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0CFD7FB-BF20-EC66-9F7B-A95E73215B53}"/>
              </a:ext>
            </a:extLst>
          </p:cNvPr>
          <p:cNvSpPr txBox="1"/>
          <p:nvPr/>
        </p:nvSpPr>
        <p:spPr>
          <a:xfrm>
            <a:off x="181439" y="872000"/>
            <a:ext cx="8091704" cy="461665"/>
          </a:xfrm>
          <a:prstGeom prst="rect">
            <a:avLst/>
          </a:prstGeom>
          <a:noFill/>
        </p:spPr>
        <p:txBody>
          <a:bodyPr wrap="square">
            <a:spAutoFit/>
          </a:bodyPr>
          <a:lstStyle/>
          <a:p>
            <a:pPr algn="ctr"/>
            <a:r>
              <a:rPr lang="en-IN" sz="2400" b="1" dirty="0">
                <a:solidFill>
                  <a:schemeClr val="bg1"/>
                </a:solidFill>
                <a:effectLst/>
                <a:latin typeface="Neue Machina" panose="00000500000000000000" pitchFamily="50" charset="0"/>
                <a:ea typeface="Calibri" panose="020F0502020204030204" pitchFamily="34" charset="0"/>
              </a:rPr>
              <a:t>Important areas of the Project with screenshots</a:t>
            </a:r>
            <a:endParaRPr lang="en-GB" sz="2400" b="1" dirty="0">
              <a:solidFill>
                <a:schemeClr val="bg1"/>
              </a:solidFill>
              <a:latin typeface="Neue Machina" panose="00000500000000000000" pitchFamily="50" charset="0"/>
            </a:endParaRPr>
          </a:p>
        </p:txBody>
      </p:sp>
      <p:pic>
        <p:nvPicPr>
          <p:cNvPr id="4" name="Graphic 3">
            <a:extLst>
              <a:ext uri="{FF2B5EF4-FFF2-40B4-BE49-F238E27FC236}">
                <a16:creationId xmlns:a16="http://schemas.microsoft.com/office/drawing/2014/main" id="{744F5327-F834-7C83-D21F-86BBBBB405D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5" name="Straight Connector 4">
            <a:extLst>
              <a:ext uri="{FF2B5EF4-FFF2-40B4-BE49-F238E27FC236}">
                <a16:creationId xmlns:a16="http://schemas.microsoft.com/office/drawing/2014/main" id="{F5DA77FF-97D7-0118-85BE-4E1483DB6EDE}"/>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5F94FC81-CA73-6A79-9BD6-BDC4D1154A18}"/>
              </a:ext>
            </a:extLst>
          </p:cNvPr>
          <p:cNvPicPr>
            <a:picLocks noChangeAspect="1"/>
          </p:cNvPicPr>
          <p:nvPr/>
        </p:nvPicPr>
        <p:blipFill>
          <a:blip r:embed="rId4"/>
          <a:stretch>
            <a:fillRect/>
          </a:stretch>
        </p:blipFill>
        <p:spPr>
          <a:xfrm>
            <a:off x="1533525" y="2401208"/>
            <a:ext cx="9544050" cy="3370363"/>
          </a:xfrm>
          <a:prstGeom prst="rect">
            <a:avLst/>
          </a:prstGeom>
        </p:spPr>
      </p:pic>
      <p:sp>
        <p:nvSpPr>
          <p:cNvPr id="7" name="TextBox 6">
            <a:extLst>
              <a:ext uri="{FF2B5EF4-FFF2-40B4-BE49-F238E27FC236}">
                <a16:creationId xmlns:a16="http://schemas.microsoft.com/office/drawing/2014/main" id="{78A2FF7B-3E44-B717-EACD-75FC331DC862}"/>
              </a:ext>
            </a:extLst>
          </p:cNvPr>
          <p:cNvSpPr txBox="1"/>
          <p:nvPr/>
        </p:nvSpPr>
        <p:spPr>
          <a:xfrm>
            <a:off x="876300" y="1619250"/>
            <a:ext cx="6172200" cy="461665"/>
          </a:xfrm>
          <a:prstGeom prst="rect">
            <a:avLst/>
          </a:prstGeom>
          <a:noFill/>
        </p:spPr>
        <p:txBody>
          <a:bodyPr wrap="square" rtlCol="0">
            <a:spAutoFit/>
          </a:bodyPr>
          <a:lstStyle/>
          <a:p>
            <a:r>
              <a:rPr lang="en-IN" sz="2400" dirty="0">
                <a:solidFill>
                  <a:schemeClr val="bg1"/>
                </a:solidFill>
              </a:rPr>
              <a:t>Eureka Server Running in AWS Server:</a:t>
            </a:r>
          </a:p>
        </p:txBody>
      </p:sp>
    </p:spTree>
    <p:extLst>
      <p:ext uri="{BB962C8B-B14F-4D97-AF65-F5344CB8AC3E}">
        <p14:creationId xmlns:p14="http://schemas.microsoft.com/office/powerpoint/2010/main" val="2925309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C74AF3-B960-23E5-3A1F-92B53A264E17}"/>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4540FD24-3DA2-C5E6-0DF3-C35FEC9F1972}"/>
              </a:ext>
            </a:extLst>
          </p:cNvPr>
          <p:cNvSpPr txBox="1"/>
          <p:nvPr/>
        </p:nvSpPr>
        <p:spPr>
          <a:xfrm>
            <a:off x="181439" y="872000"/>
            <a:ext cx="8091704" cy="461665"/>
          </a:xfrm>
          <a:prstGeom prst="rect">
            <a:avLst/>
          </a:prstGeom>
          <a:noFill/>
        </p:spPr>
        <p:txBody>
          <a:bodyPr wrap="square">
            <a:spAutoFit/>
          </a:bodyPr>
          <a:lstStyle/>
          <a:p>
            <a:pPr algn="ctr"/>
            <a:r>
              <a:rPr lang="en-IN" sz="2400" b="1" dirty="0">
                <a:solidFill>
                  <a:schemeClr val="bg1"/>
                </a:solidFill>
                <a:effectLst/>
                <a:latin typeface="Neue Machina" panose="00000500000000000000" pitchFamily="50" charset="0"/>
                <a:ea typeface="Calibri" panose="020F0502020204030204" pitchFamily="34" charset="0"/>
              </a:rPr>
              <a:t>Testing with Postman:</a:t>
            </a:r>
            <a:endParaRPr lang="en-GB" sz="2400" b="1" dirty="0">
              <a:solidFill>
                <a:schemeClr val="bg1"/>
              </a:solidFill>
              <a:latin typeface="Neue Machina" panose="00000500000000000000" pitchFamily="50" charset="0"/>
            </a:endParaRPr>
          </a:p>
        </p:txBody>
      </p:sp>
      <p:pic>
        <p:nvPicPr>
          <p:cNvPr id="8" name="Graphic 7">
            <a:extLst>
              <a:ext uri="{FF2B5EF4-FFF2-40B4-BE49-F238E27FC236}">
                <a16:creationId xmlns:a16="http://schemas.microsoft.com/office/drawing/2014/main" id="{B77E1F97-8995-CCFD-FAAB-FE16935CBD2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E49ABCFC-AEA4-FCA7-62F5-F1204AFD904C}"/>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AB91FB1D-468A-538B-BF80-662ABF8C3808}"/>
              </a:ext>
            </a:extLst>
          </p:cNvPr>
          <p:cNvPicPr>
            <a:picLocks noChangeAspect="1"/>
          </p:cNvPicPr>
          <p:nvPr/>
        </p:nvPicPr>
        <p:blipFill>
          <a:blip r:embed="rId4"/>
          <a:stretch>
            <a:fillRect/>
          </a:stretch>
        </p:blipFill>
        <p:spPr>
          <a:xfrm>
            <a:off x="2114550" y="1631983"/>
            <a:ext cx="8666036" cy="5244902"/>
          </a:xfrm>
          <a:prstGeom prst="rect">
            <a:avLst/>
          </a:prstGeom>
        </p:spPr>
      </p:pic>
    </p:spTree>
    <p:extLst>
      <p:ext uri="{BB962C8B-B14F-4D97-AF65-F5344CB8AC3E}">
        <p14:creationId xmlns:p14="http://schemas.microsoft.com/office/powerpoint/2010/main" val="321279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81DD9-4D62-ABEF-BD32-7C982ADE22BB}"/>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383EB59-6FA2-5D11-4423-DFA70FA54665}"/>
              </a:ext>
            </a:extLst>
          </p:cNvPr>
          <p:cNvSpPr txBox="1"/>
          <p:nvPr/>
        </p:nvSpPr>
        <p:spPr>
          <a:xfrm>
            <a:off x="181439" y="872000"/>
            <a:ext cx="8091704" cy="461665"/>
          </a:xfrm>
          <a:prstGeom prst="rect">
            <a:avLst/>
          </a:prstGeom>
          <a:noFill/>
        </p:spPr>
        <p:txBody>
          <a:bodyPr wrap="square">
            <a:spAutoFit/>
          </a:bodyPr>
          <a:lstStyle/>
          <a:p>
            <a:pPr algn="ctr"/>
            <a:r>
              <a:rPr lang="en-IN" sz="2400" b="1" dirty="0">
                <a:solidFill>
                  <a:schemeClr val="bg1"/>
                </a:solidFill>
                <a:effectLst/>
                <a:latin typeface="Neue Machina" panose="00000500000000000000" pitchFamily="50" charset="0"/>
                <a:ea typeface="Calibri" panose="020F0502020204030204" pitchFamily="34" charset="0"/>
              </a:rPr>
              <a:t>Validations of Email &amp; Password</a:t>
            </a:r>
            <a:endParaRPr lang="en-GB" sz="2400" b="1" dirty="0">
              <a:solidFill>
                <a:schemeClr val="bg1"/>
              </a:solidFill>
              <a:latin typeface="Neue Machina" panose="00000500000000000000" pitchFamily="50" charset="0"/>
            </a:endParaRPr>
          </a:p>
        </p:txBody>
      </p:sp>
      <p:pic>
        <p:nvPicPr>
          <p:cNvPr id="8" name="Graphic 7">
            <a:extLst>
              <a:ext uri="{FF2B5EF4-FFF2-40B4-BE49-F238E27FC236}">
                <a16:creationId xmlns:a16="http://schemas.microsoft.com/office/drawing/2014/main" id="{66BF1FDF-BAEC-7533-B825-2E1600A1C968}"/>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93510948-BB66-8A94-70DD-E61269877E46}"/>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8B1890B3-68F0-0756-1D46-AB3E592B943F}"/>
              </a:ext>
            </a:extLst>
          </p:cNvPr>
          <p:cNvPicPr>
            <a:picLocks noChangeAspect="1"/>
          </p:cNvPicPr>
          <p:nvPr/>
        </p:nvPicPr>
        <p:blipFill>
          <a:blip r:embed="rId4"/>
          <a:stretch>
            <a:fillRect/>
          </a:stretch>
        </p:blipFill>
        <p:spPr>
          <a:xfrm>
            <a:off x="1387944" y="1583726"/>
            <a:ext cx="9578221" cy="5140917"/>
          </a:xfrm>
          <a:prstGeom prst="rect">
            <a:avLst/>
          </a:prstGeom>
        </p:spPr>
      </p:pic>
    </p:spTree>
    <p:extLst>
      <p:ext uri="{BB962C8B-B14F-4D97-AF65-F5344CB8AC3E}">
        <p14:creationId xmlns:p14="http://schemas.microsoft.com/office/powerpoint/2010/main" val="3652557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81DD9-4D62-ABEF-BD32-7C982ADE22BB}"/>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383EB59-6FA2-5D11-4423-DFA70FA54665}"/>
              </a:ext>
            </a:extLst>
          </p:cNvPr>
          <p:cNvSpPr txBox="1"/>
          <p:nvPr/>
        </p:nvSpPr>
        <p:spPr>
          <a:xfrm>
            <a:off x="181439" y="872000"/>
            <a:ext cx="8091704" cy="461665"/>
          </a:xfrm>
          <a:prstGeom prst="rect">
            <a:avLst/>
          </a:prstGeom>
          <a:noFill/>
        </p:spPr>
        <p:txBody>
          <a:bodyPr wrap="square">
            <a:spAutoFit/>
          </a:bodyPr>
          <a:lstStyle/>
          <a:p>
            <a:pPr algn="ctr"/>
            <a:r>
              <a:rPr lang="en-IN" sz="2400" b="1" dirty="0">
                <a:solidFill>
                  <a:schemeClr val="bg1"/>
                </a:solidFill>
                <a:effectLst/>
                <a:latin typeface="Neue Machina" panose="00000500000000000000" pitchFamily="50" charset="0"/>
                <a:ea typeface="Calibri" panose="020F0502020204030204" pitchFamily="34" charset="0"/>
              </a:rPr>
              <a:t>Database Structure</a:t>
            </a:r>
            <a:endParaRPr lang="en-GB" sz="2400" b="1" dirty="0">
              <a:solidFill>
                <a:schemeClr val="bg1"/>
              </a:solidFill>
              <a:latin typeface="Neue Machina" panose="00000500000000000000" pitchFamily="50" charset="0"/>
            </a:endParaRPr>
          </a:p>
        </p:txBody>
      </p:sp>
      <p:pic>
        <p:nvPicPr>
          <p:cNvPr id="8" name="Graphic 7">
            <a:extLst>
              <a:ext uri="{FF2B5EF4-FFF2-40B4-BE49-F238E27FC236}">
                <a16:creationId xmlns:a16="http://schemas.microsoft.com/office/drawing/2014/main" id="{66BF1FDF-BAEC-7533-B825-2E1600A1C968}"/>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93510948-BB66-8A94-70DD-E61269877E46}"/>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83C3B014-2F0D-AED5-ED17-D89A331447CA}"/>
              </a:ext>
            </a:extLst>
          </p:cNvPr>
          <p:cNvPicPr>
            <a:picLocks noChangeAspect="1"/>
          </p:cNvPicPr>
          <p:nvPr/>
        </p:nvPicPr>
        <p:blipFill>
          <a:blip r:embed="rId4"/>
          <a:stretch>
            <a:fillRect/>
          </a:stretch>
        </p:blipFill>
        <p:spPr>
          <a:xfrm>
            <a:off x="3786032" y="1647610"/>
            <a:ext cx="3710143" cy="5159169"/>
          </a:xfrm>
          <a:prstGeom prst="rect">
            <a:avLst/>
          </a:prstGeom>
        </p:spPr>
      </p:pic>
    </p:spTree>
    <p:extLst>
      <p:ext uri="{BB962C8B-B14F-4D97-AF65-F5344CB8AC3E}">
        <p14:creationId xmlns:p14="http://schemas.microsoft.com/office/powerpoint/2010/main" val="4047662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81DD9-4D62-ABEF-BD32-7C982ADE22BB}"/>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383EB59-6FA2-5D11-4423-DFA70FA54665}"/>
              </a:ext>
            </a:extLst>
          </p:cNvPr>
          <p:cNvSpPr txBox="1"/>
          <p:nvPr/>
        </p:nvSpPr>
        <p:spPr>
          <a:xfrm>
            <a:off x="181439" y="872000"/>
            <a:ext cx="8091704" cy="461665"/>
          </a:xfrm>
          <a:prstGeom prst="rect">
            <a:avLst/>
          </a:prstGeom>
          <a:noFill/>
        </p:spPr>
        <p:txBody>
          <a:bodyPr wrap="square">
            <a:spAutoFit/>
          </a:bodyPr>
          <a:lstStyle/>
          <a:p>
            <a:pPr algn="ctr"/>
            <a:r>
              <a:rPr lang="en-IN" sz="2400" b="1" dirty="0">
                <a:solidFill>
                  <a:schemeClr val="bg1"/>
                </a:solidFill>
                <a:effectLst/>
                <a:latin typeface="Neue Machina" panose="00000500000000000000" pitchFamily="50" charset="0"/>
                <a:ea typeface="Calibri" panose="020F0502020204030204" pitchFamily="34" charset="0"/>
              </a:rPr>
              <a:t>Feign Client Integration</a:t>
            </a:r>
            <a:endParaRPr lang="en-GB" sz="2400" b="1" dirty="0">
              <a:solidFill>
                <a:schemeClr val="bg1"/>
              </a:solidFill>
              <a:latin typeface="Neue Machina" panose="00000500000000000000" pitchFamily="50" charset="0"/>
            </a:endParaRPr>
          </a:p>
        </p:txBody>
      </p:sp>
      <p:pic>
        <p:nvPicPr>
          <p:cNvPr id="8" name="Graphic 7">
            <a:extLst>
              <a:ext uri="{FF2B5EF4-FFF2-40B4-BE49-F238E27FC236}">
                <a16:creationId xmlns:a16="http://schemas.microsoft.com/office/drawing/2014/main" id="{66BF1FDF-BAEC-7533-B825-2E1600A1C968}"/>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93510948-BB66-8A94-70DD-E61269877E46}"/>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56346595-DCD1-AD35-0F81-0BEB790E2A2F}"/>
              </a:ext>
            </a:extLst>
          </p:cNvPr>
          <p:cNvPicPr>
            <a:picLocks noChangeAspect="1"/>
          </p:cNvPicPr>
          <p:nvPr/>
        </p:nvPicPr>
        <p:blipFill>
          <a:blip r:embed="rId4"/>
          <a:stretch>
            <a:fillRect/>
          </a:stretch>
        </p:blipFill>
        <p:spPr>
          <a:xfrm>
            <a:off x="1428266" y="1637487"/>
            <a:ext cx="8649500" cy="4348513"/>
          </a:xfrm>
          <a:prstGeom prst="rect">
            <a:avLst/>
          </a:prstGeom>
        </p:spPr>
      </p:pic>
    </p:spTree>
    <p:extLst>
      <p:ext uri="{BB962C8B-B14F-4D97-AF65-F5344CB8AC3E}">
        <p14:creationId xmlns:p14="http://schemas.microsoft.com/office/powerpoint/2010/main" val="234868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B1590-8954-6EF1-A6C9-785B3FD80545}"/>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138D6ED-DD80-8D48-2960-9D0F1FF02C71}"/>
              </a:ext>
            </a:extLst>
          </p:cNvPr>
          <p:cNvSpPr txBox="1"/>
          <p:nvPr/>
        </p:nvSpPr>
        <p:spPr>
          <a:xfrm>
            <a:off x="181439" y="872000"/>
            <a:ext cx="8091704" cy="461665"/>
          </a:xfrm>
          <a:prstGeom prst="rect">
            <a:avLst/>
          </a:prstGeom>
          <a:noFill/>
        </p:spPr>
        <p:txBody>
          <a:bodyPr wrap="square">
            <a:spAutoFit/>
          </a:bodyPr>
          <a:lstStyle/>
          <a:p>
            <a:r>
              <a:rPr lang="en-IN" sz="2400" b="1" dirty="0">
                <a:solidFill>
                  <a:schemeClr val="bg1"/>
                </a:solidFill>
                <a:effectLst/>
                <a:latin typeface="Neue Machina" panose="00000500000000000000" pitchFamily="50" charset="0"/>
                <a:ea typeface="Calibri" panose="020F0502020204030204" pitchFamily="34" charset="0"/>
              </a:rPr>
              <a:t>Conclusion</a:t>
            </a:r>
            <a:endParaRPr lang="en-GB" sz="2400" b="1" dirty="0">
              <a:solidFill>
                <a:schemeClr val="bg1"/>
              </a:solidFill>
              <a:latin typeface="Neue Machina" panose="00000500000000000000" pitchFamily="50" charset="0"/>
            </a:endParaRPr>
          </a:p>
        </p:txBody>
      </p:sp>
      <p:pic>
        <p:nvPicPr>
          <p:cNvPr id="12" name="Graphic 11">
            <a:extLst>
              <a:ext uri="{FF2B5EF4-FFF2-40B4-BE49-F238E27FC236}">
                <a16:creationId xmlns:a16="http://schemas.microsoft.com/office/drawing/2014/main" id="{48AA73DC-DF05-BBA1-E636-5FF6B7C59E9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13" name="Straight Connector 12">
            <a:extLst>
              <a:ext uri="{FF2B5EF4-FFF2-40B4-BE49-F238E27FC236}">
                <a16:creationId xmlns:a16="http://schemas.microsoft.com/office/drawing/2014/main" id="{CB947997-3F77-2664-A078-8CEB6B267A95}"/>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5C0CBAF9-81F3-BA5C-B508-32653E33692D}"/>
              </a:ext>
            </a:extLst>
          </p:cNvPr>
          <p:cNvSpPr txBox="1"/>
          <p:nvPr/>
        </p:nvSpPr>
        <p:spPr>
          <a:xfrm>
            <a:off x="419100" y="1524000"/>
            <a:ext cx="11039475" cy="3970318"/>
          </a:xfrm>
          <a:prstGeom prst="rect">
            <a:avLst/>
          </a:prstGeom>
          <a:noFill/>
        </p:spPr>
        <p:txBody>
          <a:bodyPr wrap="square" rtlCol="0">
            <a:spAutoFit/>
          </a:bodyPr>
          <a:lstStyle/>
          <a:p>
            <a:pPr algn="just"/>
            <a:r>
              <a:rPr lang="en-US" sz="2800" dirty="0">
                <a:solidFill>
                  <a:schemeClr val="bg1"/>
                </a:solidFill>
              </a:rPr>
              <a:t>The Air Transport System provides a comprehensive backend solution for managing air transport operations, developed using Spring Boot. It efficiently handles critical functionalities, including full CRUD operations for planes, airports, bookings, and user authentication. The project exemplifies the effective utilization of Spring Boot, Hibernate, REST API, JPA, and Maven. It integrates multiple microservices, such as login, booking, plane, and airport services, each meticulously designed with specific functionalities and seamlessly integrated to form a robust and cohesive system.</a:t>
            </a:r>
            <a:endParaRPr lang="en-IN" sz="2800" dirty="0">
              <a:solidFill>
                <a:schemeClr val="bg1"/>
              </a:solidFill>
            </a:endParaRPr>
          </a:p>
        </p:txBody>
      </p:sp>
    </p:spTree>
    <p:extLst>
      <p:ext uri="{BB962C8B-B14F-4D97-AF65-F5344CB8AC3E}">
        <p14:creationId xmlns:p14="http://schemas.microsoft.com/office/powerpoint/2010/main" val="195221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DA6FF-6F44-C06C-54EB-E08AF6143311}"/>
              </a:ext>
            </a:extLst>
          </p:cNvPr>
          <p:cNvSpPr txBox="1"/>
          <p:nvPr/>
        </p:nvSpPr>
        <p:spPr>
          <a:xfrm>
            <a:off x="323850" y="465316"/>
            <a:ext cx="4880597" cy="461665"/>
          </a:xfrm>
          <a:prstGeom prst="rect">
            <a:avLst/>
          </a:prstGeom>
          <a:noFill/>
        </p:spPr>
        <p:txBody>
          <a:bodyPr wrap="square">
            <a:spAutoFit/>
          </a:bodyPr>
          <a:lstStyle/>
          <a:p>
            <a:r>
              <a:rPr lang="en-IN" sz="2400" b="1" dirty="0">
                <a:effectLst/>
                <a:latin typeface="Neue Machina" panose="00000500000000000000" pitchFamily="50" charset="0"/>
                <a:ea typeface="Calibri" panose="020F0502020204030204" pitchFamily="34" charset="0"/>
              </a:rPr>
              <a:t>Personal BACKGROUND</a:t>
            </a:r>
            <a:endParaRPr lang="en-GB" sz="2400" b="1" dirty="0">
              <a:latin typeface="Neue Machina" panose="00000500000000000000" pitchFamily="50" charset="0"/>
            </a:endParaRPr>
          </a:p>
        </p:txBody>
      </p:sp>
      <p:sp>
        <p:nvSpPr>
          <p:cNvPr id="3" name="TextBox 2">
            <a:extLst>
              <a:ext uri="{FF2B5EF4-FFF2-40B4-BE49-F238E27FC236}">
                <a16:creationId xmlns:a16="http://schemas.microsoft.com/office/drawing/2014/main" id="{DC974569-3E72-209E-3294-60EB4C694B43}"/>
              </a:ext>
            </a:extLst>
          </p:cNvPr>
          <p:cNvSpPr txBox="1"/>
          <p:nvPr/>
        </p:nvSpPr>
        <p:spPr>
          <a:xfrm>
            <a:off x="323850" y="940013"/>
            <a:ext cx="7865692" cy="369332"/>
          </a:xfrm>
          <a:prstGeom prst="rect">
            <a:avLst/>
          </a:prstGeom>
          <a:noFill/>
        </p:spPr>
        <p:txBody>
          <a:bodyPr wrap="square">
            <a:spAutoFit/>
          </a:bodyPr>
          <a:lstStyle/>
          <a:p>
            <a:r>
              <a:rPr lang="en-IN" sz="1800" dirty="0">
                <a:effectLst/>
                <a:latin typeface="Neue Machina" panose="00000500000000000000" pitchFamily="50" charset="0"/>
                <a:ea typeface="Calibri" panose="020F0502020204030204" pitchFamily="34" charset="0"/>
              </a:rPr>
              <a:t>(Name, Past Experience, Qualification, Career Summary)</a:t>
            </a:r>
            <a:endParaRPr lang="en-GB" dirty="0">
              <a:latin typeface="Neue Machina" panose="00000500000000000000" pitchFamily="50" charset="0"/>
            </a:endParaRPr>
          </a:p>
        </p:txBody>
      </p:sp>
      <p:sp>
        <p:nvSpPr>
          <p:cNvPr id="4" name="TextBox 3">
            <a:extLst>
              <a:ext uri="{FF2B5EF4-FFF2-40B4-BE49-F238E27FC236}">
                <a16:creationId xmlns:a16="http://schemas.microsoft.com/office/drawing/2014/main" id="{518A408B-108E-8EA9-DA0A-9F0FA1CD9B17}"/>
              </a:ext>
            </a:extLst>
          </p:cNvPr>
          <p:cNvSpPr txBox="1"/>
          <p:nvPr/>
        </p:nvSpPr>
        <p:spPr>
          <a:xfrm>
            <a:off x="398420" y="1767250"/>
            <a:ext cx="2122883"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Name : </a:t>
            </a:r>
            <a:r>
              <a:rPr lang="en-IN" sz="1800" dirty="0">
                <a:effectLst/>
                <a:latin typeface="Neue Machina" panose="00000500000000000000" pitchFamily="50" charset="0"/>
                <a:ea typeface="Calibri" panose="020F0502020204030204" pitchFamily="34" charset="0"/>
              </a:rPr>
              <a:t>Abhishek</a:t>
            </a:r>
            <a:r>
              <a:rPr lang="en-IN" sz="1800" b="1" dirty="0">
                <a:effectLst/>
                <a:latin typeface="Neue Machina" panose="00000500000000000000" pitchFamily="50" charset="0"/>
                <a:ea typeface="Calibri" panose="020F0502020204030204" pitchFamily="34" charset="0"/>
              </a:rPr>
              <a:t> </a:t>
            </a:r>
            <a:r>
              <a:rPr lang="en-IN" sz="1800" dirty="0">
                <a:effectLst/>
                <a:latin typeface="Neue Machina" panose="00000500000000000000" pitchFamily="50" charset="0"/>
                <a:ea typeface="Calibri" panose="020F0502020204030204" pitchFamily="34" charset="0"/>
              </a:rPr>
              <a:t>S</a:t>
            </a:r>
            <a:endParaRPr lang="en-GB" dirty="0">
              <a:latin typeface="Neue Machina" panose="00000500000000000000" pitchFamily="50" charset="0"/>
            </a:endParaRPr>
          </a:p>
        </p:txBody>
      </p:sp>
      <p:sp>
        <p:nvSpPr>
          <p:cNvPr id="5" name="TextBox 4">
            <a:extLst>
              <a:ext uri="{FF2B5EF4-FFF2-40B4-BE49-F238E27FC236}">
                <a16:creationId xmlns:a16="http://schemas.microsoft.com/office/drawing/2014/main" id="{F86A3C17-90A3-F93F-5D84-D3D378E1ACB2}"/>
              </a:ext>
            </a:extLst>
          </p:cNvPr>
          <p:cNvSpPr txBox="1"/>
          <p:nvPr/>
        </p:nvSpPr>
        <p:spPr>
          <a:xfrm>
            <a:off x="398420" y="2172343"/>
            <a:ext cx="4450353"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Past Experience : </a:t>
            </a:r>
            <a:r>
              <a:rPr lang="en-IN" sz="1800" dirty="0">
                <a:effectLst/>
                <a:latin typeface="Neue Machina" panose="00000500000000000000" pitchFamily="50" charset="0"/>
                <a:ea typeface="Calibri" panose="020F0502020204030204" pitchFamily="34" charset="0"/>
              </a:rPr>
              <a:t>Fresher</a:t>
            </a:r>
            <a:endParaRPr lang="en-GB" dirty="0">
              <a:latin typeface="Neue Machina" panose="00000500000000000000" pitchFamily="50" charset="0"/>
            </a:endParaRPr>
          </a:p>
        </p:txBody>
      </p:sp>
      <p:sp>
        <p:nvSpPr>
          <p:cNvPr id="6" name="TextBox 5">
            <a:extLst>
              <a:ext uri="{FF2B5EF4-FFF2-40B4-BE49-F238E27FC236}">
                <a16:creationId xmlns:a16="http://schemas.microsoft.com/office/drawing/2014/main" id="{A55AE72A-AEC0-D00B-117C-50F93D7FACDF}"/>
              </a:ext>
            </a:extLst>
          </p:cNvPr>
          <p:cNvSpPr txBox="1"/>
          <p:nvPr/>
        </p:nvSpPr>
        <p:spPr>
          <a:xfrm>
            <a:off x="373573" y="2551281"/>
            <a:ext cx="4450353"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Qualification : </a:t>
            </a:r>
            <a:r>
              <a:rPr lang="en-IN" sz="1800" dirty="0">
                <a:effectLst/>
                <a:latin typeface="Neue Machina" panose="00000500000000000000" pitchFamily="50" charset="0"/>
                <a:ea typeface="Calibri" panose="020F0502020204030204" pitchFamily="34" charset="0"/>
              </a:rPr>
              <a:t>BE CSE</a:t>
            </a:r>
            <a:endParaRPr lang="en-GB" dirty="0">
              <a:latin typeface="Neue Machina" panose="00000500000000000000" pitchFamily="50" charset="0"/>
            </a:endParaRPr>
          </a:p>
        </p:txBody>
      </p:sp>
      <p:sp>
        <p:nvSpPr>
          <p:cNvPr id="7" name="TextBox 6">
            <a:extLst>
              <a:ext uri="{FF2B5EF4-FFF2-40B4-BE49-F238E27FC236}">
                <a16:creationId xmlns:a16="http://schemas.microsoft.com/office/drawing/2014/main" id="{7F9B1C4D-84C8-31FA-3922-10AC6E28778E}"/>
              </a:ext>
            </a:extLst>
          </p:cNvPr>
          <p:cNvSpPr txBox="1"/>
          <p:nvPr/>
        </p:nvSpPr>
        <p:spPr>
          <a:xfrm>
            <a:off x="373573" y="2930219"/>
            <a:ext cx="7017826" cy="2862322"/>
          </a:xfrm>
          <a:prstGeom prst="rect">
            <a:avLst/>
          </a:prstGeom>
          <a:noFill/>
        </p:spPr>
        <p:txBody>
          <a:bodyPr wrap="square">
            <a:spAutoFit/>
          </a:bodyPr>
          <a:lstStyle/>
          <a:p>
            <a:pPr algn="just"/>
            <a:r>
              <a:rPr lang="en-IN" sz="1800" b="1" dirty="0">
                <a:effectLst/>
                <a:latin typeface="Neue Machina" panose="00000500000000000000" pitchFamily="50" charset="0"/>
                <a:ea typeface="Calibri" panose="020F0502020204030204" pitchFamily="34" charset="0"/>
              </a:rPr>
              <a:t>Career Summary :</a:t>
            </a:r>
            <a:r>
              <a:rPr lang="en-US" sz="1800" b="1" dirty="0">
                <a:effectLst/>
                <a:latin typeface="Neue Machina" panose="00000500000000000000" pitchFamily="50" charset="0"/>
                <a:ea typeface="Calibri" panose="020F0502020204030204" pitchFamily="34" charset="0"/>
              </a:rPr>
              <a:t> </a:t>
            </a:r>
          </a:p>
          <a:p>
            <a:pPr marL="285750" indent="-285750" algn="just">
              <a:buFont typeface="Arial" panose="020B0604020202020204" pitchFamily="34" charset="0"/>
              <a:buChar char="•"/>
            </a:pPr>
            <a:r>
              <a:rPr lang="en-US" sz="1800" b="1" dirty="0">
                <a:effectLst/>
                <a:latin typeface="Neue Machina" panose="00000500000000000000" pitchFamily="50" charset="0"/>
                <a:ea typeface="Calibri" panose="020F0502020204030204" pitchFamily="34" charset="0"/>
              </a:rPr>
              <a:t>Eager Learner: </a:t>
            </a:r>
            <a:r>
              <a:rPr lang="en-US" sz="1800" dirty="0">
                <a:effectLst/>
                <a:latin typeface="Neue Machina" panose="00000500000000000000" pitchFamily="50" charset="0"/>
                <a:ea typeface="Calibri" panose="020F0502020204030204" pitchFamily="34" charset="0"/>
              </a:rPr>
              <a:t>A proactive fresher with a solid background in backend development, constantly expanding technical skills.</a:t>
            </a:r>
          </a:p>
          <a:p>
            <a:pPr marL="285750" indent="-285750" algn="just">
              <a:buFont typeface="Arial" panose="020B0604020202020204" pitchFamily="34" charset="0"/>
              <a:buChar char="•"/>
            </a:pPr>
            <a:r>
              <a:rPr lang="en-US" sz="1800" b="1" dirty="0">
                <a:effectLst/>
                <a:latin typeface="Neue Machina" panose="00000500000000000000" pitchFamily="50" charset="0"/>
                <a:ea typeface="Calibri" panose="020F0502020204030204" pitchFamily="34" charset="0"/>
              </a:rPr>
              <a:t>Technical Expertise: </a:t>
            </a:r>
            <a:r>
              <a:rPr lang="en-US" sz="1800" dirty="0">
                <a:effectLst/>
                <a:latin typeface="Neue Machina" panose="00000500000000000000" pitchFamily="50" charset="0"/>
                <a:ea typeface="Calibri" panose="020F0502020204030204" pitchFamily="34" charset="0"/>
              </a:rPr>
              <a:t>Proficient in Java, Spring Boot, REST APIs, and MySQL, with practical experience in scalable application development.</a:t>
            </a:r>
          </a:p>
          <a:p>
            <a:pPr marL="285750" indent="-285750" algn="just">
              <a:buFont typeface="Arial" panose="020B0604020202020204" pitchFamily="34" charset="0"/>
              <a:buChar char="•"/>
            </a:pPr>
            <a:r>
              <a:rPr lang="en-US" sz="1800" b="1" dirty="0">
                <a:effectLst/>
                <a:latin typeface="Neue Machina" panose="00000500000000000000" pitchFamily="50" charset="0"/>
                <a:ea typeface="Calibri" panose="020F0502020204030204" pitchFamily="34" charset="0"/>
              </a:rPr>
              <a:t>Project Success: </a:t>
            </a:r>
            <a:r>
              <a:rPr lang="en-US" sz="1800" dirty="0">
                <a:effectLst/>
                <a:latin typeface="Neue Machina" panose="00000500000000000000" pitchFamily="50" charset="0"/>
                <a:ea typeface="Calibri" panose="020F0502020204030204" pitchFamily="34" charset="0"/>
              </a:rPr>
              <a:t>Completed a capstone project in microservices architecture, demonstrating strong REST API and database management skills.</a:t>
            </a:r>
          </a:p>
          <a:p>
            <a:pPr marL="285750" indent="-285750" algn="just">
              <a:buFont typeface="Arial" panose="020B0604020202020204" pitchFamily="34" charset="0"/>
              <a:buChar char="•"/>
            </a:pPr>
            <a:r>
              <a:rPr lang="en-US" sz="1800" b="1" dirty="0">
                <a:effectLst/>
                <a:latin typeface="Neue Machina" panose="00000500000000000000" pitchFamily="50" charset="0"/>
                <a:ea typeface="Calibri" panose="020F0502020204030204" pitchFamily="34" charset="0"/>
              </a:rPr>
              <a:t>Key Skills: </a:t>
            </a:r>
            <a:r>
              <a:rPr lang="en-US" sz="1800" dirty="0">
                <a:effectLst/>
                <a:latin typeface="Neue Machina" panose="00000500000000000000" pitchFamily="50" charset="0"/>
                <a:ea typeface="Calibri" panose="020F0502020204030204" pitchFamily="34" charset="0"/>
              </a:rPr>
              <a:t>Developed strong analytical and communication abilities, ready to contribute effectively to dynamic teams.</a:t>
            </a:r>
            <a:endParaRPr lang="en-GB" dirty="0">
              <a:latin typeface="Neue Machina" panose="00000500000000000000" pitchFamily="50" charset="0"/>
            </a:endParaRPr>
          </a:p>
        </p:txBody>
      </p:sp>
      <p:grpSp>
        <p:nvGrpSpPr>
          <p:cNvPr id="14" name="Group 13">
            <a:extLst>
              <a:ext uri="{FF2B5EF4-FFF2-40B4-BE49-F238E27FC236}">
                <a16:creationId xmlns:a16="http://schemas.microsoft.com/office/drawing/2014/main" id="{9EBA3E50-760C-4B48-105E-E945156BB4B8}"/>
              </a:ext>
            </a:extLst>
          </p:cNvPr>
          <p:cNvGrpSpPr/>
          <p:nvPr/>
        </p:nvGrpSpPr>
        <p:grpSpPr>
          <a:xfrm>
            <a:off x="9574540" y="6420365"/>
            <a:ext cx="2243886" cy="375289"/>
            <a:chOff x="10212759" y="6518571"/>
            <a:chExt cx="1842973" cy="313399"/>
          </a:xfrm>
        </p:grpSpPr>
        <p:pic>
          <p:nvPicPr>
            <p:cNvPr id="15" name="Picture 14">
              <a:extLst>
                <a:ext uri="{FF2B5EF4-FFF2-40B4-BE49-F238E27FC236}">
                  <a16:creationId xmlns:a16="http://schemas.microsoft.com/office/drawing/2014/main" id="{5E71206E-49DD-6821-C349-BF92F187E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2759" y="6518571"/>
              <a:ext cx="1842973" cy="313399"/>
            </a:xfrm>
            <a:prstGeom prst="rect">
              <a:avLst/>
            </a:prstGeom>
          </p:spPr>
        </p:pic>
        <p:sp>
          <p:nvSpPr>
            <p:cNvPr id="16" name="Rectangle 15">
              <a:extLst>
                <a:ext uri="{FF2B5EF4-FFF2-40B4-BE49-F238E27FC236}">
                  <a16:creationId xmlns:a16="http://schemas.microsoft.com/office/drawing/2014/main" id="{36F6DD2B-5B85-359C-4FBD-B253EDD278C8}"/>
                </a:ext>
              </a:extLst>
            </p:cNvPr>
            <p:cNvSpPr/>
            <p:nvPr/>
          </p:nvSpPr>
          <p:spPr>
            <a:xfrm>
              <a:off x="10248188" y="6547414"/>
              <a:ext cx="1613629" cy="257021"/>
            </a:xfrm>
            <a:prstGeom prst="rect">
              <a:avLst/>
            </a:prstGeom>
          </p:spPr>
          <p:txBody>
            <a:bodyPr wrap="none">
              <a:spAutoFit/>
            </a:bodyPr>
            <a:lstStyle/>
            <a:p>
              <a:r>
                <a:rPr lang="en-GB" sz="1400" dirty="0">
                  <a:solidFill>
                    <a:schemeClr val="bg1"/>
                  </a:solidFill>
                  <a:latin typeface="Helvetica" panose="020B0604020202030204" pitchFamily="34" charset="0"/>
                  <a:cs typeface="Segoe UI" panose="020B0502040204020203" pitchFamily="34" charset="0"/>
                </a:rPr>
                <a:t>www.collaberadigital.com</a:t>
              </a:r>
              <a:endParaRPr lang="en-IN" sz="1400" dirty="0">
                <a:solidFill>
                  <a:schemeClr val="bg1"/>
                </a:solidFill>
                <a:latin typeface="Helvetica" panose="020B0604020202030204" pitchFamily="34" charset="0"/>
              </a:endParaRPr>
            </a:p>
          </p:txBody>
        </p:sp>
      </p:grpSp>
      <p:pic>
        <p:nvPicPr>
          <p:cNvPr id="11" name="Content Placeholder 7" descr="A shadow of a person holding a piece of paper&#10;&#10;Description automatically generated with medium confidence">
            <a:extLst>
              <a:ext uri="{FF2B5EF4-FFF2-40B4-BE49-F238E27FC236}">
                <a16:creationId xmlns:a16="http://schemas.microsoft.com/office/drawing/2014/main" id="{DC448513-01ED-D953-1310-6C67CD5329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2854" r="21746"/>
          <a:stretch/>
        </p:blipFill>
        <p:spPr>
          <a:xfrm>
            <a:off x="7556763" y="0"/>
            <a:ext cx="4635237" cy="685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12" name="Graphic 11">
            <a:extLst>
              <a:ext uri="{FF2B5EF4-FFF2-40B4-BE49-F238E27FC236}">
                <a16:creationId xmlns:a16="http://schemas.microsoft.com/office/drawing/2014/main" id="{2E060AA3-7941-8126-2364-D4ADA04CFDA9}"/>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790623" y="0"/>
            <a:ext cx="2401377" cy="902226"/>
          </a:xfrm>
          <a:prstGeom prst="rect">
            <a:avLst/>
          </a:prstGeom>
        </p:spPr>
      </p:pic>
      <p:sp>
        <p:nvSpPr>
          <p:cNvPr id="19" name="Rectangle 18">
            <a:extLst>
              <a:ext uri="{FF2B5EF4-FFF2-40B4-BE49-F238E27FC236}">
                <a16:creationId xmlns:a16="http://schemas.microsoft.com/office/drawing/2014/main" id="{E693E662-DEF3-AC26-DAC6-B46F4CFDCDCC}"/>
              </a:ext>
            </a:extLst>
          </p:cNvPr>
          <p:cNvSpPr/>
          <p:nvPr/>
        </p:nvSpPr>
        <p:spPr>
          <a:xfrm>
            <a:off x="4740604" y="-930885"/>
            <a:ext cx="513567" cy="513567"/>
          </a:xfrm>
          <a:prstGeom prst="rect">
            <a:avLst/>
          </a:prstGeom>
          <a:solidFill>
            <a:srgbClr val="71758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0" name="Straight Connector 19">
            <a:extLst>
              <a:ext uri="{FF2B5EF4-FFF2-40B4-BE49-F238E27FC236}">
                <a16:creationId xmlns:a16="http://schemas.microsoft.com/office/drawing/2014/main" id="{927653B8-8986-53CB-65C9-A4869AC37323}"/>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9389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103A12-0AA4-00C6-4CFD-58A6489D245B}"/>
              </a:ext>
            </a:extLst>
          </p:cNvPr>
          <p:cNvSpPr txBox="1"/>
          <p:nvPr/>
        </p:nvSpPr>
        <p:spPr>
          <a:xfrm>
            <a:off x="1" y="2028617"/>
            <a:ext cx="5505450" cy="2800767"/>
          </a:xfrm>
          <a:prstGeom prst="rect">
            <a:avLst/>
          </a:prstGeom>
          <a:noFill/>
        </p:spPr>
        <p:txBody>
          <a:bodyPr wrap="square">
            <a:spAutoFit/>
          </a:bodyPr>
          <a:lstStyle/>
          <a:p>
            <a:pPr algn="ctr"/>
            <a:r>
              <a:rPr lang="en-IN" sz="8800" b="1" dirty="0">
                <a:solidFill>
                  <a:schemeClr val="bg1"/>
                </a:solidFill>
                <a:effectLst/>
                <a:latin typeface="Neue Machina" panose="00000500000000000000" pitchFamily="50" charset="0"/>
                <a:ea typeface="Calibri" panose="020F0502020204030204" pitchFamily="34" charset="0"/>
              </a:rPr>
              <a:t>Thank You</a:t>
            </a:r>
            <a:endParaRPr lang="en-GB" sz="11500" b="1" dirty="0">
              <a:solidFill>
                <a:schemeClr val="bg1"/>
              </a:solidFill>
              <a:latin typeface="Neue Machina" panose="00000500000000000000" pitchFamily="50" charset="0"/>
            </a:endParaRPr>
          </a:p>
        </p:txBody>
      </p:sp>
      <p:pic>
        <p:nvPicPr>
          <p:cNvPr id="4" name="Graphic 3">
            <a:extLst>
              <a:ext uri="{FF2B5EF4-FFF2-40B4-BE49-F238E27FC236}">
                <a16:creationId xmlns:a16="http://schemas.microsoft.com/office/drawing/2014/main" id="{3F09ED73-5AFE-1A76-96F6-922011A62426}"/>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790623" y="0"/>
            <a:ext cx="2401377" cy="902226"/>
          </a:xfrm>
          <a:prstGeom prst="rect">
            <a:avLst/>
          </a:prstGeom>
        </p:spPr>
      </p:pic>
    </p:spTree>
    <p:extLst>
      <p:ext uri="{BB962C8B-B14F-4D97-AF65-F5344CB8AC3E}">
        <p14:creationId xmlns:p14="http://schemas.microsoft.com/office/powerpoint/2010/main" val="11219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6" descr="A picture containing grate&#10;&#10;Description automatically generated">
            <a:extLst>
              <a:ext uri="{FF2B5EF4-FFF2-40B4-BE49-F238E27FC236}">
                <a16:creationId xmlns:a16="http://schemas.microsoft.com/office/drawing/2014/main" id="{37D42EBD-34CB-B25E-42E2-257C43629CB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9330" r="16904"/>
          <a:stretch/>
        </p:blipFill>
        <p:spPr>
          <a:xfrm>
            <a:off x="7695292" y="0"/>
            <a:ext cx="4496708" cy="6858000"/>
          </a:xfrm>
          <a:prstGeom prst="rect">
            <a:avLst/>
          </a:prstGeom>
        </p:spPr>
      </p:pic>
      <p:pic>
        <p:nvPicPr>
          <p:cNvPr id="13" name="Graphic 12">
            <a:extLst>
              <a:ext uri="{FF2B5EF4-FFF2-40B4-BE49-F238E27FC236}">
                <a16:creationId xmlns:a16="http://schemas.microsoft.com/office/drawing/2014/main" id="{D9FC0F81-B480-D9C4-934C-7D63DE92E09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47" y="0"/>
            <a:ext cx="2401377" cy="902226"/>
          </a:xfrm>
          <a:prstGeom prst="rect">
            <a:avLst/>
          </a:prstGeom>
        </p:spPr>
      </p:pic>
      <p:sp>
        <p:nvSpPr>
          <p:cNvPr id="6" name="TextBox 5">
            <a:extLst>
              <a:ext uri="{FF2B5EF4-FFF2-40B4-BE49-F238E27FC236}">
                <a16:creationId xmlns:a16="http://schemas.microsoft.com/office/drawing/2014/main" id="{0D730E22-84C3-33DE-6F74-CB73EF6B951D}"/>
              </a:ext>
            </a:extLst>
          </p:cNvPr>
          <p:cNvSpPr txBox="1"/>
          <p:nvPr/>
        </p:nvSpPr>
        <p:spPr>
          <a:xfrm>
            <a:off x="330200" y="898276"/>
            <a:ext cx="7037614"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Key Takeaways/Learnings from the Program (HTD)</a:t>
            </a:r>
            <a:endParaRPr lang="en-GB" sz="1800" b="1" dirty="0">
              <a:latin typeface="Neue Machina" panose="00000500000000000000" pitchFamily="50" charset="0"/>
            </a:endParaRPr>
          </a:p>
        </p:txBody>
      </p:sp>
      <p:cxnSp>
        <p:nvCxnSpPr>
          <p:cNvPr id="18" name="Straight Connector 17">
            <a:extLst>
              <a:ext uri="{FF2B5EF4-FFF2-40B4-BE49-F238E27FC236}">
                <a16:creationId xmlns:a16="http://schemas.microsoft.com/office/drawing/2014/main" id="{CCF4FCA6-FB82-1914-FF20-DF179A378A62}"/>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A4893276-F35E-C990-6715-93A64C2F0679}"/>
              </a:ext>
            </a:extLst>
          </p:cNvPr>
          <p:cNvSpPr txBox="1"/>
          <p:nvPr/>
        </p:nvSpPr>
        <p:spPr>
          <a:xfrm>
            <a:off x="409574" y="1533525"/>
            <a:ext cx="7037613"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sz="2800" b="0" dirty="0">
                <a:effectLst/>
              </a:rPr>
              <a:t>Advanced Technical Skill Enhancement</a:t>
            </a:r>
          </a:p>
          <a:p>
            <a:pPr marL="285750" indent="-285750" algn="just">
              <a:buFont typeface="Wingdings" panose="05000000000000000000" pitchFamily="2" charset="2"/>
              <a:buChar char="q"/>
            </a:pPr>
            <a:r>
              <a:rPr lang="en-US" sz="2800" b="0" dirty="0">
                <a:effectLst/>
              </a:rPr>
              <a:t>Real-World Project Implementation</a:t>
            </a:r>
          </a:p>
          <a:p>
            <a:pPr marL="285750" indent="-285750" algn="just">
              <a:buFont typeface="Wingdings" panose="05000000000000000000" pitchFamily="2" charset="2"/>
              <a:buChar char="q"/>
            </a:pPr>
            <a:r>
              <a:rPr lang="en-US" sz="2800" b="0" dirty="0">
                <a:effectLst/>
              </a:rPr>
              <a:t>Effective Collaboration and Communication</a:t>
            </a:r>
          </a:p>
          <a:p>
            <a:pPr marL="285750" indent="-285750" algn="just">
              <a:buFont typeface="Wingdings" panose="05000000000000000000" pitchFamily="2" charset="2"/>
              <a:buChar char="q"/>
            </a:pPr>
            <a:r>
              <a:rPr lang="en-US" sz="2800" b="0" dirty="0">
                <a:effectLst/>
              </a:rPr>
              <a:t>Agile Methodology Mastery</a:t>
            </a:r>
          </a:p>
          <a:p>
            <a:pPr marL="285750" indent="-285750" algn="just">
              <a:buFont typeface="Wingdings" panose="05000000000000000000" pitchFamily="2" charset="2"/>
              <a:buChar char="q"/>
            </a:pPr>
            <a:r>
              <a:rPr lang="en-US" sz="2800" b="0" dirty="0">
                <a:effectLst/>
              </a:rPr>
              <a:t>Strategic Problem-Solving and Debugging</a:t>
            </a:r>
          </a:p>
          <a:p>
            <a:pPr marL="285750" indent="-285750" algn="just">
              <a:buFont typeface="Wingdings" panose="05000000000000000000" pitchFamily="2" charset="2"/>
              <a:buChar char="q"/>
            </a:pPr>
            <a:r>
              <a:rPr lang="en-US" sz="2800" b="0" dirty="0">
                <a:effectLst/>
              </a:rPr>
              <a:t>Professional Growth and Mindset</a:t>
            </a:r>
          </a:p>
          <a:p>
            <a:pPr marL="285750" indent="-285750" algn="just">
              <a:buFont typeface="Wingdings" panose="05000000000000000000" pitchFamily="2" charset="2"/>
              <a:buChar char="q"/>
            </a:pPr>
            <a:r>
              <a:rPr lang="en-US" sz="2800" b="0" dirty="0">
                <a:effectLst/>
              </a:rPr>
              <a:t>Time Management and Prioritization</a:t>
            </a:r>
          </a:p>
          <a:p>
            <a:pPr marL="285750" indent="-285750" algn="just">
              <a:buFont typeface="Wingdings" panose="05000000000000000000" pitchFamily="2" charset="2"/>
              <a:buChar char="q"/>
            </a:pPr>
            <a:r>
              <a:rPr lang="en-US" sz="2800" b="0" dirty="0">
                <a:effectLst/>
              </a:rPr>
              <a:t>Critical Thinking and Innovation</a:t>
            </a:r>
          </a:p>
          <a:p>
            <a:pPr marL="285750" indent="-285750" algn="just">
              <a:buFont typeface="Wingdings" panose="05000000000000000000" pitchFamily="2" charset="2"/>
              <a:buChar char="q"/>
            </a:pPr>
            <a:r>
              <a:rPr lang="en-US" sz="2800" b="0" dirty="0">
                <a:effectLst/>
              </a:rPr>
              <a:t>Client-Centric Approach</a:t>
            </a:r>
          </a:p>
        </p:txBody>
      </p:sp>
    </p:spTree>
    <p:extLst>
      <p:ext uri="{BB962C8B-B14F-4D97-AF65-F5344CB8AC3E}">
        <p14:creationId xmlns:p14="http://schemas.microsoft.com/office/powerpoint/2010/main" val="96210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5063D-F1F4-B0DA-30AC-5261138A1501}"/>
              </a:ext>
            </a:extLst>
          </p:cNvPr>
          <p:cNvSpPr txBox="1"/>
          <p:nvPr/>
        </p:nvSpPr>
        <p:spPr>
          <a:xfrm>
            <a:off x="323850" y="902226"/>
            <a:ext cx="5673153" cy="369332"/>
          </a:xfrm>
          <a:prstGeom prst="rect">
            <a:avLst/>
          </a:prstGeom>
          <a:noFill/>
        </p:spPr>
        <p:txBody>
          <a:bodyPr wrap="square">
            <a:spAutoFit/>
          </a:bodyPr>
          <a:lstStyle/>
          <a:p>
            <a:r>
              <a:rPr lang="en-IN" b="1" dirty="0">
                <a:effectLst/>
                <a:latin typeface="Neue Machina" panose="00000500000000000000" pitchFamily="50" charset="0"/>
                <a:ea typeface="Calibri" panose="020F0502020204030204" pitchFamily="34" charset="0"/>
                <a:cs typeface="Segoe UI" panose="020B0502040204020203" pitchFamily="34" charset="0"/>
              </a:rPr>
              <a:t>Problem Statement of the Capstone Project</a:t>
            </a:r>
            <a:endParaRPr lang="en-GB" b="1" dirty="0">
              <a:latin typeface="Neue Machina" panose="00000500000000000000" pitchFamily="50" charset="0"/>
              <a:cs typeface="Segoe UI" panose="020B0502040204020203" pitchFamily="34" charset="0"/>
            </a:endParaRPr>
          </a:p>
        </p:txBody>
      </p:sp>
      <p:pic>
        <p:nvPicPr>
          <p:cNvPr id="4" name="Graphic 3">
            <a:extLst>
              <a:ext uri="{FF2B5EF4-FFF2-40B4-BE49-F238E27FC236}">
                <a16:creationId xmlns:a16="http://schemas.microsoft.com/office/drawing/2014/main" id="{42BCFCB1-DC7D-6574-5BB6-98A1F9330D8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pic>
        <p:nvPicPr>
          <p:cNvPr id="5" name="Content Placeholder 10" descr="A picture containing outdoor, jumping, air&#10;&#10;Description automatically generated">
            <a:extLst>
              <a:ext uri="{FF2B5EF4-FFF2-40B4-BE49-F238E27FC236}">
                <a16:creationId xmlns:a16="http://schemas.microsoft.com/office/drawing/2014/main" id="{14B84D51-9BF9-004F-8C43-384ACE5D686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89" r="17942"/>
          <a:stretch/>
        </p:blipFill>
        <p:spPr>
          <a:xfrm>
            <a:off x="7705639" y="1"/>
            <a:ext cx="4486361" cy="6858000"/>
          </a:xfrm>
          <a:prstGeom prst="rect">
            <a:avLst/>
          </a:prstGeom>
        </p:spPr>
      </p:pic>
      <p:cxnSp>
        <p:nvCxnSpPr>
          <p:cNvPr id="7" name="Straight Connector 6">
            <a:extLst>
              <a:ext uri="{FF2B5EF4-FFF2-40B4-BE49-F238E27FC236}">
                <a16:creationId xmlns:a16="http://schemas.microsoft.com/office/drawing/2014/main" id="{D891974B-0397-ACC8-37B6-992E943C7B33}"/>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2B8536F5-24EF-3081-DFB6-6BF94F7F20F9}"/>
              </a:ext>
            </a:extLst>
          </p:cNvPr>
          <p:cNvSpPr txBox="1"/>
          <p:nvPr/>
        </p:nvSpPr>
        <p:spPr>
          <a:xfrm>
            <a:off x="467360" y="1849120"/>
            <a:ext cx="6024880" cy="923330"/>
          </a:xfrm>
          <a:prstGeom prst="rect">
            <a:avLst/>
          </a:prstGeom>
          <a:noFill/>
        </p:spPr>
        <p:txBody>
          <a:bodyPr wrap="square" rtlCol="0">
            <a:spAutoFit/>
          </a:bodyPr>
          <a:lstStyle/>
          <a:p>
            <a:pPr algn="just"/>
            <a:r>
              <a:rPr lang="en-IN" dirty="0"/>
              <a:t>Develop a real-world project for administrators to manage airport details, plane information, and passenger bookings. The system involves creating microservices using Spring Boot. </a:t>
            </a:r>
          </a:p>
        </p:txBody>
      </p:sp>
      <p:sp>
        <p:nvSpPr>
          <p:cNvPr id="6" name="TextBox 5">
            <a:extLst>
              <a:ext uri="{FF2B5EF4-FFF2-40B4-BE49-F238E27FC236}">
                <a16:creationId xmlns:a16="http://schemas.microsoft.com/office/drawing/2014/main" id="{9111DEC3-E27D-23C3-ED93-BFD8BEFC09DA}"/>
              </a:ext>
            </a:extLst>
          </p:cNvPr>
          <p:cNvSpPr txBox="1"/>
          <p:nvPr/>
        </p:nvSpPr>
        <p:spPr>
          <a:xfrm>
            <a:off x="464185" y="2883342"/>
            <a:ext cx="6024880" cy="2308324"/>
          </a:xfrm>
          <a:prstGeom prst="rect">
            <a:avLst/>
          </a:prstGeom>
          <a:noFill/>
        </p:spPr>
        <p:txBody>
          <a:bodyPr wrap="square" rtlCol="0">
            <a:spAutoFit/>
          </a:bodyPr>
          <a:lstStyle/>
          <a:p>
            <a:pPr algn="just"/>
            <a:r>
              <a:rPr lang="en-IN" dirty="0"/>
              <a:t>Microservice Applications need to include:</a:t>
            </a:r>
          </a:p>
          <a:p>
            <a:pPr marL="285750" indent="-285750" algn="just">
              <a:buFont typeface="Arial" panose="020B0604020202020204" pitchFamily="34" charset="0"/>
              <a:buChar char="•"/>
            </a:pPr>
            <a:r>
              <a:rPr lang="en-IN" dirty="0"/>
              <a:t>Login Application</a:t>
            </a:r>
          </a:p>
          <a:p>
            <a:pPr marL="285750" indent="-285750" algn="just">
              <a:buFont typeface="Arial" panose="020B0604020202020204" pitchFamily="34" charset="0"/>
              <a:buChar char="•"/>
            </a:pPr>
            <a:r>
              <a:rPr lang="en-IN" dirty="0"/>
              <a:t>Admin Application</a:t>
            </a:r>
          </a:p>
          <a:p>
            <a:pPr marL="285750" indent="-285750" algn="just">
              <a:buFont typeface="Arial" panose="020B0604020202020204" pitchFamily="34" charset="0"/>
              <a:buChar char="•"/>
            </a:pPr>
            <a:r>
              <a:rPr lang="en-IN" dirty="0"/>
              <a:t>Plane Application</a:t>
            </a:r>
          </a:p>
          <a:p>
            <a:pPr marL="285750" indent="-285750" algn="just">
              <a:buFont typeface="Arial" panose="020B0604020202020204" pitchFamily="34" charset="0"/>
              <a:buChar char="•"/>
            </a:pPr>
            <a:r>
              <a:rPr lang="en-IN" dirty="0"/>
              <a:t>Airport Application</a:t>
            </a:r>
          </a:p>
          <a:p>
            <a:pPr marL="285750" indent="-285750" algn="just">
              <a:buFont typeface="Arial" panose="020B0604020202020204" pitchFamily="34" charset="0"/>
              <a:buChar char="•"/>
            </a:pPr>
            <a:r>
              <a:rPr lang="en-IN" dirty="0"/>
              <a:t>Booking Application</a:t>
            </a:r>
          </a:p>
          <a:p>
            <a:pPr marL="285750" indent="-285750" algn="just">
              <a:buFont typeface="Arial" panose="020B0604020202020204" pitchFamily="34" charset="0"/>
              <a:buChar char="•"/>
            </a:pPr>
            <a:r>
              <a:rPr lang="en-IN" dirty="0"/>
              <a:t>Flight Application</a:t>
            </a:r>
          </a:p>
          <a:p>
            <a:pPr marL="285750" indent="-285750" algn="just">
              <a:buFont typeface="Arial" panose="020B0604020202020204" pitchFamily="34" charset="0"/>
              <a:buChar char="•"/>
            </a:pPr>
            <a:r>
              <a:rPr lang="en-IN" dirty="0"/>
              <a:t>Passenger Application</a:t>
            </a:r>
          </a:p>
        </p:txBody>
      </p:sp>
      <p:sp>
        <p:nvSpPr>
          <p:cNvPr id="8" name="TextBox 7">
            <a:extLst>
              <a:ext uri="{FF2B5EF4-FFF2-40B4-BE49-F238E27FC236}">
                <a16:creationId xmlns:a16="http://schemas.microsoft.com/office/drawing/2014/main" id="{819F2722-C9DC-3512-E359-BB6EED95A5CC}"/>
              </a:ext>
            </a:extLst>
          </p:cNvPr>
          <p:cNvSpPr txBox="1"/>
          <p:nvPr/>
        </p:nvSpPr>
        <p:spPr>
          <a:xfrm>
            <a:off x="464185" y="5191666"/>
            <a:ext cx="6024880" cy="923330"/>
          </a:xfrm>
          <a:prstGeom prst="rect">
            <a:avLst/>
          </a:prstGeom>
          <a:noFill/>
        </p:spPr>
        <p:txBody>
          <a:bodyPr wrap="square" rtlCol="0">
            <a:spAutoFit/>
          </a:bodyPr>
          <a:lstStyle/>
          <a:p>
            <a:pPr algn="just"/>
            <a:r>
              <a:rPr lang="en-US" dirty="0"/>
              <a:t>The primary features include login authentication, CRUD operations for managing airports, planes, and bookings, and search functionalities.</a:t>
            </a:r>
            <a:endParaRPr lang="en-IN" dirty="0"/>
          </a:p>
        </p:txBody>
      </p:sp>
    </p:spTree>
    <p:extLst>
      <p:ext uri="{BB962C8B-B14F-4D97-AF65-F5344CB8AC3E}">
        <p14:creationId xmlns:p14="http://schemas.microsoft.com/office/powerpoint/2010/main" val="4139208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1421C8-8710-4BD4-4F97-DBEBDC45F2E5}"/>
              </a:ext>
            </a:extLst>
          </p:cNvPr>
          <p:cNvSpPr/>
          <p:nvPr/>
        </p:nvSpPr>
        <p:spPr>
          <a:xfrm>
            <a:off x="0" y="0"/>
            <a:ext cx="12192000" cy="6858000"/>
          </a:xfrm>
          <a:prstGeom prst="rect">
            <a:avLst/>
          </a:prstGeom>
          <a:solidFill>
            <a:srgbClr val="151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phic 2">
            <a:extLst>
              <a:ext uri="{FF2B5EF4-FFF2-40B4-BE49-F238E27FC236}">
                <a16:creationId xmlns:a16="http://schemas.microsoft.com/office/drawing/2014/main" id="{670B435F-8BC0-8A7B-6294-85CE9B84AFC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4" name="Straight Connector 3">
            <a:extLst>
              <a:ext uri="{FF2B5EF4-FFF2-40B4-BE49-F238E27FC236}">
                <a16:creationId xmlns:a16="http://schemas.microsoft.com/office/drawing/2014/main" id="{822FF82F-5501-977F-6AAC-5D63218C99A4}"/>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C447AAEE-70C2-5C1E-D460-87BADD005A0A}"/>
              </a:ext>
            </a:extLst>
          </p:cNvPr>
          <p:cNvSpPr txBox="1"/>
          <p:nvPr/>
        </p:nvSpPr>
        <p:spPr>
          <a:xfrm>
            <a:off x="377962" y="795378"/>
            <a:ext cx="4615933" cy="461665"/>
          </a:xfrm>
          <a:prstGeom prst="rect">
            <a:avLst/>
          </a:prstGeom>
          <a:noFill/>
        </p:spPr>
        <p:txBody>
          <a:bodyPr wrap="square" rtlCol="0">
            <a:spAutoFit/>
          </a:bodyPr>
          <a:lstStyle/>
          <a:p>
            <a:r>
              <a:rPr lang="en-IN" sz="2400" dirty="0">
                <a:solidFill>
                  <a:schemeClr val="accent4"/>
                </a:solidFill>
              </a:rPr>
              <a:t>MICROSERVICES IMPLEMENTED</a:t>
            </a:r>
          </a:p>
        </p:txBody>
      </p:sp>
      <p:sp>
        <p:nvSpPr>
          <p:cNvPr id="6" name="TextBox 5">
            <a:extLst>
              <a:ext uri="{FF2B5EF4-FFF2-40B4-BE49-F238E27FC236}">
                <a16:creationId xmlns:a16="http://schemas.microsoft.com/office/drawing/2014/main" id="{07ACE92A-F5BD-B516-FA5D-1981B6D6D30C}"/>
              </a:ext>
            </a:extLst>
          </p:cNvPr>
          <p:cNvSpPr txBox="1"/>
          <p:nvPr/>
        </p:nvSpPr>
        <p:spPr>
          <a:xfrm>
            <a:off x="457200" y="1595535"/>
            <a:ext cx="5523722" cy="5109091"/>
          </a:xfrm>
          <a:prstGeom prst="rect">
            <a:avLst/>
          </a:prstGeom>
          <a:noFill/>
        </p:spPr>
        <p:txBody>
          <a:bodyPr wrap="square" rtlCol="0">
            <a:spAutoFit/>
          </a:bodyPr>
          <a:lstStyle/>
          <a:p>
            <a:pPr marL="285750" indent="-285750">
              <a:buFont typeface="Arial" panose="020B0604020202020204" pitchFamily="34" charset="0"/>
              <a:buChar char="•"/>
            </a:pPr>
            <a:r>
              <a:rPr lang="en-IN" sz="4400" dirty="0">
                <a:solidFill>
                  <a:schemeClr val="bg1"/>
                </a:solidFill>
              </a:rPr>
              <a:t>ATS-LOGIN</a:t>
            </a:r>
          </a:p>
          <a:p>
            <a:pPr marL="285750" indent="-285750">
              <a:buFont typeface="Arial" panose="020B0604020202020204" pitchFamily="34" charset="0"/>
              <a:buChar char="•"/>
            </a:pPr>
            <a:r>
              <a:rPr lang="en-IN" sz="4400" dirty="0">
                <a:solidFill>
                  <a:schemeClr val="bg1"/>
                </a:solidFill>
              </a:rPr>
              <a:t>ATS-ADMIN</a:t>
            </a:r>
          </a:p>
          <a:p>
            <a:pPr marL="285750" indent="-285750">
              <a:buFont typeface="Arial" panose="020B0604020202020204" pitchFamily="34" charset="0"/>
              <a:buChar char="•"/>
            </a:pPr>
            <a:r>
              <a:rPr lang="en-IN" sz="4400" dirty="0">
                <a:solidFill>
                  <a:schemeClr val="bg1"/>
                </a:solidFill>
              </a:rPr>
              <a:t>ATS-BOOKING</a:t>
            </a:r>
          </a:p>
          <a:p>
            <a:pPr marL="285750" indent="-285750">
              <a:buFont typeface="Arial" panose="020B0604020202020204" pitchFamily="34" charset="0"/>
              <a:buChar char="•"/>
            </a:pPr>
            <a:r>
              <a:rPr lang="en-IN" sz="4400" dirty="0">
                <a:solidFill>
                  <a:schemeClr val="bg1"/>
                </a:solidFill>
              </a:rPr>
              <a:t>ATS-PASSENGER</a:t>
            </a:r>
          </a:p>
          <a:p>
            <a:pPr marL="285750" indent="-285750">
              <a:buFont typeface="Arial" panose="020B0604020202020204" pitchFamily="34" charset="0"/>
              <a:buChar char="•"/>
            </a:pPr>
            <a:r>
              <a:rPr lang="en-IN" sz="4400" dirty="0">
                <a:solidFill>
                  <a:schemeClr val="bg1"/>
                </a:solidFill>
              </a:rPr>
              <a:t>ATS-FLIGHTS</a:t>
            </a:r>
          </a:p>
          <a:p>
            <a:pPr marL="285750" indent="-285750">
              <a:buFont typeface="Arial" panose="020B0604020202020204" pitchFamily="34" charset="0"/>
              <a:buChar char="•"/>
            </a:pPr>
            <a:r>
              <a:rPr lang="en-IN" sz="4400" dirty="0">
                <a:solidFill>
                  <a:schemeClr val="bg1"/>
                </a:solidFill>
              </a:rPr>
              <a:t>ATS-AIRPORT</a:t>
            </a:r>
          </a:p>
          <a:p>
            <a:pPr marL="285750" indent="-285750">
              <a:buFont typeface="Arial" panose="020B0604020202020204" pitchFamily="34" charset="0"/>
              <a:buChar char="•"/>
            </a:pPr>
            <a:r>
              <a:rPr lang="en-IN" sz="4400" dirty="0">
                <a:solidFill>
                  <a:schemeClr val="bg1"/>
                </a:solidFill>
              </a:rPr>
              <a:t>ATS-PLANES</a:t>
            </a:r>
          </a:p>
          <a:p>
            <a:endParaRPr lang="en-IN" dirty="0">
              <a:solidFill>
                <a:schemeClr val="bg1"/>
              </a:solidFill>
            </a:endParaRPr>
          </a:p>
        </p:txBody>
      </p:sp>
    </p:spTree>
    <p:extLst>
      <p:ext uri="{BB962C8B-B14F-4D97-AF65-F5344CB8AC3E}">
        <p14:creationId xmlns:p14="http://schemas.microsoft.com/office/powerpoint/2010/main" val="149034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58CAEF-7789-12A7-03CB-61B59902F59C}"/>
              </a:ext>
            </a:extLst>
          </p:cNvPr>
          <p:cNvSpPr/>
          <p:nvPr/>
        </p:nvSpPr>
        <p:spPr>
          <a:xfrm>
            <a:off x="0" y="0"/>
            <a:ext cx="12192000" cy="6858000"/>
          </a:xfrm>
          <a:prstGeom prst="rect">
            <a:avLst/>
          </a:prstGeom>
          <a:solidFill>
            <a:srgbClr val="151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Graphic 5">
            <a:extLst>
              <a:ext uri="{FF2B5EF4-FFF2-40B4-BE49-F238E27FC236}">
                <a16:creationId xmlns:a16="http://schemas.microsoft.com/office/drawing/2014/main" id="{DFE07ED2-FAB3-CE97-B1F9-0F4CCC4E955F}"/>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7" name="Straight Connector 6">
            <a:extLst>
              <a:ext uri="{FF2B5EF4-FFF2-40B4-BE49-F238E27FC236}">
                <a16:creationId xmlns:a16="http://schemas.microsoft.com/office/drawing/2014/main" id="{231B970E-992F-42D0-4FC1-CB5C276E94F2}"/>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C2BCD12F-1153-A9D0-C9B9-AF1E6AA83430}"/>
              </a:ext>
            </a:extLst>
          </p:cNvPr>
          <p:cNvSpPr txBox="1"/>
          <p:nvPr/>
        </p:nvSpPr>
        <p:spPr>
          <a:xfrm>
            <a:off x="219075" y="1562100"/>
            <a:ext cx="11401425" cy="3477875"/>
          </a:xfrm>
          <a:prstGeom prst="rect">
            <a:avLst/>
          </a:prstGeom>
          <a:noFill/>
        </p:spPr>
        <p:txBody>
          <a:bodyPr wrap="square" rtlCol="0">
            <a:spAutoFit/>
          </a:bodyPr>
          <a:lstStyle/>
          <a:p>
            <a:r>
              <a:rPr lang="en-US" sz="2000" b="1" dirty="0">
                <a:solidFill>
                  <a:schemeClr val="bg1"/>
                </a:solidFill>
              </a:rPr>
              <a:t>Login Microservice</a:t>
            </a:r>
          </a:p>
          <a:p>
            <a:r>
              <a:rPr lang="en-US" sz="2000" b="1" u="sng" dirty="0">
                <a:solidFill>
                  <a:schemeClr val="bg1"/>
                </a:solidFill>
              </a:rPr>
              <a:t>Functionality:</a:t>
            </a:r>
          </a:p>
          <a:p>
            <a:r>
              <a:rPr lang="en-US" sz="2000" dirty="0">
                <a:solidFill>
                  <a:schemeClr val="bg1"/>
                </a:solidFill>
              </a:rPr>
              <a:t>• Handles user authentication.</a:t>
            </a:r>
          </a:p>
          <a:p>
            <a:r>
              <a:rPr lang="en-US" sz="2000" dirty="0">
                <a:solidFill>
                  <a:schemeClr val="bg1"/>
                </a:solidFill>
              </a:rPr>
              <a:t>• Validates login credentials.</a:t>
            </a:r>
          </a:p>
          <a:p>
            <a:r>
              <a:rPr lang="en-US" sz="2000" dirty="0">
                <a:solidFill>
                  <a:schemeClr val="bg1"/>
                </a:solidFill>
              </a:rPr>
              <a:t>• Manages failed login attempts and account locking.</a:t>
            </a:r>
          </a:p>
          <a:p>
            <a:r>
              <a:rPr lang="en-US" sz="2000" dirty="0">
                <a:solidFill>
                  <a:schemeClr val="bg1"/>
                </a:solidFill>
              </a:rPr>
              <a:t>• Provides error messages for incorrect credentials or locked accounts.</a:t>
            </a:r>
          </a:p>
          <a:p>
            <a:endParaRPr lang="en-US" sz="2000" dirty="0">
              <a:solidFill>
                <a:schemeClr val="bg1"/>
              </a:solidFill>
            </a:endParaRPr>
          </a:p>
          <a:p>
            <a:r>
              <a:rPr lang="en-US" sz="2000" b="1" u="sng" dirty="0">
                <a:solidFill>
                  <a:schemeClr val="bg1"/>
                </a:solidFill>
              </a:rPr>
              <a:t>Features:</a:t>
            </a:r>
          </a:p>
          <a:p>
            <a:r>
              <a:rPr lang="en-US" sz="2000" dirty="0">
                <a:solidFill>
                  <a:schemeClr val="bg1"/>
                </a:solidFill>
              </a:rPr>
              <a:t>• Locks accounts after three failed login attempts.</a:t>
            </a:r>
          </a:p>
          <a:p>
            <a:r>
              <a:rPr lang="en-US" sz="2000" dirty="0">
                <a:solidFill>
                  <a:schemeClr val="bg1"/>
                </a:solidFill>
              </a:rPr>
              <a:t>• Resets failed attempts and unlocks accounts on successful login.</a:t>
            </a:r>
          </a:p>
          <a:p>
            <a:r>
              <a:rPr lang="en-US" sz="2000" dirty="0">
                <a:solidFill>
                  <a:schemeClr val="bg1"/>
                </a:solidFill>
              </a:rPr>
              <a:t>• Integrates with the Booking microservice to fetch booking details upon successful login.</a:t>
            </a:r>
            <a:endParaRPr lang="en-IN" sz="2000" dirty="0">
              <a:solidFill>
                <a:schemeClr val="bg1"/>
              </a:solidFill>
            </a:endParaRPr>
          </a:p>
        </p:txBody>
      </p:sp>
      <p:sp>
        <p:nvSpPr>
          <p:cNvPr id="3" name="TextBox 2">
            <a:extLst>
              <a:ext uri="{FF2B5EF4-FFF2-40B4-BE49-F238E27FC236}">
                <a16:creationId xmlns:a16="http://schemas.microsoft.com/office/drawing/2014/main" id="{37C891C3-14A3-F692-D98A-AD78862D0D91}"/>
              </a:ext>
            </a:extLst>
          </p:cNvPr>
          <p:cNvSpPr txBox="1"/>
          <p:nvPr/>
        </p:nvSpPr>
        <p:spPr>
          <a:xfrm>
            <a:off x="323850" y="809625"/>
            <a:ext cx="5486400" cy="523220"/>
          </a:xfrm>
          <a:prstGeom prst="rect">
            <a:avLst/>
          </a:prstGeom>
          <a:noFill/>
        </p:spPr>
        <p:txBody>
          <a:bodyPr wrap="square" rtlCol="0">
            <a:spAutoFit/>
          </a:bodyPr>
          <a:lstStyle/>
          <a:p>
            <a:r>
              <a:rPr lang="en-IN" sz="2800" b="1" dirty="0">
                <a:solidFill>
                  <a:schemeClr val="accent2"/>
                </a:solidFill>
              </a:rPr>
              <a:t>Microservices Implemented</a:t>
            </a:r>
          </a:p>
        </p:txBody>
      </p:sp>
    </p:spTree>
    <p:extLst>
      <p:ext uri="{BB962C8B-B14F-4D97-AF65-F5344CB8AC3E}">
        <p14:creationId xmlns:p14="http://schemas.microsoft.com/office/powerpoint/2010/main" val="29393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58CAEF-7789-12A7-03CB-61B59902F59C}"/>
              </a:ext>
            </a:extLst>
          </p:cNvPr>
          <p:cNvSpPr/>
          <p:nvPr/>
        </p:nvSpPr>
        <p:spPr>
          <a:xfrm>
            <a:off x="0" y="0"/>
            <a:ext cx="12192000" cy="6858000"/>
          </a:xfrm>
          <a:prstGeom prst="rect">
            <a:avLst/>
          </a:prstGeom>
          <a:solidFill>
            <a:srgbClr val="151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Graphic 5">
            <a:extLst>
              <a:ext uri="{FF2B5EF4-FFF2-40B4-BE49-F238E27FC236}">
                <a16:creationId xmlns:a16="http://schemas.microsoft.com/office/drawing/2014/main" id="{DFE07ED2-FAB3-CE97-B1F9-0F4CCC4E955F}"/>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sp>
        <p:nvSpPr>
          <p:cNvPr id="2" name="TextBox 1">
            <a:extLst>
              <a:ext uri="{FF2B5EF4-FFF2-40B4-BE49-F238E27FC236}">
                <a16:creationId xmlns:a16="http://schemas.microsoft.com/office/drawing/2014/main" id="{E7BF2A52-F80D-1535-4C7C-0AB14D4509C6}"/>
              </a:ext>
            </a:extLst>
          </p:cNvPr>
          <p:cNvSpPr txBox="1"/>
          <p:nvPr/>
        </p:nvSpPr>
        <p:spPr>
          <a:xfrm>
            <a:off x="200025" y="840891"/>
            <a:ext cx="11630025" cy="5940088"/>
          </a:xfrm>
          <a:prstGeom prst="rect">
            <a:avLst/>
          </a:prstGeom>
          <a:noFill/>
        </p:spPr>
        <p:txBody>
          <a:bodyPr wrap="square" rtlCol="0">
            <a:spAutoFit/>
          </a:bodyPr>
          <a:lstStyle/>
          <a:p>
            <a:r>
              <a:rPr lang="en-US" sz="2000" b="1" dirty="0">
                <a:solidFill>
                  <a:schemeClr val="bg1"/>
                </a:solidFill>
              </a:rPr>
              <a:t>Booking Microservice </a:t>
            </a:r>
          </a:p>
          <a:p>
            <a:r>
              <a:rPr lang="en-US" sz="2000" b="1" u="sng" dirty="0">
                <a:solidFill>
                  <a:schemeClr val="bg1"/>
                </a:solidFill>
              </a:rPr>
              <a:t>Functionality: </a:t>
            </a:r>
          </a:p>
          <a:p>
            <a:r>
              <a:rPr lang="en-US" sz="2000" dirty="0">
                <a:solidFill>
                  <a:schemeClr val="bg1"/>
                </a:solidFill>
              </a:rPr>
              <a:t>• Manages booking information and CRUD operations. </a:t>
            </a:r>
          </a:p>
          <a:p>
            <a:r>
              <a:rPr lang="en-US" sz="2000" dirty="0">
                <a:solidFill>
                  <a:schemeClr val="bg1"/>
                </a:solidFill>
              </a:rPr>
              <a:t>• Provides endpoints to fetch all bookings.</a:t>
            </a:r>
          </a:p>
          <a:p>
            <a:r>
              <a:rPr lang="en-US" sz="2000" dirty="0">
                <a:solidFill>
                  <a:schemeClr val="bg1"/>
                </a:solidFill>
              </a:rPr>
              <a:t> </a:t>
            </a:r>
          </a:p>
          <a:p>
            <a:r>
              <a:rPr lang="en-US" sz="2000" b="1" u="sng" dirty="0">
                <a:solidFill>
                  <a:schemeClr val="bg1"/>
                </a:solidFill>
              </a:rPr>
              <a:t>Features: </a:t>
            </a:r>
          </a:p>
          <a:p>
            <a:r>
              <a:rPr lang="en-US" sz="2000" dirty="0">
                <a:solidFill>
                  <a:schemeClr val="bg1"/>
                </a:solidFill>
              </a:rPr>
              <a:t>• Implements a </a:t>
            </a:r>
            <a:r>
              <a:rPr lang="en-US" sz="2000" dirty="0" err="1">
                <a:solidFill>
                  <a:schemeClr val="bg1"/>
                </a:solidFill>
              </a:rPr>
              <a:t>BookingDto</a:t>
            </a:r>
            <a:r>
              <a:rPr lang="en-US" sz="2000" dirty="0">
                <a:solidFill>
                  <a:schemeClr val="bg1"/>
                </a:solidFill>
              </a:rPr>
              <a:t> model for booking details. </a:t>
            </a:r>
          </a:p>
          <a:p>
            <a:r>
              <a:rPr lang="en-US" sz="2000" dirty="0">
                <a:solidFill>
                  <a:schemeClr val="bg1"/>
                </a:solidFill>
              </a:rPr>
              <a:t>• Supports operations like creating, reading, updating, and deleting bookings. </a:t>
            </a:r>
          </a:p>
          <a:p>
            <a:r>
              <a:rPr lang="en-US" sz="2000" dirty="0">
                <a:solidFill>
                  <a:schemeClr val="bg1"/>
                </a:solidFill>
              </a:rPr>
              <a:t>• Provides an API endpoint to retrieve all bookings, which is consumed by the Login microservice after a successful login.</a:t>
            </a:r>
          </a:p>
          <a:p>
            <a:r>
              <a:rPr lang="en-US" sz="2000" dirty="0">
                <a:solidFill>
                  <a:schemeClr val="bg1"/>
                </a:solidFill>
              </a:rPr>
              <a:t> </a:t>
            </a:r>
          </a:p>
          <a:p>
            <a:r>
              <a:rPr lang="en-US" sz="2000" b="1" dirty="0">
                <a:solidFill>
                  <a:schemeClr val="bg1"/>
                </a:solidFill>
              </a:rPr>
              <a:t>Airport Microservice </a:t>
            </a:r>
          </a:p>
          <a:p>
            <a:r>
              <a:rPr lang="en-US" sz="2000" b="1" u="sng" dirty="0">
                <a:solidFill>
                  <a:schemeClr val="bg1"/>
                </a:solidFill>
              </a:rPr>
              <a:t>Functionality: </a:t>
            </a:r>
          </a:p>
          <a:p>
            <a:r>
              <a:rPr lang="en-US" sz="2000" dirty="0">
                <a:solidFill>
                  <a:schemeClr val="bg1"/>
                </a:solidFill>
              </a:rPr>
              <a:t>• Manages airport-related information. </a:t>
            </a:r>
          </a:p>
          <a:p>
            <a:r>
              <a:rPr lang="en-US" sz="2000" dirty="0">
                <a:solidFill>
                  <a:schemeClr val="bg1"/>
                </a:solidFill>
              </a:rPr>
              <a:t>• Handles CRUD operations for airports. </a:t>
            </a:r>
          </a:p>
          <a:p>
            <a:endParaRPr lang="en-US" sz="2000" dirty="0">
              <a:solidFill>
                <a:schemeClr val="bg1"/>
              </a:solidFill>
            </a:endParaRPr>
          </a:p>
          <a:p>
            <a:r>
              <a:rPr lang="en-US" sz="2000" b="1" u="sng" dirty="0">
                <a:solidFill>
                  <a:schemeClr val="bg1"/>
                </a:solidFill>
              </a:rPr>
              <a:t>Features: </a:t>
            </a:r>
          </a:p>
          <a:p>
            <a:r>
              <a:rPr lang="en-US" sz="2000" dirty="0">
                <a:solidFill>
                  <a:schemeClr val="bg1"/>
                </a:solidFill>
              </a:rPr>
              <a:t>• Contains fields such as ID, </a:t>
            </a:r>
            <a:r>
              <a:rPr lang="en-US" sz="2000" dirty="0" err="1">
                <a:solidFill>
                  <a:schemeClr val="bg1"/>
                </a:solidFill>
              </a:rPr>
              <a:t>airportName,airportCode</a:t>
            </a:r>
            <a:r>
              <a:rPr lang="en-US" sz="2000" dirty="0">
                <a:solidFill>
                  <a:schemeClr val="bg1"/>
                </a:solidFill>
              </a:rPr>
              <a:t>, and </a:t>
            </a:r>
            <a:r>
              <a:rPr lang="en-US" sz="2000" dirty="0" err="1">
                <a:solidFill>
                  <a:schemeClr val="bg1"/>
                </a:solidFill>
              </a:rPr>
              <a:t>countryCode</a:t>
            </a:r>
            <a:r>
              <a:rPr lang="en-US" sz="2000" dirty="0">
                <a:solidFill>
                  <a:schemeClr val="bg1"/>
                </a:solidFill>
              </a:rPr>
              <a:t>. </a:t>
            </a:r>
          </a:p>
          <a:p>
            <a:r>
              <a:rPr lang="en-US" sz="2000" dirty="0">
                <a:solidFill>
                  <a:schemeClr val="bg1"/>
                </a:solidFill>
              </a:rPr>
              <a:t>• Implements all necessary CRUD operations for airport management.</a:t>
            </a:r>
          </a:p>
        </p:txBody>
      </p:sp>
    </p:spTree>
    <p:extLst>
      <p:ext uri="{BB962C8B-B14F-4D97-AF65-F5344CB8AC3E}">
        <p14:creationId xmlns:p14="http://schemas.microsoft.com/office/powerpoint/2010/main" val="721346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58CAEF-7789-12A7-03CB-61B59902F59C}"/>
              </a:ext>
            </a:extLst>
          </p:cNvPr>
          <p:cNvSpPr/>
          <p:nvPr/>
        </p:nvSpPr>
        <p:spPr>
          <a:xfrm>
            <a:off x="0" y="0"/>
            <a:ext cx="12192000" cy="6858000"/>
          </a:xfrm>
          <a:prstGeom prst="rect">
            <a:avLst/>
          </a:prstGeom>
          <a:solidFill>
            <a:srgbClr val="151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Graphic 5">
            <a:extLst>
              <a:ext uri="{FF2B5EF4-FFF2-40B4-BE49-F238E27FC236}">
                <a16:creationId xmlns:a16="http://schemas.microsoft.com/office/drawing/2014/main" id="{DFE07ED2-FAB3-CE97-B1F9-0F4CCC4E955F}"/>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sp>
        <p:nvSpPr>
          <p:cNvPr id="2" name="TextBox 1">
            <a:extLst>
              <a:ext uri="{FF2B5EF4-FFF2-40B4-BE49-F238E27FC236}">
                <a16:creationId xmlns:a16="http://schemas.microsoft.com/office/drawing/2014/main" id="{0693045B-87D7-935F-3EC5-D30DE1BBB67B}"/>
              </a:ext>
            </a:extLst>
          </p:cNvPr>
          <p:cNvSpPr txBox="1"/>
          <p:nvPr/>
        </p:nvSpPr>
        <p:spPr>
          <a:xfrm>
            <a:off x="304800" y="902226"/>
            <a:ext cx="11344275" cy="5940088"/>
          </a:xfrm>
          <a:prstGeom prst="rect">
            <a:avLst/>
          </a:prstGeom>
          <a:noFill/>
        </p:spPr>
        <p:txBody>
          <a:bodyPr wrap="square" rtlCol="0">
            <a:spAutoFit/>
          </a:bodyPr>
          <a:lstStyle/>
          <a:p>
            <a:r>
              <a:rPr lang="en-US" sz="2000" b="1" dirty="0">
                <a:solidFill>
                  <a:schemeClr val="bg1"/>
                </a:solidFill>
              </a:rPr>
              <a:t>Plane Microservice </a:t>
            </a:r>
          </a:p>
          <a:p>
            <a:r>
              <a:rPr lang="en-US" sz="2000" b="1" u="sng" dirty="0">
                <a:solidFill>
                  <a:schemeClr val="bg1"/>
                </a:solidFill>
              </a:rPr>
              <a:t>Functionality: </a:t>
            </a:r>
          </a:p>
          <a:p>
            <a:r>
              <a:rPr lang="en-US" sz="2000" dirty="0">
                <a:solidFill>
                  <a:schemeClr val="bg1"/>
                </a:solidFill>
              </a:rPr>
              <a:t>• Manages plane-related information. </a:t>
            </a:r>
          </a:p>
          <a:p>
            <a:r>
              <a:rPr lang="en-US" sz="2000" dirty="0">
                <a:solidFill>
                  <a:schemeClr val="bg1"/>
                </a:solidFill>
              </a:rPr>
              <a:t>• Handles CRUD operations for planes. </a:t>
            </a:r>
          </a:p>
          <a:p>
            <a:endParaRPr lang="en-US" sz="2000" dirty="0">
              <a:solidFill>
                <a:schemeClr val="bg1"/>
              </a:solidFill>
            </a:endParaRPr>
          </a:p>
          <a:p>
            <a:r>
              <a:rPr lang="en-US" sz="2000" b="1" u="sng" dirty="0">
                <a:solidFill>
                  <a:schemeClr val="bg1"/>
                </a:solidFill>
              </a:rPr>
              <a:t>Features: </a:t>
            </a:r>
          </a:p>
          <a:p>
            <a:r>
              <a:rPr lang="en-US" sz="2000" dirty="0">
                <a:solidFill>
                  <a:schemeClr val="bg1"/>
                </a:solidFill>
              </a:rPr>
              <a:t>• Contains fields such as </a:t>
            </a:r>
            <a:r>
              <a:rPr lang="en-US" sz="2000" dirty="0" err="1">
                <a:solidFill>
                  <a:schemeClr val="bg1"/>
                </a:solidFill>
              </a:rPr>
              <a:t>registrationNumber</a:t>
            </a:r>
            <a:r>
              <a:rPr lang="en-US" sz="2000" dirty="0">
                <a:solidFill>
                  <a:schemeClr val="bg1"/>
                </a:solidFill>
              </a:rPr>
              <a:t>, </a:t>
            </a:r>
            <a:r>
              <a:rPr lang="en-US" sz="2000" dirty="0" err="1">
                <a:solidFill>
                  <a:schemeClr val="bg1"/>
                </a:solidFill>
              </a:rPr>
              <a:t>planeMaker</a:t>
            </a:r>
            <a:r>
              <a:rPr lang="en-US" sz="2000" dirty="0">
                <a:solidFill>
                  <a:schemeClr val="bg1"/>
                </a:solidFill>
              </a:rPr>
              <a:t>, model, </a:t>
            </a:r>
            <a:r>
              <a:rPr lang="en-US" sz="2000" dirty="0" err="1">
                <a:solidFill>
                  <a:schemeClr val="bg1"/>
                </a:solidFill>
              </a:rPr>
              <a:t>imagePath</a:t>
            </a:r>
            <a:r>
              <a:rPr lang="en-US" sz="2000" dirty="0">
                <a:solidFill>
                  <a:schemeClr val="bg1"/>
                </a:solidFill>
              </a:rPr>
              <a:t> and capacity. </a:t>
            </a:r>
          </a:p>
          <a:p>
            <a:r>
              <a:rPr lang="en-US" sz="2000" dirty="0">
                <a:solidFill>
                  <a:schemeClr val="bg1"/>
                </a:solidFill>
              </a:rPr>
              <a:t>• Implements all necessary CRUD operations for plane management. </a:t>
            </a:r>
          </a:p>
          <a:p>
            <a:br>
              <a:rPr lang="en-US" sz="2000" dirty="0">
                <a:solidFill>
                  <a:schemeClr val="bg1"/>
                </a:solidFill>
              </a:rPr>
            </a:br>
            <a:r>
              <a:rPr lang="en-US" sz="2000" b="1" dirty="0">
                <a:solidFill>
                  <a:schemeClr val="bg1"/>
                </a:solidFill>
              </a:rPr>
              <a:t>Admin Microservice </a:t>
            </a:r>
          </a:p>
          <a:p>
            <a:r>
              <a:rPr lang="en-US" sz="2000" b="1" u="sng" dirty="0">
                <a:solidFill>
                  <a:schemeClr val="bg1"/>
                </a:solidFill>
              </a:rPr>
              <a:t>Functionality: </a:t>
            </a:r>
          </a:p>
          <a:p>
            <a:r>
              <a:rPr lang="en-US" sz="2000" dirty="0">
                <a:solidFill>
                  <a:schemeClr val="bg1"/>
                </a:solidFill>
              </a:rPr>
              <a:t>• Manages user registration. </a:t>
            </a:r>
          </a:p>
          <a:p>
            <a:r>
              <a:rPr lang="en-US" sz="2000" dirty="0">
                <a:solidFill>
                  <a:schemeClr val="bg1"/>
                </a:solidFill>
              </a:rPr>
              <a:t>• Handles signup requests and validates input. </a:t>
            </a:r>
          </a:p>
          <a:p>
            <a:endParaRPr lang="en-US" sz="2000" dirty="0">
              <a:solidFill>
                <a:schemeClr val="bg1"/>
              </a:solidFill>
            </a:endParaRPr>
          </a:p>
          <a:p>
            <a:r>
              <a:rPr lang="en-US" sz="2000" b="1" u="sng" dirty="0">
                <a:solidFill>
                  <a:schemeClr val="bg1"/>
                </a:solidFill>
              </a:rPr>
              <a:t>Features: </a:t>
            </a:r>
          </a:p>
          <a:p>
            <a:r>
              <a:rPr lang="en-US" sz="2000" dirty="0">
                <a:solidFill>
                  <a:schemeClr val="bg1"/>
                </a:solidFill>
              </a:rPr>
              <a:t>• Checks if the email already exists in the system. </a:t>
            </a:r>
          </a:p>
          <a:p>
            <a:r>
              <a:rPr lang="en-US" sz="2000" dirty="0">
                <a:solidFill>
                  <a:schemeClr val="bg1"/>
                </a:solidFill>
              </a:rPr>
              <a:t>• Provides appropriate messages if the user exists or if registration is successful. </a:t>
            </a:r>
          </a:p>
          <a:p>
            <a:r>
              <a:rPr lang="en-US" sz="2000" dirty="0">
                <a:solidFill>
                  <a:schemeClr val="bg1"/>
                </a:solidFill>
              </a:rPr>
              <a:t>• Stores new user details in the login table.</a:t>
            </a:r>
            <a:endParaRPr lang="en-IN"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3385412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58CAEF-7789-12A7-03CB-61B59902F59C}"/>
              </a:ext>
            </a:extLst>
          </p:cNvPr>
          <p:cNvSpPr/>
          <p:nvPr/>
        </p:nvSpPr>
        <p:spPr>
          <a:xfrm>
            <a:off x="0" y="0"/>
            <a:ext cx="12192000" cy="6858000"/>
          </a:xfrm>
          <a:prstGeom prst="rect">
            <a:avLst/>
          </a:prstGeom>
          <a:solidFill>
            <a:srgbClr val="151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Graphic 5">
            <a:extLst>
              <a:ext uri="{FF2B5EF4-FFF2-40B4-BE49-F238E27FC236}">
                <a16:creationId xmlns:a16="http://schemas.microsoft.com/office/drawing/2014/main" id="{DFE07ED2-FAB3-CE97-B1F9-0F4CCC4E955F}"/>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sp>
        <p:nvSpPr>
          <p:cNvPr id="2" name="TextBox 1">
            <a:extLst>
              <a:ext uri="{FF2B5EF4-FFF2-40B4-BE49-F238E27FC236}">
                <a16:creationId xmlns:a16="http://schemas.microsoft.com/office/drawing/2014/main" id="{0693045B-87D7-935F-3EC5-D30DE1BBB67B}"/>
              </a:ext>
            </a:extLst>
          </p:cNvPr>
          <p:cNvSpPr txBox="1"/>
          <p:nvPr/>
        </p:nvSpPr>
        <p:spPr>
          <a:xfrm>
            <a:off x="423862" y="879292"/>
            <a:ext cx="11344275" cy="5324535"/>
          </a:xfrm>
          <a:prstGeom prst="rect">
            <a:avLst/>
          </a:prstGeom>
          <a:noFill/>
        </p:spPr>
        <p:txBody>
          <a:bodyPr wrap="square" rtlCol="0">
            <a:spAutoFit/>
          </a:bodyPr>
          <a:lstStyle/>
          <a:p>
            <a:r>
              <a:rPr lang="en-US" sz="2000" b="1" dirty="0">
                <a:solidFill>
                  <a:schemeClr val="bg1"/>
                </a:solidFill>
              </a:rPr>
              <a:t>Passenger Microservice </a:t>
            </a:r>
          </a:p>
          <a:p>
            <a:r>
              <a:rPr lang="en-US" sz="2000" b="1" u="sng" dirty="0">
                <a:solidFill>
                  <a:schemeClr val="bg1"/>
                </a:solidFill>
              </a:rPr>
              <a:t>Functionality: </a:t>
            </a:r>
          </a:p>
          <a:p>
            <a:r>
              <a:rPr lang="en-US" sz="2000" dirty="0">
                <a:solidFill>
                  <a:schemeClr val="bg1"/>
                </a:solidFill>
              </a:rPr>
              <a:t>• Manages passenger-related information. </a:t>
            </a:r>
          </a:p>
          <a:p>
            <a:r>
              <a:rPr lang="en-US" sz="2000" dirty="0">
                <a:solidFill>
                  <a:schemeClr val="bg1"/>
                </a:solidFill>
              </a:rPr>
              <a:t>• Handles CRUD operations for passenger. </a:t>
            </a:r>
          </a:p>
          <a:p>
            <a:endParaRPr lang="en-US" sz="2000" dirty="0">
              <a:solidFill>
                <a:schemeClr val="bg1"/>
              </a:solidFill>
            </a:endParaRPr>
          </a:p>
          <a:p>
            <a:r>
              <a:rPr lang="en-US" sz="2000" b="1" u="sng" dirty="0">
                <a:solidFill>
                  <a:schemeClr val="bg1"/>
                </a:solidFill>
              </a:rPr>
              <a:t>Features: </a:t>
            </a:r>
          </a:p>
          <a:p>
            <a:r>
              <a:rPr lang="en-US" sz="2000" dirty="0">
                <a:solidFill>
                  <a:schemeClr val="bg1"/>
                </a:solidFill>
              </a:rPr>
              <a:t>• Contains fields such as ID, </a:t>
            </a:r>
            <a:r>
              <a:rPr lang="en-US" sz="2000" dirty="0" err="1">
                <a:solidFill>
                  <a:schemeClr val="bg1"/>
                </a:solidFill>
              </a:rPr>
              <a:t>firstName</a:t>
            </a:r>
            <a:r>
              <a:rPr lang="en-US" sz="2000" dirty="0">
                <a:solidFill>
                  <a:schemeClr val="bg1"/>
                </a:solidFill>
              </a:rPr>
              <a:t>, </a:t>
            </a:r>
            <a:r>
              <a:rPr lang="en-US" sz="2000" dirty="0" err="1">
                <a:solidFill>
                  <a:schemeClr val="bg1"/>
                </a:solidFill>
              </a:rPr>
              <a:t>lastName</a:t>
            </a:r>
            <a:r>
              <a:rPr lang="en-US" sz="2000" dirty="0">
                <a:solidFill>
                  <a:schemeClr val="bg1"/>
                </a:solidFill>
              </a:rPr>
              <a:t>, email and </a:t>
            </a:r>
            <a:r>
              <a:rPr lang="en-US" sz="2000" dirty="0" err="1">
                <a:solidFill>
                  <a:schemeClr val="bg1"/>
                </a:solidFill>
              </a:rPr>
              <a:t>phoneNumber</a:t>
            </a:r>
            <a:r>
              <a:rPr lang="en-US" sz="2000" dirty="0">
                <a:solidFill>
                  <a:schemeClr val="bg1"/>
                </a:solidFill>
              </a:rPr>
              <a:t>. </a:t>
            </a:r>
          </a:p>
          <a:p>
            <a:r>
              <a:rPr lang="en-US" sz="2000" dirty="0">
                <a:solidFill>
                  <a:schemeClr val="bg1"/>
                </a:solidFill>
              </a:rPr>
              <a:t>• Implements all necessary CRUD operations for passenger management. </a:t>
            </a:r>
          </a:p>
          <a:p>
            <a:endParaRPr lang="en-US" sz="2000" dirty="0">
              <a:solidFill>
                <a:schemeClr val="bg1"/>
              </a:solidFill>
            </a:endParaRPr>
          </a:p>
          <a:p>
            <a:r>
              <a:rPr lang="en-US" sz="2000" b="1" dirty="0">
                <a:solidFill>
                  <a:schemeClr val="bg1"/>
                </a:solidFill>
              </a:rPr>
              <a:t>Flight Microservice </a:t>
            </a:r>
          </a:p>
          <a:p>
            <a:r>
              <a:rPr lang="en-US" sz="2000" b="1" u="sng" dirty="0">
                <a:solidFill>
                  <a:schemeClr val="bg1"/>
                </a:solidFill>
              </a:rPr>
              <a:t>Functionality: </a:t>
            </a:r>
          </a:p>
          <a:p>
            <a:r>
              <a:rPr lang="en-US" sz="2000" dirty="0">
                <a:solidFill>
                  <a:schemeClr val="bg1"/>
                </a:solidFill>
              </a:rPr>
              <a:t>• Manages flight-related information. </a:t>
            </a:r>
          </a:p>
          <a:p>
            <a:r>
              <a:rPr lang="en-US" sz="2000" dirty="0">
                <a:solidFill>
                  <a:schemeClr val="bg1"/>
                </a:solidFill>
              </a:rPr>
              <a:t>• Handles CRUD operations for flight. </a:t>
            </a:r>
          </a:p>
          <a:p>
            <a:endParaRPr lang="en-US" sz="2000" dirty="0">
              <a:solidFill>
                <a:schemeClr val="bg1"/>
              </a:solidFill>
            </a:endParaRPr>
          </a:p>
          <a:p>
            <a:r>
              <a:rPr lang="en-US" sz="2000" b="1" u="sng" dirty="0">
                <a:solidFill>
                  <a:schemeClr val="bg1"/>
                </a:solidFill>
              </a:rPr>
              <a:t>Features: </a:t>
            </a:r>
          </a:p>
          <a:p>
            <a:r>
              <a:rPr lang="en-US" sz="2000" dirty="0">
                <a:solidFill>
                  <a:schemeClr val="bg1"/>
                </a:solidFill>
              </a:rPr>
              <a:t>• Contains fields such as ID, </a:t>
            </a:r>
            <a:r>
              <a:rPr lang="en-US" sz="2000" dirty="0" err="1">
                <a:solidFill>
                  <a:schemeClr val="bg1"/>
                </a:solidFill>
              </a:rPr>
              <a:t>flightNumber</a:t>
            </a:r>
            <a:r>
              <a:rPr lang="en-US" sz="2000" dirty="0">
                <a:solidFill>
                  <a:schemeClr val="bg1"/>
                </a:solidFill>
              </a:rPr>
              <a:t>, departure(Airport &amp; Time) and arrival(Airport &amp; Time). </a:t>
            </a:r>
          </a:p>
          <a:p>
            <a:r>
              <a:rPr lang="en-US" sz="2000" dirty="0">
                <a:solidFill>
                  <a:schemeClr val="bg1"/>
                </a:solidFill>
              </a:rPr>
              <a:t>• Implements all necessary CRUD operations for flight management.</a:t>
            </a:r>
            <a:endParaRPr lang="en-IN" sz="2000" dirty="0">
              <a:solidFill>
                <a:schemeClr val="bg1"/>
              </a:solidFill>
            </a:endParaRPr>
          </a:p>
        </p:txBody>
      </p:sp>
    </p:spTree>
    <p:extLst>
      <p:ext uri="{BB962C8B-B14F-4D97-AF65-F5344CB8AC3E}">
        <p14:creationId xmlns:p14="http://schemas.microsoft.com/office/powerpoint/2010/main" val="2619444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TotalTime>
  <Words>844</Words>
  <Application>Microsoft Office PowerPoint</Application>
  <PresentationFormat>Widescreen</PresentationFormat>
  <Paragraphs>132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Helvetica</vt:lpstr>
      <vt:lpstr>Neue Machina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Soni</dc:creator>
  <cp:lastModifiedBy>Abhishek Singaravel</cp:lastModifiedBy>
  <cp:revision>36</cp:revision>
  <dcterms:created xsi:type="dcterms:W3CDTF">2023-02-09T10:19:33Z</dcterms:created>
  <dcterms:modified xsi:type="dcterms:W3CDTF">2024-08-26T08:54:49Z</dcterms:modified>
</cp:coreProperties>
</file>