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2" r:id="rId6"/>
    <p:sldId id="263" r:id="rId7"/>
    <p:sldId id="264" r:id="rId8"/>
    <p:sldId id="271" r:id="rId9"/>
    <p:sldId id="272"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102C"/>
    <a:srgbClr val="AFAAB9"/>
    <a:srgbClr val="71758A"/>
    <a:srgbClr val="D4EBD8"/>
    <a:srgbClr val="3B5D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4645FB-FC85-5DB8-6DF9-70BEB4036911}" v="680" dt="2024-08-26T08:54:46.096"/>
    <p1510:client id="{523405F2-A774-C8CC-4620-30E3F5B4892E}" v="75" dt="2024-08-26T10:58:45.9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A picture containing computer&#10;&#10;Description automatically generated">
            <a:extLst>
              <a:ext uri="{FF2B5EF4-FFF2-40B4-BE49-F238E27FC236}">
                <a16:creationId xmlns:a16="http://schemas.microsoft.com/office/drawing/2014/main" id="{7C2544A3-15A8-6276-0EF4-834C72E5CD05}"/>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161118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A9CB-EA19-2393-BF51-26E7F2352C6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1A29783-5D87-872F-CAFD-AB55F8755C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D05066-0C5F-10FD-4732-990408379240}"/>
              </a:ext>
            </a:extLst>
          </p:cNvPr>
          <p:cNvSpPr>
            <a:spLocks noGrp="1"/>
          </p:cNvSpPr>
          <p:nvPr>
            <p:ph type="dt" sz="half" idx="10"/>
          </p:nvPr>
        </p:nvSpPr>
        <p:spPr/>
        <p:txBody>
          <a:bodyPr/>
          <a:lstStyle/>
          <a:p>
            <a:fld id="{8E202018-9FCD-4D25-B6CE-F2EE6554B948}" type="datetimeFigureOut">
              <a:rPr lang="en-GB" smtClean="0"/>
              <a:t>26/08/2024</a:t>
            </a:fld>
            <a:endParaRPr lang="en-GB"/>
          </a:p>
        </p:txBody>
      </p:sp>
      <p:sp>
        <p:nvSpPr>
          <p:cNvPr id="5" name="Footer Placeholder 4">
            <a:extLst>
              <a:ext uri="{FF2B5EF4-FFF2-40B4-BE49-F238E27FC236}">
                <a16:creationId xmlns:a16="http://schemas.microsoft.com/office/drawing/2014/main" id="{13A0B538-C4AD-1054-4F47-764801D07D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A317CC-9EF1-8073-3DEB-C5C7EA495B7A}"/>
              </a:ext>
            </a:extLst>
          </p:cNvPr>
          <p:cNvSpPr>
            <a:spLocks noGrp="1"/>
          </p:cNvSpPr>
          <p:nvPr>
            <p:ph type="sldNum" sz="quarter" idx="12"/>
          </p:nvPr>
        </p:nvSpPr>
        <p:spPr/>
        <p:txBody>
          <a:bodyPr/>
          <a:lstStyle/>
          <a:p>
            <a:fld id="{A4E5F92F-5455-4825-B5D5-E4B9DF796AE3}" type="slidenum">
              <a:rPr lang="en-GB" smtClean="0"/>
              <a:t>‹#›</a:t>
            </a:fld>
            <a:endParaRPr lang="en-GB"/>
          </a:p>
        </p:txBody>
      </p:sp>
    </p:spTree>
    <p:extLst>
      <p:ext uri="{BB962C8B-B14F-4D97-AF65-F5344CB8AC3E}">
        <p14:creationId xmlns:p14="http://schemas.microsoft.com/office/powerpoint/2010/main" val="4119218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B55309-23B4-3FB1-A899-9932B6216D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7EC846A-535B-C8A0-F5CA-2FAC0413AD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C176679-D4C2-F46B-DCF3-2251FEF147C5}"/>
              </a:ext>
            </a:extLst>
          </p:cNvPr>
          <p:cNvSpPr>
            <a:spLocks noGrp="1"/>
          </p:cNvSpPr>
          <p:nvPr>
            <p:ph type="dt" sz="half" idx="10"/>
          </p:nvPr>
        </p:nvSpPr>
        <p:spPr/>
        <p:txBody>
          <a:bodyPr/>
          <a:lstStyle/>
          <a:p>
            <a:fld id="{8E202018-9FCD-4D25-B6CE-F2EE6554B948}" type="datetimeFigureOut">
              <a:rPr lang="en-GB" smtClean="0"/>
              <a:t>26/08/2024</a:t>
            </a:fld>
            <a:endParaRPr lang="en-GB"/>
          </a:p>
        </p:txBody>
      </p:sp>
      <p:sp>
        <p:nvSpPr>
          <p:cNvPr id="5" name="Footer Placeholder 4">
            <a:extLst>
              <a:ext uri="{FF2B5EF4-FFF2-40B4-BE49-F238E27FC236}">
                <a16:creationId xmlns:a16="http://schemas.microsoft.com/office/drawing/2014/main" id="{BA18B2AE-FB27-C6BC-15F6-84B106995F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C25CC4-38E9-98A1-F885-2B6A6D457D73}"/>
              </a:ext>
            </a:extLst>
          </p:cNvPr>
          <p:cNvSpPr>
            <a:spLocks noGrp="1"/>
          </p:cNvSpPr>
          <p:nvPr>
            <p:ph type="sldNum" sz="quarter" idx="12"/>
          </p:nvPr>
        </p:nvSpPr>
        <p:spPr/>
        <p:txBody>
          <a:bodyPr/>
          <a:lstStyle/>
          <a:p>
            <a:fld id="{A4E5F92F-5455-4825-B5D5-E4B9DF796AE3}" type="slidenum">
              <a:rPr lang="en-GB" smtClean="0"/>
              <a:t>‹#›</a:t>
            </a:fld>
            <a:endParaRPr lang="en-GB"/>
          </a:p>
        </p:txBody>
      </p:sp>
    </p:spTree>
    <p:extLst>
      <p:ext uri="{BB962C8B-B14F-4D97-AF65-F5344CB8AC3E}">
        <p14:creationId xmlns:p14="http://schemas.microsoft.com/office/powerpoint/2010/main" val="2756934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7964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55E8AA0-71CA-8ABC-3158-C76E10F8B6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0194" cy="6856984"/>
          </a:xfrm>
          <a:prstGeom prst="rect">
            <a:avLst/>
          </a:prstGeom>
        </p:spPr>
      </p:pic>
      <p:grpSp>
        <p:nvGrpSpPr>
          <p:cNvPr id="8" name="Group 7">
            <a:extLst>
              <a:ext uri="{FF2B5EF4-FFF2-40B4-BE49-F238E27FC236}">
                <a16:creationId xmlns:a16="http://schemas.microsoft.com/office/drawing/2014/main" id="{0E65F77D-830B-4587-6179-EAEFDB59DA9F}"/>
              </a:ext>
            </a:extLst>
          </p:cNvPr>
          <p:cNvGrpSpPr/>
          <p:nvPr userDrawn="1"/>
        </p:nvGrpSpPr>
        <p:grpSpPr>
          <a:xfrm>
            <a:off x="9865635" y="6420365"/>
            <a:ext cx="2243886" cy="375289"/>
            <a:chOff x="10212759" y="6518571"/>
            <a:chExt cx="1842973" cy="313399"/>
          </a:xfrm>
        </p:grpSpPr>
        <p:pic>
          <p:nvPicPr>
            <p:cNvPr id="9" name="Picture 8">
              <a:extLst>
                <a:ext uri="{FF2B5EF4-FFF2-40B4-BE49-F238E27FC236}">
                  <a16:creationId xmlns:a16="http://schemas.microsoft.com/office/drawing/2014/main" id="{5EF7F4F5-4091-F7DF-B5D7-27F2CF09B2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2759" y="6518571"/>
              <a:ext cx="1842973" cy="313399"/>
            </a:xfrm>
            <a:prstGeom prst="rect">
              <a:avLst/>
            </a:prstGeom>
          </p:spPr>
        </p:pic>
        <p:sp>
          <p:nvSpPr>
            <p:cNvPr id="10" name="Rectangle 9">
              <a:extLst>
                <a:ext uri="{FF2B5EF4-FFF2-40B4-BE49-F238E27FC236}">
                  <a16:creationId xmlns:a16="http://schemas.microsoft.com/office/drawing/2014/main" id="{65D479FE-F2A7-1259-E9F7-5B06988F5483}"/>
                </a:ext>
              </a:extLst>
            </p:cNvPr>
            <p:cNvSpPr/>
            <p:nvPr/>
          </p:nvSpPr>
          <p:spPr>
            <a:xfrm>
              <a:off x="10248188" y="6547414"/>
              <a:ext cx="1613629" cy="257021"/>
            </a:xfrm>
            <a:prstGeom prst="rect">
              <a:avLst/>
            </a:prstGeom>
          </p:spPr>
          <p:txBody>
            <a:bodyPr wrap="none">
              <a:spAutoFit/>
            </a:bodyPr>
            <a:lstStyle/>
            <a:p>
              <a:r>
                <a:rPr lang="en-GB" sz="1400">
                  <a:solidFill>
                    <a:schemeClr val="bg1"/>
                  </a:solidFill>
                  <a:latin typeface="Helvetica" panose="020B0604020202030204" pitchFamily="34" charset="0"/>
                  <a:cs typeface="Segoe UI" panose="020B0502040204020203" pitchFamily="34" charset="0"/>
                </a:rPr>
                <a:t>www.collaberadigital.com</a:t>
              </a:r>
              <a:endParaRPr lang="en-IN" sz="1400">
                <a:solidFill>
                  <a:schemeClr val="bg1"/>
                </a:solidFill>
                <a:latin typeface="Helvetica" panose="020B0604020202030204" pitchFamily="34" charset="0"/>
              </a:endParaRPr>
            </a:p>
          </p:txBody>
        </p:sp>
      </p:grpSp>
      <p:pic>
        <p:nvPicPr>
          <p:cNvPr id="11" name="Picture 10">
            <a:extLst>
              <a:ext uri="{FF2B5EF4-FFF2-40B4-BE49-F238E27FC236}">
                <a16:creationId xmlns:a16="http://schemas.microsoft.com/office/drawing/2014/main" id="{FD3E0E5C-9845-273F-56DA-9B3EDBB349D2}"/>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b="78063"/>
          <a:stretch/>
        </p:blipFill>
        <p:spPr>
          <a:xfrm>
            <a:off x="1524" y="0"/>
            <a:ext cx="12188951" cy="1504093"/>
          </a:xfrm>
          <a:prstGeom prst="rect">
            <a:avLst/>
          </a:prstGeom>
        </p:spPr>
      </p:pic>
      <p:pic>
        <p:nvPicPr>
          <p:cNvPr id="12" name="Picture 11">
            <a:extLst>
              <a:ext uri="{FF2B5EF4-FFF2-40B4-BE49-F238E27FC236}">
                <a16:creationId xmlns:a16="http://schemas.microsoft.com/office/drawing/2014/main" id="{8526341B-E791-8397-013A-AE21E4F2BB6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578354" y="53050"/>
            <a:ext cx="1534767" cy="744647"/>
          </a:xfrm>
          <a:prstGeom prst="rect">
            <a:avLst/>
          </a:prstGeom>
        </p:spPr>
      </p:pic>
    </p:spTree>
    <p:extLst>
      <p:ext uri="{BB962C8B-B14F-4D97-AF65-F5344CB8AC3E}">
        <p14:creationId xmlns:p14="http://schemas.microsoft.com/office/powerpoint/2010/main" val="3693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8382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2F81F2-6943-BD2A-4FF4-E7B5E1C420E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81108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6767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Placeholder 14">
            <a:extLst>
              <a:ext uri="{FF2B5EF4-FFF2-40B4-BE49-F238E27FC236}">
                <a16:creationId xmlns:a16="http://schemas.microsoft.com/office/drawing/2014/main" id="{2E4B68A4-8690-EBA2-0E25-8D52163C045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2667000" y="-2667000"/>
            <a:ext cx="6858000" cy="12192000"/>
          </a:xfrm>
          <a:prstGeom prst="rect">
            <a:avLst/>
          </a:prstGeom>
        </p:spPr>
      </p:pic>
    </p:spTree>
    <p:extLst>
      <p:ext uri="{BB962C8B-B14F-4D97-AF65-F5344CB8AC3E}">
        <p14:creationId xmlns:p14="http://schemas.microsoft.com/office/powerpoint/2010/main" val="213584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3286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0674B4E-3A36-AE80-F596-88EAFA8D99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24626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9628D0-6D27-3A22-3CBC-5435A86BDB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E8248BE-D040-3D21-3A61-EE22584BB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7681DDF-7CC1-D788-F48E-8EBA8012AA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202018-9FCD-4D25-B6CE-F2EE6554B948}" type="datetimeFigureOut">
              <a:rPr lang="en-GB" smtClean="0"/>
              <a:t>26/08/2024</a:t>
            </a:fld>
            <a:endParaRPr lang="en-GB"/>
          </a:p>
        </p:txBody>
      </p:sp>
      <p:sp>
        <p:nvSpPr>
          <p:cNvPr id="5" name="Footer Placeholder 4">
            <a:extLst>
              <a:ext uri="{FF2B5EF4-FFF2-40B4-BE49-F238E27FC236}">
                <a16:creationId xmlns:a16="http://schemas.microsoft.com/office/drawing/2014/main" id="{F8EAD2C6-7BBE-418E-D4F1-DD5A8D5A03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B36D678-3C77-7F4A-530D-35BE9C7A21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E5F92F-5455-4825-B5D5-E4B9DF796AE3}" type="slidenum">
              <a:rPr lang="en-GB" smtClean="0"/>
              <a:t>‹#›</a:t>
            </a:fld>
            <a:endParaRPr lang="en-GB"/>
          </a:p>
        </p:txBody>
      </p:sp>
    </p:spTree>
    <p:extLst>
      <p:ext uri="{BB962C8B-B14F-4D97-AF65-F5344CB8AC3E}">
        <p14:creationId xmlns:p14="http://schemas.microsoft.com/office/powerpoint/2010/main" val="341720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0ABB8D-A9B1-BF5E-8E51-DAC64CE57FBB}"/>
              </a:ext>
            </a:extLst>
          </p:cNvPr>
          <p:cNvSpPr txBox="1"/>
          <p:nvPr/>
        </p:nvSpPr>
        <p:spPr>
          <a:xfrm>
            <a:off x="3367314" y="1995047"/>
            <a:ext cx="5457372" cy="1938992"/>
          </a:xfrm>
          <a:prstGeom prst="rect">
            <a:avLst/>
          </a:prstGeom>
          <a:noFill/>
        </p:spPr>
        <p:txBody>
          <a:bodyPr wrap="square">
            <a:spAutoFit/>
          </a:bodyPr>
          <a:lstStyle/>
          <a:p>
            <a:pPr algn="ctr"/>
            <a:r>
              <a:rPr lang="en-US" sz="6000" b="1">
                <a:effectLst/>
                <a:latin typeface="Neue Machina" panose="00000500000000000000" pitchFamily="50" charset="0"/>
                <a:ea typeface="Calibri" panose="020F0502020204030204" pitchFamily="34" charset="0"/>
              </a:rPr>
              <a:t>Capstone</a:t>
            </a:r>
            <a:br>
              <a:rPr lang="en-US" sz="6000" b="1">
                <a:effectLst/>
                <a:latin typeface="Neue Machina" panose="00000500000000000000" pitchFamily="50" charset="0"/>
                <a:ea typeface="Calibri" panose="020F0502020204030204" pitchFamily="34" charset="0"/>
              </a:rPr>
            </a:br>
            <a:r>
              <a:rPr lang="en-US" sz="6000" b="1">
                <a:effectLst/>
                <a:latin typeface="Neue Machina" panose="00000500000000000000" pitchFamily="50" charset="0"/>
                <a:ea typeface="Calibri" panose="020F0502020204030204" pitchFamily="34" charset="0"/>
              </a:rPr>
              <a:t>Project</a:t>
            </a:r>
            <a:endParaRPr lang="en-GB" sz="6000" b="1">
              <a:latin typeface="Neue Machina" panose="00000500000000000000" pitchFamily="50" charset="0"/>
            </a:endParaRPr>
          </a:p>
        </p:txBody>
      </p:sp>
      <p:pic>
        <p:nvPicPr>
          <p:cNvPr id="3" name="Graphic 2">
            <a:extLst>
              <a:ext uri="{FF2B5EF4-FFF2-40B4-BE49-F238E27FC236}">
                <a16:creationId xmlns:a16="http://schemas.microsoft.com/office/drawing/2014/main" id="{C8FE0234-23EC-7806-340E-632A55BD4044}"/>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0" y="0"/>
            <a:ext cx="2401383" cy="902227"/>
          </a:xfrm>
          <a:prstGeom prst="rect">
            <a:avLst/>
          </a:prstGeom>
        </p:spPr>
      </p:pic>
    </p:spTree>
    <p:extLst>
      <p:ext uri="{BB962C8B-B14F-4D97-AF65-F5344CB8AC3E}">
        <p14:creationId xmlns:p14="http://schemas.microsoft.com/office/powerpoint/2010/main" val="89247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D5B1590-8954-6EF1-A6C9-785B3FD80545}"/>
              </a:ext>
            </a:extLst>
          </p:cNvPr>
          <p:cNvSpPr/>
          <p:nvPr/>
        </p:nvSpPr>
        <p:spPr>
          <a:xfrm>
            <a:off x="0" y="0"/>
            <a:ext cx="11210636" cy="6858000"/>
          </a:xfrm>
          <a:prstGeom prst="rect">
            <a:avLst/>
          </a:prstGeom>
          <a:solidFill>
            <a:srgbClr val="15102C"/>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a:t>The Air Transport System (ATS) project aims to address the key challenges faced by the</a:t>
            </a:r>
          </a:p>
          <a:p>
            <a:r>
              <a:rPr lang="en-US"/>
              <a:t>aviation industry by providing a comprehensive, scalable, and secure platform for</a:t>
            </a:r>
            <a:endParaRPr lang="en-US">
              <a:ea typeface="Calibri" panose="020F0502020204030204"/>
              <a:cs typeface="Calibri" panose="020F0502020204030204"/>
            </a:endParaRPr>
          </a:p>
          <a:p>
            <a:r>
              <a:rPr lang="en-US"/>
              <a:t>managing airport operations, aircraft details, and passenger bookings. By leveraging a</a:t>
            </a:r>
            <a:endParaRPr lang="en-US">
              <a:ea typeface="Calibri" panose="020F0502020204030204"/>
              <a:cs typeface="Calibri" panose="020F0502020204030204"/>
            </a:endParaRPr>
          </a:p>
          <a:p>
            <a:r>
              <a:rPr lang="en-US"/>
              <a:t>microservices architecture with Spring Boot and AWS, ATS ensures efficient data</a:t>
            </a:r>
            <a:endParaRPr lang="en-US">
              <a:ea typeface="Calibri" panose="020F0502020204030204"/>
              <a:cs typeface="Calibri" panose="020F0502020204030204"/>
            </a:endParaRPr>
          </a:p>
          <a:p>
            <a:r>
              <a:rPr lang="en-US"/>
              <a:t>management, robust security, seamless integration, and enhanced scalability. </a:t>
            </a:r>
            <a:endParaRPr lang="en-US">
              <a:ea typeface="Calibri"/>
              <a:cs typeface="Calibri"/>
            </a:endParaRPr>
          </a:p>
          <a:p>
            <a:endParaRPr lang="en-US"/>
          </a:p>
          <a:p>
            <a:r>
              <a:rPr lang="en-US" err="1"/>
              <a:t>Thissolution</a:t>
            </a:r>
            <a:r>
              <a:rPr lang="en-US"/>
              <a:t> not only streamlines administrative processes but also minimizes errors and</a:t>
            </a:r>
            <a:endParaRPr lang="en-US">
              <a:ea typeface="Calibri" panose="020F0502020204030204"/>
              <a:cs typeface="Calibri" panose="020F0502020204030204"/>
            </a:endParaRPr>
          </a:p>
          <a:p>
            <a:r>
              <a:rPr lang="en-US"/>
              <a:t>enhances the overall user experience. Implementing ATS will lead to improved</a:t>
            </a:r>
            <a:endParaRPr lang="en-US">
              <a:ea typeface="Calibri" panose="020F0502020204030204"/>
              <a:cs typeface="Calibri" panose="020F0502020204030204"/>
            </a:endParaRPr>
          </a:p>
          <a:p>
            <a:r>
              <a:rPr lang="en-US"/>
              <a:t>operational efficiency, increased security, and higher customer satisfaction, positioning</a:t>
            </a:r>
            <a:endParaRPr lang="en-US">
              <a:ea typeface="Calibri" panose="020F0502020204030204"/>
              <a:cs typeface="Calibri" panose="020F0502020204030204"/>
            </a:endParaRPr>
          </a:p>
          <a:p>
            <a:r>
              <a:rPr lang="en-US"/>
              <a:t>the system as a vital tool for modernizing air transport management.</a:t>
            </a:r>
            <a:endParaRPr lang="en-US">
              <a:ea typeface="Calibri" panose="020F0502020204030204"/>
              <a:cs typeface="Calibri" panose="020F0502020204030204"/>
            </a:endParaRPr>
          </a:p>
          <a:p>
            <a:endParaRPr lang="en-US">
              <a:ea typeface="Calibri" panose="020F0502020204030204"/>
              <a:cs typeface="Calibri" panose="020F0502020204030204"/>
            </a:endParaRPr>
          </a:p>
          <a:p>
            <a:r>
              <a:rPr lang="en-US"/>
              <a:t>This project demonstrates the importance of integrating advanced technology with best</a:t>
            </a:r>
            <a:endParaRPr lang="en-US">
              <a:ea typeface="Calibri" panose="020F0502020204030204"/>
              <a:cs typeface="Calibri" panose="020F0502020204030204"/>
            </a:endParaRPr>
          </a:p>
          <a:p>
            <a:r>
              <a:rPr lang="en-US"/>
              <a:t>practices in software design to solve real-world problems, paving the way for future</a:t>
            </a:r>
            <a:endParaRPr lang="en-US">
              <a:ea typeface="Calibri" panose="020F0502020204030204"/>
              <a:cs typeface="Calibri" panose="020F0502020204030204"/>
            </a:endParaRPr>
          </a:p>
          <a:p>
            <a:r>
              <a:rPr lang="en-US"/>
              <a:t>innovations in the aviation sector.</a:t>
            </a:r>
            <a:endParaRPr lang="en-US">
              <a:ea typeface="Calibri" panose="020F0502020204030204"/>
              <a:cs typeface="Calibri" panose="020F0502020204030204"/>
            </a:endParaRPr>
          </a:p>
        </p:txBody>
      </p:sp>
      <p:sp>
        <p:nvSpPr>
          <p:cNvPr id="11" name="TextBox 10">
            <a:extLst>
              <a:ext uri="{FF2B5EF4-FFF2-40B4-BE49-F238E27FC236}">
                <a16:creationId xmlns:a16="http://schemas.microsoft.com/office/drawing/2014/main" id="{D138D6ED-DD80-8D48-2960-9D0F1FF02C71}"/>
              </a:ext>
            </a:extLst>
          </p:cNvPr>
          <p:cNvSpPr txBox="1"/>
          <p:nvPr/>
        </p:nvSpPr>
        <p:spPr>
          <a:xfrm>
            <a:off x="181439" y="872000"/>
            <a:ext cx="8091704" cy="461665"/>
          </a:xfrm>
          <a:prstGeom prst="rect">
            <a:avLst/>
          </a:prstGeom>
          <a:noFill/>
        </p:spPr>
        <p:txBody>
          <a:bodyPr wrap="square">
            <a:spAutoFit/>
          </a:bodyPr>
          <a:lstStyle/>
          <a:p>
            <a:r>
              <a:rPr lang="en-IN" sz="2400" b="1">
                <a:solidFill>
                  <a:schemeClr val="bg1"/>
                </a:solidFill>
                <a:effectLst/>
                <a:latin typeface="Neue Machina" panose="00000500000000000000" pitchFamily="50" charset="0"/>
                <a:ea typeface="Calibri" panose="020F0502020204030204" pitchFamily="34" charset="0"/>
              </a:rPr>
              <a:t>Conclusion</a:t>
            </a:r>
            <a:endParaRPr lang="en-GB" sz="2400" b="1">
              <a:solidFill>
                <a:schemeClr val="bg1"/>
              </a:solidFill>
              <a:latin typeface="Neue Machina" panose="00000500000000000000" pitchFamily="50" charset="0"/>
            </a:endParaRPr>
          </a:p>
        </p:txBody>
      </p:sp>
      <p:pic>
        <p:nvPicPr>
          <p:cNvPr id="12" name="Graphic 11">
            <a:extLst>
              <a:ext uri="{FF2B5EF4-FFF2-40B4-BE49-F238E27FC236}">
                <a16:creationId xmlns:a16="http://schemas.microsoft.com/office/drawing/2014/main" id="{48AA73DC-DF05-BBA1-E636-5FF6B7C59E9C}"/>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cxnSp>
        <p:nvCxnSpPr>
          <p:cNvPr id="13" name="Straight Connector 12">
            <a:extLst>
              <a:ext uri="{FF2B5EF4-FFF2-40B4-BE49-F238E27FC236}">
                <a16:creationId xmlns:a16="http://schemas.microsoft.com/office/drawing/2014/main" id="{CB947997-3F77-2664-A078-8CEB6B267A95}"/>
              </a:ext>
            </a:extLst>
          </p:cNvPr>
          <p:cNvCxnSpPr/>
          <p:nvPr/>
        </p:nvCxnSpPr>
        <p:spPr>
          <a:xfrm>
            <a:off x="323850" y="1352550"/>
            <a:ext cx="630555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52212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103A12-0AA4-00C6-4CFD-58A6489D245B}"/>
              </a:ext>
            </a:extLst>
          </p:cNvPr>
          <p:cNvSpPr txBox="1"/>
          <p:nvPr/>
        </p:nvSpPr>
        <p:spPr>
          <a:xfrm>
            <a:off x="1" y="2028617"/>
            <a:ext cx="5505450" cy="2800767"/>
          </a:xfrm>
          <a:prstGeom prst="rect">
            <a:avLst/>
          </a:prstGeom>
          <a:noFill/>
        </p:spPr>
        <p:txBody>
          <a:bodyPr wrap="square">
            <a:spAutoFit/>
          </a:bodyPr>
          <a:lstStyle/>
          <a:p>
            <a:pPr algn="ctr"/>
            <a:r>
              <a:rPr lang="en-IN" sz="8800" b="1">
                <a:solidFill>
                  <a:schemeClr val="bg1"/>
                </a:solidFill>
                <a:effectLst/>
                <a:latin typeface="Neue Machina" panose="00000500000000000000" pitchFamily="50" charset="0"/>
                <a:ea typeface="Calibri" panose="020F0502020204030204" pitchFamily="34" charset="0"/>
              </a:rPr>
              <a:t>Thank You</a:t>
            </a:r>
            <a:endParaRPr lang="en-GB" sz="11500" b="1">
              <a:solidFill>
                <a:schemeClr val="bg1"/>
              </a:solidFill>
              <a:latin typeface="Neue Machina" panose="00000500000000000000" pitchFamily="50" charset="0"/>
            </a:endParaRPr>
          </a:p>
        </p:txBody>
      </p:sp>
      <p:pic>
        <p:nvPicPr>
          <p:cNvPr id="4" name="Graphic 3">
            <a:extLst>
              <a:ext uri="{FF2B5EF4-FFF2-40B4-BE49-F238E27FC236}">
                <a16:creationId xmlns:a16="http://schemas.microsoft.com/office/drawing/2014/main" id="{3F09ED73-5AFE-1A76-96F6-922011A62426}"/>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790623" y="0"/>
            <a:ext cx="2401377" cy="902226"/>
          </a:xfrm>
          <a:prstGeom prst="rect">
            <a:avLst/>
          </a:prstGeom>
        </p:spPr>
      </p:pic>
    </p:spTree>
    <p:extLst>
      <p:ext uri="{BB962C8B-B14F-4D97-AF65-F5344CB8AC3E}">
        <p14:creationId xmlns:p14="http://schemas.microsoft.com/office/powerpoint/2010/main" val="112193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ADA6FF-6F44-C06C-54EB-E08AF6143311}"/>
              </a:ext>
            </a:extLst>
          </p:cNvPr>
          <p:cNvSpPr txBox="1"/>
          <p:nvPr/>
        </p:nvSpPr>
        <p:spPr>
          <a:xfrm>
            <a:off x="323850" y="465316"/>
            <a:ext cx="4880597" cy="461665"/>
          </a:xfrm>
          <a:prstGeom prst="rect">
            <a:avLst/>
          </a:prstGeom>
          <a:noFill/>
        </p:spPr>
        <p:txBody>
          <a:bodyPr wrap="square">
            <a:spAutoFit/>
          </a:bodyPr>
          <a:lstStyle/>
          <a:p>
            <a:r>
              <a:rPr lang="en-IN" sz="2400" b="1">
                <a:effectLst/>
                <a:latin typeface="Neue Machina" panose="00000500000000000000" pitchFamily="50" charset="0"/>
                <a:ea typeface="Calibri" panose="020F0502020204030204" pitchFamily="34" charset="0"/>
              </a:rPr>
              <a:t>Personal BACKGROUND</a:t>
            </a:r>
            <a:endParaRPr lang="en-GB" sz="2400" b="1">
              <a:latin typeface="Neue Machina" panose="00000500000000000000" pitchFamily="50" charset="0"/>
            </a:endParaRPr>
          </a:p>
        </p:txBody>
      </p:sp>
      <p:sp>
        <p:nvSpPr>
          <p:cNvPr id="3" name="TextBox 2">
            <a:extLst>
              <a:ext uri="{FF2B5EF4-FFF2-40B4-BE49-F238E27FC236}">
                <a16:creationId xmlns:a16="http://schemas.microsoft.com/office/drawing/2014/main" id="{DC974569-3E72-209E-3294-60EB4C694B43}"/>
              </a:ext>
            </a:extLst>
          </p:cNvPr>
          <p:cNvSpPr txBox="1"/>
          <p:nvPr/>
        </p:nvSpPr>
        <p:spPr>
          <a:xfrm>
            <a:off x="323850" y="940013"/>
            <a:ext cx="7865692" cy="369332"/>
          </a:xfrm>
          <a:prstGeom prst="rect">
            <a:avLst/>
          </a:prstGeom>
          <a:noFill/>
        </p:spPr>
        <p:txBody>
          <a:bodyPr wrap="square">
            <a:spAutoFit/>
          </a:bodyPr>
          <a:lstStyle/>
          <a:p>
            <a:r>
              <a:rPr lang="en-IN" sz="1800">
                <a:effectLst/>
                <a:latin typeface="Neue Machina" panose="00000500000000000000" pitchFamily="50" charset="0"/>
                <a:ea typeface="Calibri" panose="020F0502020204030204" pitchFamily="34" charset="0"/>
              </a:rPr>
              <a:t>(Name, Past Experience, Qualification, Career Summary)</a:t>
            </a:r>
            <a:endParaRPr lang="en-GB">
              <a:latin typeface="Neue Machina" panose="00000500000000000000" pitchFamily="50" charset="0"/>
            </a:endParaRPr>
          </a:p>
        </p:txBody>
      </p:sp>
      <p:sp>
        <p:nvSpPr>
          <p:cNvPr id="4" name="TextBox 3">
            <a:extLst>
              <a:ext uri="{FF2B5EF4-FFF2-40B4-BE49-F238E27FC236}">
                <a16:creationId xmlns:a16="http://schemas.microsoft.com/office/drawing/2014/main" id="{518A408B-108E-8EA9-DA0A-9F0FA1CD9B17}"/>
              </a:ext>
            </a:extLst>
          </p:cNvPr>
          <p:cNvSpPr txBox="1"/>
          <p:nvPr/>
        </p:nvSpPr>
        <p:spPr>
          <a:xfrm>
            <a:off x="338405" y="1730355"/>
            <a:ext cx="3696566" cy="369332"/>
          </a:xfrm>
          <a:prstGeom prst="rect">
            <a:avLst/>
          </a:prstGeom>
          <a:noFill/>
        </p:spPr>
        <p:txBody>
          <a:bodyPr wrap="square" lIns="91440" tIns="45720" rIns="91440" bIns="45720" anchor="t">
            <a:spAutoFit/>
          </a:bodyPr>
          <a:lstStyle/>
          <a:p>
            <a:r>
              <a:rPr lang="en-IN" b="1">
                <a:latin typeface="Neue Machina"/>
                <a:ea typeface="Calibri"/>
              </a:rPr>
              <a:t>Name:    RITHIKAA V</a:t>
            </a:r>
            <a:endParaRPr lang="en-GB" b="1">
              <a:latin typeface="Neue Machina" panose="00000500000000000000" pitchFamily="50" charset="0"/>
            </a:endParaRPr>
          </a:p>
        </p:txBody>
      </p:sp>
      <p:sp>
        <p:nvSpPr>
          <p:cNvPr id="5" name="TextBox 4">
            <a:extLst>
              <a:ext uri="{FF2B5EF4-FFF2-40B4-BE49-F238E27FC236}">
                <a16:creationId xmlns:a16="http://schemas.microsoft.com/office/drawing/2014/main" id="{F86A3C17-90A3-F93F-5D84-D3D378E1ACB2}"/>
              </a:ext>
            </a:extLst>
          </p:cNvPr>
          <p:cNvSpPr txBox="1"/>
          <p:nvPr/>
        </p:nvSpPr>
        <p:spPr>
          <a:xfrm>
            <a:off x="350128" y="2606592"/>
            <a:ext cx="4030953" cy="369332"/>
          </a:xfrm>
          <a:prstGeom prst="rect">
            <a:avLst/>
          </a:prstGeom>
          <a:noFill/>
        </p:spPr>
        <p:txBody>
          <a:bodyPr wrap="square" lIns="91440" tIns="45720" rIns="91440" bIns="45720" anchor="t">
            <a:spAutoFit/>
          </a:bodyPr>
          <a:lstStyle/>
          <a:p>
            <a:r>
              <a:rPr lang="en-IN" sz="1800" b="1">
                <a:effectLst/>
                <a:latin typeface="Neue Machina"/>
                <a:ea typeface="Calibri"/>
              </a:rPr>
              <a:t>Past Experience :</a:t>
            </a:r>
            <a:r>
              <a:rPr lang="en-IN" b="1">
                <a:latin typeface="Neue Machina"/>
                <a:ea typeface="Calibri"/>
              </a:rPr>
              <a:t> Fresher</a:t>
            </a:r>
            <a:endParaRPr lang="en-GB" b="1">
              <a:latin typeface="Neue Machina" panose="00000500000000000000" pitchFamily="50" charset="0"/>
            </a:endParaRPr>
          </a:p>
        </p:txBody>
      </p:sp>
      <p:sp>
        <p:nvSpPr>
          <p:cNvPr id="6" name="TextBox 5">
            <a:extLst>
              <a:ext uri="{FF2B5EF4-FFF2-40B4-BE49-F238E27FC236}">
                <a16:creationId xmlns:a16="http://schemas.microsoft.com/office/drawing/2014/main" id="{A55AE72A-AEC0-D00B-117C-50F93D7FACDF}"/>
              </a:ext>
            </a:extLst>
          </p:cNvPr>
          <p:cNvSpPr txBox="1"/>
          <p:nvPr/>
        </p:nvSpPr>
        <p:spPr>
          <a:xfrm>
            <a:off x="350128" y="3459383"/>
            <a:ext cx="6882451" cy="381055"/>
          </a:xfrm>
          <a:prstGeom prst="rect">
            <a:avLst/>
          </a:prstGeom>
          <a:noFill/>
        </p:spPr>
        <p:txBody>
          <a:bodyPr wrap="square" lIns="91440" tIns="45720" rIns="91440" bIns="45720" anchor="t">
            <a:spAutoFit/>
          </a:bodyPr>
          <a:lstStyle/>
          <a:p>
            <a:r>
              <a:rPr lang="en-IN" sz="1800" b="1">
                <a:effectLst/>
                <a:latin typeface="Neue Machina"/>
                <a:ea typeface="Calibri"/>
              </a:rPr>
              <a:t>Qualification :</a:t>
            </a:r>
            <a:r>
              <a:rPr lang="en-IN" b="1">
                <a:latin typeface="Neue Machina"/>
                <a:ea typeface="Calibri"/>
              </a:rPr>
              <a:t> BE Computer Science and Engineering</a:t>
            </a:r>
            <a:endParaRPr lang="en-IN" b="1">
              <a:latin typeface="Neue Machina" panose="00000500000000000000" pitchFamily="50" charset="0"/>
              <a:ea typeface="Calibri"/>
            </a:endParaRPr>
          </a:p>
        </p:txBody>
      </p:sp>
      <p:sp>
        <p:nvSpPr>
          <p:cNvPr id="7" name="TextBox 6">
            <a:extLst>
              <a:ext uri="{FF2B5EF4-FFF2-40B4-BE49-F238E27FC236}">
                <a16:creationId xmlns:a16="http://schemas.microsoft.com/office/drawing/2014/main" id="{7F9B1C4D-84C8-31FA-3922-10AC6E28778E}"/>
              </a:ext>
            </a:extLst>
          </p:cNvPr>
          <p:cNvSpPr txBox="1"/>
          <p:nvPr/>
        </p:nvSpPr>
        <p:spPr>
          <a:xfrm>
            <a:off x="373574" y="4288728"/>
            <a:ext cx="2413169" cy="369332"/>
          </a:xfrm>
          <a:prstGeom prst="rect">
            <a:avLst/>
          </a:prstGeom>
          <a:noFill/>
        </p:spPr>
        <p:txBody>
          <a:bodyPr wrap="square">
            <a:spAutoFit/>
          </a:bodyPr>
          <a:lstStyle/>
          <a:p>
            <a:r>
              <a:rPr lang="en-IN" sz="1800" b="1">
                <a:effectLst/>
                <a:latin typeface="Neue Machina" panose="00000500000000000000" pitchFamily="50" charset="0"/>
                <a:ea typeface="Calibri" panose="020F0502020204030204" pitchFamily="34" charset="0"/>
              </a:rPr>
              <a:t>Career Summary :</a:t>
            </a:r>
            <a:endParaRPr lang="en-GB" b="1">
              <a:latin typeface="Neue Machina" panose="00000500000000000000" pitchFamily="50" charset="0"/>
            </a:endParaRPr>
          </a:p>
        </p:txBody>
      </p:sp>
      <p:grpSp>
        <p:nvGrpSpPr>
          <p:cNvPr id="14" name="Group 13">
            <a:extLst>
              <a:ext uri="{FF2B5EF4-FFF2-40B4-BE49-F238E27FC236}">
                <a16:creationId xmlns:a16="http://schemas.microsoft.com/office/drawing/2014/main" id="{9EBA3E50-760C-4B48-105E-E945156BB4B8}"/>
              </a:ext>
            </a:extLst>
          </p:cNvPr>
          <p:cNvGrpSpPr/>
          <p:nvPr/>
        </p:nvGrpSpPr>
        <p:grpSpPr>
          <a:xfrm>
            <a:off x="9574540" y="6420365"/>
            <a:ext cx="2243886" cy="375289"/>
            <a:chOff x="10212759" y="6518571"/>
            <a:chExt cx="1842973" cy="313399"/>
          </a:xfrm>
        </p:grpSpPr>
        <p:pic>
          <p:nvPicPr>
            <p:cNvPr id="15" name="Picture 14">
              <a:extLst>
                <a:ext uri="{FF2B5EF4-FFF2-40B4-BE49-F238E27FC236}">
                  <a16:creationId xmlns:a16="http://schemas.microsoft.com/office/drawing/2014/main" id="{5E71206E-49DD-6821-C349-BF92F187EC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2759" y="6518571"/>
              <a:ext cx="1842973" cy="313399"/>
            </a:xfrm>
            <a:prstGeom prst="rect">
              <a:avLst/>
            </a:prstGeom>
          </p:spPr>
        </p:pic>
        <p:sp>
          <p:nvSpPr>
            <p:cNvPr id="16" name="Rectangle 15">
              <a:extLst>
                <a:ext uri="{FF2B5EF4-FFF2-40B4-BE49-F238E27FC236}">
                  <a16:creationId xmlns:a16="http://schemas.microsoft.com/office/drawing/2014/main" id="{36F6DD2B-5B85-359C-4FBD-B253EDD278C8}"/>
                </a:ext>
              </a:extLst>
            </p:cNvPr>
            <p:cNvSpPr/>
            <p:nvPr/>
          </p:nvSpPr>
          <p:spPr>
            <a:xfrm>
              <a:off x="10248188" y="6547414"/>
              <a:ext cx="1613629" cy="257021"/>
            </a:xfrm>
            <a:prstGeom prst="rect">
              <a:avLst/>
            </a:prstGeom>
          </p:spPr>
          <p:txBody>
            <a:bodyPr wrap="none">
              <a:spAutoFit/>
            </a:bodyPr>
            <a:lstStyle/>
            <a:p>
              <a:r>
                <a:rPr lang="en-GB" sz="1400">
                  <a:solidFill>
                    <a:schemeClr val="bg1"/>
                  </a:solidFill>
                  <a:latin typeface="Helvetica" panose="020B0604020202030204" pitchFamily="34" charset="0"/>
                  <a:cs typeface="Segoe UI" panose="020B0502040204020203" pitchFamily="34" charset="0"/>
                </a:rPr>
                <a:t>www.collaberadigital.com</a:t>
              </a:r>
              <a:endParaRPr lang="en-IN" sz="1400">
                <a:solidFill>
                  <a:schemeClr val="bg1"/>
                </a:solidFill>
                <a:latin typeface="Helvetica" panose="020B0604020202030204" pitchFamily="34" charset="0"/>
              </a:endParaRPr>
            </a:p>
          </p:txBody>
        </p:sp>
      </p:grpSp>
      <p:pic>
        <p:nvPicPr>
          <p:cNvPr id="11" name="Content Placeholder 7" descr="A shadow of a person holding a piece of paper&#10;&#10;Description automatically generated with medium confidence">
            <a:extLst>
              <a:ext uri="{FF2B5EF4-FFF2-40B4-BE49-F238E27FC236}">
                <a16:creationId xmlns:a16="http://schemas.microsoft.com/office/drawing/2014/main" id="{DC448513-01ED-D953-1310-6C67CD5329A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2854" r="21746"/>
          <a:stretch/>
        </p:blipFill>
        <p:spPr>
          <a:xfrm>
            <a:off x="7556763" y="0"/>
            <a:ext cx="4635237" cy="6858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p:spPr>
      </p:pic>
      <p:pic>
        <p:nvPicPr>
          <p:cNvPr id="12" name="Graphic 11">
            <a:extLst>
              <a:ext uri="{FF2B5EF4-FFF2-40B4-BE49-F238E27FC236}">
                <a16:creationId xmlns:a16="http://schemas.microsoft.com/office/drawing/2014/main" id="{2E060AA3-7941-8126-2364-D4ADA04CFDA9}"/>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790623" y="0"/>
            <a:ext cx="2401377" cy="902226"/>
          </a:xfrm>
          <a:prstGeom prst="rect">
            <a:avLst/>
          </a:prstGeom>
        </p:spPr>
      </p:pic>
      <p:sp>
        <p:nvSpPr>
          <p:cNvPr id="19" name="Rectangle 18">
            <a:extLst>
              <a:ext uri="{FF2B5EF4-FFF2-40B4-BE49-F238E27FC236}">
                <a16:creationId xmlns:a16="http://schemas.microsoft.com/office/drawing/2014/main" id="{E693E662-DEF3-AC26-DAC6-B46F4CFDCDCC}"/>
              </a:ext>
            </a:extLst>
          </p:cNvPr>
          <p:cNvSpPr/>
          <p:nvPr/>
        </p:nvSpPr>
        <p:spPr>
          <a:xfrm>
            <a:off x="4740604" y="-930885"/>
            <a:ext cx="513567" cy="513567"/>
          </a:xfrm>
          <a:prstGeom prst="rect">
            <a:avLst/>
          </a:prstGeom>
          <a:solidFill>
            <a:srgbClr val="71758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20" name="Straight Connector 19">
            <a:extLst>
              <a:ext uri="{FF2B5EF4-FFF2-40B4-BE49-F238E27FC236}">
                <a16:creationId xmlns:a16="http://schemas.microsoft.com/office/drawing/2014/main" id="{927653B8-8986-53CB-65C9-A4869AC37323}"/>
              </a:ext>
            </a:extLst>
          </p:cNvPr>
          <p:cNvCxnSpPr/>
          <p:nvPr/>
        </p:nvCxnSpPr>
        <p:spPr>
          <a:xfrm>
            <a:off x="323850" y="1352550"/>
            <a:ext cx="6305550" cy="0"/>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89389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55063D-F1F4-B0DA-30AC-5261138A1501}"/>
              </a:ext>
            </a:extLst>
          </p:cNvPr>
          <p:cNvSpPr txBox="1"/>
          <p:nvPr/>
        </p:nvSpPr>
        <p:spPr>
          <a:xfrm>
            <a:off x="323850" y="902226"/>
            <a:ext cx="5673153" cy="369332"/>
          </a:xfrm>
          <a:prstGeom prst="rect">
            <a:avLst/>
          </a:prstGeom>
          <a:noFill/>
        </p:spPr>
        <p:txBody>
          <a:bodyPr wrap="square">
            <a:spAutoFit/>
          </a:bodyPr>
          <a:lstStyle/>
          <a:p>
            <a:r>
              <a:rPr lang="en-IN" b="1">
                <a:effectLst/>
                <a:latin typeface="Neue Machina" panose="00000500000000000000" pitchFamily="50" charset="0"/>
                <a:ea typeface="Calibri" panose="020F0502020204030204" pitchFamily="34" charset="0"/>
                <a:cs typeface="Segoe UI" panose="020B0502040204020203" pitchFamily="34" charset="0"/>
              </a:rPr>
              <a:t>Problem Statement of the Capstone Project</a:t>
            </a:r>
            <a:endParaRPr lang="en-GB" b="1">
              <a:latin typeface="Neue Machina" panose="00000500000000000000" pitchFamily="50" charset="0"/>
              <a:cs typeface="Segoe UI" panose="020B0502040204020203" pitchFamily="34" charset="0"/>
            </a:endParaRPr>
          </a:p>
        </p:txBody>
      </p:sp>
      <p:pic>
        <p:nvPicPr>
          <p:cNvPr id="4" name="Graphic 3">
            <a:extLst>
              <a:ext uri="{FF2B5EF4-FFF2-40B4-BE49-F238E27FC236}">
                <a16:creationId xmlns:a16="http://schemas.microsoft.com/office/drawing/2014/main" id="{42BCFCB1-DC7D-6574-5BB6-98A1F9330D80}"/>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pic>
        <p:nvPicPr>
          <p:cNvPr id="5" name="Content Placeholder 10" descr="A picture containing outdoor, jumping, air&#10;&#10;Description automatically generated">
            <a:extLst>
              <a:ext uri="{FF2B5EF4-FFF2-40B4-BE49-F238E27FC236}">
                <a16:creationId xmlns:a16="http://schemas.microsoft.com/office/drawing/2014/main" id="{14B84D51-9BF9-004F-8C43-384ACE5D686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189" r="17942"/>
          <a:stretch/>
        </p:blipFill>
        <p:spPr>
          <a:xfrm>
            <a:off x="7705639" y="1"/>
            <a:ext cx="4486361" cy="6858000"/>
          </a:xfrm>
          <a:prstGeom prst="rect">
            <a:avLst/>
          </a:prstGeom>
        </p:spPr>
      </p:pic>
      <p:cxnSp>
        <p:nvCxnSpPr>
          <p:cNvPr id="7" name="Straight Connector 6">
            <a:extLst>
              <a:ext uri="{FF2B5EF4-FFF2-40B4-BE49-F238E27FC236}">
                <a16:creationId xmlns:a16="http://schemas.microsoft.com/office/drawing/2014/main" id="{D891974B-0397-ACC8-37B6-992E943C7B33}"/>
              </a:ext>
            </a:extLst>
          </p:cNvPr>
          <p:cNvCxnSpPr/>
          <p:nvPr/>
        </p:nvCxnSpPr>
        <p:spPr>
          <a:xfrm>
            <a:off x="323850" y="1352550"/>
            <a:ext cx="6305550" cy="0"/>
          </a:xfrm>
          <a:prstGeom prst="line">
            <a:avLst/>
          </a:prstGeom>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DD5809C0-34B4-D4B1-B62E-E12E945B2F42}"/>
              </a:ext>
            </a:extLst>
          </p:cNvPr>
          <p:cNvSpPr txBox="1"/>
          <p:nvPr/>
        </p:nvSpPr>
        <p:spPr>
          <a:xfrm>
            <a:off x="325582" y="1687946"/>
            <a:ext cx="7142018"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Times New Roman"/>
                <a:cs typeface="Times New Roman"/>
              </a:rPr>
              <a:t>The airport transport system aims to provide a comprehensive solution for managing airport operations, from passenger bookings to flight management. The system is built using a microservices architecture that includes distinct services for user login, admin operations, plane management, airport management, and booking management. Booking microservice is responsible for handling CRUD (Create, Read, Update, Delete) operations related to its domain.</a:t>
            </a:r>
          </a:p>
        </p:txBody>
      </p:sp>
    </p:spTree>
    <p:extLst>
      <p:ext uri="{BB962C8B-B14F-4D97-AF65-F5344CB8AC3E}">
        <p14:creationId xmlns:p14="http://schemas.microsoft.com/office/powerpoint/2010/main" val="2026189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01421C8-8710-4BD4-4F97-DBEBDC45F2E5}"/>
              </a:ext>
            </a:extLst>
          </p:cNvPr>
          <p:cNvSpPr/>
          <p:nvPr/>
        </p:nvSpPr>
        <p:spPr>
          <a:xfrm>
            <a:off x="0" y="0"/>
            <a:ext cx="12192000" cy="6858000"/>
          </a:xfrm>
          <a:prstGeom prst="rect">
            <a:avLst/>
          </a:prstGeom>
          <a:solidFill>
            <a:srgbClr val="15102C"/>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000" b="1">
                <a:ea typeface="Calibri"/>
                <a:cs typeface="Calibri"/>
              </a:rPr>
              <a:t>LEARNING FROM THE PROJECT</a:t>
            </a:r>
            <a:endParaRPr lang="en-US" sz="2000" b="1"/>
          </a:p>
          <a:p>
            <a:r>
              <a:rPr lang="en-US" b="1"/>
              <a:t>Key Learnings</a:t>
            </a:r>
            <a:endParaRPr lang="en-US">
              <a:ea typeface="Calibri"/>
              <a:cs typeface="Calibri"/>
            </a:endParaRPr>
          </a:p>
          <a:p>
            <a:endParaRPr lang="en-US"/>
          </a:p>
          <a:p>
            <a:r>
              <a:rPr lang="en-US" b="1"/>
              <a:t>Spring Framework:</a:t>
            </a:r>
            <a:r>
              <a:rPr lang="en-US"/>
              <a:t> Gained experience in using Spring Boot for developing microservices and employing Spring Data JPA for effective object-relational mapping (ORM), enhancing the ability to build scalable and modular backend applications.</a:t>
            </a:r>
            <a:endParaRPr lang="en-US">
              <a:ea typeface="Calibri"/>
              <a:cs typeface="Calibri"/>
            </a:endParaRPr>
          </a:p>
          <a:p>
            <a:endParaRPr lang="en-US"/>
          </a:p>
          <a:p>
            <a:r>
              <a:rPr lang="en-US" b="1"/>
              <a:t>Core &amp; Advanced Java: </a:t>
            </a:r>
            <a:r>
              <a:rPr lang="en-US"/>
              <a:t>Strengthened understanding of Java programming by implementing core functionalities and utilizing advanced features to develop robust and efficient backend systems.</a:t>
            </a:r>
            <a:endParaRPr lang="en-US">
              <a:ea typeface="Calibri"/>
              <a:cs typeface="Calibri"/>
            </a:endParaRPr>
          </a:p>
          <a:p>
            <a:endParaRPr lang="en-US"/>
          </a:p>
          <a:p>
            <a:r>
              <a:rPr lang="en-US" b="1"/>
              <a:t>AWS Integration:</a:t>
            </a:r>
            <a:r>
              <a:rPr lang="en-US"/>
              <a:t> Learned to deploy services on AWS EC2, utilizing cloud resources for scalable applications, and managed service discovery and load balancing through Eureka.</a:t>
            </a:r>
            <a:endParaRPr lang="en-US">
              <a:ea typeface="Calibri"/>
              <a:cs typeface="Calibri"/>
            </a:endParaRPr>
          </a:p>
          <a:p>
            <a:endParaRPr lang="en-US"/>
          </a:p>
          <a:p>
            <a:r>
              <a:rPr lang="en-US" b="1"/>
              <a:t>Feign Client for Inter-Service Communication:</a:t>
            </a:r>
            <a:r>
              <a:rPr lang="en-US"/>
              <a:t> Mastered the use of Feign Client to create declarative HTTP clients, streamlining inter-service communication within a microservices architecture.</a:t>
            </a:r>
            <a:endParaRPr lang="en-US">
              <a:ea typeface="Calibri"/>
              <a:cs typeface="Calibri"/>
            </a:endParaRPr>
          </a:p>
          <a:p>
            <a:endParaRPr lang="en-US"/>
          </a:p>
          <a:p>
            <a:r>
              <a:rPr lang="en-US" b="1"/>
              <a:t>Testing and Quality Assurance:</a:t>
            </a:r>
            <a:r>
              <a:rPr lang="en-US"/>
              <a:t> Developed skills in API testing using Postman, writing unit tests with JUnit, and ensuring code quality through static analysis using Sonar-Lint, contributing to reliable and maintainable codebases.</a:t>
            </a:r>
            <a:endParaRPr lang="en-GB"/>
          </a:p>
        </p:txBody>
      </p:sp>
      <p:pic>
        <p:nvPicPr>
          <p:cNvPr id="3" name="Graphic 2">
            <a:extLst>
              <a:ext uri="{FF2B5EF4-FFF2-40B4-BE49-F238E27FC236}">
                <a16:creationId xmlns:a16="http://schemas.microsoft.com/office/drawing/2014/main" id="{670B435F-8BC0-8A7B-6294-85CE9B84AFC1}"/>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cxnSp>
        <p:nvCxnSpPr>
          <p:cNvPr id="4" name="Straight Connector 3">
            <a:extLst>
              <a:ext uri="{FF2B5EF4-FFF2-40B4-BE49-F238E27FC236}">
                <a16:creationId xmlns:a16="http://schemas.microsoft.com/office/drawing/2014/main" id="{822FF82F-5501-977F-6AAC-5D63218C99A4}"/>
              </a:ext>
            </a:extLst>
          </p:cNvPr>
          <p:cNvCxnSpPr/>
          <p:nvPr/>
        </p:nvCxnSpPr>
        <p:spPr>
          <a:xfrm>
            <a:off x="323850" y="1352550"/>
            <a:ext cx="630555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90347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A4D6C4C-5C98-9073-79FB-D0A741C84236}"/>
              </a:ext>
            </a:extLst>
          </p:cNvPr>
          <p:cNvSpPr/>
          <p:nvPr/>
        </p:nvSpPr>
        <p:spPr>
          <a:xfrm>
            <a:off x="0" y="0"/>
            <a:ext cx="12192000" cy="6858000"/>
          </a:xfrm>
          <a:prstGeom prst="rect">
            <a:avLst/>
          </a:prstGeom>
          <a:solidFill>
            <a:srgbClr val="151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C0CFD7FB-BF20-EC66-9F7B-A95E73215B53}"/>
              </a:ext>
            </a:extLst>
          </p:cNvPr>
          <p:cNvSpPr txBox="1"/>
          <p:nvPr/>
        </p:nvSpPr>
        <p:spPr>
          <a:xfrm>
            <a:off x="181439" y="872000"/>
            <a:ext cx="8091704" cy="461665"/>
          </a:xfrm>
          <a:prstGeom prst="rect">
            <a:avLst/>
          </a:prstGeom>
          <a:noFill/>
        </p:spPr>
        <p:txBody>
          <a:bodyPr wrap="square" lIns="91440" tIns="45720" rIns="91440" bIns="45720" anchor="t">
            <a:spAutoFit/>
          </a:bodyPr>
          <a:lstStyle/>
          <a:p>
            <a:pPr algn="ctr"/>
            <a:r>
              <a:rPr lang="en-IN" sz="2400" b="1">
                <a:solidFill>
                  <a:schemeClr val="bg1"/>
                </a:solidFill>
                <a:latin typeface="Neue Machina"/>
                <a:ea typeface="Calibri"/>
              </a:rPr>
              <a:t>                                LOGIN AND ADMIN</a:t>
            </a:r>
          </a:p>
        </p:txBody>
      </p:sp>
      <p:pic>
        <p:nvPicPr>
          <p:cNvPr id="4" name="Graphic 3">
            <a:extLst>
              <a:ext uri="{FF2B5EF4-FFF2-40B4-BE49-F238E27FC236}">
                <a16:creationId xmlns:a16="http://schemas.microsoft.com/office/drawing/2014/main" id="{744F5327-F834-7C83-D21F-86BBBBB405D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cxnSp>
        <p:nvCxnSpPr>
          <p:cNvPr id="5" name="Straight Connector 4">
            <a:extLst>
              <a:ext uri="{FF2B5EF4-FFF2-40B4-BE49-F238E27FC236}">
                <a16:creationId xmlns:a16="http://schemas.microsoft.com/office/drawing/2014/main" id="{F5DA77FF-97D7-0118-85BE-4E1483DB6EDE}"/>
              </a:ext>
            </a:extLst>
          </p:cNvPr>
          <p:cNvCxnSpPr/>
          <p:nvPr/>
        </p:nvCxnSpPr>
        <p:spPr>
          <a:xfrm>
            <a:off x="323850" y="1352550"/>
            <a:ext cx="630555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pic>
        <p:nvPicPr>
          <p:cNvPr id="6" name="Picture 5" descr="A screenshot of a computer&#10;&#10;Description automatically generated">
            <a:extLst>
              <a:ext uri="{FF2B5EF4-FFF2-40B4-BE49-F238E27FC236}">
                <a16:creationId xmlns:a16="http://schemas.microsoft.com/office/drawing/2014/main" id="{9142B4F5-6CE6-6D3E-2810-A2F46E2F8D1A}"/>
              </a:ext>
            </a:extLst>
          </p:cNvPr>
          <p:cNvPicPr>
            <a:picLocks noChangeAspect="1"/>
          </p:cNvPicPr>
          <p:nvPr/>
        </p:nvPicPr>
        <p:blipFill>
          <a:blip r:embed="rId4"/>
          <a:stretch>
            <a:fillRect/>
          </a:stretch>
        </p:blipFill>
        <p:spPr>
          <a:xfrm>
            <a:off x="2415454" y="1350675"/>
            <a:ext cx="6876184" cy="2979017"/>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AF866193-D409-B1A9-89B0-7EA8E7C9DA1A}"/>
              </a:ext>
            </a:extLst>
          </p:cNvPr>
          <p:cNvPicPr>
            <a:picLocks noChangeAspect="1"/>
          </p:cNvPicPr>
          <p:nvPr/>
        </p:nvPicPr>
        <p:blipFill>
          <a:blip r:embed="rId5"/>
          <a:stretch>
            <a:fillRect/>
          </a:stretch>
        </p:blipFill>
        <p:spPr>
          <a:xfrm>
            <a:off x="2790104" y="4335030"/>
            <a:ext cx="5895975" cy="2228850"/>
          </a:xfrm>
          <a:prstGeom prst="rect">
            <a:avLst/>
          </a:prstGeom>
        </p:spPr>
      </p:pic>
    </p:spTree>
    <p:extLst>
      <p:ext uri="{BB962C8B-B14F-4D97-AF65-F5344CB8AC3E}">
        <p14:creationId xmlns:p14="http://schemas.microsoft.com/office/powerpoint/2010/main" val="2925309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C74AF3-B960-23E5-3A1F-92B53A264E17}"/>
              </a:ext>
            </a:extLst>
          </p:cNvPr>
          <p:cNvSpPr/>
          <p:nvPr/>
        </p:nvSpPr>
        <p:spPr>
          <a:xfrm>
            <a:off x="0" y="0"/>
            <a:ext cx="12192000" cy="6858000"/>
          </a:xfrm>
          <a:prstGeom prst="rect">
            <a:avLst/>
          </a:prstGeom>
          <a:solidFill>
            <a:srgbClr val="151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4540FD24-3DA2-C5E6-0DF3-C35FEC9F1972}"/>
              </a:ext>
            </a:extLst>
          </p:cNvPr>
          <p:cNvSpPr txBox="1"/>
          <p:nvPr/>
        </p:nvSpPr>
        <p:spPr>
          <a:xfrm>
            <a:off x="181439" y="872000"/>
            <a:ext cx="8091704" cy="461665"/>
          </a:xfrm>
          <a:prstGeom prst="rect">
            <a:avLst/>
          </a:prstGeom>
          <a:noFill/>
        </p:spPr>
        <p:txBody>
          <a:bodyPr wrap="square" lIns="91440" tIns="45720" rIns="91440" bIns="45720" anchor="t">
            <a:spAutoFit/>
          </a:bodyPr>
          <a:lstStyle/>
          <a:p>
            <a:pPr algn="ctr"/>
            <a:r>
              <a:rPr lang="en-IN" sz="2400" b="1">
                <a:solidFill>
                  <a:schemeClr val="bg1"/>
                </a:solidFill>
                <a:latin typeface="Neue Machina"/>
                <a:ea typeface="Calibri"/>
              </a:rPr>
              <a:t>                                 PLANE MICROSERVICE</a:t>
            </a:r>
          </a:p>
        </p:txBody>
      </p:sp>
      <p:pic>
        <p:nvPicPr>
          <p:cNvPr id="8" name="Graphic 7">
            <a:extLst>
              <a:ext uri="{FF2B5EF4-FFF2-40B4-BE49-F238E27FC236}">
                <a16:creationId xmlns:a16="http://schemas.microsoft.com/office/drawing/2014/main" id="{B77E1F97-8995-CCFD-FAAB-FE16935CBD2C}"/>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cxnSp>
        <p:nvCxnSpPr>
          <p:cNvPr id="9" name="Straight Connector 8">
            <a:extLst>
              <a:ext uri="{FF2B5EF4-FFF2-40B4-BE49-F238E27FC236}">
                <a16:creationId xmlns:a16="http://schemas.microsoft.com/office/drawing/2014/main" id="{E49ABCFC-AEA4-FCA7-62F5-F1204AFD904C}"/>
              </a:ext>
            </a:extLst>
          </p:cNvPr>
          <p:cNvCxnSpPr/>
          <p:nvPr/>
        </p:nvCxnSpPr>
        <p:spPr>
          <a:xfrm>
            <a:off x="323850" y="1352550"/>
            <a:ext cx="630555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pic>
        <p:nvPicPr>
          <p:cNvPr id="3" name="Picture 2" descr="A screenshot of a web page&#10;&#10;Description automatically generated">
            <a:extLst>
              <a:ext uri="{FF2B5EF4-FFF2-40B4-BE49-F238E27FC236}">
                <a16:creationId xmlns:a16="http://schemas.microsoft.com/office/drawing/2014/main" id="{A3795145-DA31-14B4-8700-BC0E1814BDE1}"/>
              </a:ext>
            </a:extLst>
          </p:cNvPr>
          <p:cNvPicPr>
            <a:picLocks noChangeAspect="1"/>
          </p:cNvPicPr>
          <p:nvPr/>
        </p:nvPicPr>
        <p:blipFill>
          <a:blip r:embed="rId4"/>
          <a:stretch>
            <a:fillRect/>
          </a:stretch>
        </p:blipFill>
        <p:spPr>
          <a:xfrm>
            <a:off x="1944281" y="1339272"/>
            <a:ext cx="7749254" cy="3232728"/>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71B1808B-E29F-0766-7B54-727556B2BE49}"/>
              </a:ext>
            </a:extLst>
          </p:cNvPr>
          <p:cNvPicPr>
            <a:picLocks noChangeAspect="1"/>
          </p:cNvPicPr>
          <p:nvPr/>
        </p:nvPicPr>
        <p:blipFill>
          <a:blip r:embed="rId5"/>
          <a:stretch>
            <a:fillRect/>
          </a:stretch>
        </p:blipFill>
        <p:spPr>
          <a:xfrm>
            <a:off x="2411124" y="4568825"/>
            <a:ext cx="5915025" cy="2038350"/>
          </a:xfrm>
          <a:prstGeom prst="rect">
            <a:avLst/>
          </a:prstGeom>
        </p:spPr>
      </p:pic>
    </p:spTree>
    <p:extLst>
      <p:ext uri="{BB962C8B-B14F-4D97-AF65-F5344CB8AC3E}">
        <p14:creationId xmlns:p14="http://schemas.microsoft.com/office/powerpoint/2010/main" val="3212797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481DD9-4D62-ABEF-BD32-7C982ADE22BB}"/>
              </a:ext>
            </a:extLst>
          </p:cNvPr>
          <p:cNvSpPr/>
          <p:nvPr/>
        </p:nvSpPr>
        <p:spPr>
          <a:xfrm>
            <a:off x="0" y="0"/>
            <a:ext cx="12192000" cy="6858000"/>
          </a:xfrm>
          <a:prstGeom prst="rect">
            <a:avLst/>
          </a:prstGeom>
          <a:solidFill>
            <a:srgbClr val="151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0383EB59-6FA2-5D11-4423-DFA70FA54665}"/>
              </a:ext>
            </a:extLst>
          </p:cNvPr>
          <p:cNvSpPr txBox="1"/>
          <p:nvPr/>
        </p:nvSpPr>
        <p:spPr>
          <a:xfrm>
            <a:off x="181439" y="872000"/>
            <a:ext cx="8091704" cy="461665"/>
          </a:xfrm>
          <a:prstGeom prst="rect">
            <a:avLst/>
          </a:prstGeom>
          <a:noFill/>
        </p:spPr>
        <p:txBody>
          <a:bodyPr wrap="square" lIns="91440" tIns="45720" rIns="91440" bIns="45720" anchor="t">
            <a:spAutoFit/>
          </a:bodyPr>
          <a:lstStyle/>
          <a:p>
            <a:pPr algn="ctr"/>
            <a:r>
              <a:rPr lang="en-IN" sz="2400" b="1">
                <a:solidFill>
                  <a:schemeClr val="bg1"/>
                </a:solidFill>
                <a:latin typeface="Neue Machina"/>
                <a:ea typeface="Calibri"/>
              </a:rPr>
              <a:t>                          AIRPORT MICROSERVICE</a:t>
            </a:r>
            <a:endParaRPr lang="en-IN" sz="2400" b="1">
              <a:solidFill>
                <a:schemeClr val="bg1"/>
              </a:solidFill>
              <a:latin typeface="Neue Machina" panose="00000500000000000000" pitchFamily="50" charset="0"/>
              <a:ea typeface="Calibri"/>
            </a:endParaRPr>
          </a:p>
        </p:txBody>
      </p:sp>
      <p:pic>
        <p:nvPicPr>
          <p:cNvPr id="8" name="Graphic 7">
            <a:extLst>
              <a:ext uri="{FF2B5EF4-FFF2-40B4-BE49-F238E27FC236}">
                <a16:creationId xmlns:a16="http://schemas.microsoft.com/office/drawing/2014/main" id="{66BF1FDF-BAEC-7533-B825-2E1600A1C968}"/>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cxnSp>
        <p:nvCxnSpPr>
          <p:cNvPr id="9" name="Straight Connector 8">
            <a:extLst>
              <a:ext uri="{FF2B5EF4-FFF2-40B4-BE49-F238E27FC236}">
                <a16:creationId xmlns:a16="http://schemas.microsoft.com/office/drawing/2014/main" id="{93510948-BB66-8A94-70DD-E61269877E46}"/>
              </a:ext>
            </a:extLst>
          </p:cNvPr>
          <p:cNvCxnSpPr/>
          <p:nvPr/>
        </p:nvCxnSpPr>
        <p:spPr>
          <a:xfrm>
            <a:off x="323850" y="1352550"/>
            <a:ext cx="630555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pic>
        <p:nvPicPr>
          <p:cNvPr id="3" name="Picture 2" descr="A screenshot of a computer&#10;&#10;Description automatically generated">
            <a:extLst>
              <a:ext uri="{FF2B5EF4-FFF2-40B4-BE49-F238E27FC236}">
                <a16:creationId xmlns:a16="http://schemas.microsoft.com/office/drawing/2014/main" id="{F6A0F924-E8A4-16A8-A8BB-9BC9EFC5F778}"/>
              </a:ext>
            </a:extLst>
          </p:cNvPr>
          <p:cNvPicPr>
            <a:picLocks noChangeAspect="1"/>
          </p:cNvPicPr>
          <p:nvPr/>
        </p:nvPicPr>
        <p:blipFill>
          <a:blip r:embed="rId4"/>
          <a:stretch>
            <a:fillRect/>
          </a:stretch>
        </p:blipFill>
        <p:spPr>
          <a:xfrm>
            <a:off x="2103293" y="1378527"/>
            <a:ext cx="7639050" cy="2911764"/>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B10C6DAB-41B6-A83F-DE1F-83AA57C1E9A8}"/>
              </a:ext>
            </a:extLst>
          </p:cNvPr>
          <p:cNvPicPr>
            <a:picLocks noChangeAspect="1"/>
          </p:cNvPicPr>
          <p:nvPr/>
        </p:nvPicPr>
        <p:blipFill>
          <a:blip r:embed="rId5"/>
          <a:stretch>
            <a:fillRect/>
          </a:stretch>
        </p:blipFill>
        <p:spPr>
          <a:xfrm>
            <a:off x="3522518" y="4297218"/>
            <a:ext cx="4800600" cy="1981200"/>
          </a:xfrm>
          <a:prstGeom prst="rect">
            <a:avLst/>
          </a:prstGeom>
        </p:spPr>
      </p:pic>
    </p:spTree>
    <p:extLst>
      <p:ext uri="{BB962C8B-B14F-4D97-AF65-F5344CB8AC3E}">
        <p14:creationId xmlns:p14="http://schemas.microsoft.com/office/powerpoint/2010/main" val="3652557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481DD9-4D62-ABEF-BD32-7C982ADE22BB}"/>
              </a:ext>
            </a:extLst>
          </p:cNvPr>
          <p:cNvSpPr/>
          <p:nvPr/>
        </p:nvSpPr>
        <p:spPr>
          <a:xfrm>
            <a:off x="0" y="0"/>
            <a:ext cx="12192000" cy="6858000"/>
          </a:xfrm>
          <a:prstGeom prst="rect">
            <a:avLst/>
          </a:prstGeom>
          <a:solidFill>
            <a:srgbClr val="151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0383EB59-6FA2-5D11-4423-DFA70FA54665}"/>
              </a:ext>
            </a:extLst>
          </p:cNvPr>
          <p:cNvSpPr txBox="1"/>
          <p:nvPr/>
        </p:nvSpPr>
        <p:spPr>
          <a:xfrm>
            <a:off x="181439" y="872000"/>
            <a:ext cx="8091704" cy="461665"/>
          </a:xfrm>
          <a:prstGeom prst="rect">
            <a:avLst/>
          </a:prstGeom>
          <a:noFill/>
        </p:spPr>
        <p:txBody>
          <a:bodyPr wrap="square" lIns="91440" tIns="45720" rIns="91440" bIns="45720" anchor="t">
            <a:spAutoFit/>
          </a:bodyPr>
          <a:lstStyle/>
          <a:p>
            <a:pPr algn="ctr"/>
            <a:r>
              <a:rPr lang="en-IN" sz="2400" b="1">
                <a:solidFill>
                  <a:schemeClr val="bg1"/>
                </a:solidFill>
                <a:latin typeface="Neue Machina"/>
                <a:ea typeface="Calibri"/>
              </a:rPr>
              <a:t>                          BOOKING MICROSERVICE</a:t>
            </a:r>
            <a:endParaRPr lang="en-IN" sz="2400" b="1">
              <a:solidFill>
                <a:schemeClr val="bg1"/>
              </a:solidFill>
              <a:latin typeface="Neue Machina" panose="00000500000000000000" pitchFamily="50" charset="0"/>
              <a:ea typeface="Calibri"/>
            </a:endParaRPr>
          </a:p>
        </p:txBody>
      </p:sp>
      <p:pic>
        <p:nvPicPr>
          <p:cNvPr id="8" name="Graphic 7">
            <a:extLst>
              <a:ext uri="{FF2B5EF4-FFF2-40B4-BE49-F238E27FC236}">
                <a16:creationId xmlns:a16="http://schemas.microsoft.com/office/drawing/2014/main" id="{66BF1FDF-BAEC-7533-B825-2E1600A1C968}"/>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cxnSp>
        <p:nvCxnSpPr>
          <p:cNvPr id="9" name="Straight Connector 8">
            <a:extLst>
              <a:ext uri="{FF2B5EF4-FFF2-40B4-BE49-F238E27FC236}">
                <a16:creationId xmlns:a16="http://schemas.microsoft.com/office/drawing/2014/main" id="{93510948-BB66-8A94-70DD-E61269877E46}"/>
              </a:ext>
            </a:extLst>
          </p:cNvPr>
          <p:cNvCxnSpPr/>
          <p:nvPr/>
        </p:nvCxnSpPr>
        <p:spPr>
          <a:xfrm>
            <a:off x="323850" y="1352550"/>
            <a:ext cx="630555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pic>
        <p:nvPicPr>
          <p:cNvPr id="5" name="Picture 4" descr="A screenshot of a computer&#10;&#10;Description automatically generated">
            <a:extLst>
              <a:ext uri="{FF2B5EF4-FFF2-40B4-BE49-F238E27FC236}">
                <a16:creationId xmlns:a16="http://schemas.microsoft.com/office/drawing/2014/main" id="{42B0164B-27D4-C4B3-1DD0-554D4B609433}"/>
              </a:ext>
            </a:extLst>
          </p:cNvPr>
          <p:cNvPicPr>
            <a:picLocks noChangeAspect="1"/>
          </p:cNvPicPr>
          <p:nvPr/>
        </p:nvPicPr>
        <p:blipFill>
          <a:blip r:embed="rId4"/>
          <a:stretch>
            <a:fillRect/>
          </a:stretch>
        </p:blipFill>
        <p:spPr>
          <a:xfrm>
            <a:off x="2609289" y="1373909"/>
            <a:ext cx="8047150" cy="3394364"/>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FBAB01FB-9D36-1C91-943D-2DEC96E2488E}"/>
              </a:ext>
            </a:extLst>
          </p:cNvPr>
          <p:cNvPicPr>
            <a:picLocks noChangeAspect="1"/>
          </p:cNvPicPr>
          <p:nvPr/>
        </p:nvPicPr>
        <p:blipFill>
          <a:blip r:embed="rId5"/>
          <a:stretch>
            <a:fillRect/>
          </a:stretch>
        </p:blipFill>
        <p:spPr>
          <a:xfrm>
            <a:off x="3472440" y="4772602"/>
            <a:ext cx="6124575" cy="2000250"/>
          </a:xfrm>
          <a:prstGeom prst="rect">
            <a:avLst/>
          </a:prstGeom>
        </p:spPr>
      </p:pic>
    </p:spTree>
    <p:extLst>
      <p:ext uri="{BB962C8B-B14F-4D97-AF65-F5344CB8AC3E}">
        <p14:creationId xmlns:p14="http://schemas.microsoft.com/office/powerpoint/2010/main" val="1249520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481DD9-4D62-ABEF-BD32-7C982ADE22BB}"/>
              </a:ext>
            </a:extLst>
          </p:cNvPr>
          <p:cNvSpPr/>
          <p:nvPr/>
        </p:nvSpPr>
        <p:spPr>
          <a:xfrm>
            <a:off x="0" y="0"/>
            <a:ext cx="12192000" cy="6858000"/>
          </a:xfrm>
          <a:prstGeom prst="rect">
            <a:avLst/>
          </a:prstGeom>
          <a:solidFill>
            <a:srgbClr val="151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0383EB59-6FA2-5D11-4423-DFA70FA54665}"/>
              </a:ext>
            </a:extLst>
          </p:cNvPr>
          <p:cNvSpPr txBox="1"/>
          <p:nvPr/>
        </p:nvSpPr>
        <p:spPr>
          <a:xfrm>
            <a:off x="181439" y="872000"/>
            <a:ext cx="8091704" cy="461665"/>
          </a:xfrm>
          <a:prstGeom prst="rect">
            <a:avLst/>
          </a:prstGeom>
          <a:noFill/>
        </p:spPr>
        <p:txBody>
          <a:bodyPr wrap="square" lIns="91440" tIns="45720" rIns="91440" bIns="45720" anchor="t">
            <a:spAutoFit/>
          </a:bodyPr>
          <a:lstStyle/>
          <a:p>
            <a:pPr algn="ctr"/>
            <a:r>
              <a:rPr lang="en-IN" sz="2400" b="1">
                <a:solidFill>
                  <a:schemeClr val="bg1"/>
                </a:solidFill>
                <a:latin typeface="Neue Machina"/>
                <a:ea typeface="Calibri"/>
              </a:rPr>
              <a:t>                                      CREATE INSTANCE FOR EUREKA SERVER</a:t>
            </a:r>
            <a:endParaRPr lang="en-IN" sz="2400" b="1">
              <a:solidFill>
                <a:schemeClr val="bg1"/>
              </a:solidFill>
              <a:latin typeface="Neue Machina" panose="00000500000000000000" pitchFamily="50" charset="0"/>
              <a:ea typeface="Calibri"/>
            </a:endParaRPr>
          </a:p>
        </p:txBody>
      </p:sp>
      <p:pic>
        <p:nvPicPr>
          <p:cNvPr id="8" name="Graphic 7">
            <a:extLst>
              <a:ext uri="{FF2B5EF4-FFF2-40B4-BE49-F238E27FC236}">
                <a16:creationId xmlns:a16="http://schemas.microsoft.com/office/drawing/2014/main" id="{66BF1FDF-BAEC-7533-B825-2E1600A1C968}"/>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cxnSp>
        <p:nvCxnSpPr>
          <p:cNvPr id="9" name="Straight Connector 8">
            <a:extLst>
              <a:ext uri="{FF2B5EF4-FFF2-40B4-BE49-F238E27FC236}">
                <a16:creationId xmlns:a16="http://schemas.microsoft.com/office/drawing/2014/main" id="{93510948-BB66-8A94-70DD-E61269877E46}"/>
              </a:ext>
            </a:extLst>
          </p:cNvPr>
          <p:cNvCxnSpPr/>
          <p:nvPr/>
        </p:nvCxnSpPr>
        <p:spPr>
          <a:xfrm>
            <a:off x="323850" y="1352550"/>
            <a:ext cx="630555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pic>
        <p:nvPicPr>
          <p:cNvPr id="4" name="Picture 3" descr="A screenshot of a computer&#10;&#10;Description automatically generated">
            <a:extLst>
              <a:ext uri="{FF2B5EF4-FFF2-40B4-BE49-F238E27FC236}">
                <a16:creationId xmlns:a16="http://schemas.microsoft.com/office/drawing/2014/main" id="{4BFE3546-1D0B-B780-7CA6-362F94F1A85D}"/>
              </a:ext>
            </a:extLst>
          </p:cNvPr>
          <p:cNvPicPr>
            <a:picLocks noChangeAspect="1"/>
          </p:cNvPicPr>
          <p:nvPr/>
        </p:nvPicPr>
        <p:blipFill>
          <a:blip r:embed="rId4"/>
          <a:stretch>
            <a:fillRect/>
          </a:stretch>
        </p:blipFill>
        <p:spPr>
          <a:xfrm>
            <a:off x="1246907" y="1711953"/>
            <a:ext cx="9698183" cy="4265363"/>
          </a:xfrm>
          <a:prstGeom prst="rect">
            <a:avLst/>
          </a:prstGeom>
        </p:spPr>
      </p:pic>
    </p:spTree>
    <p:extLst>
      <p:ext uri="{BB962C8B-B14F-4D97-AF65-F5344CB8AC3E}">
        <p14:creationId xmlns:p14="http://schemas.microsoft.com/office/powerpoint/2010/main" val="29646730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Karan Soni</dc:creator>
  <cp:revision>22</cp:revision>
  <dcterms:created xsi:type="dcterms:W3CDTF">2023-02-09T10:19:33Z</dcterms:created>
  <dcterms:modified xsi:type="dcterms:W3CDTF">2024-08-26T10:59:39Z</dcterms:modified>
</cp:coreProperties>
</file>