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handoutMasterIdLst>
    <p:handoutMasterId r:id="rId28"/>
  </p:handoutMasterIdLst>
  <p:sldIdLst>
    <p:sldId id="256" r:id="rId2"/>
    <p:sldId id="919" r:id="rId3"/>
    <p:sldId id="838" r:id="rId4"/>
    <p:sldId id="839" r:id="rId5"/>
    <p:sldId id="840" r:id="rId6"/>
    <p:sldId id="842" r:id="rId7"/>
    <p:sldId id="843" r:id="rId8"/>
    <p:sldId id="844" r:id="rId9"/>
    <p:sldId id="845" r:id="rId10"/>
    <p:sldId id="917" r:id="rId11"/>
    <p:sldId id="849" r:id="rId12"/>
    <p:sldId id="918" r:id="rId13"/>
    <p:sldId id="853" r:id="rId14"/>
    <p:sldId id="854" r:id="rId15"/>
    <p:sldId id="857" r:id="rId16"/>
    <p:sldId id="920" r:id="rId17"/>
    <p:sldId id="921" r:id="rId18"/>
    <p:sldId id="922" r:id="rId19"/>
    <p:sldId id="923" r:id="rId20"/>
    <p:sldId id="924" r:id="rId21"/>
    <p:sldId id="928" r:id="rId22"/>
    <p:sldId id="929" r:id="rId23"/>
    <p:sldId id="930" r:id="rId24"/>
    <p:sldId id="931" r:id="rId25"/>
    <p:sldId id="552" r:id="rId26"/>
  </p:sldIdLst>
  <p:sldSz cx="9144000" cy="6858000" type="screen4x3"/>
  <p:notesSz cx="6858000" cy="9144000"/>
  <p:custDataLst>
    <p:tags r:id="rId2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96EB"/>
    <a:srgbClr val="005ADE"/>
    <a:srgbClr val="0096EA"/>
    <a:srgbClr val="00289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snapToGrid="0" showGuides="1">
      <p:cViewPr>
        <p:scale>
          <a:sx n="70" d="100"/>
          <a:sy n="70" d="100"/>
        </p:scale>
        <p:origin x="-2814" y="-762"/>
      </p:cViewPr>
      <p:guideLst>
        <p:guide orient="horz" pos="142"/>
        <p:guide orient="horz" pos="232"/>
        <p:guide orient="horz" pos="1003"/>
        <p:guide orient="horz" pos="2401"/>
        <p:guide orient="horz" pos="2500"/>
        <p:guide orient="horz" pos="3906"/>
        <p:guide pos="136"/>
        <p:guide pos="839"/>
        <p:guide pos="930"/>
        <p:guide pos="2835"/>
        <p:guide pos="2925"/>
        <p:guide pos="4830"/>
        <p:guide pos="5624"/>
      </p:guideLst>
    </p:cSldViewPr>
  </p:slideViewPr>
  <p:outlineViewPr>
    <p:cViewPr>
      <p:scale>
        <a:sx n="33" d="100"/>
        <a:sy n="33" d="100"/>
      </p:scale>
      <p:origin x="0" y="181074"/>
    </p:cViewPr>
  </p:outlineViewPr>
  <p:notesTextViewPr>
    <p:cViewPr>
      <p:scale>
        <a:sx n="100" d="100"/>
        <a:sy n="100" d="100"/>
      </p:scale>
      <p:origin x="0" y="0"/>
    </p:cViewPr>
  </p:notesTextViewPr>
  <p:sorterViewPr>
    <p:cViewPr>
      <p:scale>
        <a:sx n="80" d="100"/>
        <a:sy n="80" d="100"/>
      </p:scale>
      <p:origin x="0" y="10890"/>
    </p:cViewPr>
  </p:sorterViewPr>
  <p:notesViewPr>
    <p:cSldViewPr snapToGrid="0" showGuides="1">
      <p:cViewPr>
        <p:scale>
          <a:sx n="100" d="100"/>
          <a:sy n="100" d="100"/>
        </p:scale>
        <p:origin x="-1548" y="-72"/>
      </p:cViewPr>
      <p:guideLst>
        <p:guide orient="horz" pos="2880"/>
        <p:guide orient="horz" pos="158"/>
        <p:guide orient="horz" pos="5602"/>
        <p:guide orient="horz" pos="317"/>
        <p:guide orient="horz" pos="3061"/>
        <p:guide orient="horz" pos="5488"/>
        <p:guide pos="2160"/>
        <p:guide pos="482"/>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sz="1800" b="0" dirty="0" smtClean="0"/>
              <a:t>Savings</a:t>
            </a:r>
            <a:r>
              <a:rPr lang="en-US" sz="1800" b="0" baseline="0" dirty="0" smtClean="0"/>
              <a:t> </a:t>
            </a:r>
            <a:r>
              <a:rPr lang="en-US" sz="1800" b="0" dirty="0" smtClean="0"/>
              <a:t>42,051 </a:t>
            </a:r>
            <a:r>
              <a:rPr lang="en-US" sz="1800" b="0" dirty="0" err="1" smtClean="0"/>
              <a:t>MWh</a:t>
            </a:r>
            <a:r>
              <a:rPr lang="en-US" sz="1800" b="0" dirty="0" smtClean="0"/>
              <a:t> per year</a:t>
            </a:r>
            <a:endParaRPr lang="en-US" sz="1800" b="0" dirty="0"/>
          </a:p>
        </c:rich>
      </c:tx>
      <c:layout>
        <c:manualLayout>
          <c:xMode val="edge"/>
          <c:yMode val="edge"/>
          <c:x val="9.6329953618811345E-2"/>
          <c:y val="5.0847457627118856E-2"/>
        </c:manualLayout>
      </c:layout>
      <c:overlay val="0"/>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6.8756516736777823E-2"/>
          <c:y val="0.10973241692246102"/>
          <c:w val="0.61555981016072092"/>
          <c:h val="0.80266804573157169"/>
        </c:manualLayout>
      </c:layout>
      <c:pie3DChart>
        <c:varyColors val="1"/>
        <c:ser>
          <c:idx val="0"/>
          <c:order val="0"/>
          <c:tx>
            <c:strRef>
              <c:f>Sheet1!$B$1</c:f>
              <c:strCache>
                <c:ptCount val="1"/>
                <c:pt idx="0">
                  <c:v>Savings (MWHr)</c:v>
                </c:pt>
              </c:strCache>
            </c:strRef>
          </c:tx>
          <c:dPt>
            <c:idx val="2"/>
            <c:bubble3D val="0"/>
            <c:spPr>
              <a:solidFill>
                <a:schemeClr val="bg1">
                  <a:lumMod val="75000"/>
                </a:schemeClr>
              </a:solidFill>
            </c:spPr>
          </c:dPt>
          <c:dLbls>
            <c:dLbl>
              <c:idx val="0"/>
              <c:layout>
                <c:manualLayout>
                  <c:x val="-2.8794086286089229E-2"/>
                  <c:y val="1.29952505936758E-3"/>
                </c:manualLayout>
              </c:layout>
              <c:showLegendKey val="0"/>
              <c:showVal val="1"/>
              <c:showCatName val="0"/>
              <c:showSerName val="0"/>
              <c:showPercent val="0"/>
              <c:showBubbleSize val="0"/>
            </c:dLbl>
            <c:dLbl>
              <c:idx val="1"/>
              <c:layout>
                <c:manualLayout>
                  <c:x val="0.11733831610892335"/>
                  <c:y val="-0.24527027871516074"/>
                </c:manualLayout>
              </c:layout>
              <c:showLegendKey val="0"/>
              <c:showVal val="1"/>
              <c:showCatName val="0"/>
              <c:showSerName val="0"/>
              <c:showPercent val="0"/>
              <c:showBubbleSize val="0"/>
            </c:dLbl>
            <c:showLegendKey val="0"/>
            <c:showVal val="1"/>
            <c:showCatName val="0"/>
            <c:showSerName val="0"/>
            <c:showPercent val="0"/>
            <c:showBubbleSize val="0"/>
            <c:showLeaderLines val="1"/>
          </c:dLbls>
          <c:cat>
            <c:strRef>
              <c:f>Sheet1!$A$2:$A$4</c:f>
              <c:strCache>
                <c:ptCount val="3"/>
                <c:pt idx="0">
                  <c:v>Capacitors</c:v>
                </c:pt>
                <c:pt idx="1">
                  <c:v>Voltage Optimization</c:v>
                </c:pt>
                <c:pt idx="2">
                  <c:v>Reconductor</c:v>
                </c:pt>
              </c:strCache>
            </c:strRef>
          </c:cat>
          <c:val>
            <c:numRef>
              <c:f>Sheet1!$B$2:$B$4</c:f>
              <c:numCache>
                <c:formatCode>_(* #,##0_);_(* \(#,##0\);_(* "-"??_);_(@_)</c:formatCode>
                <c:ptCount val="3"/>
                <c:pt idx="0">
                  <c:v>4385</c:v>
                </c:pt>
                <c:pt idx="1">
                  <c:v>34839</c:v>
                </c:pt>
                <c:pt idx="2">
                  <c:v>2827</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9.5538597058929767E-2"/>
          <c:y val="0.72437341518750864"/>
          <c:w val="0.82955560247453453"/>
          <c:h val="0.27562657061484785"/>
        </c:manualLayout>
      </c:layout>
      <c:overlay val="0"/>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03B4F8-66DA-4759-BBCF-21143B03512C}" type="datetimeFigureOut">
              <a:rPr lang="de-DE" smtClean="0"/>
              <a:pPr/>
              <a:t>11.11.2013</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DF87EB-03CB-4160-AE11-2ACD444D5857}" type="slidenum">
              <a:rPr lang="de-DE" smtClean="0"/>
              <a:pPr/>
              <a:t>‹#›</a:t>
            </a:fld>
            <a:endParaRPr lang="de-DE"/>
          </a:p>
        </p:txBody>
      </p:sp>
    </p:spTree>
    <p:extLst>
      <p:ext uri="{BB962C8B-B14F-4D97-AF65-F5344CB8AC3E}">
        <p14:creationId xmlns:p14="http://schemas.microsoft.com/office/powerpoint/2010/main" val="1995327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765175" y="250824"/>
            <a:ext cx="3101981" cy="23172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de-DE" dirty="0"/>
          </a:p>
        </p:txBody>
      </p:sp>
      <p:sp>
        <p:nvSpPr>
          <p:cNvPr id="3" name="Datumsplatzhalter 2"/>
          <p:cNvSpPr>
            <a:spLocks noGrp="1"/>
          </p:cNvSpPr>
          <p:nvPr>
            <p:ph type="dt" idx="1"/>
          </p:nvPr>
        </p:nvSpPr>
        <p:spPr>
          <a:xfrm>
            <a:off x="3867156" y="250824"/>
            <a:ext cx="2586032" cy="23172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01B32B9-094B-402B-98EB-989925ADEEAB}" type="datetimeFigureOut">
              <a:rPr lang="de-DE" smtClean="0"/>
              <a:pPr/>
              <a:t>11.11.2013</a:t>
            </a:fld>
            <a:endParaRPr lang="de-DE" dirty="0"/>
          </a:p>
        </p:txBody>
      </p:sp>
      <p:sp>
        <p:nvSpPr>
          <p:cNvPr id="4" name="Folienbildplatzhalter 3"/>
          <p:cNvSpPr>
            <a:spLocks noGrp="1" noRot="1" noChangeAspect="1"/>
          </p:cNvSpPr>
          <p:nvPr>
            <p:ph type="sldImg" idx="2"/>
          </p:nvPr>
        </p:nvSpPr>
        <p:spPr>
          <a:xfrm>
            <a:off x="765174" y="482544"/>
            <a:ext cx="5688013" cy="426601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65174" y="4864103"/>
            <a:ext cx="5688013" cy="3833865"/>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765174" y="8685213"/>
            <a:ext cx="2663826" cy="207962"/>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de-DE" dirty="0"/>
          </a:p>
        </p:txBody>
      </p:sp>
      <p:sp>
        <p:nvSpPr>
          <p:cNvPr id="7" name="Foliennummernplatzhalter 6"/>
          <p:cNvSpPr>
            <a:spLocks noGrp="1"/>
          </p:cNvSpPr>
          <p:nvPr>
            <p:ph type="sldNum" sz="quarter" idx="5"/>
          </p:nvPr>
        </p:nvSpPr>
        <p:spPr>
          <a:xfrm>
            <a:off x="3429001" y="8685213"/>
            <a:ext cx="3024188" cy="207962"/>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20CE3404-78B9-4819-95A6-F9D07B45CDE8}" type="slidenum">
              <a:rPr lang="de-DE" smtClean="0"/>
              <a:pPr/>
              <a:t>‹#›</a:t>
            </a:fld>
            <a:endParaRPr lang="de-DE"/>
          </a:p>
        </p:txBody>
      </p:sp>
    </p:spTree>
    <p:extLst>
      <p:ext uri="{BB962C8B-B14F-4D97-AF65-F5344CB8AC3E}">
        <p14:creationId xmlns:p14="http://schemas.microsoft.com/office/powerpoint/2010/main" val="2812823896"/>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482600"/>
            <a:ext cx="5688013" cy="4265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FE97C9-46FD-438D-96DC-8B10A828C52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482600"/>
            <a:ext cx="5688013" cy="4265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FE97C9-46FD-438D-96DC-8B10A828C52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765175" y="482600"/>
            <a:ext cx="5688013" cy="4265613"/>
          </a:xfrm>
          <a:ln/>
        </p:spPr>
      </p:sp>
      <p:sp>
        <p:nvSpPr>
          <p:cNvPr id="14339" name="Notes Placeholder 2"/>
          <p:cNvSpPr>
            <a:spLocks noGrp="1"/>
          </p:cNvSpPr>
          <p:nvPr>
            <p:ph type="body" idx="1"/>
          </p:nvPr>
        </p:nvSpPr>
        <p:spPr>
          <a:noFill/>
          <a:ln/>
        </p:spPr>
        <p:txBody>
          <a:bodyPr/>
          <a:lstStyle/>
          <a:p>
            <a:pPr>
              <a:buFont typeface="Arial" pitchFamily="34" charset="0"/>
              <a:buChar char="•"/>
            </a:pPr>
            <a:r>
              <a:rPr lang="en-US" dirty="0" smtClean="0"/>
              <a:t> $84M ARRA grant from DOE; DTE matched</a:t>
            </a:r>
            <a:r>
              <a:rPr lang="en-US" baseline="0" dirty="0" smtClean="0"/>
              <a:t> this to make it a $168M project</a:t>
            </a:r>
          </a:p>
          <a:p>
            <a:pPr>
              <a:buFont typeface="Arial" pitchFamily="34" charset="0"/>
              <a:buChar char="•"/>
            </a:pPr>
            <a:r>
              <a:rPr lang="en-US" baseline="0" dirty="0" smtClean="0"/>
              <a:t> Tropos network to be installed by July 2011 and replacing cellular network that is providing backhaul for 250,000 OpenWay smart meters today.  Reason for replacing cellular: reliability issues.  With Tropos can run multiple smart grid applications.</a:t>
            </a:r>
          </a:p>
          <a:p>
            <a:pPr>
              <a:buFont typeface="Arial" pitchFamily="34" charset="0"/>
              <a:buChar char="•"/>
            </a:pPr>
            <a:r>
              <a:rPr lang="en-US" baseline="0" dirty="0" smtClean="0"/>
              <a:t> Rollout of phase I has started and must be completed by mid-2012</a:t>
            </a:r>
            <a:endParaRPr lang="en-US" dirty="0" smtClean="0"/>
          </a:p>
        </p:txBody>
      </p:sp>
      <p:sp>
        <p:nvSpPr>
          <p:cNvPr id="14340" name="Slide Number Placeholder 3"/>
          <p:cNvSpPr>
            <a:spLocks noGrp="1"/>
          </p:cNvSpPr>
          <p:nvPr>
            <p:ph type="sldNum" sz="quarter" idx="5"/>
          </p:nvPr>
        </p:nvSpPr>
        <p:spPr>
          <a:noFill/>
        </p:spPr>
        <p:txBody>
          <a:bodyPr/>
          <a:lstStyle/>
          <a:p>
            <a:pPr defTabSz="895743"/>
            <a:fld id="{AADDC9EB-4813-4AF5-A14A-63F5A68B9BA1}" type="slidenum">
              <a:rPr lang="en-US" smtClean="0"/>
              <a:pPr defTabSz="895743"/>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pPr defTabSz="936247"/>
            <a:fld id="{53AE896E-D519-4FE3-9647-2D3BB71CB5BE}" type="slidenum">
              <a:rPr lang="de-CH" sz="1300">
                <a:cs typeface="Arabic Transparent" pitchFamily="34" charset="0"/>
              </a:rPr>
              <a:pPr defTabSz="936247"/>
              <a:t>17</a:t>
            </a:fld>
            <a:endParaRPr lang="de-CH" sz="1300">
              <a:cs typeface="Arabic Transparent" pitchFamily="34" charset="0"/>
            </a:endParaRPr>
          </a:p>
        </p:txBody>
      </p:sp>
      <p:sp>
        <p:nvSpPr>
          <p:cNvPr id="83970" name="Rectangle 2"/>
          <p:cNvSpPr>
            <a:spLocks noGrp="1" noRot="1" noChangeAspect="1" noChangeArrowheads="1" noTextEdit="1"/>
          </p:cNvSpPr>
          <p:nvPr>
            <p:ph type="sldImg"/>
          </p:nvPr>
        </p:nvSpPr>
        <p:spPr>
          <a:xfrm>
            <a:off x="765175" y="482600"/>
            <a:ext cx="5686425" cy="4265613"/>
          </a:xfrm>
          <a:ln/>
        </p:spPr>
      </p:sp>
      <p:sp>
        <p:nvSpPr>
          <p:cNvPr id="83971" name="Rectangle 3"/>
          <p:cNvSpPr>
            <a:spLocks noGrp="1" noChangeArrowheads="1"/>
          </p:cNvSpPr>
          <p:nvPr>
            <p:ph type="body" idx="1"/>
          </p:nvPr>
        </p:nvSpPr>
        <p:spPr>
          <a:xfrm>
            <a:off x="733011" y="5048250"/>
            <a:ext cx="5749166" cy="3333750"/>
          </a:xfrm>
          <a:noFill/>
          <a:ln/>
        </p:spPr>
        <p:txBody>
          <a:bodyPr/>
          <a:lstStyle/>
          <a:p>
            <a:pPr eaLnBrk="1" hangingPunct="1"/>
            <a:r>
              <a:rPr lang="en-US" smtClean="0"/>
              <a:t>DTE selected Tropos to provide backhaul for AMI after having issues with the cellular network providing reliable connectivity.  </a:t>
            </a:r>
          </a:p>
          <a:p>
            <a:pPr eaLnBrk="1" hangingPunct="1"/>
            <a:r>
              <a:rPr lang="en-US" smtClean="0"/>
              <a:t>They quickly realized that Tropos could help them also deliver their DA communications effectively to over 180 devices covering 25% of their customers, and they could leverage the system for other applications including mobile workforce applications.</a:t>
            </a:r>
          </a:p>
          <a:p>
            <a:pPr eaLnBrk="1" hangingPunct="1"/>
            <a:r>
              <a:rPr lang="en-US" smtClean="0"/>
              <a:t>The product capability and flexibility impressed DTE’s project team, but our dedication to their needs have earned their trust and they consistently highlight the Tropos solution in their presentations on their project.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6763" y="482600"/>
            <a:ext cx="5684837"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18</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a:xfrm>
            <a:off x="766763" y="482600"/>
            <a:ext cx="5684837" cy="4265613"/>
          </a:xfrm>
          <a:ln/>
        </p:spPr>
      </p:sp>
      <p:sp>
        <p:nvSpPr>
          <p:cNvPr id="972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dirty="0"/>
          </a:p>
        </p:txBody>
      </p:sp>
      <p:sp>
        <p:nvSpPr>
          <p:cNvPr id="972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552" eaLnBrk="0" hangingPunct="0">
              <a:defRPr sz="2400">
                <a:solidFill>
                  <a:srgbClr val="000000"/>
                </a:solidFill>
                <a:latin typeface="Arial" charset="0"/>
                <a:ea typeface="ＭＳ Ｐゴシック" charset="0"/>
                <a:cs typeface="ＭＳ Ｐゴシック" charset="0"/>
              </a:defRPr>
            </a:lvl1pPr>
            <a:lvl2pPr marL="742855" indent="-285713" defTabSz="955552" eaLnBrk="0" hangingPunct="0">
              <a:defRPr sz="2400">
                <a:solidFill>
                  <a:srgbClr val="000000"/>
                </a:solidFill>
                <a:latin typeface="Arial" charset="0"/>
                <a:ea typeface="ＭＳ Ｐゴシック" charset="0"/>
              </a:defRPr>
            </a:lvl2pPr>
            <a:lvl3pPr marL="1142853" indent="-228571" defTabSz="955552" eaLnBrk="0" hangingPunct="0">
              <a:defRPr sz="2400">
                <a:solidFill>
                  <a:srgbClr val="000000"/>
                </a:solidFill>
                <a:latin typeface="Arial" charset="0"/>
                <a:ea typeface="ＭＳ Ｐゴシック" charset="0"/>
              </a:defRPr>
            </a:lvl3pPr>
            <a:lvl4pPr marL="1599993" indent="-228571" defTabSz="955552" eaLnBrk="0" hangingPunct="0">
              <a:defRPr sz="2400">
                <a:solidFill>
                  <a:srgbClr val="000000"/>
                </a:solidFill>
                <a:latin typeface="Arial" charset="0"/>
                <a:ea typeface="ＭＳ Ｐゴシック" charset="0"/>
              </a:defRPr>
            </a:lvl4pPr>
            <a:lvl5pPr marL="2057135" indent="-228571" defTabSz="955552" eaLnBrk="0" hangingPunct="0">
              <a:defRPr sz="2400">
                <a:solidFill>
                  <a:srgbClr val="000000"/>
                </a:solidFill>
                <a:latin typeface="Arial" charset="0"/>
                <a:ea typeface="ＭＳ Ｐゴシック" charset="0"/>
              </a:defRPr>
            </a:lvl5pPr>
            <a:lvl6pPr marL="2514276"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6pPr>
            <a:lvl7pPr marL="2971417"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7pPr>
            <a:lvl8pPr marL="3428558"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8pPr>
            <a:lvl9pPr marL="3885699"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9pPr>
          </a:lstStyle>
          <a:p>
            <a:pPr eaLnBrk="1" hangingPunct="1"/>
            <a:fld id="{4214ACD6-0A61-A04F-B5BE-115E8EFAA0F0}" type="slidenum">
              <a:rPr lang="en-US" sz="1000">
                <a:solidFill>
                  <a:schemeClr val="tx1"/>
                </a:solidFill>
              </a:rPr>
              <a:pPr eaLnBrk="1" hangingPunct="1"/>
              <a:t>19</a:t>
            </a:fld>
            <a:endParaRPr lang="en-US" sz="100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xfrm>
            <a:off x="766763" y="482600"/>
            <a:ext cx="5684837" cy="4265613"/>
          </a:xfrm>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dirty="0"/>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552" eaLnBrk="0" hangingPunct="0">
              <a:defRPr sz="2400">
                <a:solidFill>
                  <a:srgbClr val="000000"/>
                </a:solidFill>
                <a:latin typeface="Arial" charset="0"/>
                <a:ea typeface="ＭＳ Ｐゴシック" charset="0"/>
                <a:cs typeface="ＭＳ Ｐゴシック" charset="0"/>
              </a:defRPr>
            </a:lvl1pPr>
            <a:lvl2pPr marL="742855" indent="-285713" defTabSz="955552" eaLnBrk="0" hangingPunct="0">
              <a:defRPr sz="2400">
                <a:solidFill>
                  <a:srgbClr val="000000"/>
                </a:solidFill>
                <a:latin typeface="Arial" charset="0"/>
                <a:ea typeface="ＭＳ Ｐゴシック" charset="0"/>
              </a:defRPr>
            </a:lvl2pPr>
            <a:lvl3pPr marL="1142853" indent="-228571" defTabSz="955552" eaLnBrk="0" hangingPunct="0">
              <a:defRPr sz="2400">
                <a:solidFill>
                  <a:srgbClr val="000000"/>
                </a:solidFill>
                <a:latin typeface="Arial" charset="0"/>
                <a:ea typeface="ＭＳ Ｐゴシック" charset="0"/>
              </a:defRPr>
            </a:lvl3pPr>
            <a:lvl4pPr marL="1599993" indent="-228571" defTabSz="955552" eaLnBrk="0" hangingPunct="0">
              <a:defRPr sz="2400">
                <a:solidFill>
                  <a:srgbClr val="000000"/>
                </a:solidFill>
                <a:latin typeface="Arial" charset="0"/>
                <a:ea typeface="ＭＳ Ｐゴシック" charset="0"/>
              </a:defRPr>
            </a:lvl4pPr>
            <a:lvl5pPr marL="2057135" indent="-228571" defTabSz="955552" eaLnBrk="0" hangingPunct="0">
              <a:defRPr sz="2400">
                <a:solidFill>
                  <a:srgbClr val="000000"/>
                </a:solidFill>
                <a:latin typeface="Arial" charset="0"/>
                <a:ea typeface="ＭＳ Ｐゴシック" charset="0"/>
              </a:defRPr>
            </a:lvl5pPr>
            <a:lvl6pPr marL="2514276"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6pPr>
            <a:lvl7pPr marL="2971417"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7pPr>
            <a:lvl8pPr marL="3428558"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8pPr>
            <a:lvl9pPr marL="3885699" indent="-228571" defTabSz="955552"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9pPr>
          </a:lstStyle>
          <a:p>
            <a:pPr eaLnBrk="1" hangingPunct="1"/>
            <a:fld id="{0ED9C08D-1CE5-4445-ADD3-632323FE073E}" type="slidenum">
              <a:rPr lang="en-US" sz="1000">
                <a:solidFill>
                  <a:schemeClr val="tx1"/>
                </a:solidFill>
              </a:rPr>
              <a:pPr eaLnBrk="1" hangingPunct="1"/>
              <a:t>20</a:t>
            </a:fld>
            <a:endParaRPr lang="en-US" sz="1000">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696" eaLnBrk="0" hangingPunct="0">
              <a:defRPr sz="2400">
                <a:solidFill>
                  <a:srgbClr val="000000"/>
                </a:solidFill>
                <a:latin typeface="Arial" charset="0"/>
                <a:ea typeface="ＭＳ Ｐゴシック" charset="0"/>
                <a:cs typeface="ＭＳ Ｐゴシック" charset="0"/>
              </a:defRPr>
            </a:lvl1pPr>
            <a:lvl2pPr marL="742855" indent="-285713" defTabSz="912696" eaLnBrk="0" hangingPunct="0">
              <a:defRPr sz="2400">
                <a:solidFill>
                  <a:srgbClr val="000000"/>
                </a:solidFill>
                <a:latin typeface="Arial" charset="0"/>
                <a:ea typeface="ＭＳ Ｐゴシック" charset="0"/>
              </a:defRPr>
            </a:lvl2pPr>
            <a:lvl3pPr marL="1142853" indent="-228571" defTabSz="912696" eaLnBrk="0" hangingPunct="0">
              <a:defRPr sz="2400">
                <a:solidFill>
                  <a:srgbClr val="000000"/>
                </a:solidFill>
                <a:latin typeface="Arial" charset="0"/>
                <a:ea typeface="ＭＳ Ｐゴシック" charset="0"/>
              </a:defRPr>
            </a:lvl3pPr>
            <a:lvl4pPr marL="1599993" indent="-228571" defTabSz="912696" eaLnBrk="0" hangingPunct="0">
              <a:defRPr sz="2400">
                <a:solidFill>
                  <a:srgbClr val="000000"/>
                </a:solidFill>
                <a:latin typeface="Arial" charset="0"/>
                <a:ea typeface="ＭＳ Ｐゴシック" charset="0"/>
              </a:defRPr>
            </a:lvl4pPr>
            <a:lvl5pPr marL="2057135" indent="-228571" defTabSz="912696" eaLnBrk="0" hangingPunct="0">
              <a:defRPr sz="2400">
                <a:solidFill>
                  <a:srgbClr val="000000"/>
                </a:solidFill>
                <a:latin typeface="Arial" charset="0"/>
                <a:ea typeface="ＭＳ Ｐゴシック" charset="0"/>
              </a:defRPr>
            </a:lvl5pPr>
            <a:lvl6pPr marL="2514276" indent="-228571" defTabSz="912696"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6pPr>
            <a:lvl7pPr marL="2971417" indent="-228571" defTabSz="912696"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7pPr>
            <a:lvl8pPr marL="3428558" indent="-228571" defTabSz="912696"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8pPr>
            <a:lvl9pPr marL="3885699" indent="-228571" defTabSz="912696"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9pPr>
          </a:lstStyle>
          <a:p>
            <a:pPr eaLnBrk="1" hangingPunct="1"/>
            <a:fld id="{46F4B7A5-6612-9D42-860C-F218A095691E}" type="slidenum">
              <a:rPr lang="en-US" sz="1200">
                <a:solidFill>
                  <a:schemeClr val="tx1"/>
                </a:solidFill>
              </a:rPr>
              <a:pPr eaLnBrk="1" hangingPunct="1"/>
              <a:t>22</a:t>
            </a:fld>
            <a:endParaRPr lang="en-US" sz="1200">
              <a:solidFill>
                <a:schemeClr val="tx1"/>
              </a:solidFill>
            </a:endParaRPr>
          </a:p>
        </p:txBody>
      </p:sp>
      <p:sp>
        <p:nvSpPr>
          <p:cNvPr id="99330" name="Slide Image Placeholder 1"/>
          <p:cNvSpPr>
            <a:spLocks noGrp="1" noRot="1" noChangeAspect="1" noTextEdit="1"/>
          </p:cNvSpPr>
          <p:nvPr>
            <p:ph type="sldImg"/>
          </p:nvPr>
        </p:nvSpPr>
        <p:spPr>
          <a:xfrm>
            <a:off x="766763" y="482600"/>
            <a:ext cx="5684837" cy="4265613"/>
          </a:xfrm>
          <a:ln/>
        </p:spPr>
      </p:sp>
      <p:sp>
        <p:nvSpPr>
          <p:cNvPr id="99331" name="Notes Placeholder 2"/>
          <p:cNvSpPr>
            <a:spLocks noGrp="1"/>
          </p:cNvSpPr>
          <p:nvPr>
            <p:ph type="body" idx="1"/>
          </p:nvPr>
        </p:nvSpPr>
        <p:spPr>
          <a:xfrm>
            <a:off x="914508" y="4343144"/>
            <a:ext cx="5028986" cy="411648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2" tIns="46576" rIns="93152" bIns="46576"/>
          <a:lstStyle/>
          <a:p>
            <a:pPr eaLnBrk="1" hangingPunct="1"/>
            <a:r>
              <a:rPr lang="en-US"/>
              <a:t>Tropos has networks aggregating close to 300,000 meters today and that number is continuing to grow as customers rollout smart metering networks.</a:t>
            </a:r>
          </a:p>
        </p:txBody>
      </p:sp>
      <p:sp>
        <p:nvSpPr>
          <p:cNvPr id="99332" name="Slide Number Placeholder 3"/>
          <p:cNvSpPr txBox="1">
            <a:spLocks noGrp="1"/>
          </p:cNvSpPr>
          <p:nvPr/>
        </p:nvSpPr>
        <p:spPr bwMode="auto">
          <a:xfrm>
            <a:off x="3885454" y="8686288"/>
            <a:ext cx="2972547" cy="4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52" tIns="46576" rIns="93152" bIns="46576" anchor="b"/>
          <a:lstStyle>
            <a:lvl1pPr defTabSz="966788" eaLnBrk="0" hangingPunct="0">
              <a:defRPr sz="2400">
                <a:solidFill>
                  <a:srgbClr val="000000"/>
                </a:solidFill>
                <a:latin typeface="Arial" charset="0"/>
                <a:ea typeface="ＭＳ Ｐゴシック" charset="0"/>
                <a:cs typeface="ＭＳ Ｐゴシック" charset="0"/>
              </a:defRPr>
            </a:lvl1pPr>
            <a:lvl2pPr marL="742950" indent="-285750" defTabSz="966788" eaLnBrk="0" hangingPunct="0">
              <a:defRPr sz="2400">
                <a:solidFill>
                  <a:srgbClr val="000000"/>
                </a:solidFill>
                <a:latin typeface="Arial" charset="0"/>
                <a:ea typeface="ＭＳ Ｐゴシック" charset="0"/>
              </a:defRPr>
            </a:lvl2pPr>
            <a:lvl3pPr marL="1143000" indent="-228600" defTabSz="966788" eaLnBrk="0" hangingPunct="0">
              <a:defRPr sz="2400">
                <a:solidFill>
                  <a:srgbClr val="000000"/>
                </a:solidFill>
                <a:latin typeface="Arial" charset="0"/>
                <a:ea typeface="ＭＳ Ｐゴシック" charset="0"/>
              </a:defRPr>
            </a:lvl3pPr>
            <a:lvl4pPr marL="1600200" indent="-228600" defTabSz="966788" eaLnBrk="0" hangingPunct="0">
              <a:defRPr sz="2400">
                <a:solidFill>
                  <a:srgbClr val="000000"/>
                </a:solidFill>
                <a:latin typeface="Arial" charset="0"/>
                <a:ea typeface="ＭＳ Ｐゴシック" charset="0"/>
              </a:defRPr>
            </a:lvl4pPr>
            <a:lvl5pPr marL="2057400" indent="-228600" defTabSz="966788" eaLnBrk="0" hangingPunct="0">
              <a:defRPr sz="2400">
                <a:solidFill>
                  <a:srgbClr val="000000"/>
                </a:solidFill>
                <a:latin typeface="Arial" charset="0"/>
                <a:ea typeface="ＭＳ Ｐゴシック" charset="0"/>
              </a:defRPr>
            </a:lvl5pPr>
            <a:lvl6pPr marL="2514600" indent="-228600" defTabSz="966788"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6pPr>
            <a:lvl7pPr marL="2971800" indent="-228600" defTabSz="966788"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7pPr>
            <a:lvl8pPr marL="3429000" indent="-228600" defTabSz="966788"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8pPr>
            <a:lvl9pPr marL="3886200" indent="-228600" defTabSz="966788" eaLnBrk="0" fontAlgn="base" hangingPunct="0">
              <a:spcBef>
                <a:spcPct val="50000"/>
              </a:spcBef>
              <a:spcAft>
                <a:spcPct val="0"/>
              </a:spcAft>
              <a:buClr>
                <a:schemeClr val="tx2"/>
              </a:buClr>
              <a:buSzPct val="70000"/>
              <a:buFont typeface="Wingdings" charset="0"/>
              <a:buChar char="§"/>
              <a:defRPr sz="2400">
                <a:solidFill>
                  <a:srgbClr val="000000"/>
                </a:solidFill>
                <a:latin typeface="Arial" charset="0"/>
                <a:ea typeface="ＭＳ Ｐゴシック" charset="0"/>
              </a:defRPr>
            </a:lvl9pPr>
          </a:lstStyle>
          <a:p>
            <a:pPr algn="r" eaLnBrk="1" hangingPunct="1"/>
            <a:fld id="{824D214F-8591-6E45-8261-B9204170A781}" type="slidenum">
              <a:rPr lang="en-US" sz="1200">
                <a:solidFill>
                  <a:schemeClr val="tx1"/>
                </a:solidFill>
                <a:latin typeface="Times" charset="0"/>
              </a:rPr>
              <a:pPr algn="r" eaLnBrk="1" hangingPunct="1"/>
              <a:t>22</a:t>
            </a:fld>
            <a:endParaRPr lang="en-US" sz="1200">
              <a:solidFill>
                <a:schemeClr val="tx1"/>
              </a:solidFill>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765175" y="482600"/>
            <a:ext cx="5688013" cy="4265613"/>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20CE3404-78B9-4819-95A6-F9D07B45CDE8}" type="slidenum">
              <a:rPr lang="de-DE" smtClean="0"/>
              <a:pPr/>
              <a:t>25</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765175" y="482600"/>
            <a:ext cx="5688013" cy="4265613"/>
          </a:xfrm>
          <a:ln/>
        </p:spPr>
      </p:sp>
      <p:sp>
        <p:nvSpPr>
          <p:cNvPr id="14339" name="Notes Placeholder 2"/>
          <p:cNvSpPr>
            <a:spLocks noGrp="1"/>
          </p:cNvSpPr>
          <p:nvPr>
            <p:ph type="body" idx="1"/>
          </p:nvPr>
        </p:nvSpPr>
        <p:spPr>
          <a:noFill/>
          <a:ln/>
        </p:spPr>
        <p:txBody>
          <a:bodyPr/>
          <a:lstStyle/>
          <a:p>
            <a:endParaRPr lang="en-US" smtClean="0"/>
          </a:p>
        </p:txBody>
      </p:sp>
      <p:sp>
        <p:nvSpPr>
          <p:cNvPr id="14340" name="Slide Number Placeholder 3"/>
          <p:cNvSpPr>
            <a:spLocks noGrp="1"/>
          </p:cNvSpPr>
          <p:nvPr>
            <p:ph type="sldNum" sz="quarter" idx="5"/>
          </p:nvPr>
        </p:nvSpPr>
        <p:spPr>
          <a:noFill/>
        </p:spPr>
        <p:txBody>
          <a:bodyPr/>
          <a:lstStyle/>
          <a:p>
            <a:pPr defTabSz="895743"/>
            <a:fld id="{AADDC9EB-4813-4AF5-A14A-63F5A68B9BA1}" type="slidenum">
              <a:rPr lang="en-US" smtClean="0"/>
              <a:pPr defTabSz="895743"/>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482600"/>
            <a:ext cx="5688013" cy="4265613"/>
          </a:xfrm>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509DF363-CBA2-462A-8393-69BF3E7DDDC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ln>
        </p:spPr>
      </p:sp>
      <p:sp>
        <p:nvSpPr>
          <p:cNvPr id="26627" name="Rectangle 2"/>
          <p:cNvSpPr>
            <a:spLocks noGrp="1" noChangeArrowheads="1"/>
          </p:cNvSpPr>
          <p:nvPr>
            <p:ph type="body" idx="1"/>
          </p:nvPr>
        </p:nvSpPr>
        <p:spPr>
          <a:xfrm>
            <a:off x="685801" y="4343401"/>
            <a:ext cx="5483225" cy="41116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482600"/>
            <a:ext cx="5688013" cy="4265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D4223-99BF-489B-BAC3-26B22A827605}"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482600"/>
            <a:ext cx="5688013" cy="4265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D4223-99BF-489B-BAC3-26B22A827605}"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482600"/>
            <a:ext cx="5688013" cy="4265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D4223-99BF-489B-BAC3-26B22A82760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482600"/>
            <a:ext cx="5688013" cy="42656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0D4223-99BF-489B-BAC3-26B22A82760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765175" y="482600"/>
            <a:ext cx="5688013" cy="4265613"/>
          </a:xfrm>
          <a:ln/>
        </p:spPr>
      </p:sp>
      <p:sp>
        <p:nvSpPr>
          <p:cNvPr id="70659" name="Rectangle 3"/>
          <p:cNvSpPr>
            <a:spLocks noGrp="1" noChangeArrowheads="1"/>
          </p:cNvSpPr>
          <p:nvPr>
            <p:ph type="body" idx="1"/>
          </p:nvPr>
        </p:nvSpPr>
        <p:spPr>
          <a:noFill/>
          <a:ln/>
        </p:spPr>
        <p:txBody>
          <a:bodyPr/>
          <a:lstStyle/>
          <a:p>
            <a:endParaRPr lang="en-US" smtClean="0">
              <a:ea typeface="MS PGothic"/>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default with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51" name="Picture 3" descr="ABB2logo RGB"/>
          <p:cNvPicPr>
            <a:picLocks noChangeAspect="1" noChangeArrowheads="1"/>
          </p:cNvPicPr>
          <p:nvPr userDrawn="1"/>
        </p:nvPicPr>
        <p:blipFill>
          <a:blip r:embed="rId2" cstate="screen"/>
          <a:srcRect/>
          <a:stretch>
            <a:fillRect/>
          </a:stretch>
        </p:blipFill>
        <p:spPr bwMode="auto">
          <a:xfrm>
            <a:off x="7121525" y="6392863"/>
            <a:ext cx="1795463" cy="252412"/>
          </a:xfrm>
          <a:prstGeom prst="rect">
            <a:avLst/>
          </a:prstGeom>
          <a:noFill/>
          <a:ln w="9525">
            <a:noFill/>
            <a:miter lim="800000"/>
            <a:headEnd/>
            <a:tailEnd/>
          </a:ln>
        </p:spPr>
      </p:pic>
      <p:pic>
        <p:nvPicPr>
          <p:cNvPr id="9" name="Picture 3"/>
          <p:cNvPicPr>
            <a:picLocks noChangeAspect="1" noChangeArrowheads="1"/>
          </p:cNvPicPr>
          <p:nvPr userDrawn="1"/>
        </p:nvPicPr>
        <p:blipFill>
          <a:blip r:embed="rId3" cstate="screen"/>
          <a:srcRect/>
          <a:stretch>
            <a:fillRect/>
          </a:stretch>
        </p:blipFill>
        <p:spPr bwMode="auto">
          <a:xfrm>
            <a:off x="214313" y="225425"/>
            <a:ext cx="8713787" cy="3602038"/>
          </a:xfrm>
          <a:prstGeom prst="rect">
            <a:avLst/>
          </a:prstGeom>
          <a:noFill/>
        </p:spPr>
      </p:pic>
      <p:sp>
        <p:nvSpPr>
          <p:cNvPr id="14"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5"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6"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two textboxes">
    <p:spTree>
      <p:nvGrpSpPr>
        <p:cNvPr id="1" name=""/>
        <p:cNvGrpSpPr/>
        <p:nvPr/>
      </p:nvGrpSpPr>
      <p:grpSpPr>
        <a:xfrm>
          <a:off x="0" y="0"/>
          <a:ext cx="0" cy="0"/>
          <a:chOff x="0" y="0"/>
          <a:chExt cx="0" cy="0"/>
        </a:xfrm>
      </p:grpSpPr>
      <p:sp>
        <p:nvSpPr>
          <p:cNvPr id="10" name="Inhaltsplatzhalter 2"/>
          <p:cNvSpPr>
            <a:spLocks noGrp="1"/>
          </p:cNvSpPr>
          <p:nvPr>
            <p:ph sz="half" idx="1"/>
          </p:nvPr>
        </p:nvSpPr>
        <p:spPr>
          <a:xfrm>
            <a:off x="1476375" y="1592263"/>
            <a:ext cx="3019424" cy="4608512"/>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dirty="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accent1"/>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12" name="Inhaltsplatzhalter 3"/>
          <p:cNvSpPr>
            <a:spLocks noGrp="1"/>
          </p:cNvSpPr>
          <p:nvPr>
            <p:ph sz="half" idx="2"/>
          </p:nvPr>
        </p:nvSpPr>
        <p:spPr>
          <a:xfrm>
            <a:off x="4643438" y="1592263"/>
            <a:ext cx="3024187" cy="4608511"/>
          </a:xfrm>
        </p:spPr>
        <p:txBody>
          <a:bodyPr vert="horz" lIns="0" tIns="0" rIns="0" bIns="0" rtlCol="0">
            <a:normAutofit/>
          </a:bodyPr>
          <a:lstStyle>
            <a:lvl1pPr marL="179388" indent="-179388"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1pPr>
            <a:lvl2pPr algn="l" defTabSz="914400" rtl="0" eaLnBrk="1" latinLnBrk="0" hangingPunct="1">
              <a:spcBef>
                <a:spcPts val="1100"/>
              </a:spcBef>
              <a:buClr>
                <a:schemeClr val="tx2"/>
              </a:buClr>
              <a:buFont typeface="Wingdings" pitchFamily="2" charset="2"/>
              <a:buChar char="§"/>
              <a:defRPr lang="de-DE" sz="1800" kern="1200" smtClean="0">
                <a:solidFill>
                  <a:schemeClr val="tx1"/>
                </a:solidFill>
                <a:latin typeface="Arial" pitchFamily="34" charset="0"/>
                <a:ea typeface="+mn-ea"/>
                <a:cs typeface="Arial" pitchFamily="34" charset="0"/>
              </a:defRPr>
            </a:lvl2pPr>
            <a:lvl3pPr algn="l" defTabSz="914400" rtl="0" eaLnBrk="1" latinLnBrk="0" hangingPunct="1">
              <a:spcBef>
                <a:spcPts val="1100"/>
              </a:spcBef>
              <a:buClr>
                <a:schemeClr val="tx2"/>
              </a:buClr>
              <a:buFont typeface="Wingdings" pitchFamily="2" charset="2"/>
              <a:buChar char="§"/>
              <a:defRPr lang="de-DE" sz="1600" kern="1200" smtClean="0">
                <a:solidFill>
                  <a:schemeClr val="tx1"/>
                </a:solidFill>
                <a:latin typeface="Arial" pitchFamily="34" charset="0"/>
                <a:ea typeface="+mn-ea"/>
                <a:cs typeface="Arial" pitchFamily="34" charset="0"/>
              </a:defRPr>
            </a:lvl3pPr>
            <a:lvl4pPr algn="l" defTabSz="914400" rtl="0" eaLnBrk="1" latinLnBrk="0" hangingPunct="1">
              <a:spcBef>
                <a:spcPts val="1100"/>
              </a:spcBef>
              <a:buClr>
                <a:schemeClr val="tx2"/>
              </a:buClr>
              <a:buFont typeface="Wingdings" pitchFamily="2" charset="2"/>
              <a:buChar char="§"/>
              <a:defRPr lang="de-DE" sz="1400" kern="1200" smtClean="0">
                <a:solidFill>
                  <a:schemeClr val="tx1"/>
                </a:solidFill>
                <a:latin typeface="Arial" pitchFamily="34" charset="0"/>
                <a:ea typeface="+mn-ea"/>
                <a:cs typeface="Arial" pitchFamily="34" charset="0"/>
              </a:defRPr>
            </a:lvl4pPr>
            <a:lvl5pPr algn="l" defTabSz="914400" rtl="0" eaLnBrk="1" latinLnBrk="0" hangingPunct="1">
              <a:spcBef>
                <a:spcPct val="20000"/>
              </a:spcBef>
              <a:buClr>
                <a:schemeClr val="tx2"/>
              </a:buClr>
              <a:buFont typeface="Wingdings" pitchFamily="2" charset="2"/>
              <a:buNone/>
              <a:defRPr lang="de-DE" sz="1800" b="1"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3"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5"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6"/>
          </p:nvPr>
        </p:nvSpPr>
        <p:spPr/>
        <p:txBody>
          <a:bodyPr/>
          <a:lstStyle/>
          <a:p>
            <a:fld id="{E67E6BA9-7A08-45E7-8750-A02049502814}" type="datetime4">
              <a:rPr lang="en-US" smtClean="0"/>
              <a:pPr/>
              <a:t>November 11, 2013</a:t>
            </a:fld>
            <a:endParaRPr lang="de-DE" dirty="0"/>
          </a:p>
        </p:txBody>
      </p:sp>
      <p:sp>
        <p:nvSpPr>
          <p:cNvPr id="16" name="Foliennummernplatzhalter 15"/>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7" name="Fußzeilenplatzhalter 16"/>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two pictures besides text">
    <p:spTree>
      <p:nvGrpSpPr>
        <p:cNvPr id="1" name=""/>
        <p:cNvGrpSpPr/>
        <p:nvPr/>
      </p:nvGrpSpPr>
      <p:grpSpPr>
        <a:xfrm>
          <a:off x="0" y="0"/>
          <a:ext cx="0" cy="0"/>
          <a:chOff x="0" y="0"/>
          <a:chExt cx="0" cy="0"/>
        </a:xfrm>
      </p:grpSpPr>
      <p:sp>
        <p:nvSpPr>
          <p:cNvPr id="12"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4"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5" name="Inhaltsplatzhalter 3"/>
          <p:cNvSpPr>
            <a:spLocks noGrp="1"/>
          </p:cNvSpPr>
          <p:nvPr>
            <p:ph sz="half" idx="2"/>
          </p:nvPr>
        </p:nvSpPr>
        <p:spPr>
          <a:xfrm>
            <a:off x="4646612" y="1592263"/>
            <a:ext cx="3021013" cy="4608512"/>
          </a:xfrm>
        </p:spPr>
        <p:txBody>
          <a:bodyPr>
            <a:normAutofit/>
          </a:bodyPr>
          <a:lstStyle>
            <a:lvl1pPr>
              <a:buClr>
                <a:schemeClr val="tx2"/>
              </a:buClr>
              <a:defRPr sz="1800"/>
            </a:lvl1pPr>
            <a:lvl2pPr>
              <a:buClr>
                <a:schemeClr val="tx2"/>
              </a:buClr>
              <a:defRPr sz="1800"/>
            </a:lvl2pPr>
            <a:lvl3pPr>
              <a:buClr>
                <a:schemeClr val="tx2"/>
              </a:buClr>
              <a:defRPr sz="1600"/>
            </a:lvl3pPr>
            <a:lvl4pPr>
              <a:buClr>
                <a:schemeClr val="tx2"/>
              </a:buClr>
              <a:defRPr sz="1400"/>
            </a:lvl4pPr>
            <a:lvl5pPr>
              <a:buClr>
                <a:schemeClr val="tx2"/>
              </a:buCl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7"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8"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6"/>
          </p:nvPr>
        </p:nvSpPr>
        <p:spPr/>
        <p:txBody>
          <a:bodyPr/>
          <a:lstStyle/>
          <a:p>
            <a:fld id="{808AEE54-8676-4626-8BA8-B1761C685826}" type="datetime4">
              <a:rPr lang="en-US" smtClean="0"/>
              <a:pPr/>
              <a:t>November 11, 2013</a:t>
            </a:fld>
            <a:endParaRPr lang="de-DE" dirty="0"/>
          </a:p>
        </p:txBody>
      </p:sp>
      <p:sp>
        <p:nvSpPr>
          <p:cNvPr id="13" name="Foliennummernplatzhalter 12"/>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9" name="Fußzeilenplatzhalter 18"/>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four pictures">
    <p:spTree>
      <p:nvGrpSpPr>
        <p:cNvPr id="1" name=""/>
        <p:cNvGrpSpPr/>
        <p:nvPr/>
      </p:nvGrpSpPr>
      <p:grpSpPr>
        <a:xfrm>
          <a:off x="0" y="0"/>
          <a:ext cx="0" cy="0"/>
          <a:chOff x="0" y="0"/>
          <a:chExt cx="0" cy="0"/>
        </a:xfrm>
      </p:grpSpPr>
      <p:sp>
        <p:nvSpPr>
          <p:cNvPr id="13" name="Inhaltsplatzhalter 2"/>
          <p:cNvSpPr>
            <a:spLocks noGrp="1"/>
          </p:cNvSpPr>
          <p:nvPr>
            <p:ph idx="1"/>
          </p:nvPr>
        </p:nvSpPr>
        <p:spPr>
          <a:xfrm>
            <a:off x="1476374"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6" name="Inhaltsplatzhalter 2"/>
          <p:cNvSpPr>
            <a:spLocks noGrp="1"/>
          </p:cNvSpPr>
          <p:nvPr>
            <p:ph idx="11"/>
          </p:nvPr>
        </p:nvSpPr>
        <p:spPr>
          <a:xfrm>
            <a:off x="1476374"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7" name="Inhaltsplatzhalter 2"/>
          <p:cNvSpPr>
            <a:spLocks noGrp="1"/>
          </p:cNvSpPr>
          <p:nvPr>
            <p:ph idx="12"/>
          </p:nvPr>
        </p:nvSpPr>
        <p:spPr>
          <a:xfrm>
            <a:off x="4643436" y="1592263"/>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8" name="Inhaltsplatzhalter 2"/>
          <p:cNvSpPr>
            <a:spLocks noGrp="1"/>
          </p:cNvSpPr>
          <p:nvPr>
            <p:ph idx="13"/>
          </p:nvPr>
        </p:nvSpPr>
        <p:spPr>
          <a:xfrm>
            <a:off x="4643436" y="3968750"/>
            <a:ext cx="3024189" cy="2232025"/>
          </a:xfrm>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Untertitel 2"/>
          <p:cNvSpPr>
            <a:spLocks noGrp="1"/>
          </p:cNvSpPr>
          <p:nvPr>
            <p:ph type="subTitle" idx="15"/>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2" name="Datumsplatzhalter 11"/>
          <p:cNvSpPr>
            <a:spLocks noGrp="1"/>
          </p:cNvSpPr>
          <p:nvPr>
            <p:ph type="dt" sz="half" idx="16"/>
          </p:nvPr>
        </p:nvSpPr>
        <p:spPr/>
        <p:txBody>
          <a:bodyPr/>
          <a:lstStyle/>
          <a:p>
            <a:fld id="{55489F62-7496-48D0-85CA-DF944796714A}" type="datetime4">
              <a:rPr lang="en-US" smtClean="0"/>
              <a:pPr/>
              <a:t>November 11, 2013</a:t>
            </a:fld>
            <a:endParaRPr lang="de-DE" dirty="0"/>
          </a:p>
        </p:txBody>
      </p:sp>
      <p:sp>
        <p:nvSpPr>
          <p:cNvPr id="14" name="Foliennummernplatzhalter 13"/>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one picture">
    <p:spTree>
      <p:nvGrpSpPr>
        <p:cNvPr id="1" name=""/>
        <p:cNvGrpSpPr/>
        <p:nvPr/>
      </p:nvGrpSpPr>
      <p:grpSpPr>
        <a:xfrm>
          <a:off x="0" y="0"/>
          <a:ext cx="0" cy="0"/>
          <a:chOff x="0" y="0"/>
          <a:chExt cx="0" cy="0"/>
        </a:xfrm>
      </p:grpSpPr>
      <p:sp>
        <p:nvSpPr>
          <p:cNvPr id="13" name="Fußzeilenplatzhalter 12"/>
          <p:cNvSpPr>
            <a:spLocks noGrp="1"/>
          </p:cNvSpPr>
          <p:nvPr>
            <p:ph type="ftr" sz="quarter" idx="13"/>
          </p:nvPr>
        </p:nvSpPr>
        <p:spPr/>
        <p:txBody>
          <a:bodyPr/>
          <a:lstStyle/>
          <a:p>
            <a:r>
              <a:rPr lang="en-US" dirty="0" smtClean="0"/>
              <a:t>© ABB Group</a:t>
            </a:r>
          </a:p>
          <a:p>
            <a:endParaRPr lang="en-US" dirty="0" smtClean="0"/>
          </a:p>
        </p:txBody>
      </p:sp>
      <p:sp>
        <p:nvSpPr>
          <p:cNvPr id="8" name="Inhaltsplatzhalter 2"/>
          <p:cNvSpPr>
            <a:spLocks noGrp="1"/>
          </p:cNvSpPr>
          <p:nvPr>
            <p:ph idx="1"/>
          </p:nvPr>
        </p:nvSpPr>
        <p:spPr>
          <a:xfrm>
            <a:off x="215900" y="1592263"/>
            <a:ext cx="8712200" cy="4608512"/>
          </a:xfrm>
        </p:spPr>
        <p:txBody>
          <a:bodyPr/>
          <a:lstStyle>
            <a:lvl1pPr>
              <a:buClr>
                <a:schemeClr val="tx2"/>
              </a:buClr>
              <a:defRPr/>
            </a:lvl1pPr>
            <a:lvl2pPr>
              <a:buClr>
                <a:schemeClr val="tx2"/>
              </a:buClr>
              <a:buFont typeface="Wingdings" pitchFamily="2" charset="2"/>
              <a:buChar char="§"/>
              <a:defRPr/>
            </a:lvl2pPr>
            <a:lvl3pPr>
              <a:buClr>
                <a:schemeClr val="tx2"/>
              </a:buClr>
              <a:defRPr/>
            </a:lvl3pPr>
            <a:lvl4pPr>
              <a:buClr>
                <a:schemeClr val="tx2"/>
              </a:buClr>
              <a:defRPr/>
            </a:lvl4pPr>
            <a:lvl5pPr>
              <a:buClr>
                <a:schemeClr val="accent1"/>
              </a:buClr>
              <a:defRPr/>
            </a:lvl5pPr>
          </a:lstStyle>
          <a:p>
            <a:pPr lvl="0"/>
            <a:r>
              <a:rPr lang="en-US" dirty="0" smtClean="0"/>
              <a:t>Click to edit Master text styles</a:t>
            </a:r>
          </a:p>
          <a:p>
            <a:pPr lvl="1"/>
            <a:endParaRPr lang="en-US" dirty="0" smtClean="0"/>
          </a:p>
          <a:p>
            <a:pPr lvl="1"/>
            <a:endParaRPr lang="en-US" dirty="0" smtClean="0"/>
          </a:p>
          <a:p>
            <a:pPr lvl="3"/>
            <a:r>
              <a:rPr lang="en-US" dirty="0" smtClean="0"/>
              <a:t>	</a:t>
            </a:r>
          </a:p>
          <a:p>
            <a:pPr lvl="2"/>
            <a:endParaRPr lang="en-US" dirty="0" smtClean="0"/>
          </a:p>
          <a:p>
            <a:pPr lvl="1"/>
            <a:endParaRPr lang="en-US" dirty="0" smtClean="0"/>
          </a:p>
        </p:txBody>
      </p:sp>
      <p:sp>
        <p:nvSpPr>
          <p:cNvPr id="11"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2" name="Untertitel 2"/>
          <p:cNvSpPr>
            <a:spLocks noGrp="1"/>
          </p:cNvSpPr>
          <p:nvPr>
            <p:ph type="subTitle" idx="10"/>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1"/>
          </p:nvPr>
        </p:nvSpPr>
        <p:spPr/>
        <p:txBody>
          <a:bodyPr/>
          <a:lstStyle/>
          <a:p>
            <a:fld id="{EA296045-02B9-4F1E-A5EE-9CF66CF7A026}" type="datetime4">
              <a:rPr lang="en-US" smtClean="0"/>
              <a:pPr/>
              <a:t>November 11, 2013</a:t>
            </a:fld>
            <a:endParaRPr lang="en-US" dirty="0"/>
          </a:p>
        </p:txBody>
      </p:sp>
      <p:sp>
        <p:nvSpPr>
          <p:cNvPr id="10" name="Foliennummernplatzhalter 9"/>
          <p:cNvSpPr>
            <a:spLocks noGrp="1"/>
          </p:cNvSpPr>
          <p:nvPr>
            <p:ph type="sldNum" sz="quarter" idx="12"/>
          </p:nvPr>
        </p:nvSpPr>
        <p:spPr/>
        <p:txBody>
          <a:bodyPr/>
          <a:lstStyle/>
          <a:p>
            <a:r>
              <a:rPr lang="de-DE" smtClean="0"/>
              <a:t>| Slide </a:t>
            </a:r>
            <a:fld id="{CF363E95-653D-48D7-8EB0-A81FED805B5F}" type="slidenum">
              <a:rPr lang="de-DE" smtClean="0"/>
              <a:pPr/>
              <a:t>‹#›</a:t>
            </a:fld>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two pictures">
    <p:spTree>
      <p:nvGrpSpPr>
        <p:cNvPr id="1" name=""/>
        <p:cNvGrpSpPr/>
        <p:nvPr/>
      </p:nvGrpSpPr>
      <p:grpSpPr>
        <a:xfrm>
          <a:off x="0" y="0"/>
          <a:ext cx="0" cy="0"/>
          <a:chOff x="0" y="0"/>
          <a:chExt cx="0" cy="0"/>
        </a:xfrm>
      </p:grpSpPr>
      <p:sp>
        <p:nvSpPr>
          <p:cNvPr id="10" name="Inhaltsplatzhalter 2"/>
          <p:cNvSpPr>
            <a:spLocks noGrp="1"/>
          </p:cNvSpPr>
          <p:nvPr>
            <p:ph idx="1"/>
          </p:nvPr>
        </p:nvSpPr>
        <p:spPr>
          <a:xfrm>
            <a:off x="215900" y="1592263"/>
            <a:ext cx="4284663" cy="4608512"/>
          </a:xfr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dirty="0" smtClean="0"/>
              <a:t>Click to edit Master text styles</a:t>
            </a:r>
          </a:p>
          <a:p>
            <a:pPr lvl="1"/>
            <a:r>
              <a:rPr lang="en-US" dirty="0" err="1" smtClean="0"/>
              <a:t>Ddtjda</a:t>
            </a:r>
            <a:endParaRPr lang="en-US" dirty="0" smtClean="0"/>
          </a:p>
          <a:p>
            <a:pPr lvl="2"/>
            <a:r>
              <a:rPr lang="en-US" dirty="0" err="1" smtClean="0"/>
              <a:t>Dsktjal</a:t>
            </a:r>
            <a:r>
              <a:rPr lang="en-US" dirty="0" smtClean="0"/>
              <a:t>	</a:t>
            </a:r>
          </a:p>
          <a:p>
            <a:pPr lvl="3"/>
            <a:r>
              <a:rPr lang="en-US" dirty="0" err="1" smtClean="0"/>
              <a:t>dsjtlak</a:t>
            </a:r>
            <a:endParaRPr lang="en-US" dirty="0" smtClean="0"/>
          </a:p>
          <a:p>
            <a:pPr lvl="1"/>
            <a:endParaRPr lang="en-US" dirty="0" smtClean="0"/>
          </a:p>
          <a:p>
            <a:pPr lvl="3"/>
            <a:endParaRPr lang="en-US" dirty="0" smtClean="0"/>
          </a:p>
          <a:p>
            <a:pPr lvl="4"/>
            <a:r>
              <a:rPr lang="en-US" dirty="0" smtClean="0"/>
              <a:t>			</a:t>
            </a:r>
          </a:p>
          <a:p>
            <a:pPr lvl="1"/>
            <a:endParaRPr lang="en-US" dirty="0" smtClean="0"/>
          </a:p>
          <a:p>
            <a:pPr lvl="1"/>
            <a:endParaRPr lang="en-US" dirty="0" smtClean="0"/>
          </a:p>
        </p:txBody>
      </p:sp>
      <p:sp>
        <p:nvSpPr>
          <p:cNvPr id="13" name="Inhaltsplatzhalter 2"/>
          <p:cNvSpPr>
            <a:spLocks noGrp="1"/>
          </p:cNvSpPr>
          <p:nvPr>
            <p:ph idx="12"/>
          </p:nvPr>
        </p:nvSpPr>
        <p:spPr>
          <a:xfrm>
            <a:off x="4643439" y="1592263"/>
            <a:ext cx="4284662" cy="4608512"/>
          </a:xfrm>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accent1"/>
              </a:buClr>
              <a:defRPr/>
            </a:lvl5pPr>
          </a:lstStyle>
          <a:p>
            <a:pPr lvl="0"/>
            <a:r>
              <a:rPr lang="en-US" dirty="0" smtClean="0"/>
              <a:t>Click t</a:t>
            </a:r>
          </a:p>
          <a:p>
            <a:pPr lvl="1"/>
            <a:r>
              <a:rPr lang="en-US" dirty="0" smtClean="0"/>
              <a:t>o edit Master text styles</a:t>
            </a:r>
          </a:p>
          <a:p>
            <a:pPr lvl="2"/>
            <a:r>
              <a:rPr lang="en-US" dirty="0" smtClean="0"/>
              <a:t>D</a:t>
            </a:r>
          </a:p>
          <a:p>
            <a:pPr lvl="3"/>
            <a:r>
              <a:rPr lang="en-US" dirty="0" smtClean="0"/>
              <a:t>D</a:t>
            </a:r>
          </a:p>
          <a:p>
            <a:pPr lvl="4"/>
            <a:endParaRPr lang="en-US" dirty="0" smtClean="0"/>
          </a:p>
        </p:txBody>
      </p:sp>
      <p:sp>
        <p:nvSpPr>
          <p:cNvPr id="14"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5" name="Untertitel 2"/>
          <p:cNvSpPr>
            <a:spLocks noGrp="1"/>
          </p:cNvSpPr>
          <p:nvPr>
            <p:ph type="subTitle" idx="13"/>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4"/>
          </p:nvPr>
        </p:nvSpPr>
        <p:spPr/>
        <p:txBody>
          <a:bodyPr/>
          <a:lstStyle/>
          <a:p>
            <a:fld id="{92003994-324A-4E57-B466-98F885166AE1}" type="datetime4">
              <a:rPr lang="en-US" smtClean="0"/>
              <a:pPr/>
              <a:t>November 11, 2013</a:t>
            </a:fld>
            <a:endParaRPr lang="de-DE" dirty="0"/>
          </a:p>
        </p:txBody>
      </p:sp>
      <p:sp>
        <p:nvSpPr>
          <p:cNvPr id="11" name="Foliennummernplatzhalter 10"/>
          <p:cNvSpPr>
            <a:spLocks noGrp="1"/>
          </p:cNvSpPr>
          <p:nvPr>
            <p:ph type="sldNum" sz="quarter" idx="15"/>
          </p:nvPr>
        </p:nvSpPr>
        <p:spPr/>
        <p:txBody>
          <a:bodyPr/>
          <a:lstStyle/>
          <a:p>
            <a:r>
              <a:rPr lang="de-DE" smtClean="0"/>
              <a:t>| Slide </a:t>
            </a:r>
            <a:fld id="{CF363E95-653D-48D7-8EB0-A81FED805B5F}" type="slidenum">
              <a:rPr lang="de-DE" smtClean="0"/>
              <a:pPr/>
              <a:t>‹#›</a:t>
            </a:fld>
            <a:endParaRPr lang="de-DE" dirty="0"/>
          </a:p>
        </p:txBody>
      </p:sp>
      <p:sp>
        <p:nvSpPr>
          <p:cNvPr id="12" name="Fußzeilenplatzhalter 11"/>
          <p:cNvSpPr>
            <a:spLocks noGrp="1"/>
          </p:cNvSpPr>
          <p:nvPr>
            <p:ph type="ftr" sz="quarter" idx="16"/>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bar graph">
    <p:spTree>
      <p:nvGrpSpPr>
        <p:cNvPr id="1" name=""/>
        <p:cNvGrpSpPr/>
        <p:nvPr/>
      </p:nvGrpSpPr>
      <p:grpSpPr>
        <a:xfrm>
          <a:off x="0" y="0"/>
          <a:ext cx="0" cy="0"/>
          <a:chOff x="0" y="0"/>
          <a:chExt cx="0" cy="0"/>
        </a:xfrm>
      </p:grpSpPr>
      <p:sp>
        <p:nvSpPr>
          <p:cNvPr id="12" name="Inhaltsplatzhalter 12"/>
          <p:cNvSpPr>
            <a:spLocks noGrp="1"/>
          </p:cNvSpPr>
          <p:nvPr>
            <p:ph sz="quarter" idx="15"/>
          </p:nvPr>
        </p:nvSpPr>
        <p:spPr>
          <a:xfrm>
            <a:off x="1476375" y="2162175"/>
            <a:ext cx="7451725" cy="4038600"/>
          </a:xfrm>
        </p:spPr>
        <p:txBody>
          <a:bodyPr/>
          <a:lstStyle>
            <a:lvl1pPr>
              <a:buNone/>
              <a:defRPr/>
            </a:lvl1pPr>
          </a:lstStyle>
          <a:p>
            <a:pPr lvl="0"/>
            <a:r>
              <a:rPr lang="en-US" dirty="0" smtClean="0"/>
              <a:t>Click to edit Master text styles</a:t>
            </a:r>
          </a:p>
        </p:txBody>
      </p:sp>
      <p:sp>
        <p:nvSpPr>
          <p:cNvPr id="14" name="Textplatzhalter 7"/>
          <p:cNvSpPr>
            <a:spLocks noGrp="1"/>
          </p:cNvSpPr>
          <p:nvPr>
            <p:ph type="body" sz="quarter" idx="12"/>
          </p:nvPr>
        </p:nvSpPr>
        <p:spPr>
          <a:xfrm>
            <a:off x="1476375" y="1581149"/>
            <a:ext cx="7451725" cy="581025"/>
          </a:xfrm>
        </p:spPr>
        <p:txBody>
          <a:bodyPr>
            <a:normAutofit/>
          </a:bodyPr>
          <a:lstStyle>
            <a:lvl1pPr marL="179388" marR="0" indent="-179388" algn="l" defTabSz="914400" rtl="0" eaLnBrk="1" fontAlgn="auto" latinLnBrk="0" hangingPunct="1">
              <a:lnSpc>
                <a:spcPct val="100000"/>
              </a:lnSpc>
              <a:spcBef>
                <a:spcPts val="0"/>
              </a:spcBef>
              <a:spcAft>
                <a:spcPts val="0"/>
              </a:spcAft>
              <a:buClr>
                <a:schemeClr val="accent1"/>
              </a:buClr>
              <a:buSzTx/>
              <a:buFont typeface="Wingdings" pitchFamily="2" charset="2"/>
              <a:buNone/>
              <a:tabLst/>
              <a:defRPr sz="1400" b="1"/>
            </a:lvl1pPr>
          </a:lstStyle>
          <a:p>
            <a:pPr lvl="0"/>
            <a:r>
              <a:rPr lang="en-US" smtClean="0"/>
              <a:t>Click to edit Master text styles</a:t>
            </a:r>
          </a:p>
        </p:txBody>
      </p:sp>
      <p:sp>
        <p:nvSpPr>
          <p:cNvPr id="15" name="Inhaltsplatzhalter 10"/>
          <p:cNvSpPr>
            <a:spLocks noGrp="1"/>
          </p:cNvSpPr>
          <p:nvPr>
            <p:ph sz="quarter" idx="13"/>
          </p:nvPr>
        </p:nvSpPr>
        <p:spPr>
          <a:xfrm>
            <a:off x="215900" y="1592263"/>
            <a:ext cx="1116013" cy="4608512"/>
          </a:xfrm>
        </p:spPr>
        <p:txBody>
          <a:bodyPr vert="horz" lIns="0" tIns="36000" rIns="0" bIns="0" numCol="1" spcCol="396000" rtlCol="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lang="de-DE" sz="900" kern="1200">
                <a:solidFill>
                  <a:schemeClr val="tx1"/>
                </a:solidFill>
                <a:latin typeface="Arial" pitchFamily="34" charset="0"/>
                <a:ea typeface="+mn-ea"/>
                <a:cs typeface="Arial" pitchFamily="34" charset="0"/>
              </a:defRPr>
            </a:lvl1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0" name="Datumsplatzhalter 9"/>
          <p:cNvSpPr>
            <a:spLocks noGrp="1"/>
          </p:cNvSpPr>
          <p:nvPr>
            <p:ph type="dt" sz="half" idx="16"/>
          </p:nvPr>
        </p:nvSpPr>
        <p:spPr/>
        <p:txBody>
          <a:bodyPr/>
          <a:lstStyle/>
          <a:p>
            <a:fld id="{C8992FE4-4720-44B0-9E52-11D6907B15D3}" type="datetime4">
              <a:rPr lang="en-US" smtClean="0"/>
              <a:pPr/>
              <a:t>November 11, 2013</a:t>
            </a:fld>
            <a:endParaRPr lang="de-DE" dirty="0"/>
          </a:p>
        </p:txBody>
      </p:sp>
      <p:sp>
        <p:nvSpPr>
          <p:cNvPr id="11" name="Foliennummernplatzhalter 10"/>
          <p:cNvSpPr>
            <a:spLocks noGrp="1"/>
          </p:cNvSpPr>
          <p:nvPr>
            <p:ph type="sldNum" sz="quarter" idx="17"/>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8"/>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movie 16:9">
    <p:spTree>
      <p:nvGrpSpPr>
        <p:cNvPr id="1" name=""/>
        <p:cNvGrpSpPr/>
        <p:nvPr/>
      </p:nvGrpSpPr>
      <p:grpSpPr>
        <a:xfrm>
          <a:off x="0" y="0"/>
          <a:ext cx="0" cy="0"/>
          <a:chOff x="0" y="0"/>
          <a:chExt cx="0" cy="0"/>
        </a:xfrm>
      </p:grpSpPr>
      <p:sp>
        <p:nvSpPr>
          <p:cNvPr id="7" name="Inhaltsplatzhalter 2"/>
          <p:cNvSpPr>
            <a:spLocks noGrp="1"/>
          </p:cNvSpPr>
          <p:nvPr>
            <p:ph idx="1"/>
          </p:nvPr>
        </p:nvSpPr>
        <p:spPr>
          <a:xfrm>
            <a:off x="0" y="1592262"/>
            <a:ext cx="9144000" cy="5265737"/>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
        <p:nvSpPr>
          <p:cNvPr id="4" name="Rechteck 3"/>
          <p:cNvSpPr/>
          <p:nvPr userDrawn="1"/>
        </p:nvSpPr>
        <p:spPr>
          <a:xfrm>
            <a:off x="0" y="0"/>
            <a:ext cx="9144000" cy="15922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movie 4:3">
    <p:spTree>
      <p:nvGrpSpPr>
        <p:cNvPr id="1" name=""/>
        <p:cNvGrpSpPr/>
        <p:nvPr/>
      </p:nvGrpSpPr>
      <p:grpSpPr>
        <a:xfrm>
          <a:off x="0" y="0"/>
          <a:ext cx="0" cy="0"/>
          <a:chOff x="0" y="0"/>
          <a:chExt cx="0" cy="0"/>
        </a:xfrm>
      </p:grpSpPr>
      <p:sp>
        <p:nvSpPr>
          <p:cNvPr id="7" name="Inhaltsplatzhalter 2"/>
          <p:cNvSpPr>
            <a:spLocks noGrp="1"/>
          </p:cNvSpPr>
          <p:nvPr>
            <p:ph idx="1"/>
          </p:nvPr>
        </p:nvSpPr>
        <p:spPr>
          <a:xfrm>
            <a:off x="0" y="0"/>
            <a:ext cx="9144000" cy="6857999"/>
          </a:xfrm>
          <a:solidFill>
            <a:schemeClr val="bg2"/>
          </a:solidFill>
        </p:spPr>
        <p:txBody>
          <a:bodyPr/>
          <a:lstStyle>
            <a:lvl1pPr>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0"/>
            <a:ext cx="9144000" cy="685800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sp>
        <p:nvSpPr>
          <p:cNvPr id="5" name="Rechteck 4"/>
          <p:cNvSpPr/>
          <p:nvPr userDrawn="1"/>
        </p:nvSpPr>
        <p:spPr>
          <a:xfrm>
            <a:off x="7667625" y="6200775"/>
            <a:ext cx="1476375" cy="6572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180975" algn="ctr">
              <a:buClr>
                <a:schemeClr val="accent1"/>
              </a:buClr>
              <a:buFont typeface="Wingdings" pitchFamily="2" charset="2"/>
              <a:buChar char="§"/>
            </a:pPr>
            <a:endParaRPr lang="de-DE" dirty="0" smtClean="0">
              <a:solidFill>
                <a:schemeClr val="tx1"/>
              </a:solidFill>
            </a:endParaRPr>
          </a:p>
        </p:txBody>
      </p:sp>
      <p:grpSp>
        <p:nvGrpSpPr>
          <p:cNvPr id="5122" name="Group 2"/>
          <p:cNvGrpSpPr>
            <a:grpSpLocks/>
          </p:cNvGrpSpPr>
          <p:nvPr userDrawn="1"/>
        </p:nvGrpSpPr>
        <p:grpSpPr bwMode="auto">
          <a:xfrm>
            <a:off x="0" y="0"/>
            <a:ext cx="9144000" cy="6858000"/>
            <a:chOff x="0" y="0"/>
            <a:chExt cx="5760" cy="4320"/>
          </a:xfrm>
        </p:grpSpPr>
        <p:sp>
          <p:nvSpPr>
            <p:cNvPr id="5123" name="Rectangle 3"/>
            <p:cNvSpPr>
              <a:spLocks noChangeArrowheads="1"/>
            </p:cNvSpPr>
            <p:nvPr/>
          </p:nvSpPr>
          <p:spPr bwMode="auto">
            <a:xfrm>
              <a:off x="0" y="0"/>
              <a:ext cx="5760" cy="4320"/>
            </a:xfrm>
            <a:prstGeom prst="rect">
              <a:avLst/>
            </a:prstGeom>
            <a:noFill/>
            <a:ln w="9525" algn="ctr">
              <a:noFill/>
              <a:miter lim="800000"/>
              <a:headEnd/>
              <a:tailEnd/>
            </a:ln>
            <a:effectLst/>
          </p:spPr>
          <p:txBody>
            <a:bodyPr vert="horz" wrap="none" lIns="0" tIns="0" rIns="0" bIns="0" numCol="1" anchor="ctr" anchorCtr="0" compatLnSpc="1">
              <a:prstTxWarp prst="textNoShape">
                <a:avLst/>
              </a:prstTxWarp>
            </a:bodyPr>
            <a:lstStyle/>
            <a:p>
              <a:endParaRPr lang="de-DE"/>
            </a:p>
          </p:txBody>
        </p:sp>
        <p:pic>
          <p:nvPicPr>
            <p:cNvPr id="5124" name="Picture 4" descr="ABB1ClaimL_rgb300_100mmLIGHT Kopie"/>
            <p:cNvPicPr>
              <a:picLocks noChangeAspect="1" noChangeArrowheads="1"/>
            </p:cNvPicPr>
            <p:nvPr/>
          </p:nvPicPr>
          <p:blipFill>
            <a:blip r:embed="rId2" cstate="screen"/>
            <a:srcRect/>
            <a:stretch>
              <a:fillRect/>
            </a:stretch>
          </p:blipFill>
          <p:spPr bwMode="auto">
            <a:xfrm>
              <a:off x="367" y="1660"/>
              <a:ext cx="5031" cy="743"/>
            </a:xfrm>
            <a:prstGeom prst="rect">
              <a:avLst/>
            </a:prstGeom>
            <a:noFill/>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172019"/>
            <a:ext cx="4191000" cy="490220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172019"/>
            <a:ext cx="4191000" cy="490220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937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efault">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075" name="Picture 3" descr="ABB2logo RGB"/>
          <p:cNvPicPr>
            <a:picLocks noChangeAspect="1" noChangeArrowheads="1"/>
          </p:cNvPicPr>
          <p:nvPr userDrawn="1"/>
        </p:nvPicPr>
        <p:blipFill>
          <a:blip r:embed="rId2" cstate="screen"/>
          <a:srcRect/>
          <a:stretch>
            <a:fillRect/>
          </a:stretch>
        </p:blipFill>
        <p:spPr bwMode="auto">
          <a:xfrm>
            <a:off x="7121525" y="6392863"/>
            <a:ext cx="1795463" cy="252412"/>
          </a:xfrm>
          <a:prstGeom prst="rect">
            <a:avLst/>
          </a:prstGeom>
          <a:noFill/>
          <a:ln w="9525">
            <a:noFill/>
            <a:miter lim="800000"/>
            <a:headEnd/>
            <a:tailEnd/>
          </a:ln>
        </p:spPr>
      </p:pic>
      <p:sp>
        <p:nvSpPr>
          <p:cNvPr id="10" name="Bildplatzhalter 9"/>
          <p:cNvSpPr>
            <a:spLocks noGrp="1"/>
          </p:cNvSpPr>
          <p:nvPr>
            <p:ph type="pic" sz="quarter" idx="12"/>
          </p:nvPr>
        </p:nvSpPr>
        <p:spPr>
          <a:xfrm>
            <a:off x="214314" y="225426"/>
            <a:ext cx="8702674" cy="3598862"/>
          </a:xfrm>
        </p:spPr>
        <p:txBody>
          <a:bodyPr/>
          <a:lstStyle>
            <a:lvl1pPr>
              <a:buNone/>
              <a:defRPr/>
            </a:lvl1pPr>
          </a:lstStyle>
          <a:p>
            <a:r>
              <a:rPr lang="en-US" smtClean="0"/>
              <a:t>Click icon to add picture</a:t>
            </a:r>
            <a:endParaRPr lang="de-DE" dirty="0"/>
          </a:p>
        </p:txBody>
      </p:sp>
      <p:sp>
        <p:nvSpPr>
          <p:cNvPr id="9"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3"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sp>
        <p:nvSpPr>
          <p:cNvPr id="14" name="Text Placeholder 12"/>
          <p:cNvSpPr>
            <a:spLocks noGrp="1"/>
          </p:cNvSpPr>
          <p:nvPr>
            <p:ph type="body" sz="quarter" idx="10"/>
          </p:nvPr>
        </p:nvSpPr>
        <p:spPr>
          <a:xfrm>
            <a:off x="215900" y="3968750"/>
            <a:ext cx="8712200" cy="216000"/>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498600"/>
            <a:ext cx="8534400" cy="4673600"/>
          </a:xfrm>
          <a:prstGeom prst="rect">
            <a:avLst/>
          </a:prstGeom>
        </p:spPr>
        <p:txBody>
          <a:bodyPr/>
          <a:lstStyle/>
          <a:p>
            <a:pPr lvl="0"/>
            <a:endParaRPr lang="en-US" noProof="0"/>
          </a:p>
        </p:txBody>
      </p:sp>
    </p:spTree>
    <p:extLst>
      <p:ext uri="{BB962C8B-B14F-4D97-AF65-F5344CB8AC3E}">
        <p14:creationId xmlns:p14="http://schemas.microsoft.com/office/powerpoint/2010/main" val="301577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Font typeface="Arial" pitchFamily="34" charset="0"/>
              <a:buChar cha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798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out picture">
    <p:spTree>
      <p:nvGrpSpPr>
        <p:cNvPr id="1" name=""/>
        <p:cNvGrpSpPr/>
        <p:nvPr/>
      </p:nvGrpSpPr>
      <p:grpSpPr>
        <a:xfrm>
          <a:off x="0" y="0"/>
          <a:ext cx="0" cy="0"/>
          <a:chOff x="0" y="0"/>
          <a:chExt cx="0" cy="0"/>
        </a:xfrm>
      </p:grpSpPr>
      <p:sp>
        <p:nvSpPr>
          <p:cNvPr id="8" name="Rechteck 7"/>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099" name="Picture 3" descr="ABB2logo RGB"/>
          <p:cNvPicPr>
            <a:picLocks noChangeAspect="1" noChangeArrowheads="1"/>
          </p:cNvPicPr>
          <p:nvPr userDrawn="1"/>
        </p:nvPicPr>
        <p:blipFill>
          <a:blip r:embed="rId2" cstate="screen"/>
          <a:srcRect/>
          <a:stretch>
            <a:fillRect/>
          </a:stretch>
        </p:blipFill>
        <p:spPr bwMode="auto">
          <a:xfrm>
            <a:off x="7121525" y="6392863"/>
            <a:ext cx="1795463" cy="252412"/>
          </a:xfrm>
          <a:prstGeom prst="rect">
            <a:avLst/>
          </a:prstGeom>
          <a:noFill/>
          <a:ln w="9525">
            <a:noFill/>
            <a:miter lim="800000"/>
            <a:headEnd/>
            <a:tailEnd/>
          </a:ln>
        </p:spPr>
      </p:pic>
      <p:sp>
        <p:nvSpPr>
          <p:cNvPr id="6" name="Titel 1"/>
          <p:cNvSpPr>
            <a:spLocks noGrp="1"/>
          </p:cNvSpPr>
          <p:nvPr>
            <p:ph type="ctrTitle"/>
          </p:nvPr>
        </p:nvSpPr>
        <p:spPr>
          <a:xfrm>
            <a:off x="215900" y="225425"/>
            <a:ext cx="8712200" cy="3970348"/>
          </a:xfrm>
        </p:spPr>
        <p:txBody>
          <a:bodyPr lIns="144000" tIns="144000" rIns="0" bIns="0" anchor="t">
            <a:normAutofit/>
          </a:bodyPr>
          <a:lstStyle>
            <a:lvl1pPr algn="l">
              <a:defRPr sz="5400">
                <a:solidFill>
                  <a:schemeClr val="accent2"/>
                </a:solidFill>
                <a:latin typeface="Arial" pitchFamily="34" charset="0"/>
                <a:cs typeface="Arial" pitchFamily="34" charset="0"/>
              </a:defRPr>
            </a:lvl1pPr>
          </a:lstStyle>
          <a:p>
            <a:r>
              <a:rPr lang="en-US" smtClean="0"/>
              <a:t>Click to edit Master title style</a:t>
            </a:r>
            <a:endParaRPr lang="de-DE" dirty="0"/>
          </a:p>
        </p:txBody>
      </p:sp>
      <p:sp>
        <p:nvSpPr>
          <p:cNvPr id="7" name="Text Placeholder 12"/>
          <p:cNvSpPr>
            <a:spLocks noGrp="1"/>
          </p:cNvSpPr>
          <p:nvPr>
            <p:ph type="body" sz="quarter" idx="10"/>
          </p:nvPr>
        </p:nvSpPr>
        <p:spPr>
          <a:xfrm>
            <a:off x="215900" y="5254650"/>
            <a:ext cx="8712200" cy="203175"/>
          </a:xfrm>
        </p:spPr>
        <p:txBody>
          <a:bodyPr vert="horz" lIns="144000" tIns="0" rIns="0" bIns="0" rtlCol="0" anchor="t">
            <a:normAutofit/>
          </a:bodyPr>
          <a:lstStyle>
            <a:lvl1pPr marL="0" indent="0" algn="l" defTabSz="914400" rtl="0" eaLnBrk="1" latinLnBrk="0" hangingPunct="1">
              <a:spcBef>
                <a:spcPct val="0"/>
              </a:spcBef>
              <a:buClr>
                <a:schemeClr val="tx2"/>
              </a:buClr>
              <a:buSzPct val="70000"/>
              <a:buFont typeface="Wingdings" pitchFamily="2" charset="2"/>
              <a:buNone/>
              <a:defRPr lang="de-DE" sz="1200" b="1" kern="1200" dirty="0">
                <a:solidFill>
                  <a:schemeClr val="bg1"/>
                </a:solidFill>
                <a:latin typeface="Arial" pitchFamily="34" charset="0"/>
                <a:ea typeface="+mj-ea"/>
                <a:cs typeface="Arial"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with picture">
    <p:spTree>
      <p:nvGrpSpPr>
        <p:cNvPr id="1" name=""/>
        <p:cNvGrpSpPr/>
        <p:nvPr/>
      </p:nvGrpSpPr>
      <p:grpSpPr>
        <a:xfrm>
          <a:off x="0" y="0"/>
          <a:ext cx="0" cy="0"/>
          <a:chOff x="0" y="0"/>
          <a:chExt cx="0" cy="0"/>
        </a:xfrm>
      </p:grpSpPr>
      <p:sp>
        <p:nvSpPr>
          <p:cNvPr id="6" name="Rechteck 5"/>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9"/>
          <p:cNvSpPr>
            <a:spLocks noGrp="1"/>
          </p:cNvSpPr>
          <p:nvPr>
            <p:ph type="pic" sz="quarter" idx="12"/>
          </p:nvPr>
        </p:nvSpPr>
        <p:spPr>
          <a:xfrm>
            <a:off x="214313" y="225425"/>
            <a:ext cx="8713787" cy="3598863"/>
          </a:xfrm>
        </p:spPr>
        <p:txBody>
          <a:bodyPr/>
          <a:lstStyle>
            <a:lvl1pPr>
              <a:buNone/>
              <a:defRPr/>
            </a:lvl1pPr>
          </a:lstStyle>
          <a:p>
            <a:r>
              <a:rPr lang="en-US" smtClean="0"/>
              <a:t>Click icon to add picture</a:t>
            </a:r>
            <a:endParaRPr lang="de-DE" dirty="0"/>
          </a:p>
        </p:txBody>
      </p:sp>
      <p:sp>
        <p:nvSpPr>
          <p:cNvPr id="7" name="Titel 1"/>
          <p:cNvSpPr>
            <a:spLocks noGrp="1"/>
          </p:cNvSpPr>
          <p:nvPr>
            <p:ph type="ctrTitle"/>
          </p:nvPr>
        </p:nvSpPr>
        <p:spPr>
          <a:xfrm>
            <a:off x="215900" y="4181485"/>
            <a:ext cx="8712200" cy="2019289"/>
          </a:xfrm>
        </p:spPr>
        <p:txBody>
          <a:bodyPr lIns="144000" tIns="0" rIns="0" bIns="0" anchor="t">
            <a:normAutofit/>
          </a:bodyPr>
          <a:lstStyle>
            <a:lvl1pPr marL="0" marR="0" indent="0" algn="l" defTabSz="914400" rtl="0" eaLnBrk="1" fontAlgn="auto" latinLnBrk="0" hangingPunct="1">
              <a:lnSpc>
                <a:spcPct val="90000"/>
              </a:lnSpc>
              <a:spcBef>
                <a:spcPct val="0"/>
              </a:spcBef>
              <a:spcAft>
                <a:spcPts val="0"/>
              </a:spcAft>
              <a:buClrTx/>
              <a:buSzTx/>
              <a:buFontTx/>
              <a:buNone/>
              <a:tabLst/>
              <a:defRPr sz="4000">
                <a:solidFill>
                  <a:schemeClr val="accent2"/>
                </a:solidFill>
                <a:latin typeface="Arial" pitchFamily="34" charset="0"/>
                <a:cs typeface="Arial" pitchFamily="34" charset="0"/>
              </a:defRPr>
            </a:lvl1pPr>
          </a:lstStyle>
          <a:p>
            <a:r>
              <a:rPr lang="en-US" smtClean="0"/>
              <a:t>Click to edit Master title style</a:t>
            </a:r>
            <a:endParaRPr lang="en-US" dirty="0" smtClean="0"/>
          </a:p>
        </p:txBody>
      </p:sp>
      <p:sp>
        <p:nvSpPr>
          <p:cNvPr id="10" name="Untertitel 2"/>
          <p:cNvSpPr>
            <a:spLocks noGrp="1"/>
          </p:cNvSpPr>
          <p:nvPr>
            <p:ph type="subTitle" idx="1"/>
          </p:nvPr>
        </p:nvSpPr>
        <p:spPr>
          <a:xfrm>
            <a:off x="215900" y="4740195"/>
            <a:ext cx="8712200" cy="1460580"/>
          </a:xfrm>
        </p:spPr>
        <p:txBody>
          <a:bodyPr vert="horz" lIns="144000" tIns="0" rIns="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4000" kern="1200" dirty="0">
                <a:solidFill>
                  <a:schemeClr val="accent3"/>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dirty="0"/>
          </a:p>
        </p:txBody>
      </p:sp>
      <p:pic>
        <p:nvPicPr>
          <p:cNvPr id="8" name="Picture 3"/>
          <p:cNvPicPr>
            <a:picLocks noChangeAspect="1" noChangeArrowheads="1"/>
          </p:cNvPicPr>
          <p:nvPr userDrawn="1"/>
        </p:nvPicPr>
        <p:blipFill>
          <a:blip r:embed="rId2" cstate="screen"/>
          <a:srcRect/>
          <a:stretch>
            <a:fillRect/>
          </a:stretch>
        </p:blipFill>
        <p:spPr bwMode="auto">
          <a:xfrm>
            <a:off x="214313" y="225425"/>
            <a:ext cx="8713787" cy="360203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without picture">
    <p:spTree>
      <p:nvGrpSpPr>
        <p:cNvPr id="1" name=""/>
        <p:cNvGrpSpPr/>
        <p:nvPr/>
      </p:nvGrpSpPr>
      <p:grpSpPr>
        <a:xfrm>
          <a:off x="0" y="0"/>
          <a:ext cx="0" cy="0"/>
          <a:chOff x="0" y="0"/>
          <a:chExt cx="0" cy="0"/>
        </a:xfrm>
      </p:grpSpPr>
      <p:sp>
        <p:nvSpPr>
          <p:cNvPr id="3" name="Rechteck 2"/>
          <p:cNvSpPr/>
          <p:nvPr userDrawn="1"/>
        </p:nvSpPr>
        <p:spPr>
          <a:xfrm>
            <a:off x="215900" y="225425"/>
            <a:ext cx="8712200" cy="5975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1"/>
          <p:cNvSpPr>
            <a:spLocks noGrp="1"/>
          </p:cNvSpPr>
          <p:nvPr>
            <p:ph type="title"/>
          </p:nvPr>
        </p:nvSpPr>
        <p:spPr>
          <a:xfrm>
            <a:off x="215900" y="225424"/>
            <a:ext cx="8712200" cy="5975351"/>
          </a:xfrm>
        </p:spPr>
        <p:txBody>
          <a:bodyPr vert="horz" lIns="144000" tIns="144000" rIns="0" bIns="0" rtlCol="0" anchor="t" anchorCtr="0">
            <a:normAutofit/>
          </a:bodyPr>
          <a:lstStyle>
            <a:lvl1pPr algn="l" defTabSz="914400" rtl="0" eaLnBrk="1" latinLnBrk="0" hangingPunct="1">
              <a:spcBef>
                <a:spcPct val="0"/>
              </a:spcBef>
              <a:buNone/>
              <a:defRPr lang="de-DE" sz="5400" kern="1200" dirty="0" smtClean="0">
                <a:solidFill>
                  <a:schemeClr val="accent2"/>
                </a:solidFill>
                <a:latin typeface="Arial" pitchFamily="34" charset="0"/>
                <a:ea typeface="+mj-ea"/>
                <a:cs typeface="Arial" pitchFamily="34" charset="0"/>
              </a:defRPr>
            </a:lvl1pPr>
          </a:lstStyle>
          <a:p>
            <a:r>
              <a:rPr lang="en-US" smtClean="0"/>
              <a:t>Click to edit Master title style</a:t>
            </a:r>
            <a:endParaRPr lang="de-DE"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default">
    <p:spTree>
      <p:nvGrpSpPr>
        <p:cNvPr id="1" name=""/>
        <p:cNvGrpSpPr/>
        <p:nvPr/>
      </p:nvGrpSpPr>
      <p:grpSpPr>
        <a:xfrm>
          <a:off x="0" y="0"/>
          <a:ext cx="0" cy="0"/>
          <a:chOff x="0" y="0"/>
          <a:chExt cx="0" cy="0"/>
        </a:xfrm>
      </p:grpSpPr>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Inhaltsplatzhalter 3"/>
          <p:cNvSpPr>
            <a:spLocks noGrp="1"/>
          </p:cNvSpPr>
          <p:nvPr>
            <p:ph sz="half" idx="2"/>
          </p:nvPr>
        </p:nvSpPr>
        <p:spPr>
          <a:xfrm>
            <a:off x="1476374" y="1592263"/>
            <a:ext cx="6191251" cy="4608512"/>
          </a:xfrm>
        </p:spPr>
        <p:txBody>
          <a:bodyPr>
            <a:normAutofit/>
          </a:bodyPr>
          <a:lstStyle>
            <a:lvl1pPr marL="179388" indent="-179388">
              <a:buClr>
                <a:schemeClr val="tx2"/>
              </a:buClr>
              <a:defRPr sz="1800"/>
            </a:lvl1pPr>
            <a:lvl2pPr>
              <a:buClr>
                <a:schemeClr val="tx2"/>
              </a:buClr>
              <a:defRPr sz="1800"/>
            </a:lvl2pPr>
            <a:lvl3pPr>
              <a:buClr>
                <a:schemeClr val="tx2"/>
              </a:buClr>
              <a:defRPr sz="1600"/>
            </a:lvl3pPr>
            <a:lvl4pPr>
              <a:buClr>
                <a:schemeClr val="tx2"/>
              </a:buClr>
              <a:defRPr sz="1400"/>
            </a:lvl4pPr>
            <a:lvl5pPr>
              <a:buClr>
                <a:schemeClr val="tx2"/>
              </a:buCl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22" name="Inhaltsplatzhalter 3"/>
          <p:cNvSpPr>
            <a:spLocks noGrp="1"/>
          </p:cNvSpPr>
          <p:nvPr>
            <p:ph sz="half" idx="11"/>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a:p>
            <a:pPr marL="0" marR="0" lvl="1"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Second level</a:t>
            </a:r>
          </a:p>
        </p:txBody>
      </p:sp>
      <p:sp>
        <p:nvSpPr>
          <p:cNvPr id="23"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Clr>
                <a:schemeClr val="tx2"/>
              </a:buClr>
              <a:buSzPct val="70000"/>
              <a:buFont typeface="Wingdings" pitchFamily="2" charset="2"/>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9" name="Datumsplatzhalter 8"/>
          <p:cNvSpPr>
            <a:spLocks noGrp="1"/>
          </p:cNvSpPr>
          <p:nvPr>
            <p:ph type="dt" sz="half" idx="12"/>
          </p:nvPr>
        </p:nvSpPr>
        <p:spPr/>
        <p:txBody>
          <a:bodyPr/>
          <a:lstStyle/>
          <a:p>
            <a:fld id="{0A97B7BC-9179-4A44-9192-FCB0586093A1}" type="datetime4">
              <a:rPr lang="en-US" smtClean="0"/>
              <a:pPr/>
              <a:t>November 11, 2013</a:t>
            </a:fld>
            <a:endParaRPr lang="de-DE" dirty="0"/>
          </a:p>
        </p:txBody>
      </p:sp>
      <p:sp>
        <p:nvSpPr>
          <p:cNvPr id="10" name="Foliennummernplatzhalter 9"/>
          <p:cNvSpPr>
            <a:spLocks noGrp="1"/>
          </p:cNvSpPr>
          <p:nvPr>
            <p:ph type="sldNum" sz="quarter" idx="13"/>
          </p:nvPr>
        </p:nvSpPr>
        <p:spPr/>
        <p:txBody>
          <a:bodyPr/>
          <a:lstStyle/>
          <a:p>
            <a:r>
              <a:rPr lang="de-DE" smtClean="0"/>
              <a:t>| Slide </a:t>
            </a:r>
            <a:fld id="{CF363E95-653D-48D7-8EB0-A81FED805B5F}" type="slidenum">
              <a:rPr lang="de-DE" smtClean="0"/>
              <a:pPr/>
              <a:t>‹#›</a:t>
            </a:fld>
            <a:endParaRPr lang="de-DE" dirty="0"/>
          </a:p>
        </p:txBody>
      </p:sp>
      <p:sp>
        <p:nvSpPr>
          <p:cNvPr id="11" name="Fußzeilenplatzhalter 10"/>
          <p:cNvSpPr>
            <a:spLocks noGrp="1"/>
          </p:cNvSpPr>
          <p:nvPr>
            <p:ph type="ftr" sz="quarter" idx="14"/>
          </p:nvPr>
        </p:nvSpPr>
        <p:spPr/>
        <p:txBody>
          <a:bodyPr/>
          <a:lstStyle/>
          <a:p>
            <a:r>
              <a:rPr lang="en-US" dirty="0"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one picture above text">
    <p:spTree>
      <p:nvGrpSpPr>
        <p:cNvPr id="1" name=""/>
        <p:cNvGrpSpPr/>
        <p:nvPr/>
      </p:nvGrpSpPr>
      <p:grpSpPr>
        <a:xfrm>
          <a:off x="0" y="0"/>
          <a:ext cx="0" cy="0"/>
          <a:chOff x="0" y="0"/>
          <a:chExt cx="0" cy="0"/>
        </a:xfrm>
      </p:grpSpPr>
      <p:sp>
        <p:nvSpPr>
          <p:cNvPr id="11" name="Inhaltsplatzhalter 3"/>
          <p:cNvSpPr>
            <a:spLocks noGrp="1"/>
          </p:cNvSpPr>
          <p:nvPr>
            <p:ph sz="half" idx="2"/>
          </p:nvPr>
        </p:nvSpPr>
        <p:spPr>
          <a:xfrm>
            <a:off x="1476374" y="1592263"/>
            <a:ext cx="6191251"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4" name="Inhaltsplatzhalter 3"/>
          <p:cNvSpPr>
            <a:spLocks noGrp="1"/>
          </p:cNvSpPr>
          <p:nvPr>
            <p:ph sz="half" idx="10"/>
          </p:nvPr>
        </p:nvSpPr>
        <p:spPr>
          <a:xfrm>
            <a:off x="1476376" y="3968749"/>
            <a:ext cx="6191250" cy="2232025"/>
          </a:xfrm>
        </p:spPr>
        <p:txBody>
          <a:bodyPr>
            <a:normAutofit/>
          </a:bodyPr>
          <a:lstStyle>
            <a:lvl1pPr>
              <a:buClr>
                <a:schemeClr val="tx2"/>
              </a:buClr>
              <a:defRPr sz="1800"/>
            </a:lvl1pPr>
            <a:lvl2pPr>
              <a:buClr>
                <a:schemeClr val="tx2"/>
              </a:buClr>
              <a:defRPr sz="1800"/>
            </a:lvl2pPr>
            <a:lvl3pPr>
              <a:buClr>
                <a:schemeClr val="tx2"/>
              </a:buClr>
              <a:defRPr sz="1600"/>
            </a:lvl3pPr>
            <a:lvl4pPr>
              <a:buClr>
                <a:schemeClr val="tx2"/>
              </a:buClr>
              <a:defRPr sz="1400"/>
            </a:lvl4pPr>
            <a:lvl5pPr>
              <a:buClr>
                <a:schemeClr val="tx2"/>
              </a:buClr>
              <a:defRPr sz="1800"/>
            </a:lvl5pPr>
            <a:lvl6pPr>
              <a:defRPr sz="1600"/>
            </a:lvl6pPr>
            <a:lvl7pPr>
              <a:defRPr sz="1600"/>
            </a:lvl7pPr>
            <a:lvl8pPr>
              <a:defRPr sz="1600"/>
            </a:lvl8pPr>
            <a:lvl9pPr>
              <a:defRPr sz="1600"/>
            </a:lvl9pPr>
          </a:lstStyle>
          <a:p>
            <a:pPr marL="179388" marR="0" lvl="0"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Click to edit Master text styles</a:t>
            </a:r>
          </a:p>
          <a:p>
            <a:pPr marL="179388" marR="0" lvl="1"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Second level</a:t>
            </a:r>
          </a:p>
          <a:p>
            <a:pPr marL="179388" marR="0" lvl="2"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Third level</a:t>
            </a:r>
          </a:p>
          <a:p>
            <a:pPr marL="179388" marR="0" lvl="3"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Fourth level</a:t>
            </a:r>
          </a:p>
          <a:p>
            <a:pPr marL="179388" marR="0" lvl="4" indent="-179388"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a:pPr>
            <a:r>
              <a:rPr lang="en-US" dirty="0" smtClean="0"/>
              <a:t>Fifth level</a:t>
            </a:r>
            <a:endParaRPr lang="de-DE" dirty="0"/>
          </a:p>
        </p:txBody>
      </p:sp>
      <p:sp>
        <p:nvSpPr>
          <p:cNvPr id="15"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6"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7"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ts val="3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0" name="Datumsplatzhalter 9"/>
          <p:cNvSpPr>
            <a:spLocks noGrp="1"/>
          </p:cNvSpPr>
          <p:nvPr>
            <p:ph type="dt" sz="half" idx="15"/>
          </p:nvPr>
        </p:nvSpPr>
        <p:spPr/>
        <p:txBody>
          <a:bodyPr/>
          <a:lstStyle/>
          <a:p>
            <a:fld id="{358988DE-40C1-4292-98C2-67BA09C46F8D}" type="datetime4">
              <a:rPr lang="en-US" smtClean="0"/>
              <a:pPr/>
              <a:t>November 11, 2013</a:t>
            </a:fld>
            <a:endParaRPr lang="de-DE" dirty="0"/>
          </a:p>
        </p:txBody>
      </p:sp>
      <p:sp>
        <p:nvSpPr>
          <p:cNvPr id="12" name="Foliennummernplatzhalter 11"/>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3" name="Fußzeilenplatzhalter 12"/>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two pictures above text">
    <p:spTree>
      <p:nvGrpSpPr>
        <p:cNvPr id="1" name=""/>
        <p:cNvGrpSpPr/>
        <p:nvPr/>
      </p:nvGrpSpPr>
      <p:grpSpPr>
        <a:xfrm>
          <a:off x="0" y="0"/>
          <a:ext cx="0" cy="0"/>
          <a:chOff x="0" y="0"/>
          <a:chExt cx="0" cy="0"/>
        </a:xfrm>
      </p:grpSpPr>
      <p:sp>
        <p:nvSpPr>
          <p:cNvPr id="12" name="Inhaltsplatzhalter 3"/>
          <p:cNvSpPr>
            <a:spLocks noGrp="1"/>
          </p:cNvSpPr>
          <p:nvPr>
            <p:ph sz="half" idx="2"/>
          </p:nvPr>
        </p:nvSpPr>
        <p:spPr>
          <a:xfrm>
            <a:off x="1476374" y="1592263"/>
            <a:ext cx="3021013"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5" name="Inhaltsplatzhalter 3"/>
          <p:cNvSpPr>
            <a:spLocks noGrp="1"/>
          </p:cNvSpPr>
          <p:nvPr>
            <p:ph sz="half" idx="10"/>
          </p:nvPr>
        </p:nvSpPr>
        <p:spPr>
          <a:xfrm>
            <a:off x="1476376" y="3968749"/>
            <a:ext cx="6191250" cy="2232025"/>
          </a:xfrm>
        </p:spPr>
        <p:txBody>
          <a:bodyPr>
            <a:normAutofit/>
          </a:bodyPr>
          <a:lstStyle>
            <a:lvl1pPr>
              <a:buClr>
                <a:schemeClr val="tx2"/>
              </a:buClr>
              <a:defRPr sz="1800"/>
            </a:lvl1pPr>
            <a:lvl2pPr>
              <a:buClr>
                <a:schemeClr val="tx2"/>
              </a:buClr>
              <a:defRPr sz="1800"/>
            </a:lvl2pPr>
            <a:lvl3pPr>
              <a:buClr>
                <a:schemeClr val="tx2"/>
              </a:buClr>
              <a:defRPr sz="1600"/>
            </a:lvl3pPr>
            <a:lvl4pPr>
              <a:buClr>
                <a:schemeClr val="tx2"/>
              </a:buCl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6" name="Inhaltsplatzhalter 3"/>
          <p:cNvSpPr>
            <a:spLocks noGrp="1"/>
          </p:cNvSpPr>
          <p:nvPr>
            <p:ph sz="half" idx="11"/>
          </p:nvPr>
        </p:nvSpPr>
        <p:spPr>
          <a:xfrm>
            <a:off x="4643438" y="1592263"/>
            <a:ext cx="3024187"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7"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18"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19"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1" name="Datumsplatzhalter 10"/>
          <p:cNvSpPr>
            <a:spLocks noGrp="1"/>
          </p:cNvSpPr>
          <p:nvPr>
            <p:ph type="dt" sz="half" idx="15"/>
          </p:nvPr>
        </p:nvSpPr>
        <p:spPr/>
        <p:txBody>
          <a:bodyPr/>
          <a:lstStyle/>
          <a:p>
            <a:fld id="{493FF3B7-069D-4311-B99A-D8494B1C2C14}" type="datetime4">
              <a:rPr lang="en-US" smtClean="0"/>
              <a:pPr/>
              <a:t>November 11, 2013</a:t>
            </a:fld>
            <a:endParaRPr lang="de-DE" dirty="0"/>
          </a:p>
        </p:txBody>
      </p:sp>
      <p:sp>
        <p:nvSpPr>
          <p:cNvPr id="13" name="Foliennummernplatzhalter 12"/>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4" name="Fußzeilenplatzhalter 13"/>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three pictures above text">
    <p:spTree>
      <p:nvGrpSpPr>
        <p:cNvPr id="1" name=""/>
        <p:cNvGrpSpPr/>
        <p:nvPr/>
      </p:nvGrpSpPr>
      <p:grpSpPr>
        <a:xfrm>
          <a:off x="0" y="0"/>
          <a:ext cx="0" cy="0"/>
          <a:chOff x="0" y="0"/>
          <a:chExt cx="0" cy="0"/>
        </a:xfrm>
      </p:grpSpPr>
      <p:sp>
        <p:nvSpPr>
          <p:cNvPr id="13" name="Inhaltsplatzhalter 3"/>
          <p:cNvSpPr>
            <a:spLocks noGrp="1"/>
          </p:cNvSpPr>
          <p:nvPr>
            <p:ph sz="half" idx="2"/>
          </p:nvPr>
        </p:nvSpPr>
        <p:spPr>
          <a:xfrm>
            <a:off x="147637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6" name="Inhaltsplatzhalter 3"/>
          <p:cNvSpPr>
            <a:spLocks noGrp="1"/>
          </p:cNvSpPr>
          <p:nvPr>
            <p:ph sz="half" idx="10"/>
          </p:nvPr>
        </p:nvSpPr>
        <p:spPr>
          <a:xfrm>
            <a:off x="1476376" y="3968750"/>
            <a:ext cx="6191250" cy="2232024"/>
          </a:xfrm>
        </p:spPr>
        <p:txBody>
          <a:bodyPr>
            <a:normAutofit/>
          </a:bodyPr>
          <a:lstStyle>
            <a:lvl1pPr>
              <a:buClr>
                <a:schemeClr val="tx2"/>
              </a:buClr>
              <a:defRPr sz="1800"/>
            </a:lvl1pPr>
            <a:lvl2pPr>
              <a:buClr>
                <a:schemeClr val="tx2"/>
              </a:buClr>
              <a:defRPr sz="1800"/>
            </a:lvl2pPr>
            <a:lvl3pPr>
              <a:buClr>
                <a:schemeClr val="tx2"/>
              </a:buClr>
              <a:defRPr sz="1600"/>
            </a:lvl3pPr>
            <a:lvl4pPr>
              <a:buClr>
                <a:schemeClr val="tx2"/>
              </a:buClr>
              <a:defRPr sz="14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7" name="Inhaltsplatzhalter 3"/>
          <p:cNvSpPr>
            <a:spLocks noGrp="1"/>
          </p:cNvSpPr>
          <p:nvPr>
            <p:ph sz="half" idx="11"/>
          </p:nvPr>
        </p:nvSpPr>
        <p:spPr>
          <a:xfrm>
            <a:off x="3583800" y="1592263"/>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8" name="Inhaltsplatzhalter 3"/>
          <p:cNvSpPr>
            <a:spLocks noGrp="1"/>
          </p:cNvSpPr>
          <p:nvPr>
            <p:ph sz="half" idx="12"/>
          </p:nvPr>
        </p:nvSpPr>
        <p:spPr>
          <a:xfrm>
            <a:off x="5691225" y="1592262"/>
            <a:ext cx="1976400" cy="2232025"/>
          </a:xfrm>
        </p:spPr>
        <p:txBody>
          <a:bodyPr/>
          <a:lstStyle>
            <a:lvl1pPr>
              <a:buNone/>
              <a:defRPr sz="18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smtClean="0"/>
              <a:t>Click to edit Master text styles</a:t>
            </a:r>
          </a:p>
        </p:txBody>
      </p:sp>
      <p:sp>
        <p:nvSpPr>
          <p:cNvPr id="19" name="Inhaltsplatzhalter 3"/>
          <p:cNvSpPr>
            <a:spLocks noGrp="1"/>
          </p:cNvSpPr>
          <p:nvPr>
            <p:ph sz="half" idx="14"/>
          </p:nvPr>
        </p:nvSpPr>
        <p:spPr>
          <a:xfrm>
            <a:off x="215900" y="1592263"/>
            <a:ext cx="1116013" cy="4608512"/>
          </a:xfrm>
        </p:spPr>
        <p:txBody>
          <a:bodyPr lIns="0" tIns="36000" rIns="0" bIns="0" numCol="1" spcCol="396000">
            <a:noAutofit/>
          </a:bodyPr>
          <a:lstStyle>
            <a:lvl1pPr marL="0" marR="0" indent="0" algn="l" defTabSz="914400" rtl="0" eaLnBrk="1" fontAlgn="auto" latinLnBrk="0" hangingPunct="1">
              <a:lnSpc>
                <a:spcPct val="100000"/>
              </a:lnSpc>
              <a:spcBef>
                <a:spcPts val="0"/>
              </a:spcBef>
              <a:spcAft>
                <a:spcPts val="0"/>
              </a:spcAft>
              <a:buClr>
                <a:schemeClr val="accent2"/>
              </a:buClr>
              <a:buSzPct val="70000"/>
              <a:buFont typeface="+mj-lt"/>
              <a:buNone/>
              <a:tabLst/>
              <a:defRPr sz="900"/>
            </a:lvl1pPr>
            <a:lvl2pPr>
              <a:defRPr sz="900"/>
            </a:lvl2pPr>
            <a:lvl3pPr>
              <a:defRPr sz="900"/>
            </a:lvl3pPr>
            <a:lvl4pPr>
              <a:defRPr sz="900"/>
            </a:lvl4pPr>
            <a:lvl5pPr>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ts val="0"/>
              </a:spcBef>
              <a:spcAft>
                <a:spcPts val="0"/>
              </a:spcAft>
              <a:buClr>
                <a:schemeClr val="accent2"/>
              </a:buClr>
              <a:buSzPct val="70000"/>
              <a:buFont typeface="+mj-lt"/>
              <a:buNone/>
              <a:tabLst/>
              <a:defRPr/>
            </a:pPr>
            <a:r>
              <a:rPr lang="en-US" smtClean="0"/>
              <a:t>Click to edit Master text styles</a:t>
            </a:r>
          </a:p>
        </p:txBody>
      </p:sp>
      <p:sp>
        <p:nvSpPr>
          <p:cNvPr id="20" name="Titel 1"/>
          <p:cNvSpPr>
            <a:spLocks noGrp="1"/>
          </p:cNvSpPr>
          <p:nvPr>
            <p:ph type="title"/>
          </p:nvPr>
        </p:nvSpPr>
        <p:spPr>
          <a:xfrm>
            <a:off x="0" y="-1"/>
            <a:ext cx="9144000" cy="1161899"/>
          </a:xfrm>
        </p:spPr>
        <p:txBody>
          <a:bodyPr vert="horz" lIns="187200" tIns="313200" rIns="216000" bIns="0" rtlCol="0" anchor="t" anchorCtr="0">
            <a:noAutofit/>
          </a:bodyPr>
          <a:lst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a:lstStyle>
          <a:p>
            <a:r>
              <a:rPr lang="en-US" smtClean="0"/>
              <a:t>Click to edit Master title style</a:t>
            </a:r>
            <a:endParaRPr lang="de-DE" dirty="0"/>
          </a:p>
        </p:txBody>
      </p:sp>
      <p:sp>
        <p:nvSpPr>
          <p:cNvPr id="21" name="Untertitel 2"/>
          <p:cNvSpPr>
            <a:spLocks noGrp="1"/>
          </p:cNvSpPr>
          <p:nvPr>
            <p:ph type="subTitle" idx="1"/>
          </p:nvPr>
        </p:nvSpPr>
        <p:spPr>
          <a:xfrm>
            <a:off x="0" y="694799"/>
            <a:ext cx="9144000" cy="467099"/>
          </a:xfrm>
        </p:spPr>
        <p:txBody>
          <a:bodyPr vert="horz" lIns="187200" tIns="0" rIns="216000" bIns="0" rtlCol="0" anchor="t" anchorCtr="0">
            <a:normAutofit/>
          </a:bodyPr>
          <a:lstStyle>
            <a:lvl1pPr marL="0" indent="0" algn="l" defTabSz="914400" rtl="0" eaLnBrk="1" latinLnBrk="0" hangingPunct="1">
              <a:lnSpc>
                <a:spcPct val="90000"/>
              </a:lnSpc>
              <a:spcBef>
                <a:spcPct val="0"/>
              </a:spcBef>
              <a:buNone/>
              <a:defRPr lang="de-DE" sz="2800" kern="1200" dirty="0">
                <a:solidFill>
                  <a:schemeClr val="accent1"/>
                </a:solidFill>
                <a:latin typeface="Arial"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179388" lvl="0" indent="-179388" algn="l" defTabSz="914400" rtl="0" eaLnBrk="1" latinLnBrk="0" hangingPunct="1">
              <a:lnSpc>
                <a:spcPct val="90000"/>
              </a:lnSpc>
              <a:spcBef>
                <a:spcPct val="0"/>
              </a:spcBef>
              <a:buClr>
                <a:schemeClr val="tx2"/>
              </a:buClr>
              <a:buSzPct val="70000"/>
              <a:buFont typeface="Wingdings" pitchFamily="2" charset="2"/>
              <a:buNone/>
            </a:pPr>
            <a:r>
              <a:rPr lang="en-US" smtClean="0"/>
              <a:t>Click to edit Master subtitle style</a:t>
            </a:r>
            <a:endParaRPr lang="de-DE" dirty="0"/>
          </a:p>
        </p:txBody>
      </p:sp>
      <p:sp>
        <p:nvSpPr>
          <p:cNvPr id="12" name="Datumsplatzhalter 11"/>
          <p:cNvSpPr>
            <a:spLocks noGrp="1"/>
          </p:cNvSpPr>
          <p:nvPr>
            <p:ph type="dt" sz="half" idx="15"/>
          </p:nvPr>
        </p:nvSpPr>
        <p:spPr/>
        <p:txBody>
          <a:bodyPr/>
          <a:lstStyle/>
          <a:p>
            <a:fld id="{21E80F6B-FAF6-4A36-BA71-BF07DEECBFA1}" type="datetime4">
              <a:rPr lang="en-US" smtClean="0"/>
              <a:pPr/>
              <a:t>November 11, 2013</a:t>
            </a:fld>
            <a:endParaRPr lang="de-DE" dirty="0"/>
          </a:p>
        </p:txBody>
      </p:sp>
      <p:sp>
        <p:nvSpPr>
          <p:cNvPr id="14" name="Foliennummernplatzhalter 13"/>
          <p:cNvSpPr>
            <a:spLocks noGrp="1"/>
          </p:cNvSpPr>
          <p:nvPr>
            <p:ph type="sldNum" sz="quarter" idx="16"/>
          </p:nvPr>
        </p:nvSpPr>
        <p:spPr/>
        <p:txBody>
          <a:bodyPr/>
          <a:lstStyle/>
          <a:p>
            <a:r>
              <a:rPr lang="de-DE" smtClean="0"/>
              <a:t>| Slide </a:t>
            </a:r>
            <a:fld id="{CF363E95-653D-48D7-8EB0-A81FED805B5F}" type="slidenum">
              <a:rPr lang="de-DE" smtClean="0"/>
              <a:pPr/>
              <a:t>‹#›</a:t>
            </a:fld>
            <a:endParaRPr lang="de-DE" dirty="0"/>
          </a:p>
        </p:txBody>
      </p:sp>
      <p:sp>
        <p:nvSpPr>
          <p:cNvPr id="15" name="Fußzeilenplatzhalter 14"/>
          <p:cNvSpPr>
            <a:spLocks noGrp="1"/>
          </p:cNvSpPr>
          <p:nvPr>
            <p:ph type="ftr" sz="quarter" idx="17"/>
          </p:nvPr>
        </p:nvSpPr>
        <p:spPr/>
        <p:txBody>
          <a:bodyPr/>
          <a:lstStyle/>
          <a:p>
            <a:r>
              <a:rPr lang="en-US" smtClean="0"/>
              <a:t>© ABB Group</a:t>
            </a:r>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Fußzeilenplatzhalter 5"/>
          <p:cNvSpPr>
            <a:spLocks noGrp="1"/>
          </p:cNvSpPr>
          <p:nvPr>
            <p:ph type="ftr" sz="quarter" idx="3"/>
          </p:nvPr>
        </p:nvSpPr>
        <p:spPr>
          <a:xfrm>
            <a:off x="215900" y="6200776"/>
            <a:ext cx="1260474" cy="657224"/>
          </a:xfrm>
          <a:prstGeom prst="rect">
            <a:avLst/>
          </a:prstGeom>
        </p:spPr>
        <p:txBody>
          <a:bodyPr vert="horz" lIns="0" tIns="0" rIns="0" bIns="198000" rtlCol="0" anchor="b" anchorCtr="0"/>
          <a:lstStyle>
            <a:lvl1pPr marL="0" algn="l" defTabSz="914400" rtl="0" eaLnBrk="1" latinLnBrk="0" hangingPunct="1">
              <a:defRPr lang="de-DE" sz="600" kern="1200" dirty="0" smtClean="0">
                <a:solidFill>
                  <a:schemeClr val="tx1"/>
                </a:solidFill>
                <a:latin typeface="Arial" pitchFamily="34" charset="0"/>
                <a:ea typeface="+mn-ea"/>
                <a:cs typeface="Arial" pitchFamily="34" charset="0"/>
              </a:defRPr>
            </a:lvl1pPr>
          </a:lstStyle>
          <a:p>
            <a:r>
              <a:rPr lang="en-US" dirty="0" smtClean="0"/>
              <a:t>© ABB Group</a:t>
            </a:r>
          </a:p>
          <a:p>
            <a:endParaRPr lang="en-US" dirty="0" smtClean="0"/>
          </a:p>
        </p:txBody>
      </p:sp>
      <p:sp>
        <p:nvSpPr>
          <p:cNvPr id="2" name="Titelplatzhalter 1"/>
          <p:cNvSpPr>
            <a:spLocks noGrp="1"/>
          </p:cNvSpPr>
          <p:nvPr>
            <p:ph type="title"/>
          </p:nvPr>
        </p:nvSpPr>
        <p:spPr>
          <a:xfrm>
            <a:off x="0" y="0"/>
            <a:ext cx="9144000" cy="1127462"/>
          </a:xfrm>
          <a:prstGeom prst="rect">
            <a:avLst/>
          </a:prstGeom>
        </p:spPr>
        <p:txBody>
          <a:bodyPr vert="horz" lIns="187200" tIns="313200" rIns="216000" bIns="0" rtlCol="0" anchor="t" anchorCtr="0">
            <a:noAutofit/>
          </a:bodyPr>
          <a:lstStyle/>
          <a:p>
            <a:endParaRPr lang="de-DE" dirty="0"/>
          </a:p>
        </p:txBody>
      </p:sp>
      <p:sp>
        <p:nvSpPr>
          <p:cNvPr id="3" name="Textplatzhalter 2"/>
          <p:cNvSpPr>
            <a:spLocks noGrp="1"/>
          </p:cNvSpPr>
          <p:nvPr>
            <p:ph type="body" idx="1"/>
          </p:nvPr>
        </p:nvSpPr>
        <p:spPr>
          <a:xfrm>
            <a:off x="1476374" y="1592264"/>
            <a:ext cx="6191251" cy="4608512"/>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1027" name="Picture 3" descr="ABB2logo RGB"/>
          <p:cNvPicPr>
            <a:picLocks noChangeAspect="1" noChangeArrowheads="1"/>
          </p:cNvPicPr>
          <p:nvPr/>
        </p:nvPicPr>
        <p:blipFill>
          <a:blip r:embed="rId23" cstate="screen"/>
          <a:srcRect/>
          <a:stretch>
            <a:fillRect/>
          </a:stretch>
        </p:blipFill>
        <p:spPr bwMode="auto">
          <a:xfrm>
            <a:off x="8243888" y="6392863"/>
            <a:ext cx="673100" cy="252412"/>
          </a:xfrm>
          <a:prstGeom prst="rect">
            <a:avLst/>
          </a:prstGeom>
          <a:noFill/>
          <a:ln w="9525">
            <a:noFill/>
            <a:miter lim="800000"/>
            <a:headEnd/>
            <a:tailEnd/>
          </a:ln>
        </p:spPr>
      </p:pic>
      <p:sp>
        <p:nvSpPr>
          <p:cNvPr id="7" name="Datumsplatzhalter 6"/>
          <p:cNvSpPr>
            <a:spLocks noGrp="1"/>
          </p:cNvSpPr>
          <p:nvPr>
            <p:ph type="dt" sz="half" idx="2"/>
          </p:nvPr>
        </p:nvSpPr>
        <p:spPr>
          <a:xfrm>
            <a:off x="207944" y="6568154"/>
            <a:ext cx="59288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fld id="{59015BF8-23D2-415D-8B3C-BF53960C48AE}" type="datetime4">
              <a:rPr lang="en-US" smtClean="0"/>
              <a:pPr/>
              <a:t>November 11, 2013</a:t>
            </a:fld>
            <a:endParaRPr lang="en-US" dirty="0"/>
          </a:p>
        </p:txBody>
      </p:sp>
      <p:sp>
        <p:nvSpPr>
          <p:cNvPr id="8" name="Foliennummernplatzhalter 7"/>
          <p:cNvSpPr>
            <a:spLocks noGrp="1"/>
          </p:cNvSpPr>
          <p:nvPr>
            <p:ph type="sldNum" sz="quarter" idx="4"/>
          </p:nvPr>
        </p:nvSpPr>
        <p:spPr>
          <a:xfrm>
            <a:off x="918319" y="6569118"/>
            <a:ext cx="448519" cy="108871"/>
          </a:xfrm>
          <a:prstGeom prst="rect">
            <a:avLst/>
          </a:prstGeom>
        </p:spPr>
        <p:txBody>
          <a:bodyPr vert="horz" lIns="0" tIns="0" rIns="0" bIns="0" rtlCol="0" anchor="t" anchorCtr="0"/>
          <a:lstStyle>
            <a:lvl1pPr marL="0" algn="l" defTabSz="914400" rtl="0" eaLnBrk="1" latinLnBrk="0" hangingPunct="1">
              <a:defRPr lang="de-DE" sz="600" kern="1200" smtClean="0">
                <a:solidFill>
                  <a:schemeClr val="tx1"/>
                </a:solidFill>
                <a:latin typeface="Arial" pitchFamily="34" charset="0"/>
                <a:ea typeface="+mn-ea"/>
                <a:cs typeface="Arial" pitchFamily="34" charset="0"/>
              </a:defRPr>
            </a:lvl1pPr>
          </a:lstStyle>
          <a:p>
            <a:r>
              <a:rPr lang="de-DE" dirty="0" smtClean="0"/>
              <a:t>| Slide </a:t>
            </a:r>
            <a:fld id="{CF363E95-653D-48D7-8EB0-A81FED805B5F}"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70" r:id="rId2"/>
    <p:sldLayoutId id="2147483668" r:id="rId3"/>
    <p:sldLayoutId id="2147483782" r:id="rId4"/>
    <p:sldLayoutId id="2147483783" r:id="rId5"/>
    <p:sldLayoutId id="2147483664" r:id="rId6"/>
    <p:sldLayoutId id="2147483662" r:id="rId7"/>
    <p:sldLayoutId id="2147483663" r:id="rId8"/>
    <p:sldLayoutId id="2147483661" r:id="rId9"/>
    <p:sldLayoutId id="2147483652" r:id="rId10"/>
    <p:sldLayoutId id="2147483659" r:id="rId11"/>
    <p:sldLayoutId id="2147483669" r:id="rId12"/>
    <p:sldLayoutId id="2147483660" r:id="rId13"/>
    <p:sldLayoutId id="2147483777" r:id="rId14"/>
    <p:sldLayoutId id="2147483722" r:id="rId15"/>
    <p:sldLayoutId id="2147483665" r:id="rId16"/>
    <p:sldLayoutId id="2147483666" r:id="rId17"/>
    <p:sldLayoutId id="2147483657" r:id="rId18"/>
    <p:sldLayoutId id="2147483854" r:id="rId19"/>
    <p:sldLayoutId id="2147483856" r:id="rId20"/>
    <p:sldLayoutId id="2147483857" r:id="rId2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defTabSz="914400" rtl="0" eaLnBrk="1" latinLnBrk="0" hangingPunct="1">
        <a:lnSpc>
          <a:spcPct val="90000"/>
        </a:lnSpc>
        <a:spcBef>
          <a:spcPct val="0"/>
        </a:spcBef>
        <a:buNone/>
        <a:defRPr lang="de-DE" sz="2800" kern="1200" baseline="0" dirty="0">
          <a:solidFill>
            <a:schemeClr val="tx2"/>
          </a:solidFill>
          <a:latin typeface="Arial" pitchFamily="34" charset="0"/>
          <a:ea typeface="+mj-ea"/>
          <a:cs typeface="Arial" pitchFamily="34" charset="0"/>
        </a:defRPr>
      </a:lvl1pPr>
    </p:titleStyle>
    <p:body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tx2"/>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tx2"/>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3.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Case Studies</a:t>
            </a:r>
            <a:endParaRPr lang="en-US" dirty="0"/>
          </a:p>
        </p:txBody>
      </p:sp>
      <p:sp>
        <p:nvSpPr>
          <p:cNvPr id="6" name="Subtitle 5"/>
          <p:cNvSpPr>
            <a:spLocks noGrp="1"/>
          </p:cNvSpPr>
          <p:nvPr>
            <p:ph type="subTitle" idx="1"/>
          </p:nvPr>
        </p:nvSpPr>
        <p:spPr/>
        <p:txBody>
          <a:bodyPr/>
          <a:lstStyle/>
          <a:p>
            <a:r>
              <a:rPr lang="en-US" dirty="0" smtClean="0"/>
              <a:t>AMI, Distribution Automation, and Substation Automation</a:t>
            </a:r>
            <a:endParaRPr lang="en-US" dirty="0"/>
          </a:p>
        </p:txBody>
      </p:sp>
      <p:sp>
        <p:nvSpPr>
          <p:cNvPr id="4" name="Textplatzhalter 3"/>
          <p:cNvSpPr>
            <a:spLocks noGrp="1"/>
          </p:cNvSpPr>
          <p:nvPr>
            <p:ph type="body" sz="quarter" idx="10"/>
          </p:nvPr>
        </p:nvSpPr>
        <p:spPr/>
        <p:txBody>
          <a:bodyPr/>
          <a:lstStyle/>
          <a:p>
            <a:r>
              <a:rPr lang="en-US" dirty="0" smtClean="0"/>
              <a:t>November 2013</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900" y="5254387"/>
            <a:ext cx="4284663" cy="946387"/>
          </a:xfrm>
        </p:spPr>
        <p:txBody>
          <a:bodyPr>
            <a:normAutofit/>
          </a:bodyPr>
          <a:lstStyle/>
          <a:p>
            <a:pPr>
              <a:lnSpc>
                <a:spcPct val="90000"/>
              </a:lnSpc>
              <a:spcBef>
                <a:spcPts val="600"/>
              </a:spcBef>
            </a:pPr>
            <a:r>
              <a:rPr lang="en-US" dirty="0"/>
              <a:t>Switched capacitors reduce conductor losses</a:t>
            </a:r>
          </a:p>
          <a:p>
            <a:pPr>
              <a:lnSpc>
                <a:spcPct val="90000"/>
              </a:lnSpc>
              <a:spcBef>
                <a:spcPts val="600"/>
              </a:spcBef>
            </a:pPr>
            <a:r>
              <a:rPr lang="en-US" dirty="0"/>
              <a:t>Voltage </a:t>
            </a:r>
            <a:r>
              <a:rPr lang="en-US" dirty="0" smtClean="0"/>
              <a:t>optimization/CVR</a:t>
            </a:r>
            <a:endParaRPr lang="en-US" dirty="0"/>
          </a:p>
        </p:txBody>
      </p:sp>
      <p:sp>
        <p:nvSpPr>
          <p:cNvPr id="3" name="Content Placeholder 2"/>
          <p:cNvSpPr>
            <a:spLocks noGrp="1"/>
          </p:cNvSpPr>
          <p:nvPr>
            <p:ph idx="12"/>
          </p:nvPr>
        </p:nvSpPr>
        <p:spPr>
          <a:xfrm>
            <a:off x="4643439" y="5254387"/>
            <a:ext cx="4284662" cy="946387"/>
          </a:xfrm>
        </p:spPr>
        <p:txBody>
          <a:bodyPr/>
          <a:lstStyle/>
          <a:p>
            <a:pPr>
              <a:lnSpc>
                <a:spcPct val="90000"/>
              </a:lnSpc>
              <a:spcBef>
                <a:spcPts val="600"/>
              </a:spcBef>
            </a:pPr>
            <a:r>
              <a:rPr lang="en-US" dirty="0"/>
              <a:t>Carbon reduction: 14,360 tons per year</a:t>
            </a:r>
          </a:p>
          <a:p>
            <a:pPr lvl="1">
              <a:lnSpc>
                <a:spcPct val="90000"/>
              </a:lnSpc>
              <a:spcBef>
                <a:spcPts val="600"/>
              </a:spcBef>
            </a:pPr>
            <a:r>
              <a:rPr lang="en-US" dirty="0"/>
              <a:t> $50/ton to sequester </a:t>
            </a:r>
          </a:p>
          <a:p>
            <a:pPr lvl="1">
              <a:lnSpc>
                <a:spcPct val="90000"/>
              </a:lnSpc>
              <a:spcBef>
                <a:spcPts val="600"/>
              </a:spcBef>
            </a:pPr>
            <a:r>
              <a:rPr lang="en-US" dirty="0"/>
              <a:t> $</a:t>
            </a:r>
            <a:r>
              <a:rPr lang="en-US" dirty="0" smtClean="0"/>
              <a:t>718,000/year</a:t>
            </a:r>
            <a:endParaRPr lang="en-US" dirty="0"/>
          </a:p>
        </p:txBody>
      </p:sp>
      <p:sp>
        <p:nvSpPr>
          <p:cNvPr id="4" name="Title 3"/>
          <p:cNvSpPr>
            <a:spLocks noGrp="1"/>
          </p:cNvSpPr>
          <p:nvPr>
            <p:ph type="title"/>
          </p:nvPr>
        </p:nvSpPr>
        <p:spPr/>
        <p:txBody>
          <a:bodyPr/>
          <a:lstStyle/>
          <a:p>
            <a:r>
              <a:rPr lang="en-US" dirty="0"/>
              <a:t>Spokane Smart Circuits Project</a:t>
            </a:r>
          </a:p>
        </p:txBody>
      </p:sp>
      <p:sp>
        <p:nvSpPr>
          <p:cNvPr id="5" name="Subtitle 4"/>
          <p:cNvSpPr>
            <a:spLocks noGrp="1"/>
          </p:cNvSpPr>
          <p:nvPr>
            <p:ph type="subTitle" idx="13"/>
          </p:nvPr>
        </p:nvSpPr>
        <p:spPr/>
        <p:txBody>
          <a:bodyPr/>
          <a:lstStyle/>
          <a:p>
            <a:r>
              <a:rPr lang="en-US" dirty="0"/>
              <a:t>Energy efficient benefits</a:t>
            </a:r>
          </a:p>
        </p:txBody>
      </p:sp>
      <p:sp>
        <p:nvSpPr>
          <p:cNvPr id="6" name="Date Placeholder 5"/>
          <p:cNvSpPr>
            <a:spLocks noGrp="1"/>
          </p:cNvSpPr>
          <p:nvPr>
            <p:ph type="dt" sz="half" idx="14"/>
          </p:nvPr>
        </p:nvSpPr>
        <p:spPr/>
        <p:txBody>
          <a:bodyPr/>
          <a:lstStyle/>
          <a:p>
            <a:fld id="{92003994-324A-4E57-B466-98F885166AE1}" type="datetime4">
              <a:rPr lang="en-US" smtClean="0"/>
              <a:pPr/>
              <a:t>November 11, 2013</a:t>
            </a:fld>
            <a:endParaRPr lang="de-DE" dirty="0"/>
          </a:p>
        </p:txBody>
      </p:sp>
      <p:sp>
        <p:nvSpPr>
          <p:cNvPr id="7" name="Slide Number Placeholder 6"/>
          <p:cNvSpPr>
            <a:spLocks noGrp="1"/>
          </p:cNvSpPr>
          <p:nvPr>
            <p:ph type="sldNum" sz="quarter" idx="15"/>
          </p:nvPr>
        </p:nvSpPr>
        <p:spPr/>
        <p:txBody>
          <a:bodyPr/>
          <a:lstStyle/>
          <a:p>
            <a:r>
              <a:rPr lang="de-DE" smtClean="0"/>
              <a:t>| Slide </a:t>
            </a:r>
            <a:fld id="{CF363E95-653D-48D7-8EB0-A81FED805B5F}" type="slidenum">
              <a:rPr lang="de-DE" smtClean="0"/>
              <a:pPr/>
              <a:t>10</a:t>
            </a:fld>
            <a:endParaRPr lang="de-DE" dirty="0"/>
          </a:p>
        </p:txBody>
      </p:sp>
      <p:sp>
        <p:nvSpPr>
          <p:cNvPr id="8" name="Footer Placeholder 7"/>
          <p:cNvSpPr>
            <a:spLocks noGrp="1"/>
          </p:cNvSpPr>
          <p:nvPr>
            <p:ph type="ftr" sz="quarter" idx="16"/>
          </p:nvPr>
        </p:nvSpPr>
        <p:spPr/>
        <p:txBody>
          <a:bodyPr/>
          <a:lstStyle/>
          <a:p>
            <a:r>
              <a:rPr lang="en-US" smtClean="0"/>
              <a:t>© ABB Group</a:t>
            </a:r>
          </a:p>
          <a:p>
            <a:endParaRPr lang="en-US" dirty="0" smtClean="0"/>
          </a:p>
        </p:txBody>
      </p:sp>
      <p:grpSp>
        <p:nvGrpSpPr>
          <p:cNvPr id="9" name="Group 6"/>
          <p:cNvGrpSpPr>
            <a:grpSpLocks/>
          </p:cNvGrpSpPr>
          <p:nvPr/>
        </p:nvGrpSpPr>
        <p:grpSpPr bwMode="auto">
          <a:xfrm>
            <a:off x="1084933" y="1714543"/>
            <a:ext cx="2530475" cy="2362200"/>
            <a:chOff x="1289247" y="1474100"/>
            <a:chExt cx="3947907" cy="3909112"/>
          </a:xfrm>
        </p:grpSpPr>
        <p:sp>
          <p:nvSpPr>
            <p:cNvPr id="10" name="AutoShape 1042"/>
            <p:cNvSpPr>
              <a:spLocks noChangeArrowheads="1"/>
            </p:cNvSpPr>
            <p:nvPr/>
          </p:nvSpPr>
          <p:spPr bwMode="auto">
            <a:xfrm>
              <a:off x="1524000" y="1905000"/>
              <a:ext cx="3416300" cy="3478212"/>
            </a:xfrm>
            <a:custGeom>
              <a:avLst/>
              <a:gdLst>
                <a:gd name="T0" fmla="*/ 1708150 w 21600"/>
                <a:gd name="T1" fmla="*/ 0 h 21600"/>
                <a:gd name="T2" fmla="*/ 174453 w 21600"/>
                <a:gd name="T3" fmla="*/ 1766803 h 21600"/>
                <a:gd name="T4" fmla="*/ 1708150 w 21600"/>
                <a:gd name="T5" fmla="*/ 355068 h 21600"/>
                <a:gd name="T6" fmla="*/ 3241847 w 21600"/>
                <a:gd name="T7" fmla="*/ 1766803 h 21600"/>
                <a:gd name="T8" fmla="*/ 0 60000 65536"/>
                <a:gd name="T9" fmla="*/ 0 60000 65536"/>
                <a:gd name="T10" fmla="*/ 0 60000 65536"/>
                <a:gd name="T11" fmla="*/ 0 60000 65536"/>
                <a:gd name="T12" fmla="*/ 0 w 21600"/>
                <a:gd name="T13" fmla="*/ 0 h 21600"/>
                <a:gd name="T14" fmla="*/ 21600 w 21600"/>
                <a:gd name="T15" fmla="*/ 7915 h 21600"/>
              </a:gdLst>
              <a:ahLst/>
              <a:cxnLst>
                <a:cxn ang="T8">
                  <a:pos x="T0" y="T1"/>
                </a:cxn>
                <a:cxn ang="T9">
                  <a:pos x="T2" y="T3"/>
                </a:cxn>
                <a:cxn ang="T10">
                  <a:pos x="T4" y="T5"/>
                </a:cxn>
                <a:cxn ang="T11">
                  <a:pos x="T6" y="T7"/>
                </a:cxn>
              </a:cxnLst>
              <a:rect l="T12" t="T13" r="T14" b="T15"/>
              <a:pathLst>
                <a:path w="21600" h="21600">
                  <a:moveTo>
                    <a:pt x="2206" y="10952"/>
                  </a:moveTo>
                  <a:cubicBezTo>
                    <a:pt x="2205" y="10902"/>
                    <a:pt x="2205" y="10851"/>
                    <a:pt x="2205" y="10800"/>
                  </a:cubicBezTo>
                  <a:cubicBezTo>
                    <a:pt x="2205" y="6053"/>
                    <a:pt x="6053" y="2205"/>
                    <a:pt x="10800" y="2205"/>
                  </a:cubicBezTo>
                  <a:cubicBezTo>
                    <a:pt x="15546" y="2205"/>
                    <a:pt x="19395" y="6053"/>
                    <a:pt x="19395" y="10800"/>
                  </a:cubicBezTo>
                  <a:cubicBezTo>
                    <a:pt x="19395" y="10851"/>
                    <a:pt x="19394" y="10902"/>
                    <a:pt x="19393" y="10952"/>
                  </a:cubicBezTo>
                  <a:lnTo>
                    <a:pt x="21598" y="10992"/>
                  </a:lnTo>
                  <a:cubicBezTo>
                    <a:pt x="21599" y="10928"/>
                    <a:pt x="21600" y="10864"/>
                    <a:pt x="21600" y="10800"/>
                  </a:cubicBezTo>
                  <a:cubicBezTo>
                    <a:pt x="21600" y="4835"/>
                    <a:pt x="16764" y="0"/>
                    <a:pt x="10800" y="0"/>
                  </a:cubicBezTo>
                  <a:cubicBezTo>
                    <a:pt x="4835" y="0"/>
                    <a:pt x="0" y="4835"/>
                    <a:pt x="0" y="10800"/>
                  </a:cubicBezTo>
                  <a:cubicBezTo>
                    <a:pt x="-1" y="10864"/>
                    <a:pt x="0" y="10928"/>
                    <a:pt x="1" y="10992"/>
                  </a:cubicBezTo>
                  <a:close/>
                </a:path>
              </a:pathLst>
            </a:custGeom>
            <a:gradFill flip="none" rotWithShape="1">
              <a:gsLst>
                <a:gs pos="29000">
                  <a:schemeClr val="bg1"/>
                </a:gs>
                <a:gs pos="50000">
                  <a:srgbClr val="0096EA">
                    <a:tint val="44500"/>
                    <a:satMod val="160000"/>
                  </a:srgbClr>
                </a:gs>
                <a:gs pos="100000">
                  <a:srgbClr val="0096EA">
                    <a:tint val="23500"/>
                    <a:satMod val="160000"/>
                  </a:srgbClr>
                </a:gs>
              </a:gsLst>
              <a:lin ang="2700000" scaled="1"/>
              <a:tileRect/>
            </a:gradFill>
            <a:ln w="9525">
              <a:solidFill>
                <a:schemeClr val="tx1"/>
              </a:solidFill>
              <a:miter lim="800000"/>
              <a:headEnd/>
              <a:tailEnd/>
            </a:ln>
          </p:spPr>
          <p:txBody>
            <a:bodyPr wrap="none" anchor="ctr"/>
            <a:lstStyle/>
            <a:p>
              <a:endParaRPr lang="en-US"/>
            </a:p>
          </p:txBody>
        </p:sp>
        <p:grpSp>
          <p:nvGrpSpPr>
            <p:cNvPr id="11" name="Group 22"/>
            <p:cNvGrpSpPr>
              <a:grpSpLocks/>
            </p:cNvGrpSpPr>
            <p:nvPr/>
          </p:nvGrpSpPr>
          <p:grpSpPr bwMode="auto">
            <a:xfrm>
              <a:off x="1289247" y="1474100"/>
              <a:ext cx="3947907" cy="2677269"/>
              <a:chOff x="2470347" y="2518675"/>
              <a:chExt cx="3947907" cy="2677269"/>
            </a:xfrm>
          </p:grpSpPr>
          <p:sp>
            <p:nvSpPr>
              <p:cNvPr id="12" name="Text Box 1043"/>
              <p:cNvSpPr txBox="1">
                <a:spLocks noChangeArrowheads="1"/>
              </p:cNvSpPr>
              <p:nvPr/>
            </p:nvSpPr>
            <p:spPr bwMode="auto">
              <a:xfrm>
                <a:off x="5441941" y="4788482"/>
                <a:ext cx="976313" cy="407462"/>
              </a:xfrm>
              <a:prstGeom prst="rect">
                <a:avLst/>
              </a:prstGeom>
              <a:noFill/>
              <a:ln w="9525">
                <a:noFill/>
                <a:miter lim="800000"/>
                <a:headEnd/>
                <a:tailEnd/>
              </a:ln>
            </p:spPr>
            <p:txBody>
              <a:bodyPr>
                <a:spAutoFit/>
              </a:bodyPr>
              <a:lstStyle/>
              <a:p>
                <a:pPr eaLnBrk="0" hangingPunct="0">
                  <a:spcBef>
                    <a:spcPct val="50000"/>
                  </a:spcBef>
                  <a:buClr>
                    <a:srgbClr val="000000"/>
                  </a:buClr>
                  <a:buSzPct val="100000"/>
                  <a:buFont typeface="Times New Roman" pitchFamily="18" charset="0"/>
                  <a:buNone/>
                </a:pPr>
                <a:r>
                  <a:rPr lang="en-US" sz="1000">
                    <a:latin typeface="Tahoma" pitchFamily="34" charset="0"/>
                  </a:rPr>
                  <a:t>126V</a:t>
                </a:r>
                <a:endParaRPr lang="en-US" sz="1200">
                  <a:latin typeface="Tahoma" pitchFamily="34" charset="0"/>
                </a:endParaRPr>
              </a:p>
            </p:txBody>
          </p:sp>
          <p:sp>
            <p:nvSpPr>
              <p:cNvPr id="13" name="Text Box 1044"/>
              <p:cNvSpPr txBox="1">
                <a:spLocks noChangeArrowheads="1"/>
              </p:cNvSpPr>
              <p:nvPr/>
            </p:nvSpPr>
            <p:spPr bwMode="auto">
              <a:xfrm>
                <a:off x="4015576" y="2518675"/>
                <a:ext cx="807236" cy="407461"/>
              </a:xfrm>
              <a:prstGeom prst="rect">
                <a:avLst/>
              </a:prstGeom>
              <a:noFill/>
              <a:ln w="9525">
                <a:noFill/>
                <a:miter lim="800000"/>
                <a:headEnd/>
                <a:tailEnd/>
              </a:ln>
            </p:spPr>
            <p:txBody>
              <a:bodyPr>
                <a:spAutoFit/>
              </a:bodyPr>
              <a:lstStyle/>
              <a:p>
                <a:pPr algn="ctr" eaLnBrk="0" hangingPunct="0">
                  <a:spcBef>
                    <a:spcPct val="50000"/>
                  </a:spcBef>
                  <a:buClr>
                    <a:srgbClr val="000000"/>
                  </a:buClr>
                  <a:buSzPct val="100000"/>
                  <a:buFont typeface="Times New Roman" pitchFamily="18" charset="0"/>
                  <a:buNone/>
                </a:pPr>
                <a:r>
                  <a:rPr lang="en-US" sz="1000">
                    <a:latin typeface="Tahoma" pitchFamily="34" charset="0"/>
                  </a:rPr>
                  <a:t>120V</a:t>
                </a:r>
              </a:p>
            </p:txBody>
          </p:sp>
          <p:sp>
            <p:nvSpPr>
              <p:cNvPr id="14" name="Text Box 1045"/>
              <p:cNvSpPr txBox="1">
                <a:spLocks noChangeArrowheads="1"/>
              </p:cNvSpPr>
              <p:nvPr/>
            </p:nvSpPr>
            <p:spPr bwMode="auto">
              <a:xfrm>
                <a:off x="2470347" y="4788481"/>
                <a:ext cx="832046" cy="407461"/>
              </a:xfrm>
              <a:prstGeom prst="rect">
                <a:avLst/>
              </a:prstGeom>
              <a:noFill/>
              <a:ln w="9525">
                <a:noFill/>
                <a:miter lim="800000"/>
                <a:headEnd/>
                <a:tailEnd/>
              </a:ln>
            </p:spPr>
            <p:txBody>
              <a:bodyPr>
                <a:spAutoFit/>
              </a:bodyPr>
              <a:lstStyle/>
              <a:p>
                <a:pPr algn="ctr" eaLnBrk="0" hangingPunct="0">
                  <a:spcBef>
                    <a:spcPct val="50000"/>
                  </a:spcBef>
                  <a:buClr>
                    <a:srgbClr val="000000"/>
                  </a:buClr>
                  <a:buSzPct val="100000"/>
                  <a:buFont typeface="Times New Roman" pitchFamily="18" charset="0"/>
                  <a:buNone/>
                </a:pPr>
                <a:r>
                  <a:rPr lang="en-US" sz="1000">
                    <a:latin typeface="Tahoma" pitchFamily="34" charset="0"/>
                  </a:rPr>
                  <a:t>114V</a:t>
                </a:r>
              </a:p>
            </p:txBody>
          </p:sp>
          <p:sp>
            <p:nvSpPr>
              <p:cNvPr id="15" name="Line 1048"/>
              <p:cNvSpPr>
                <a:spLocks noChangeShapeType="1"/>
              </p:cNvSpPr>
              <p:nvPr/>
            </p:nvSpPr>
            <p:spPr bwMode="auto">
              <a:xfrm flipV="1">
                <a:off x="4441823" y="3527477"/>
                <a:ext cx="762389" cy="1168347"/>
              </a:xfrm>
              <a:prstGeom prst="line">
                <a:avLst/>
              </a:prstGeom>
              <a:noFill/>
              <a:ln w="76200">
                <a:solidFill>
                  <a:schemeClr val="tx1"/>
                </a:solidFill>
                <a:round/>
                <a:headEnd/>
                <a:tailEnd type="triangle" w="med" len="med"/>
              </a:ln>
            </p:spPr>
            <p:txBody>
              <a:bodyPr wrap="none" anchor="ctr"/>
              <a:lstStyle/>
              <a:p>
                <a:endParaRPr lang="en-US"/>
              </a:p>
            </p:txBody>
          </p:sp>
          <p:sp>
            <p:nvSpPr>
              <p:cNvPr id="16" name="Line 1051"/>
              <p:cNvSpPr>
                <a:spLocks noChangeShapeType="1"/>
              </p:cNvSpPr>
              <p:nvPr/>
            </p:nvSpPr>
            <p:spPr bwMode="auto">
              <a:xfrm>
                <a:off x="4416425" y="2867025"/>
                <a:ext cx="9525" cy="187325"/>
              </a:xfrm>
              <a:prstGeom prst="line">
                <a:avLst/>
              </a:prstGeom>
              <a:noFill/>
              <a:ln w="38100">
                <a:solidFill>
                  <a:schemeClr val="tx1"/>
                </a:solidFill>
                <a:round/>
                <a:headEnd/>
                <a:tailEnd/>
              </a:ln>
            </p:spPr>
            <p:txBody>
              <a:bodyPr wrap="none" anchor="ctr"/>
              <a:lstStyle/>
              <a:p>
                <a:endParaRPr lang="en-US"/>
              </a:p>
            </p:txBody>
          </p:sp>
          <p:sp>
            <p:nvSpPr>
              <p:cNvPr id="17" name="Line 1052"/>
              <p:cNvSpPr>
                <a:spLocks noChangeShapeType="1"/>
              </p:cNvSpPr>
              <p:nvPr/>
            </p:nvSpPr>
            <p:spPr bwMode="auto">
              <a:xfrm flipH="1">
                <a:off x="5329238" y="3173413"/>
                <a:ext cx="101600" cy="160337"/>
              </a:xfrm>
              <a:prstGeom prst="line">
                <a:avLst/>
              </a:prstGeom>
              <a:noFill/>
              <a:ln w="38100">
                <a:solidFill>
                  <a:schemeClr val="tx1"/>
                </a:solidFill>
                <a:round/>
                <a:headEnd/>
                <a:tailEnd/>
              </a:ln>
            </p:spPr>
            <p:txBody>
              <a:bodyPr wrap="none" anchor="ctr"/>
              <a:lstStyle/>
              <a:p>
                <a:endParaRPr lang="en-US"/>
              </a:p>
            </p:txBody>
          </p:sp>
          <p:sp>
            <p:nvSpPr>
              <p:cNvPr id="18" name="Line 1053"/>
              <p:cNvSpPr>
                <a:spLocks noChangeShapeType="1"/>
              </p:cNvSpPr>
              <p:nvPr/>
            </p:nvSpPr>
            <p:spPr bwMode="auto">
              <a:xfrm flipH="1">
                <a:off x="5868988" y="3811588"/>
                <a:ext cx="125412" cy="95250"/>
              </a:xfrm>
              <a:prstGeom prst="line">
                <a:avLst/>
              </a:prstGeom>
              <a:noFill/>
              <a:ln w="38100">
                <a:solidFill>
                  <a:schemeClr val="tx1"/>
                </a:solidFill>
                <a:round/>
                <a:headEnd/>
                <a:tailEnd/>
              </a:ln>
            </p:spPr>
            <p:txBody>
              <a:bodyPr wrap="none" anchor="ctr"/>
              <a:lstStyle/>
              <a:p>
                <a:endParaRPr lang="en-US"/>
              </a:p>
            </p:txBody>
          </p:sp>
          <p:sp>
            <p:nvSpPr>
              <p:cNvPr id="19" name="Line 1054"/>
              <p:cNvSpPr>
                <a:spLocks noChangeShapeType="1"/>
              </p:cNvSpPr>
              <p:nvPr/>
            </p:nvSpPr>
            <p:spPr bwMode="auto">
              <a:xfrm flipH="1">
                <a:off x="5695950" y="4718050"/>
                <a:ext cx="561975" cy="12700"/>
              </a:xfrm>
              <a:prstGeom prst="line">
                <a:avLst/>
              </a:prstGeom>
              <a:noFill/>
              <a:ln w="38100">
                <a:solidFill>
                  <a:schemeClr val="tx1"/>
                </a:solidFill>
                <a:round/>
                <a:headEnd/>
                <a:tailEnd/>
              </a:ln>
            </p:spPr>
            <p:txBody>
              <a:bodyPr wrap="none" anchor="ctr"/>
              <a:lstStyle/>
              <a:p>
                <a:endParaRPr lang="en-US"/>
              </a:p>
            </p:txBody>
          </p:sp>
          <p:sp>
            <p:nvSpPr>
              <p:cNvPr id="20" name="Line 1055"/>
              <p:cNvSpPr>
                <a:spLocks noChangeShapeType="1"/>
              </p:cNvSpPr>
              <p:nvPr/>
            </p:nvSpPr>
            <p:spPr bwMode="auto">
              <a:xfrm>
                <a:off x="3602038" y="3087688"/>
                <a:ext cx="79375" cy="141287"/>
              </a:xfrm>
              <a:prstGeom prst="line">
                <a:avLst/>
              </a:prstGeom>
              <a:noFill/>
              <a:ln w="38100">
                <a:solidFill>
                  <a:schemeClr val="tx1"/>
                </a:solidFill>
                <a:round/>
                <a:headEnd/>
                <a:tailEnd/>
              </a:ln>
            </p:spPr>
            <p:txBody>
              <a:bodyPr wrap="none" anchor="ctr"/>
              <a:lstStyle/>
              <a:p>
                <a:endParaRPr lang="en-US"/>
              </a:p>
            </p:txBody>
          </p:sp>
          <p:sp>
            <p:nvSpPr>
              <p:cNvPr id="21" name="Line 1056"/>
              <p:cNvSpPr>
                <a:spLocks noChangeShapeType="1"/>
              </p:cNvSpPr>
              <p:nvPr/>
            </p:nvSpPr>
            <p:spPr bwMode="auto">
              <a:xfrm>
                <a:off x="2906713" y="3744913"/>
                <a:ext cx="165100" cy="84137"/>
              </a:xfrm>
              <a:prstGeom prst="line">
                <a:avLst/>
              </a:prstGeom>
              <a:noFill/>
              <a:ln w="38100">
                <a:solidFill>
                  <a:schemeClr val="tx1"/>
                </a:solidFill>
                <a:round/>
                <a:headEnd/>
                <a:tailEnd/>
              </a:ln>
            </p:spPr>
            <p:txBody>
              <a:bodyPr wrap="none" anchor="ctr"/>
              <a:lstStyle/>
              <a:p>
                <a:endParaRPr lang="en-US"/>
              </a:p>
            </p:txBody>
          </p:sp>
          <p:sp>
            <p:nvSpPr>
              <p:cNvPr id="22" name="Line 1057"/>
              <p:cNvSpPr>
                <a:spLocks noChangeShapeType="1"/>
              </p:cNvSpPr>
              <p:nvPr/>
            </p:nvSpPr>
            <p:spPr bwMode="auto">
              <a:xfrm flipH="1">
                <a:off x="2624138" y="4719638"/>
                <a:ext cx="539750" cy="7937"/>
              </a:xfrm>
              <a:prstGeom prst="line">
                <a:avLst/>
              </a:prstGeom>
              <a:noFill/>
              <a:ln w="38100">
                <a:solidFill>
                  <a:schemeClr val="tx1"/>
                </a:solidFill>
                <a:round/>
                <a:headEnd/>
                <a:tailEnd/>
              </a:ln>
            </p:spPr>
            <p:txBody>
              <a:bodyPr wrap="none" anchor="ctr"/>
              <a:lstStyle/>
              <a:p>
                <a:endParaRPr lang="en-US"/>
              </a:p>
            </p:txBody>
          </p:sp>
        </p:grpSp>
      </p:grpSp>
      <p:grpSp>
        <p:nvGrpSpPr>
          <p:cNvPr id="23" name="Group 6"/>
          <p:cNvGrpSpPr>
            <a:grpSpLocks/>
          </p:cNvGrpSpPr>
          <p:nvPr/>
        </p:nvGrpSpPr>
        <p:grpSpPr bwMode="auto">
          <a:xfrm>
            <a:off x="1084933" y="3536255"/>
            <a:ext cx="2530475" cy="2362200"/>
            <a:chOff x="1289247" y="1474100"/>
            <a:chExt cx="3947907" cy="3909112"/>
          </a:xfrm>
        </p:grpSpPr>
        <p:sp>
          <p:nvSpPr>
            <p:cNvPr id="24" name="AutoShape 1042"/>
            <p:cNvSpPr>
              <a:spLocks noChangeArrowheads="1"/>
            </p:cNvSpPr>
            <p:nvPr/>
          </p:nvSpPr>
          <p:spPr bwMode="auto">
            <a:xfrm>
              <a:off x="1524000" y="1905000"/>
              <a:ext cx="3416300" cy="3478212"/>
            </a:xfrm>
            <a:custGeom>
              <a:avLst/>
              <a:gdLst>
                <a:gd name="T0" fmla="*/ 1708150 w 21600"/>
                <a:gd name="T1" fmla="*/ 0 h 21600"/>
                <a:gd name="T2" fmla="*/ 174453 w 21600"/>
                <a:gd name="T3" fmla="*/ 1766803 h 21600"/>
                <a:gd name="T4" fmla="*/ 1708150 w 21600"/>
                <a:gd name="T5" fmla="*/ 355068 h 21600"/>
                <a:gd name="T6" fmla="*/ 3241847 w 21600"/>
                <a:gd name="T7" fmla="*/ 1766803 h 21600"/>
                <a:gd name="T8" fmla="*/ 0 60000 65536"/>
                <a:gd name="T9" fmla="*/ 0 60000 65536"/>
                <a:gd name="T10" fmla="*/ 0 60000 65536"/>
                <a:gd name="T11" fmla="*/ 0 60000 65536"/>
                <a:gd name="T12" fmla="*/ 0 w 21600"/>
                <a:gd name="T13" fmla="*/ 0 h 21600"/>
                <a:gd name="T14" fmla="*/ 21600 w 21600"/>
                <a:gd name="T15" fmla="*/ 7915 h 21600"/>
              </a:gdLst>
              <a:ahLst/>
              <a:cxnLst>
                <a:cxn ang="T8">
                  <a:pos x="T0" y="T1"/>
                </a:cxn>
                <a:cxn ang="T9">
                  <a:pos x="T2" y="T3"/>
                </a:cxn>
                <a:cxn ang="T10">
                  <a:pos x="T4" y="T5"/>
                </a:cxn>
                <a:cxn ang="T11">
                  <a:pos x="T6" y="T7"/>
                </a:cxn>
              </a:cxnLst>
              <a:rect l="T12" t="T13" r="T14" b="T15"/>
              <a:pathLst>
                <a:path w="21600" h="21600">
                  <a:moveTo>
                    <a:pt x="2206" y="10952"/>
                  </a:moveTo>
                  <a:cubicBezTo>
                    <a:pt x="2205" y="10902"/>
                    <a:pt x="2205" y="10851"/>
                    <a:pt x="2205" y="10800"/>
                  </a:cubicBezTo>
                  <a:cubicBezTo>
                    <a:pt x="2205" y="6053"/>
                    <a:pt x="6053" y="2205"/>
                    <a:pt x="10800" y="2205"/>
                  </a:cubicBezTo>
                  <a:cubicBezTo>
                    <a:pt x="15546" y="2205"/>
                    <a:pt x="19395" y="6053"/>
                    <a:pt x="19395" y="10800"/>
                  </a:cubicBezTo>
                  <a:cubicBezTo>
                    <a:pt x="19395" y="10851"/>
                    <a:pt x="19394" y="10902"/>
                    <a:pt x="19393" y="10952"/>
                  </a:cubicBezTo>
                  <a:lnTo>
                    <a:pt x="21598" y="10992"/>
                  </a:lnTo>
                  <a:cubicBezTo>
                    <a:pt x="21599" y="10928"/>
                    <a:pt x="21600" y="10864"/>
                    <a:pt x="21600" y="10800"/>
                  </a:cubicBezTo>
                  <a:cubicBezTo>
                    <a:pt x="21600" y="4835"/>
                    <a:pt x="16764" y="0"/>
                    <a:pt x="10800" y="0"/>
                  </a:cubicBezTo>
                  <a:cubicBezTo>
                    <a:pt x="4835" y="0"/>
                    <a:pt x="0" y="4835"/>
                    <a:pt x="0" y="10800"/>
                  </a:cubicBezTo>
                  <a:cubicBezTo>
                    <a:pt x="-1" y="10864"/>
                    <a:pt x="0" y="10928"/>
                    <a:pt x="1" y="10992"/>
                  </a:cubicBezTo>
                  <a:close/>
                </a:path>
              </a:pathLst>
            </a:custGeom>
            <a:gradFill flip="none" rotWithShape="1">
              <a:gsLst>
                <a:gs pos="29000">
                  <a:schemeClr val="bg1"/>
                </a:gs>
                <a:gs pos="50000">
                  <a:srgbClr val="0096EA">
                    <a:tint val="44500"/>
                    <a:satMod val="160000"/>
                  </a:srgbClr>
                </a:gs>
                <a:gs pos="100000">
                  <a:srgbClr val="0096EA">
                    <a:tint val="23500"/>
                    <a:satMod val="160000"/>
                  </a:srgbClr>
                </a:gs>
              </a:gsLst>
              <a:lin ang="2700000" scaled="1"/>
              <a:tileRect/>
            </a:gradFill>
            <a:ln w="9525">
              <a:solidFill>
                <a:schemeClr val="tx1"/>
              </a:solidFill>
              <a:miter lim="800000"/>
              <a:headEnd/>
              <a:tailEnd/>
            </a:ln>
          </p:spPr>
          <p:txBody>
            <a:bodyPr wrap="none" anchor="ctr"/>
            <a:lstStyle/>
            <a:p>
              <a:endParaRPr lang="en-US"/>
            </a:p>
          </p:txBody>
        </p:sp>
        <p:grpSp>
          <p:nvGrpSpPr>
            <p:cNvPr id="25" name="Group 22"/>
            <p:cNvGrpSpPr>
              <a:grpSpLocks/>
            </p:cNvGrpSpPr>
            <p:nvPr/>
          </p:nvGrpSpPr>
          <p:grpSpPr bwMode="auto">
            <a:xfrm>
              <a:off x="1289247" y="1474100"/>
              <a:ext cx="3947907" cy="2677269"/>
              <a:chOff x="2470347" y="2518675"/>
              <a:chExt cx="3947907" cy="2677269"/>
            </a:xfrm>
          </p:grpSpPr>
          <p:sp>
            <p:nvSpPr>
              <p:cNvPr id="26" name="Text Box 1043"/>
              <p:cNvSpPr txBox="1">
                <a:spLocks noChangeArrowheads="1"/>
              </p:cNvSpPr>
              <p:nvPr/>
            </p:nvSpPr>
            <p:spPr bwMode="auto">
              <a:xfrm>
                <a:off x="5441941" y="4788482"/>
                <a:ext cx="976313" cy="407462"/>
              </a:xfrm>
              <a:prstGeom prst="rect">
                <a:avLst/>
              </a:prstGeom>
              <a:noFill/>
              <a:ln w="9525">
                <a:noFill/>
                <a:miter lim="800000"/>
                <a:headEnd/>
                <a:tailEnd/>
              </a:ln>
            </p:spPr>
            <p:txBody>
              <a:bodyPr>
                <a:spAutoFit/>
              </a:bodyPr>
              <a:lstStyle/>
              <a:p>
                <a:pPr eaLnBrk="0" hangingPunct="0">
                  <a:spcBef>
                    <a:spcPct val="50000"/>
                  </a:spcBef>
                  <a:buClr>
                    <a:srgbClr val="000000"/>
                  </a:buClr>
                  <a:buSzPct val="100000"/>
                  <a:buFont typeface="Times New Roman" pitchFamily="18" charset="0"/>
                  <a:buNone/>
                </a:pPr>
                <a:r>
                  <a:rPr lang="en-US" sz="1000">
                    <a:latin typeface="Tahoma" pitchFamily="34" charset="0"/>
                  </a:rPr>
                  <a:t>126V</a:t>
                </a:r>
                <a:endParaRPr lang="en-US" sz="1200">
                  <a:latin typeface="Tahoma" pitchFamily="34" charset="0"/>
                </a:endParaRPr>
              </a:p>
            </p:txBody>
          </p:sp>
          <p:sp>
            <p:nvSpPr>
              <p:cNvPr id="27" name="Text Box 1044"/>
              <p:cNvSpPr txBox="1">
                <a:spLocks noChangeArrowheads="1"/>
              </p:cNvSpPr>
              <p:nvPr/>
            </p:nvSpPr>
            <p:spPr bwMode="auto">
              <a:xfrm>
                <a:off x="4015576" y="2518675"/>
                <a:ext cx="807236" cy="407461"/>
              </a:xfrm>
              <a:prstGeom prst="rect">
                <a:avLst/>
              </a:prstGeom>
              <a:noFill/>
              <a:ln w="9525">
                <a:noFill/>
                <a:miter lim="800000"/>
                <a:headEnd/>
                <a:tailEnd/>
              </a:ln>
            </p:spPr>
            <p:txBody>
              <a:bodyPr>
                <a:spAutoFit/>
              </a:bodyPr>
              <a:lstStyle/>
              <a:p>
                <a:pPr algn="ctr" eaLnBrk="0" hangingPunct="0">
                  <a:spcBef>
                    <a:spcPct val="50000"/>
                  </a:spcBef>
                  <a:buClr>
                    <a:srgbClr val="000000"/>
                  </a:buClr>
                  <a:buSzPct val="100000"/>
                  <a:buFont typeface="Times New Roman" pitchFamily="18" charset="0"/>
                  <a:buNone/>
                </a:pPr>
                <a:r>
                  <a:rPr lang="en-US" sz="1000">
                    <a:latin typeface="Tahoma" pitchFamily="34" charset="0"/>
                  </a:rPr>
                  <a:t>120V</a:t>
                </a:r>
              </a:p>
            </p:txBody>
          </p:sp>
          <p:sp>
            <p:nvSpPr>
              <p:cNvPr id="28" name="Text Box 1045"/>
              <p:cNvSpPr txBox="1">
                <a:spLocks noChangeArrowheads="1"/>
              </p:cNvSpPr>
              <p:nvPr/>
            </p:nvSpPr>
            <p:spPr bwMode="auto">
              <a:xfrm>
                <a:off x="2470347" y="4788481"/>
                <a:ext cx="832046" cy="407461"/>
              </a:xfrm>
              <a:prstGeom prst="rect">
                <a:avLst/>
              </a:prstGeom>
              <a:noFill/>
              <a:ln w="9525">
                <a:noFill/>
                <a:miter lim="800000"/>
                <a:headEnd/>
                <a:tailEnd/>
              </a:ln>
            </p:spPr>
            <p:txBody>
              <a:bodyPr>
                <a:spAutoFit/>
              </a:bodyPr>
              <a:lstStyle/>
              <a:p>
                <a:pPr algn="ctr" eaLnBrk="0" hangingPunct="0">
                  <a:spcBef>
                    <a:spcPct val="50000"/>
                  </a:spcBef>
                  <a:buClr>
                    <a:srgbClr val="000000"/>
                  </a:buClr>
                  <a:buSzPct val="100000"/>
                  <a:buFont typeface="Times New Roman" pitchFamily="18" charset="0"/>
                  <a:buNone/>
                </a:pPr>
                <a:r>
                  <a:rPr lang="en-US" sz="1000">
                    <a:latin typeface="Tahoma" pitchFamily="34" charset="0"/>
                  </a:rPr>
                  <a:t>114V</a:t>
                </a:r>
              </a:p>
            </p:txBody>
          </p:sp>
          <p:sp>
            <p:nvSpPr>
              <p:cNvPr id="29" name="Line 1048"/>
              <p:cNvSpPr>
                <a:spLocks noChangeShapeType="1"/>
              </p:cNvSpPr>
              <p:nvPr/>
            </p:nvSpPr>
            <p:spPr bwMode="auto">
              <a:xfrm flipV="1">
                <a:off x="4441823" y="3527477"/>
                <a:ext cx="762389" cy="1168347"/>
              </a:xfrm>
              <a:prstGeom prst="line">
                <a:avLst/>
              </a:prstGeom>
              <a:noFill/>
              <a:ln w="76200">
                <a:solidFill>
                  <a:schemeClr val="tx1"/>
                </a:solidFill>
                <a:round/>
                <a:headEnd/>
                <a:tailEnd type="triangle" w="med" len="med"/>
              </a:ln>
            </p:spPr>
            <p:txBody>
              <a:bodyPr wrap="none" anchor="ctr"/>
              <a:lstStyle/>
              <a:p>
                <a:endParaRPr lang="en-US"/>
              </a:p>
            </p:txBody>
          </p:sp>
          <p:sp>
            <p:nvSpPr>
              <p:cNvPr id="30" name="Line 1051"/>
              <p:cNvSpPr>
                <a:spLocks noChangeShapeType="1"/>
              </p:cNvSpPr>
              <p:nvPr/>
            </p:nvSpPr>
            <p:spPr bwMode="auto">
              <a:xfrm>
                <a:off x="4416425" y="2867025"/>
                <a:ext cx="9525" cy="187325"/>
              </a:xfrm>
              <a:prstGeom prst="line">
                <a:avLst/>
              </a:prstGeom>
              <a:noFill/>
              <a:ln w="38100">
                <a:solidFill>
                  <a:schemeClr val="tx1"/>
                </a:solidFill>
                <a:round/>
                <a:headEnd/>
                <a:tailEnd/>
              </a:ln>
            </p:spPr>
            <p:txBody>
              <a:bodyPr wrap="none" anchor="ctr"/>
              <a:lstStyle/>
              <a:p>
                <a:endParaRPr lang="en-US"/>
              </a:p>
            </p:txBody>
          </p:sp>
          <p:sp>
            <p:nvSpPr>
              <p:cNvPr id="31" name="Line 1052"/>
              <p:cNvSpPr>
                <a:spLocks noChangeShapeType="1"/>
              </p:cNvSpPr>
              <p:nvPr/>
            </p:nvSpPr>
            <p:spPr bwMode="auto">
              <a:xfrm flipH="1">
                <a:off x="5329238" y="3173413"/>
                <a:ext cx="101600" cy="160337"/>
              </a:xfrm>
              <a:prstGeom prst="line">
                <a:avLst/>
              </a:prstGeom>
              <a:noFill/>
              <a:ln w="38100">
                <a:solidFill>
                  <a:schemeClr val="tx1"/>
                </a:solidFill>
                <a:round/>
                <a:headEnd/>
                <a:tailEnd/>
              </a:ln>
            </p:spPr>
            <p:txBody>
              <a:bodyPr wrap="none" anchor="ctr"/>
              <a:lstStyle/>
              <a:p>
                <a:endParaRPr lang="en-US"/>
              </a:p>
            </p:txBody>
          </p:sp>
          <p:sp>
            <p:nvSpPr>
              <p:cNvPr id="32" name="Line 1053"/>
              <p:cNvSpPr>
                <a:spLocks noChangeShapeType="1"/>
              </p:cNvSpPr>
              <p:nvPr/>
            </p:nvSpPr>
            <p:spPr bwMode="auto">
              <a:xfrm flipH="1">
                <a:off x="5868988" y="3811588"/>
                <a:ext cx="125412" cy="95250"/>
              </a:xfrm>
              <a:prstGeom prst="line">
                <a:avLst/>
              </a:prstGeom>
              <a:noFill/>
              <a:ln w="38100">
                <a:solidFill>
                  <a:schemeClr val="tx1"/>
                </a:solidFill>
                <a:round/>
                <a:headEnd/>
                <a:tailEnd/>
              </a:ln>
            </p:spPr>
            <p:txBody>
              <a:bodyPr wrap="none" anchor="ctr"/>
              <a:lstStyle/>
              <a:p>
                <a:endParaRPr lang="en-US"/>
              </a:p>
            </p:txBody>
          </p:sp>
          <p:sp>
            <p:nvSpPr>
              <p:cNvPr id="33" name="Line 1054"/>
              <p:cNvSpPr>
                <a:spLocks noChangeShapeType="1"/>
              </p:cNvSpPr>
              <p:nvPr/>
            </p:nvSpPr>
            <p:spPr bwMode="auto">
              <a:xfrm flipH="1">
                <a:off x="5695950" y="4718050"/>
                <a:ext cx="561975" cy="12700"/>
              </a:xfrm>
              <a:prstGeom prst="line">
                <a:avLst/>
              </a:prstGeom>
              <a:noFill/>
              <a:ln w="38100">
                <a:solidFill>
                  <a:schemeClr val="tx1"/>
                </a:solidFill>
                <a:round/>
                <a:headEnd/>
                <a:tailEnd/>
              </a:ln>
            </p:spPr>
            <p:txBody>
              <a:bodyPr wrap="none" anchor="ctr"/>
              <a:lstStyle/>
              <a:p>
                <a:endParaRPr lang="en-US"/>
              </a:p>
            </p:txBody>
          </p:sp>
          <p:sp>
            <p:nvSpPr>
              <p:cNvPr id="34" name="Line 1055"/>
              <p:cNvSpPr>
                <a:spLocks noChangeShapeType="1"/>
              </p:cNvSpPr>
              <p:nvPr/>
            </p:nvSpPr>
            <p:spPr bwMode="auto">
              <a:xfrm>
                <a:off x="3602038" y="3087688"/>
                <a:ext cx="79375" cy="141287"/>
              </a:xfrm>
              <a:prstGeom prst="line">
                <a:avLst/>
              </a:prstGeom>
              <a:noFill/>
              <a:ln w="38100">
                <a:solidFill>
                  <a:schemeClr val="tx1"/>
                </a:solidFill>
                <a:round/>
                <a:headEnd/>
                <a:tailEnd/>
              </a:ln>
            </p:spPr>
            <p:txBody>
              <a:bodyPr wrap="none" anchor="ctr"/>
              <a:lstStyle/>
              <a:p>
                <a:endParaRPr lang="en-US"/>
              </a:p>
            </p:txBody>
          </p:sp>
          <p:sp>
            <p:nvSpPr>
              <p:cNvPr id="35" name="Line 1056"/>
              <p:cNvSpPr>
                <a:spLocks noChangeShapeType="1"/>
              </p:cNvSpPr>
              <p:nvPr/>
            </p:nvSpPr>
            <p:spPr bwMode="auto">
              <a:xfrm>
                <a:off x="2906713" y="3744913"/>
                <a:ext cx="165100" cy="84137"/>
              </a:xfrm>
              <a:prstGeom prst="line">
                <a:avLst/>
              </a:prstGeom>
              <a:noFill/>
              <a:ln w="38100">
                <a:solidFill>
                  <a:schemeClr val="tx1"/>
                </a:solidFill>
                <a:round/>
                <a:headEnd/>
                <a:tailEnd/>
              </a:ln>
            </p:spPr>
            <p:txBody>
              <a:bodyPr wrap="none" anchor="ctr"/>
              <a:lstStyle/>
              <a:p>
                <a:endParaRPr lang="en-US"/>
              </a:p>
            </p:txBody>
          </p:sp>
          <p:sp>
            <p:nvSpPr>
              <p:cNvPr id="36" name="Line 1057"/>
              <p:cNvSpPr>
                <a:spLocks noChangeShapeType="1"/>
              </p:cNvSpPr>
              <p:nvPr/>
            </p:nvSpPr>
            <p:spPr bwMode="auto">
              <a:xfrm flipH="1">
                <a:off x="2624138" y="4719638"/>
                <a:ext cx="539750" cy="7937"/>
              </a:xfrm>
              <a:prstGeom prst="line">
                <a:avLst/>
              </a:prstGeom>
              <a:noFill/>
              <a:ln w="38100">
                <a:solidFill>
                  <a:schemeClr val="tx1"/>
                </a:solidFill>
                <a:round/>
                <a:headEnd/>
                <a:tailEnd/>
              </a:ln>
            </p:spPr>
            <p:txBody>
              <a:bodyPr wrap="none" anchor="ctr"/>
              <a:lstStyle/>
              <a:p>
                <a:endParaRPr lang="en-US"/>
              </a:p>
            </p:txBody>
          </p:sp>
        </p:grpSp>
      </p:grpSp>
      <p:graphicFrame>
        <p:nvGraphicFramePr>
          <p:cNvPr id="48" name="Chart 47"/>
          <p:cNvGraphicFramePr/>
          <p:nvPr>
            <p:extLst>
              <p:ext uri="{D42A27DB-BD31-4B8C-83A1-F6EECF244321}">
                <p14:modId xmlns:p14="http://schemas.microsoft.com/office/powerpoint/2010/main" val="1173945907"/>
              </p:ext>
            </p:extLst>
          </p:nvPr>
        </p:nvGraphicFramePr>
        <p:xfrm>
          <a:off x="4599296" y="1627251"/>
          <a:ext cx="4352657" cy="35179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1415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en-US" smtClean="0"/>
              <a:t>Pullman Regional Demonstration Project</a:t>
            </a:r>
            <a:endParaRPr lang="en-US" dirty="0" smtClean="0"/>
          </a:p>
        </p:txBody>
      </p:sp>
      <p:sp>
        <p:nvSpPr>
          <p:cNvPr id="62466" name="Rectangle 3"/>
          <p:cNvSpPr>
            <a:spLocks noGrp="1" noChangeArrowheads="1"/>
          </p:cNvSpPr>
          <p:nvPr>
            <p:ph sz="half" idx="2"/>
          </p:nvPr>
        </p:nvSpPr>
        <p:spPr/>
        <p:txBody>
          <a:bodyPr/>
          <a:lstStyle/>
          <a:p>
            <a:r>
              <a:rPr lang="en-US" dirty="0" smtClean="0"/>
              <a:t>Enable active participation by customers through home automation/demand response</a:t>
            </a:r>
          </a:p>
          <a:p>
            <a:pPr lvl="1"/>
            <a:r>
              <a:rPr lang="en-US" dirty="0" smtClean="0"/>
              <a:t>Automated meters</a:t>
            </a:r>
          </a:p>
          <a:p>
            <a:pPr lvl="1"/>
            <a:r>
              <a:rPr lang="en-US" dirty="0" smtClean="0"/>
              <a:t>In-home control </a:t>
            </a:r>
          </a:p>
          <a:p>
            <a:pPr lvl="1"/>
            <a:r>
              <a:rPr lang="en-US" dirty="0" smtClean="0"/>
              <a:t>Home automation </a:t>
            </a:r>
          </a:p>
          <a:p>
            <a:r>
              <a:rPr lang="en-US" dirty="0" smtClean="0"/>
              <a:t>Accommodate many generation and storage options</a:t>
            </a:r>
          </a:p>
          <a:p>
            <a:pPr lvl="1"/>
            <a:r>
              <a:rPr lang="en-US" dirty="0" smtClean="0"/>
              <a:t>Wind integration/control</a:t>
            </a:r>
          </a:p>
          <a:p>
            <a:pPr lvl="1"/>
            <a:r>
              <a:rPr lang="en-US" dirty="0" smtClean="0"/>
              <a:t>Battery backup</a:t>
            </a:r>
          </a:p>
          <a:p>
            <a:pPr lvl="1"/>
            <a:r>
              <a:rPr lang="en-US" dirty="0" smtClean="0"/>
              <a:t>Automated control</a:t>
            </a:r>
          </a:p>
          <a:p>
            <a:r>
              <a:rPr lang="en-US" dirty="0" smtClean="0"/>
              <a:t>Workforce development via smart grid class at Washington State University</a:t>
            </a:r>
          </a:p>
        </p:txBody>
      </p:sp>
      <p:sp>
        <p:nvSpPr>
          <p:cNvPr id="2" name="Subtitle 1"/>
          <p:cNvSpPr>
            <a:spLocks noGrp="1"/>
          </p:cNvSpPr>
          <p:nvPr>
            <p:ph type="subTitle" idx="1"/>
          </p:nvPr>
        </p:nvSpPr>
        <p:spPr/>
        <p:txBody>
          <a:bodyPr/>
          <a:lstStyle/>
          <a:p>
            <a:r>
              <a:rPr lang="en-US" smtClean="0"/>
              <a:t>Focused on many aspects of smart grid</a:t>
            </a:r>
            <a:endParaRPr lang="en-US" dirty="0"/>
          </a:p>
        </p:txBody>
      </p:sp>
    </p:spTree>
    <p:extLst>
      <p:ext uri="{BB962C8B-B14F-4D97-AF65-F5344CB8AC3E}">
        <p14:creationId xmlns:p14="http://schemas.microsoft.com/office/powerpoint/2010/main" val="1450803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1"/>
          </p:nvPr>
        </p:nvSpPr>
        <p:spPr/>
        <p:txBody>
          <a:bodyPr>
            <a:normAutofit fontScale="70000" lnSpcReduction="20000"/>
          </a:bodyPr>
          <a:lstStyle/>
          <a:p>
            <a:pPr marL="177800" indent="-177800">
              <a:lnSpc>
                <a:spcPct val="110000"/>
              </a:lnSpc>
              <a:spcBef>
                <a:spcPts val="600"/>
              </a:spcBef>
              <a:buFont typeface="Wingdings" pitchFamily="2" charset="2"/>
              <a:buChar char="§"/>
            </a:pPr>
            <a:r>
              <a:rPr lang="en-US" dirty="0"/>
              <a:t>Switching </a:t>
            </a:r>
          </a:p>
          <a:p>
            <a:pPr lvl="1">
              <a:lnSpc>
                <a:spcPct val="110000"/>
              </a:lnSpc>
              <a:spcBef>
                <a:spcPts val="600"/>
              </a:spcBef>
            </a:pPr>
            <a:r>
              <a:rPr lang="en-US" dirty="0"/>
              <a:t>Devices remotely operable</a:t>
            </a:r>
          </a:p>
          <a:p>
            <a:pPr lvl="1">
              <a:lnSpc>
                <a:spcPct val="110000"/>
              </a:lnSpc>
              <a:spcBef>
                <a:spcPts val="600"/>
              </a:spcBef>
            </a:pPr>
            <a:r>
              <a:rPr lang="en-US" dirty="0"/>
              <a:t>Conservation voltage reduction</a:t>
            </a:r>
          </a:p>
          <a:p>
            <a:pPr lvl="1">
              <a:lnSpc>
                <a:spcPct val="110000"/>
              </a:lnSpc>
              <a:spcBef>
                <a:spcPts val="600"/>
              </a:spcBef>
            </a:pPr>
            <a:r>
              <a:rPr lang="en-US" dirty="0"/>
              <a:t>Optimal switching flow</a:t>
            </a:r>
          </a:p>
          <a:p>
            <a:pPr marL="177800" indent="-177800">
              <a:lnSpc>
                <a:spcPct val="110000"/>
              </a:lnSpc>
              <a:spcBef>
                <a:spcPts val="600"/>
              </a:spcBef>
              <a:buFont typeface="Wingdings" pitchFamily="2" charset="2"/>
              <a:buChar char="§"/>
            </a:pPr>
            <a:r>
              <a:rPr lang="en-US" dirty="0"/>
              <a:t>Voltage management</a:t>
            </a:r>
          </a:p>
          <a:p>
            <a:pPr lvl="1">
              <a:lnSpc>
                <a:spcPct val="110000"/>
              </a:lnSpc>
              <a:spcBef>
                <a:spcPts val="600"/>
              </a:spcBef>
            </a:pPr>
            <a:r>
              <a:rPr lang="en-US" dirty="0" smtClean="0"/>
              <a:t>Devices </a:t>
            </a:r>
            <a:r>
              <a:rPr lang="en-US" dirty="0"/>
              <a:t>include voltage and current sensing</a:t>
            </a:r>
          </a:p>
          <a:p>
            <a:pPr lvl="1">
              <a:lnSpc>
                <a:spcPct val="110000"/>
              </a:lnSpc>
              <a:spcBef>
                <a:spcPts val="600"/>
              </a:spcBef>
            </a:pPr>
            <a:r>
              <a:rPr lang="en-US" dirty="0"/>
              <a:t>  DMS simulates loads</a:t>
            </a:r>
          </a:p>
          <a:p>
            <a:pPr lvl="1">
              <a:lnSpc>
                <a:spcPct val="110000"/>
              </a:lnSpc>
              <a:spcBef>
                <a:spcPts val="600"/>
              </a:spcBef>
            </a:pPr>
            <a:r>
              <a:rPr lang="en-US" dirty="0"/>
              <a:t>  Active Volt/VAR </a:t>
            </a:r>
            <a:r>
              <a:rPr lang="en-US" dirty="0" smtClean="0"/>
              <a:t>management</a:t>
            </a:r>
            <a:endParaRPr lang="en-US" dirty="0"/>
          </a:p>
        </p:txBody>
      </p:sp>
      <p:sp>
        <p:nvSpPr>
          <p:cNvPr id="5" name="Content Placeholder 4"/>
          <p:cNvSpPr>
            <a:spLocks noGrp="1"/>
          </p:cNvSpPr>
          <p:nvPr>
            <p:ph idx="13"/>
          </p:nvPr>
        </p:nvSpPr>
        <p:spPr/>
        <p:txBody>
          <a:bodyPr/>
          <a:lstStyle/>
          <a:p>
            <a:pPr marL="285750" indent="-285750">
              <a:spcBef>
                <a:spcPts val="600"/>
              </a:spcBef>
              <a:buFont typeface="Wingdings" pitchFamily="2" charset="2"/>
              <a:buChar char="§"/>
            </a:pPr>
            <a:r>
              <a:rPr lang="en-US" sz="1300" dirty="0" smtClean="0"/>
              <a:t>Itron </a:t>
            </a:r>
            <a:r>
              <a:rPr lang="en-US" sz="1300" dirty="0" err="1"/>
              <a:t>OpenWay</a:t>
            </a:r>
            <a:r>
              <a:rPr lang="en-US" sz="1300" dirty="0"/>
              <a:t> electric and gas meters</a:t>
            </a:r>
          </a:p>
          <a:p>
            <a:pPr marL="285750" indent="-285750">
              <a:spcBef>
                <a:spcPts val="600"/>
              </a:spcBef>
              <a:buFont typeface="Wingdings" pitchFamily="2" charset="2"/>
              <a:buChar char="§"/>
            </a:pPr>
            <a:r>
              <a:rPr lang="en-US" sz="1300" dirty="0"/>
              <a:t>Five minute electric interval reads</a:t>
            </a:r>
          </a:p>
          <a:p>
            <a:pPr marL="285750" indent="-285750">
              <a:spcBef>
                <a:spcPts val="600"/>
              </a:spcBef>
              <a:buFont typeface="Wingdings" pitchFamily="2" charset="2"/>
              <a:buChar char="§"/>
            </a:pPr>
            <a:r>
              <a:rPr lang="en-US" sz="1300" dirty="0"/>
              <a:t>Daily gas reads</a:t>
            </a:r>
          </a:p>
          <a:p>
            <a:endParaRPr lang="en-US" dirty="0"/>
          </a:p>
        </p:txBody>
      </p:sp>
      <p:sp>
        <p:nvSpPr>
          <p:cNvPr id="7" name="Title 6"/>
          <p:cNvSpPr>
            <a:spLocks noGrp="1"/>
          </p:cNvSpPr>
          <p:nvPr>
            <p:ph type="title"/>
          </p:nvPr>
        </p:nvSpPr>
        <p:spPr/>
        <p:txBody>
          <a:bodyPr/>
          <a:lstStyle/>
          <a:p>
            <a:r>
              <a:rPr lang="en-US" dirty="0" smtClean="0"/>
              <a:t>Pullman Regional Demonstration Project</a:t>
            </a:r>
            <a:endParaRPr lang="en-US" dirty="0"/>
          </a:p>
        </p:txBody>
      </p:sp>
      <p:sp>
        <p:nvSpPr>
          <p:cNvPr id="9" name="Subtitle 8"/>
          <p:cNvSpPr>
            <a:spLocks noGrp="1"/>
          </p:cNvSpPr>
          <p:nvPr>
            <p:ph type="subTitle" idx="15"/>
          </p:nvPr>
        </p:nvSpPr>
        <p:spPr/>
        <p:txBody>
          <a:bodyPr/>
          <a:lstStyle/>
          <a:p>
            <a:r>
              <a:rPr lang="en-US" dirty="0" smtClean="0"/>
              <a:t>Feeder and metering automation </a:t>
            </a:r>
            <a:endParaRPr lang="en-US" dirty="0"/>
          </a:p>
        </p:txBody>
      </p:sp>
      <p:pic>
        <p:nvPicPr>
          <p:cNvPr id="16" name="Picture 2"/>
          <p:cNvPicPr>
            <a:picLocks noChangeAspect="1" noChangeArrowheads="1"/>
          </p:cNvPicPr>
          <p:nvPr/>
        </p:nvPicPr>
        <p:blipFill rotWithShape="1">
          <a:blip r:embed="rId3" cstate="email"/>
          <a:srcRect/>
          <a:stretch/>
        </p:blipFill>
        <p:spPr bwMode="auto">
          <a:xfrm>
            <a:off x="1471493" y="1635989"/>
            <a:ext cx="3064501" cy="2136129"/>
          </a:xfrm>
          <a:prstGeom prst="rect">
            <a:avLst/>
          </a:prstGeom>
          <a:solidFill>
            <a:schemeClr val="bg2">
              <a:lumMod val="60000"/>
              <a:lumOff val="40000"/>
            </a:schemeClr>
          </a:solidFill>
          <a:ln w="3175">
            <a:solidFill>
              <a:schemeClr val="bg2">
                <a:lumMod val="60000"/>
                <a:lumOff val="40000"/>
              </a:schemeClr>
            </a:solidFill>
          </a:ln>
          <a:effectLst/>
        </p:spPr>
      </p:pic>
      <p:sp>
        <p:nvSpPr>
          <p:cNvPr id="22" name="TextBox 21"/>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pic>
        <p:nvPicPr>
          <p:cNvPr id="19" name="Picture 6"/>
          <p:cNvPicPr>
            <a:picLocks noChangeArrowheads="1"/>
          </p:cNvPicPr>
          <p:nvPr/>
        </p:nvPicPr>
        <p:blipFill>
          <a:blip r:embed="rId4" cstate="email"/>
          <a:srcRect/>
          <a:stretch>
            <a:fillRect/>
          </a:stretch>
        </p:blipFill>
        <p:spPr bwMode="auto">
          <a:xfrm>
            <a:off x="5003826" y="1614488"/>
            <a:ext cx="2334122" cy="2261476"/>
          </a:xfrm>
          <a:prstGeom prst="rect">
            <a:avLst/>
          </a:prstGeom>
          <a:ln>
            <a:noFill/>
          </a:ln>
          <a:effectLst>
            <a:softEdge rad="112500"/>
          </a:effectLst>
        </p:spPr>
      </p:pic>
    </p:spTree>
    <p:extLst>
      <p:ext uri="{BB962C8B-B14F-4D97-AF65-F5344CB8AC3E}">
        <p14:creationId xmlns:p14="http://schemas.microsoft.com/office/powerpoint/2010/main" val="1009535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10"/>
          </p:nvPr>
        </p:nvSpPr>
        <p:spPr/>
        <p:txBody>
          <a:bodyPr/>
          <a:lstStyle/>
          <a:p>
            <a:r>
              <a:rPr lang="en-US" dirty="0"/>
              <a:t>Faulted circuit indicators – enhanced fault localization</a:t>
            </a:r>
          </a:p>
          <a:p>
            <a:r>
              <a:rPr lang="en-US" dirty="0"/>
              <a:t>Smart transformers – transformer loading </a:t>
            </a:r>
            <a:r>
              <a:rPr lang="en-US" dirty="0" smtClean="0"/>
              <a:t>information</a:t>
            </a:r>
            <a:endParaRPr lang="en-US" dirty="0"/>
          </a:p>
        </p:txBody>
      </p:sp>
      <p:sp>
        <p:nvSpPr>
          <p:cNvPr id="2" name="Title 1"/>
          <p:cNvSpPr>
            <a:spLocks noGrp="1"/>
          </p:cNvSpPr>
          <p:nvPr>
            <p:ph type="title"/>
          </p:nvPr>
        </p:nvSpPr>
        <p:spPr/>
        <p:txBody>
          <a:bodyPr/>
          <a:lstStyle/>
          <a:p>
            <a:r>
              <a:rPr lang="en-US" dirty="0" smtClean="0"/>
              <a:t>Pullman Regional Demonstration Project</a:t>
            </a:r>
            <a:endParaRPr lang="en-US" dirty="0"/>
          </a:p>
        </p:txBody>
      </p:sp>
      <p:sp>
        <p:nvSpPr>
          <p:cNvPr id="4" name="Subtitle 3"/>
          <p:cNvSpPr>
            <a:spLocks noGrp="1"/>
          </p:cNvSpPr>
          <p:nvPr>
            <p:ph type="subTitle" idx="1"/>
          </p:nvPr>
        </p:nvSpPr>
        <p:spPr/>
        <p:txBody>
          <a:bodyPr/>
          <a:lstStyle/>
          <a:p>
            <a:r>
              <a:rPr lang="en-US" smtClean="0"/>
              <a:t>Enhanced automation devices</a:t>
            </a:r>
            <a:endParaRPr lang="en-US" dirty="0"/>
          </a:p>
        </p:txBody>
      </p:sp>
      <p:pic>
        <p:nvPicPr>
          <p:cNvPr id="2050" name="Picture 2" descr="http://www.horstmanngmbh.com/products-en/short-circuit-and-earth-fault-indicators/short-circuit-indicator-for-overhead-lines/navigator-lm/photo_large"/>
          <p:cNvPicPr>
            <a:picLocks noChangeAspect="1" noChangeArrowheads="1"/>
          </p:cNvPicPr>
          <p:nvPr/>
        </p:nvPicPr>
        <p:blipFill>
          <a:blip r:embed="rId3" cstate="email"/>
          <a:srcRect/>
          <a:stretch>
            <a:fillRect/>
          </a:stretch>
        </p:blipFill>
        <p:spPr bwMode="auto">
          <a:xfrm>
            <a:off x="1887034" y="1607294"/>
            <a:ext cx="2205798" cy="2216994"/>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1026" name="Picture 2"/>
          <p:cNvPicPr>
            <a:picLocks noChangeAspect="1" noChangeArrowheads="1"/>
          </p:cNvPicPr>
          <p:nvPr/>
        </p:nvPicPr>
        <p:blipFill>
          <a:blip r:embed="rId4" cstate="email"/>
          <a:srcRect/>
          <a:stretch>
            <a:fillRect/>
          </a:stretch>
        </p:blipFill>
        <p:spPr bwMode="auto">
          <a:xfrm>
            <a:off x="5220072" y="1592263"/>
            <a:ext cx="1980667" cy="2232025"/>
          </a:xfrm>
          <a:prstGeom prst="rect">
            <a:avLst/>
          </a:prstGeom>
          <a:noFill/>
          <a:ln w="9525">
            <a:solidFill>
              <a:schemeClr val="bg2">
                <a:lumMod val="50000"/>
              </a:schemeClr>
            </a:solidFill>
            <a:miter lim="800000"/>
            <a:headEnd/>
            <a:tailEnd/>
          </a:ln>
          <a:effectLst/>
        </p:spPr>
      </p:pic>
      <p:sp>
        <p:nvSpPr>
          <p:cNvPr id="21" name="TextBox 20"/>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460898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c.photoshelter.com/img-get/I0000yr8s_TKgAYk/s/600/600/Control-Room-003.jpg"/>
          <p:cNvPicPr>
            <a:picLocks noChangeAspect="1" noChangeArrowheads="1"/>
          </p:cNvPicPr>
          <p:nvPr/>
        </p:nvPicPr>
        <p:blipFill>
          <a:blip r:embed="rId2" cstate="email"/>
          <a:srcRect/>
          <a:stretch>
            <a:fillRect/>
          </a:stretch>
        </p:blipFill>
        <p:spPr bwMode="auto">
          <a:xfrm>
            <a:off x="215900" y="1592262"/>
            <a:ext cx="8712199" cy="4608513"/>
          </a:xfrm>
          <a:prstGeom prst="rect">
            <a:avLst/>
          </a:prstGeom>
          <a:ln>
            <a:noFill/>
          </a:ln>
          <a:effectLst/>
        </p:spPr>
      </p:pic>
      <p:sp>
        <p:nvSpPr>
          <p:cNvPr id="4" name="Title 3"/>
          <p:cNvSpPr>
            <a:spLocks noGrp="1"/>
          </p:cNvSpPr>
          <p:nvPr>
            <p:ph type="title"/>
          </p:nvPr>
        </p:nvSpPr>
        <p:spPr/>
        <p:txBody>
          <a:bodyPr/>
          <a:lstStyle/>
          <a:p>
            <a:r>
              <a:rPr lang="en-US" dirty="0"/>
              <a:t>Pullman Regional Demonstration Project</a:t>
            </a:r>
          </a:p>
        </p:txBody>
      </p:sp>
      <p:sp>
        <p:nvSpPr>
          <p:cNvPr id="6" name="Subtitle 5"/>
          <p:cNvSpPr>
            <a:spLocks noGrp="1"/>
          </p:cNvSpPr>
          <p:nvPr>
            <p:ph type="subTitle" idx="10"/>
          </p:nvPr>
        </p:nvSpPr>
        <p:spPr/>
        <p:txBody>
          <a:bodyPr>
            <a:normAutofit/>
          </a:bodyPr>
          <a:lstStyle/>
          <a:p>
            <a:r>
              <a:rPr lang="en-US" dirty="0" smtClean="0"/>
              <a:t>Real-time monitoring of distribution circuit loading</a:t>
            </a:r>
            <a:endParaRPr lang="en-US" dirty="0"/>
          </a:p>
        </p:txBody>
      </p:sp>
      <p:sp>
        <p:nvSpPr>
          <p:cNvPr id="9" name="TextBox 8"/>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29437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Tropos opportunity summary</a:t>
            </a:r>
            <a:r>
              <a:rPr lang="en-US" dirty="0"/>
              <a:t/>
            </a:r>
            <a:br>
              <a:rPr lang="en-US" dirty="0"/>
            </a:br>
            <a:endParaRPr lang="en-US" dirty="0"/>
          </a:p>
        </p:txBody>
      </p:sp>
      <p:sp>
        <p:nvSpPr>
          <p:cNvPr id="4" name="Content Placeholder 3"/>
          <p:cNvSpPr>
            <a:spLocks noGrp="1"/>
          </p:cNvSpPr>
          <p:nvPr>
            <p:ph sz="half" idx="2"/>
          </p:nvPr>
        </p:nvSpPr>
        <p:spPr/>
        <p:txBody>
          <a:bodyPr>
            <a:normAutofit/>
          </a:bodyPr>
          <a:lstStyle/>
          <a:p>
            <a:r>
              <a:rPr lang="en-US" dirty="0"/>
              <a:t>Spokane Smart Circuits Project</a:t>
            </a:r>
            <a:endParaRPr lang="en-US" dirty="0" smtClean="0"/>
          </a:p>
          <a:p>
            <a:pPr lvl="1"/>
            <a:r>
              <a:rPr lang="en-US" dirty="0" smtClean="0"/>
              <a:t>450 routers</a:t>
            </a:r>
          </a:p>
          <a:p>
            <a:pPr lvl="1"/>
            <a:r>
              <a:rPr lang="en-US" dirty="0" smtClean="0"/>
              <a:t>Partner: none – Tropos direct</a:t>
            </a:r>
          </a:p>
          <a:p>
            <a:r>
              <a:rPr lang="en-US" dirty="0"/>
              <a:t>Pullman Regional Demonstration Project</a:t>
            </a:r>
          </a:p>
          <a:p>
            <a:pPr lvl="1"/>
            <a:r>
              <a:rPr lang="en-US" dirty="0"/>
              <a:t>100 in </a:t>
            </a:r>
            <a:r>
              <a:rPr lang="en-US" dirty="0" err="1" smtClean="0"/>
              <a:t>Itron</a:t>
            </a:r>
            <a:r>
              <a:rPr lang="en-US" dirty="0" smtClean="0"/>
              <a:t>-branded routers</a:t>
            </a:r>
          </a:p>
          <a:p>
            <a:pPr lvl="1"/>
            <a:r>
              <a:rPr lang="en-US" dirty="0" smtClean="0"/>
              <a:t>100 Tropos 1410-B bridges integrated in transformers</a:t>
            </a:r>
          </a:p>
          <a:p>
            <a:pPr lvl="1"/>
            <a:r>
              <a:rPr lang="en-US" dirty="0" smtClean="0"/>
              <a:t>Partners: </a:t>
            </a:r>
            <a:r>
              <a:rPr lang="en-US" dirty="0" err="1" smtClean="0"/>
              <a:t>Itron</a:t>
            </a:r>
            <a:r>
              <a:rPr lang="en-US" dirty="0" smtClean="0"/>
              <a:t>, Howard</a:t>
            </a:r>
            <a:endParaRPr lang="en-US" dirty="0"/>
          </a:p>
          <a:p>
            <a:r>
              <a:rPr lang="en-US" dirty="0"/>
              <a:t>Potential to expand to </a:t>
            </a:r>
            <a:r>
              <a:rPr lang="en-US" dirty="0" smtClean="0"/>
              <a:t>other portions of </a:t>
            </a:r>
            <a:r>
              <a:rPr lang="en-US" dirty="0" err="1" smtClean="0"/>
              <a:t>Avista’s</a:t>
            </a:r>
            <a:r>
              <a:rPr lang="en-US" smtClean="0"/>
              <a:t> service area</a:t>
            </a:r>
            <a:endParaRPr lang="en-US" dirty="0"/>
          </a:p>
        </p:txBody>
      </p:sp>
      <p:sp>
        <p:nvSpPr>
          <p:cNvPr id="5" name="Subtitle 4"/>
          <p:cNvSpPr>
            <a:spLocks noGrp="1"/>
          </p:cNvSpPr>
          <p:nvPr>
            <p:ph type="subTitle" idx="1"/>
          </p:nvPr>
        </p:nvSpPr>
        <p:spPr/>
        <p:txBody>
          <a:bodyPr/>
          <a:lstStyle/>
          <a:p>
            <a:r>
              <a:rPr lang="en-US" dirty="0"/>
              <a:t>Avista Spokane and </a:t>
            </a:r>
            <a:r>
              <a:rPr lang="en-US" dirty="0" smtClean="0"/>
              <a:t>Pullman</a:t>
            </a:r>
            <a:endParaRPr lang="en-US" dirty="0"/>
          </a:p>
        </p:txBody>
      </p:sp>
    </p:spTree>
    <p:extLst>
      <p:ext uri="{BB962C8B-B14F-4D97-AF65-F5344CB8AC3E}">
        <p14:creationId xmlns:p14="http://schemas.microsoft.com/office/powerpoint/2010/main" val="219563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txBox="1">
            <a:spLocks/>
          </p:cNvSpPr>
          <p:nvPr/>
        </p:nvSpPr>
        <p:spPr>
          <a:xfrm>
            <a:off x="215900" y="4863885"/>
            <a:ext cx="8712200" cy="2019289"/>
          </a:xfrm>
          <a:prstGeom prst="rect">
            <a:avLst/>
          </a:prstGeom>
        </p:spPr>
        <p:txBody>
          <a:bodyPr vert="horz" lIns="144000" tIns="144000" rIns="0" bIns="0" rtlCol="0" anchor="t" anchorCtr="0">
            <a:normAutofit/>
          </a:bodyPr>
          <a:lstStyle>
            <a:lvl1pPr algn="l" defTabSz="914400" rtl="0" eaLnBrk="1" latinLnBrk="0" hangingPunct="1">
              <a:lnSpc>
                <a:spcPct val="90000"/>
              </a:lnSpc>
              <a:spcBef>
                <a:spcPct val="0"/>
              </a:spcBef>
              <a:buNone/>
              <a:defRPr lang="de-DE" sz="5400" kern="1200" baseline="0" dirty="0" smtClean="0">
                <a:solidFill>
                  <a:schemeClr val="accent2"/>
                </a:solidFill>
                <a:latin typeface="Arial" pitchFamily="34" charset="0"/>
                <a:ea typeface="+mj-ea"/>
                <a:cs typeface="Arial" pitchFamily="34" charset="0"/>
              </a:defRPr>
            </a:lvl1pPr>
          </a:lstStyle>
          <a:p>
            <a:r>
              <a:rPr lang="en-US" dirty="0" smtClean="0"/>
              <a:t>Detroit Edison</a:t>
            </a:r>
            <a:endParaRPr lang="en-US" dirty="0"/>
          </a:p>
        </p:txBody>
      </p:sp>
      <p:pic>
        <p:nvPicPr>
          <p:cNvPr id="2052" name="Picture 4" descr="http://www.paragonapartments.com/blog/wp-content/uploads/2012/10/detroit-skyline-at-night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48" y="266129"/>
            <a:ext cx="8693626" cy="434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390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5" name="Picture 2" descr="C:\Users\denise.barton\Pictures\Detroit\CopyofDSC01394.jpg"/>
          <p:cNvPicPr>
            <a:picLocks noChangeAspect="1" noChangeArrowheads="1"/>
          </p:cNvPicPr>
          <p:nvPr/>
        </p:nvPicPr>
        <p:blipFill>
          <a:blip r:embed="rId4"/>
          <a:srcRect l="33009" r="201" b="15771"/>
          <a:stretch>
            <a:fillRect/>
          </a:stretch>
        </p:blipFill>
        <p:spPr bwMode="auto">
          <a:xfrm>
            <a:off x="1331913" y="1592263"/>
            <a:ext cx="3303587" cy="2649537"/>
          </a:xfrm>
          <a:prstGeom prst="rect">
            <a:avLst/>
          </a:prstGeom>
          <a:noFill/>
          <a:ln w="9525">
            <a:noFill/>
            <a:miter lim="800000"/>
            <a:headEnd/>
            <a:tailEnd/>
          </a:ln>
        </p:spPr>
      </p:pic>
      <p:sp>
        <p:nvSpPr>
          <p:cNvPr id="82946" name="Footer Placeholder 3"/>
          <p:cNvSpPr>
            <a:spLocks noGrp="1"/>
          </p:cNvSpPr>
          <p:nvPr>
            <p:ph type="ftr" sz="quarter" idx="4294967295"/>
          </p:nvPr>
        </p:nvSpPr>
        <p:spPr>
          <a:xfrm>
            <a:off x="215900" y="6200775"/>
            <a:ext cx="1260475" cy="657225"/>
          </a:xfrm>
          <a:prstGeom prst="rect">
            <a:avLst/>
          </a:prstGeom>
          <a:noFill/>
        </p:spPr>
        <p:txBody>
          <a:bodyPr/>
          <a:lstStyle/>
          <a:p>
            <a:endParaRPr lang="en-US" dirty="0" smtClean="0">
              <a:solidFill>
                <a:schemeClr val="hlink"/>
              </a:solidFill>
              <a:cs typeface="Arabic Transparent" pitchFamily="34" charset="0"/>
            </a:endParaRPr>
          </a:p>
          <a:p>
            <a:endParaRPr lang="en-US" b="1" dirty="0" smtClean="0">
              <a:cs typeface="Arabic Transparent" pitchFamily="34" charset="0"/>
            </a:endParaRPr>
          </a:p>
        </p:txBody>
      </p:sp>
      <p:sp>
        <p:nvSpPr>
          <p:cNvPr id="82947" name="Rectangle 2"/>
          <p:cNvSpPr>
            <a:spLocks noGrp="1" noChangeArrowheads="1"/>
          </p:cNvSpPr>
          <p:nvPr>
            <p:ph type="title"/>
          </p:nvPr>
        </p:nvSpPr>
        <p:spPr/>
        <p:txBody>
          <a:bodyPr/>
          <a:lstStyle/>
          <a:p>
            <a:pPr eaLnBrk="1" hangingPunct="1"/>
            <a:r>
              <a:rPr lang="en-US" dirty="0" smtClean="0"/>
              <a:t>DTE Energy</a:t>
            </a:r>
            <a:br>
              <a:rPr lang="en-US" dirty="0" smtClean="0"/>
            </a:br>
            <a:r>
              <a:rPr lang="en-US" dirty="0" smtClean="0">
                <a:solidFill>
                  <a:schemeClr val="accent1"/>
                </a:solidFill>
              </a:rPr>
              <a:t>Initially AMI Backhaul – Now Expanding Applications</a:t>
            </a:r>
            <a:endParaRPr lang="en-US" dirty="0" smtClean="0"/>
          </a:p>
        </p:txBody>
      </p:sp>
      <p:sp>
        <p:nvSpPr>
          <p:cNvPr id="82948" name="Rectangle 3"/>
          <p:cNvSpPr>
            <a:spLocks noChangeArrowheads="1"/>
          </p:cNvSpPr>
          <p:nvPr/>
        </p:nvSpPr>
        <p:spPr bwMode="auto">
          <a:xfrm>
            <a:off x="4635500" y="1592263"/>
            <a:ext cx="4281488" cy="3995737"/>
          </a:xfrm>
          <a:prstGeom prst="rect">
            <a:avLst/>
          </a:prstGeom>
          <a:noFill/>
          <a:ln w="9525">
            <a:noFill/>
            <a:miter lim="800000"/>
            <a:headEnd/>
            <a:tailEnd/>
          </a:ln>
        </p:spPr>
        <p:txBody>
          <a:bodyPr lIns="91433" tIns="45716" rIns="91433" bIns="45716"/>
          <a:lstStyle/>
          <a:p>
            <a:pPr>
              <a:lnSpc>
                <a:spcPct val="90000"/>
              </a:lnSpc>
              <a:spcBef>
                <a:spcPct val="30000"/>
              </a:spcBef>
              <a:buClr>
                <a:schemeClr val="tx2"/>
              </a:buClr>
              <a:buSzPct val="70000"/>
              <a:buFont typeface="Wingdings" pitchFamily="2" charset="2"/>
              <a:buNone/>
            </a:pPr>
            <a:r>
              <a:rPr lang="en-US" sz="1400"/>
              <a:t>Customer need </a:t>
            </a:r>
          </a:p>
          <a:p>
            <a:pPr marL="355600" lvl="1" indent="-176213">
              <a:lnSpc>
                <a:spcPct val="90000"/>
              </a:lnSpc>
              <a:spcBef>
                <a:spcPct val="30000"/>
              </a:spcBef>
              <a:buClr>
                <a:schemeClr val="tx2"/>
              </a:buClr>
              <a:buSzPct val="70000"/>
              <a:buFont typeface="Wingdings" pitchFamily="2" charset="2"/>
              <a:buChar char="§"/>
            </a:pPr>
            <a:r>
              <a:rPr lang="en-US" sz="1400"/>
              <a:t>Replace/augment unreliable cellular network</a:t>
            </a:r>
          </a:p>
          <a:p>
            <a:pPr>
              <a:lnSpc>
                <a:spcPct val="90000"/>
              </a:lnSpc>
              <a:spcBef>
                <a:spcPct val="30000"/>
              </a:spcBef>
              <a:buClr>
                <a:schemeClr val="tx2"/>
              </a:buClr>
              <a:buSzPct val="70000"/>
              <a:buFont typeface="Wingdings" pitchFamily="2" charset="2"/>
              <a:buNone/>
            </a:pPr>
            <a:endParaRPr lang="en-US" sz="1400"/>
          </a:p>
          <a:p>
            <a:pPr>
              <a:lnSpc>
                <a:spcPct val="90000"/>
              </a:lnSpc>
              <a:spcBef>
                <a:spcPct val="30000"/>
              </a:spcBef>
              <a:buClr>
                <a:schemeClr val="tx2"/>
              </a:buClr>
              <a:buSzPct val="70000"/>
              <a:buFont typeface="Wingdings" pitchFamily="2" charset="2"/>
              <a:buNone/>
            </a:pPr>
            <a:r>
              <a:rPr lang="en-US" sz="1400"/>
              <a:t>ABB response </a:t>
            </a:r>
          </a:p>
          <a:p>
            <a:pPr marL="355600" lvl="1" indent="-176213">
              <a:lnSpc>
                <a:spcPct val="90000"/>
              </a:lnSpc>
              <a:spcBef>
                <a:spcPct val="30000"/>
              </a:spcBef>
              <a:buClr>
                <a:schemeClr val="tx2"/>
              </a:buClr>
              <a:buSzPct val="70000"/>
              <a:buFont typeface="Wingdings" pitchFamily="2" charset="2"/>
              <a:buChar char="§"/>
            </a:pPr>
            <a:r>
              <a:rPr lang="en-US" sz="1400"/>
              <a:t>AMI backhaul for 1,200,000 power meters</a:t>
            </a:r>
          </a:p>
          <a:p>
            <a:pPr marL="355600" lvl="1" indent="-176213">
              <a:lnSpc>
                <a:spcPct val="90000"/>
              </a:lnSpc>
              <a:spcBef>
                <a:spcPct val="30000"/>
              </a:spcBef>
              <a:buClr>
                <a:schemeClr val="tx2"/>
              </a:buClr>
              <a:buSzPct val="70000"/>
              <a:buFont typeface="Wingdings" pitchFamily="2" charset="2"/>
              <a:buChar char="§"/>
            </a:pPr>
            <a:r>
              <a:rPr lang="en-US" sz="1400"/>
              <a:t>Communications to 200+ DA devices</a:t>
            </a:r>
          </a:p>
          <a:p>
            <a:pPr marL="355600" lvl="1" indent="-176213">
              <a:lnSpc>
                <a:spcPct val="90000"/>
              </a:lnSpc>
              <a:spcBef>
                <a:spcPct val="30000"/>
              </a:spcBef>
              <a:buClr>
                <a:schemeClr val="tx2"/>
              </a:buClr>
              <a:buSzPct val="70000"/>
              <a:buFont typeface="Wingdings" pitchFamily="2" charset="2"/>
              <a:buChar char="§"/>
            </a:pPr>
            <a:r>
              <a:rPr lang="en-US" sz="1400"/>
              <a:t>Tropos added IPsec VPN capabilities to products to meet specific DTE needs </a:t>
            </a:r>
          </a:p>
          <a:p>
            <a:pPr marL="355600" lvl="1" indent="-176213">
              <a:lnSpc>
                <a:spcPct val="90000"/>
              </a:lnSpc>
              <a:spcBef>
                <a:spcPct val="30000"/>
              </a:spcBef>
              <a:buClr>
                <a:schemeClr val="tx2"/>
              </a:buClr>
              <a:buSzPct val="70000"/>
              <a:buFont typeface="Wingdings" pitchFamily="2" charset="2"/>
              <a:buChar char="§"/>
            </a:pPr>
            <a:r>
              <a:rPr lang="en-US" sz="1400"/>
              <a:t>Opportunity to leverage Tropos network for</a:t>
            </a:r>
          </a:p>
          <a:p>
            <a:pPr marL="812800" lvl="2" indent="-176213">
              <a:lnSpc>
                <a:spcPct val="90000"/>
              </a:lnSpc>
              <a:spcBef>
                <a:spcPct val="30000"/>
              </a:spcBef>
              <a:buClr>
                <a:schemeClr val="tx2"/>
              </a:buClr>
              <a:buSzPct val="70000"/>
              <a:buFont typeface="Wingdings" pitchFamily="2" charset="2"/>
              <a:buChar char="§"/>
            </a:pPr>
            <a:r>
              <a:rPr lang="en-US" sz="1400"/>
              <a:t>Smart gas meter backhaul</a:t>
            </a:r>
          </a:p>
          <a:p>
            <a:pPr marL="812800" lvl="2" indent="-176213">
              <a:lnSpc>
                <a:spcPct val="90000"/>
              </a:lnSpc>
              <a:spcBef>
                <a:spcPct val="30000"/>
              </a:spcBef>
              <a:buClr>
                <a:schemeClr val="tx2"/>
              </a:buClr>
              <a:buSzPct val="70000"/>
              <a:buFont typeface="Wingdings" pitchFamily="2" charset="2"/>
              <a:buChar char="§"/>
            </a:pPr>
            <a:r>
              <a:rPr lang="en-US" sz="1400"/>
              <a:t>Mobile utility workforce applications</a:t>
            </a:r>
          </a:p>
          <a:p>
            <a:pPr>
              <a:lnSpc>
                <a:spcPct val="90000"/>
              </a:lnSpc>
              <a:spcBef>
                <a:spcPct val="30000"/>
              </a:spcBef>
              <a:buClr>
                <a:schemeClr val="tx2"/>
              </a:buClr>
              <a:buSzPct val="70000"/>
              <a:buFont typeface="Wingdings" pitchFamily="2" charset="2"/>
              <a:buNone/>
            </a:pPr>
            <a:endParaRPr lang="en-US" sz="1400"/>
          </a:p>
          <a:p>
            <a:pPr>
              <a:lnSpc>
                <a:spcPct val="90000"/>
              </a:lnSpc>
              <a:spcBef>
                <a:spcPct val="30000"/>
              </a:spcBef>
              <a:buClr>
                <a:schemeClr val="tx2"/>
              </a:buClr>
              <a:buSzPct val="70000"/>
              <a:buFont typeface="Wingdings" pitchFamily="2" charset="2"/>
              <a:buNone/>
            </a:pPr>
            <a:r>
              <a:rPr lang="en-US" sz="1400"/>
              <a:t>Customer benefits </a:t>
            </a:r>
          </a:p>
          <a:p>
            <a:pPr marL="355600" lvl="1" indent="-176213">
              <a:lnSpc>
                <a:spcPct val="90000"/>
              </a:lnSpc>
              <a:spcBef>
                <a:spcPct val="30000"/>
              </a:spcBef>
              <a:buClr>
                <a:schemeClr val="tx2"/>
              </a:buClr>
              <a:buSzPct val="70000"/>
              <a:buFont typeface="Wingdings" pitchFamily="2" charset="2"/>
              <a:buChar char="§"/>
            </a:pPr>
            <a:r>
              <a:rPr lang="en-US" sz="1400"/>
              <a:t>High throughput, low latency network</a:t>
            </a:r>
          </a:p>
          <a:p>
            <a:pPr marL="812800" lvl="2" indent="-176213">
              <a:lnSpc>
                <a:spcPct val="90000"/>
              </a:lnSpc>
              <a:spcBef>
                <a:spcPct val="30000"/>
              </a:spcBef>
              <a:buClr>
                <a:schemeClr val="tx2"/>
              </a:buClr>
              <a:buSzPct val="70000"/>
              <a:buFont typeface="Wingdings" pitchFamily="2" charset="2"/>
              <a:buChar char="§"/>
            </a:pPr>
            <a:r>
              <a:rPr lang="en-US" sz="1400"/>
              <a:t>Average 1.25 Mbps throughput/7.4 msec latency to AMI collectors</a:t>
            </a:r>
          </a:p>
          <a:p>
            <a:pPr marL="812800" lvl="2" indent="-176213">
              <a:lnSpc>
                <a:spcPct val="90000"/>
              </a:lnSpc>
              <a:spcBef>
                <a:spcPct val="30000"/>
              </a:spcBef>
              <a:buClr>
                <a:schemeClr val="tx2"/>
              </a:buClr>
              <a:buSzPct val="70000"/>
              <a:buFont typeface="Wingdings" pitchFamily="2" charset="2"/>
              <a:buChar char="§"/>
            </a:pPr>
            <a:r>
              <a:rPr lang="en-US" sz="1400"/>
              <a:t>Average 3.16 Mbps throughput/ 6.2 msec latency to DA endpoints</a:t>
            </a:r>
          </a:p>
          <a:p>
            <a:pPr marL="355600" lvl="1" indent="-176213">
              <a:lnSpc>
                <a:spcPct val="90000"/>
              </a:lnSpc>
              <a:spcBef>
                <a:spcPct val="30000"/>
              </a:spcBef>
              <a:buClr>
                <a:schemeClr val="tx2"/>
              </a:buClr>
              <a:buSzPct val="70000"/>
              <a:buFont typeface="Wingdings" pitchFamily="2" charset="2"/>
              <a:buChar char="§"/>
            </a:pPr>
            <a:r>
              <a:rPr lang="en-US" sz="1400"/>
              <a:t>Exceeded target meter read success rate</a:t>
            </a:r>
          </a:p>
        </p:txBody>
      </p:sp>
      <p:sp>
        <p:nvSpPr>
          <p:cNvPr id="82949" name="Rectangle 4"/>
          <p:cNvSpPr>
            <a:spLocks noChangeArrowheads="1"/>
          </p:cNvSpPr>
          <p:nvPr/>
        </p:nvSpPr>
        <p:spPr bwMode="auto">
          <a:xfrm>
            <a:off x="250825" y="1600200"/>
            <a:ext cx="1149350" cy="415925"/>
          </a:xfrm>
          <a:prstGeom prst="rect">
            <a:avLst/>
          </a:prstGeom>
          <a:noFill/>
          <a:ln w="9525">
            <a:noFill/>
            <a:miter lim="800000"/>
            <a:headEnd/>
            <a:tailEnd/>
          </a:ln>
        </p:spPr>
        <p:txBody>
          <a:bodyPr lIns="0" tIns="0" rIns="0" bIns="0">
            <a:spAutoFit/>
          </a:bodyPr>
          <a:lstStyle/>
          <a:p>
            <a:pPr>
              <a:lnSpc>
                <a:spcPct val="90000"/>
              </a:lnSpc>
              <a:buClr>
                <a:schemeClr val="tx2"/>
              </a:buClr>
              <a:buSzPct val="70000"/>
              <a:buFont typeface="Wingdings" pitchFamily="2" charset="2"/>
              <a:buNone/>
            </a:pPr>
            <a:r>
              <a:rPr lang="en-US" sz="1000"/>
              <a:t>Customer: </a:t>
            </a:r>
            <a:br>
              <a:rPr lang="en-US" sz="1000"/>
            </a:br>
            <a:r>
              <a:rPr lang="en-US" sz="1000"/>
              <a:t/>
            </a:r>
            <a:br>
              <a:rPr lang="en-US" sz="1000"/>
            </a:br>
            <a:r>
              <a:rPr lang="de-CH" sz="1000"/>
              <a:t>DTE Energy</a:t>
            </a:r>
          </a:p>
        </p:txBody>
      </p:sp>
      <p:sp>
        <p:nvSpPr>
          <p:cNvPr id="12" name="Rectangle 5"/>
          <p:cNvSpPr>
            <a:spLocks noChangeArrowheads="1"/>
          </p:cNvSpPr>
          <p:nvPr/>
        </p:nvSpPr>
        <p:spPr bwMode="auto">
          <a:xfrm>
            <a:off x="250825" y="2871788"/>
            <a:ext cx="1166813" cy="1727200"/>
          </a:xfrm>
          <a:prstGeom prst="rect">
            <a:avLst/>
          </a:prstGeom>
          <a:noFill/>
          <a:ln>
            <a:noFill/>
          </a:ln>
          <a:effectLst/>
          <a:extLst/>
        </p:spPr>
        <p:txBody>
          <a:bodyPr lIns="0" tIns="0" rIns="0" bIns="0"/>
          <a:lstStyle/>
          <a:p>
            <a:pPr>
              <a:lnSpc>
                <a:spcPct val="90000"/>
              </a:lnSpc>
              <a:spcBef>
                <a:spcPct val="30000"/>
              </a:spcBef>
              <a:buClr>
                <a:schemeClr val="tx2"/>
              </a:buClr>
              <a:buSzPct val="70000"/>
              <a:buFont typeface="Wingdings" pitchFamily="2" charset="2"/>
              <a:buNone/>
              <a:defRPr/>
            </a:pPr>
            <a:r>
              <a:rPr lang="en-US" sz="1000" dirty="0">
                <a:solidFill>
                  <a:schemeClr val="tx1">
                    <a:lumMod val="50000"/>
                    <a:lumOff val="50000"/>
                  </a:schemeClr>
                </a:solidFill>
                <a:latin typeface="Arial" pitchFamily="34" charset="0"/>
                <a:cs typeface="Arabic Transparent" pitchFamily="2" charset="-78"/>
              </a:rPr>
              <a:t>Transmission</a:t>
            </a:r>
          </a:p>
          <a:p>
            <a:pPr>
              <a:lnSpc>
                <a:spcPct val="90000"/>
              </a:lnSpc>
              <a:spcBef>
                <a:spcPct val="30000"/>
              </a:spcBef>
              <a:buClr>
                <a:schemeClr val="tx2"/>
              </a:buClr>
              <a:buSzPct val="70000"/>
              <a:buFont typeface="Wingdings" pitchFamily="2" charset="2"/>
              <a:buNone/>
              <a:defRPr/>
            </a:pPr>
            <a:r>
              <a:rPr lang="en-US" sz="1000" dirty="0">
                <a:solidFill>
                  <a:schemeClr val="bg1">
                    <a:lumMod val="50000"/>
                  </a:schemeClr>
                </a:solidFill>
                <a:latin typeface="Arial" pitchFamily="34" charset="0"/>
                <a:cs typeface="Arabic Transparent" pitchFamily="2" charset="-78"/>
              </a:rPr>
              <a:t>Distribution</a:t>
            </a:r>
          </a:p>
          <a:p>
            <a:pPr>
              <a:lnSpc>
                <a:spcPct val="90000"/>
              </a:lnSpc>
              <a:spcBef>
                <a:spcPct val="30000"/>
              </a:spcBef>
              <a:buClr>
                <a:schemeClr val="tx2"/>
              </a:buClr>
              <a:buSzPct val="70000"/>
              <a:buFont typeface="Wingdings" pitchFamily="2" charset="2"/>
              <a:buNone/>
              <a:defRPr/>
            </a:pPr>
            <a:r>
              <a:rPr lang="en-US" sz="1000" dirty="0">
                <a:solidFill>
                  <a:schemeClr val="bg1">
                    <a:lumMod val="50000"/>
                  </a:schemeClr>
                </a:solidFill>
                <a:latin typeface="Arial" pitchFamily="34" charset="0"/>
                <a:cs typeface="Arabic Transparent" pitchFamily="2" charset="-78"/>
              </a:rPr>
              <a:t>In Plant Communication</a:t>
            </a:r>
          </a:p>
          <a:p>
            <a:pPr>
              <a:lnSpc>
                <a:spcPct val="90000"/>
              </a:lnSpc>
              <a:spcBef>
                <a:spcPct val="30000"/>
              </a:spcBef>
              <a:buClr>
                <a:schemeClr val="tx2"/>
              </a:buClr>
              <a:buSzPct val="70000"/>
              <a:buFont typeface="Wingdings" pitchFamily="2" charset="2"/>
              <a:buNone/>
              <a:defRPr/>
            </a:pPr>
            <a:r>
              <a:rPr lang="en-US" sz="1000" dirty="0">
                <a:solidFill>
                  <a:schemeClr val="accent1"/>
                </a:solidFill>
                <a:latin typeface="Arial" pitchFamily="34" charset="0"/>
                <a:cs typeface="Arabic Transparent" pitchFamily="2" charset="-78"/>
              </a:rPr>
              <a:t>Smart Grids</a:t>
            </a:r>
          </a:p>
          <a:p>
            <a:pPr>
              <a:lnSpc>
                <a:spcPct val="90000"/>
              </a:lnSpc>
              <a:spcBef>
                <a:spcPct val="30000"/>
              </a:spcBef>
              <a:buClr>
                <a:schemeClr val="tx2"/>
              </a:buClr>
              <a:buSzPct val="70000"/>
              <a:buFont typeface="Wingdings" pitchFamily="2" charset="2"/>
              <a:buNone/>
              <a:defRPr/>
            </a:pPr>
            <a:r>
              <a:rPr lang="en-US" sz="1000" dirty="0">
                <a:solidFill>
                  <a:schemeClr val="bg1">
                    <a:lumMod val="50000"/>
                  </a:schemeClr>
                </a:solidFill>
                <a:latin typeface="Arial" pitchFamily="34" charset="0"/>
                <a:cs typeface="Arabic Transparent" pitchFamily="2" charset="-78"/>
              </a:rPr>
              <a:t>Railways</a:t>
            </a:r>
          </a:p>
          <a:p>
            <a:pPr>
              <a:lnSpc>
                <a:spcPct val="90000"/>
              </a:lnSpc>
              <a:spcBef>
                <a:spcPct val="30000"/>
              </a:spcBef>
              <a:buClr>
                <a:schemeClr val="tx2"/>
              </a:buClr>
              <a:buSzPct val="70000"/>
              <a:buFont typeface="Wingdings" pitchFamily="2" charset="2"/>
              <a:buNone/>
              <a:defRPr/>
            </a:pPr>
            <a:r>
              <a:rPr lang="en-US" sz="1000" dirty="0">
                <a:solidFill>
                  <a:schemeClr val="bg1">
                    <a:lumMod val="50000"/>
                  </a:schemeClr>
                </a:solidFill>
                <a:latin typeface="Arial" pitchFamily="34" charset="0"/>
                <a:cs typeface="Arabic Transparent" pitchFamily="2" charset="-78"/>
              </a:rPr>
              <a:t>Oil &amp; Gas</a:t>
            </a:r>
          </a:p>
          <a:p>
            <a:pPr>
              <a:lnSpc>
                <a:spcPct val="90000"/>
              </a:lnSpc>
              <a:spcBef>
                <a:spcPct val="30000"/>
              </a:spcBef>
              <a:buClr>
                <a:schemeClr val="tx2"/>
              </a:buClr>
              <a:buSzPct val="70000"/>
              <a:buFont typeface="Wingdings" pitchFamily="2" charset="2"/>
              <a:buNone/>
              <a:defRPr/>
            </a:pPr>
            <a:r>
              <a:rPr lang="en-US" sz="1000" dirty="0">
                <a:solidFill>
                  <a:schemeClr val="bg1">
                    <a:lumMod val="50000"/>
                  </a:schemeClr>
                </a:solidFill>
                <a:latin typeface="Arial" pitchFamily="34" charset="0"/>
                <a:cs typeface="Arabic Transparent" pitchFamily="2" charset="-78"/>
              </a:rPr>
              <a:t>Heavy Industries</a:t>
            </a:r>
          </a:p>
          <a:p>
            <a:pPr>
              <a:lnSpc>
                <a:spcPct val="90000"/>
              </a:lnSpc>
              <a:spcBef>
                <a:spcPct val="30000"/>
              </a:spcBef>
              <a:buClr>
                <a:schemeClr val="tx2"/>
              </a:buClr>
              <a:buSzPct val="70000"/>
              <a:buFont typeface="Wingdings" pitchFamily="2" charset="2"/>
              <a:buNone/>
              <a:defRPr/>
            </a:pPr>
            <a:r>
              <a:rPr lang="en-US" sz="1000" dirty="0">
                <a:solidFill>
                  <a:schemeClr val="bg2"/>
                </a:solidFill>
                <a:latin typeface="Arial" pitchFamily="34" charset="0"/>
                <a:cs typeface="Arabic Transparent" pitchFamily="2" charset="-78"/>
              </a:rPr>
              <a:t>Mines</a:t>
            </a:r>
          </a:p>
          <a:p>
            <a:pPr>
              <a:lnSpc>
                <a:spcPct val="90000"/>
              </a:lnSpc>
              <a:spcBef>
                <a:spcPct val="30000"/>
              </a:spcBef>
              <a:buClr>
                <a:schemeClr val="tx2"/>
              </a:buClr>
              <a:buSzPct val="70000"/>
              <a:buFont typeface="Wingdings" pitchFamily="2" charset="2"/>
              <a:buNone/>
              <a:defRPr/>
            </a:pPr>
            <a:r>
              <a:rPr lang="en-US" sz="1000" dirty="0">
                <a:solidFill>
                  <a:srgbClr val="7F7F7F"/>
                </a:solidFill>
                <a:cs typeface="Arabic Transparent" pitchFamily="2" charset="-78"/>
              </a:rPr>
              <a:t>Smart Cities</a:t>
            </a:r>
          </a:p>
        </p:txBody>
      </p:sp>
      <p:sp>
        <p:nvSpPr>
          <p:cNvPr id="82951" name="TextBox 8"/>
          <p:cNvSpPr txBox="1">
            <a:spLocks noChangeArrowheads="1"/>
          </p:cNvSpPr>
          <p:nvPr/>
        </p:nvSpPr>
        <p:spPr bwMode="auto">
          <a:xfrm>
            <a:off x="1319213" y="4410075"/>
            <a:ext cx="3252787" cy="1441450"/>
          </a:xfrm>
          <a:prstGeom prst="rect">
            <a:avLst/>
          </a:prstGeom>
          <a:noFill/>
          <a:ln w="9525">
            <a:noFill/>
            <a:miter lim="800000"/>
            <a:headEnd/>
            <a:tailEnd/>
          </a:ln>
        </p:spPr>
        <p:txBody>
          <a:bodyPr lIns="0" tIns="0" rIns="0" bIns="0"/>
          <a:lstStyle/>
          <a:p>
            <a:pPr>
              <a:spcBef>
                <a:spcPct val="50000"/>
              </a:spcBef>
              <a:buClr>
                <a:schemeClr val="tx2"/>
              </a:buClr>
              <a:buSzPct val="70000"/>
              <a:buFont typeface="Wingdings" pitchFamily="2" charset="2"/>
              <a:buNone/>
            </a:pPr>
            <a:r>
              <a:rPr lang="en-US" sz="1400"/>
              <a:t>“We selected the Tropos mesh as it has the capacity and security to support AMI, distribution automation, mobile workforce automation and other smart grid applications.”</a:t>
            </a:r>
            <a:br>
              <a:rPr lang="en-US" sz="1400"/>
            </a:br>
            <a:endParaRPr lang="en-US" sz="700"/>
          </a:p>
          <a:p>
            <a:pPr algn="r">
              <a:spcBef>
                <a:spcPct val="50000"/>
              </a:spcBef>
              <a:buClr>
                <a:schemeClr val="tx2"/>
              </a:buClr>
              <a:buSzPct val="70000"/>
              <a:buFont typeface="Wingdings" pitchFamily="2" charset="2"/>
              <a:buNone/>
            </a:pPr>
            <a:r>
              <a:rPr lang="en-US" sz="1400"/>
              <a:t>Brian Moccia </a:t>
            </a:r>
            <a:br>
              <a:rPr lang="en-US" sz="1400"/>
            </a:br>
            <a:r>
              <a:rPr lang="en-US" sz="1400"/>
              <a:t>AMI Technology Manager</a:t>
            </a:r>
            <a:br>
              <a:rPr lang="en-US" sz="1400"/>
            </a:br>
            <a:r>
              <a:rPr lang="en-US" sz="1400"/>
              <a:t>DTE Energy</a:t>
            </a:r>
          </a:p>
        </p:txBody>
      </p:sp>
    </p:spTree>
    <p:custDataLst>
      <p:tags r:id="rId1"/>
    </p:custDataLst>
    <p:extLst>
      <p:ext uri="{BB962C8B-B14F-4D97-AF65-F5344CB8AC3E}">
        <p14:creationId xmlns:p14="http://schemas.microsoft.com/office/powerpoint/2010/main" val="822417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en-US" dirty="0" smtClean="0"/>
              <a:t>Substation Automation </a:t>
            </a:r>
            <a:r>
              <a:rPr lang="en-US" dirty="0"/>
              <a:t>A</a:t>
            </a:r>
            <a:r>
              <a:rPr lang="en-US" dirty="0" smtClean="0"/>
              <a:t>pplications</a:t>
            </a:r>
            <a:endParaRPr lang="en-US" dirty="0"/>
          </a:p>
        </p:txBody>
      </p:sp>
    </p:spTree>
    <p:custDataLst>
      <p:tags r:id="rId1"/>
    </p:custDataLst>
    <p:extLst>
      <p:ext uri="{BB962C8B-B14F-4D97-AF65-F5344CB8AC3E}">
        <p14:creationId xmlns:p14="http://schemas.microsoft.com/office/powerpoint/2010/main" val="638062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9144000" cy="1162050"/>
          </a:xfrm>
        </p:spPr>
        <p:txBody>
          <a:bodyPr/>
          <a:lstStyle/>
          <a:p>
            <a:pPr>
              <a:defRPr/>
            </a:pPr>
            <a:r>
              <a:rPr lang="en-US" dirty="0" smtClean="0"/>
              <a:t>Wireless in substations</a:t>
            </a:r>
            <a:endParaRPr lang="en-US" dirty="0"/>
          </a:p>
        </p:txBody>
      </p:sp>
      <p:sp>
        <p:nvSpPr>
          <p:cNvPr id="89090" name="Text Placeholder 2"/>
          <p:cNvSpPr>
            <a:spLocks noGrp="1"/>
          </p:cNvSpPr>
          <p:nvPr>
            <p:ph sz="half" idx="2"/>
          </p:nvPr>
        </p:nvSpPr>
        <p:spPr>
          <a:xfrm>
            <a:off x="1476375" y="1592263"/>
            <a:ext cx="6191250" cy="4608512"/>
          </a:xfrm>
        </p:spPr>
        <p:txBody>
          <a:bodyPr/>
          <a:lstStyle/>
          <a:p>
            <a:r>
              <a:rPr lang="en-US" dirty="0" smtClean="0">
                <a:latin typeface="Arial" charset="0"/>
              </a:rPr>
              <a:t>Wireless not generally consider to be a great fit for substations</a:t>
            </a:r>
            <a:endParaRPr lang="en-US" dirty="0">
              <a:latin typeface="Arial" charset="0"/>
            </a:endParaRPr>
          </a:p>
          <a:p>
            <a:r>
              <a:rPr lang="en-US" dirty="0">
                <a:latin typeface="Arial" charset="0"/>
              </a:rPr>
              <a:t>If </a:t>
            </a:r>
            <a:r>
              <a:rPr lang="en-US" dirty="0" smtClean="0">
                <a:latin typeface="Arial" charset="0"/>
              </a:rPr>
              <a:t>building a </a:t>
            </a:r>
            <a:r>
              <a:rPr lang="en-US" dirty="0">
                <a:latin typeface="Arial" charset="0"/>
              </a:rPr>
              <a:t>new </a:t>
            </a:r>
            <a:r>
              <a:rPr lang="en-US" dirty="0" smtClean="0">
                <a:latin typeface="Arial" charset="0"/>
              </a:rPr>
              <a:t>substation, most </a:t>
            </a:r>
            <a:r>
              <a:rPr lang="en-US" dirty="0">
                <a:latin typeface="Arial" charset="0"/>
              </a:rPr>
              <a:t>likely going to put fiber in the ground (or cable trays</a:t>
            </a:r>
            <a:r>
              <a:rPr lang="en-US" dirty="0" smtClean="0">
                <a:latin typeface="Arial" charset="0"/>
              </a:rPr>
              <a:t>)</a:t>
            </a:r>
            <a:endParaRPr lang="en-US" dirty="0">
              <a:latin typeface="Arial" charset="0"/>
            </a:endParaRPr>
          </a:p>
          <a:p>
            <a:r>
              <a:rPr lang="en-US" dirty="0" smtClean="0">
                <a:latin typeface="Arial" charset="0"/>
              </a:rPr>
              <a:t>Wireless networks serving feeders might terminate at fiber switch ports in substation but few other uses </a:t>
            </a:r>
            <a:endParaRPr lang="en-US" dirty="0">
              <a:latin typeface="Arial" charset="0"/>
            </a:endParaRPr>
          </a:p>
          <a:p>
            <a:r>
              <a:rPr lang="en-US" dirty="0" smtClean="0">
                <a:solidFill>
                  <a:schemeClr val="tx1"/>
                </a:solidFill>
                <a:latin typeface="Arial" charset="0"/>
              </a:rPr>
              <a:t>Game changer – the need for utilities to retrofit existing substations with automation capabilities</a:t>
            </a:r>
            <a:endParaRPr lang="en-US" dirty="0">
              <a:solidFill>
                <a:schemeClr val="tx1"/>
              </a:solidFill>
              <a:latin typeface="Arial" charset="0"/>
            </a:endParaRPr>
          </a:p>
        </p:txBody>
      </p:sp>
      <p:sp>
        <p:nvSpPr>
          <p:cNvPr id="2" name="Subtitle 1"/>
          <p:cNvSpPr>
            <a:spLocks noGrp="1"/>
          </p:cNvSpPr>
          <p:nvPr>
            <p:ph type="subTitle" idx="1"/>
          </p:nvPr>
        </p:nvSpPr>
        <p:spPr>
          <a:xfrm>
            <a:off x="0" y="695325"/>
            <a:ext cx="9144000" cy="466725"/>
          </a:xfrm>
        </p:spPr>
        <p:txBody>
          <a:bodyPr anchor="ctr"/>
          <a:lstStyle/>
          <a:p>
            <a:pPr>
              <a:defRPr/>
            </a:pPr>
            <a:r>
              <a:rPr lang="en-US" dirty="0" smtClean="0"/>
              <a:t>What’s the business </a:t>
            </a:r>
            <a:r>
              <a:rPr lang="en-US" dirty="0"/>
              <a:t>c</a:t>
            </a:r>
            <a:r>
              <a:rPr lang="en-US" dirty="0" smtClean="0"/>
              <a:t>ase?</a:t>
            </a:r>
            <a:endParaRPr lang="en-US" dirty="0"/>
          </a:p>
        </p:txBody>
      </p:sp>
      <p:pic>
        <p:nvPicPr>
          <p:cNvPr id="89093" name="Picture 2"/>
          <p:cNvPicPr>
            <a:picLocks noChangeAspect="1"/>
          </p:cNvPicPr>
          <p:nvPr/>
        </p:nvPicPr>
        <p:blipFill>
          <a:blip r:embed="rId3">
            <a:extLst>
              <a:ext uri="{28A0092B-C50C-407E-A947-70E740481C1C}">
                <a14:useLocalDpi xmlns:a14="http://schemas.microsoft.com/office/drawing/2010/main" val="0"/>
              </a:ext>
            </a:extLst>
          </a:blip>
          <a:srcRect l="3970" t="2216" r="6464" b="2493"/>
          <a:stretch>
            <a:fillRect/>
          </a:stretch>
        </p:blipFill>
        <p:spPr bwMode="auto">
          <a:xfrm>
            <a:off x="7634288" y="3330575"/>
            <a:ext cx="1368425"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hpContentSlideFooter"/>
          <p:cNvSpPr>
            <a:spLocks noGrp="1" noChangeArrowheads="1"/>
          </p:cNvSpPr>
          <p:nvPr>
            <p:ph type="ftr" sz="quarter" idx="4294967295"/>
          </p:nvPr>
        </p:nvSpPr>
        <p:spPr bwMode="auto">
          <a:xfrm>
            <a:off x="215900" y="6200775"/>
            <a:ext cx="2808288" cy="657225"/>
          </a:xfrm>
          <a:prstGeom prst="rect">
            <a:avLst/>
          </a:prstGeom>
          <a:noFill/>
          <a:ln w="9525">
            <a:noFill/>
            <a:miter lim="800000"/>
            <a:headEnd/>
            <a:tailEnd/>
          </a:ln>
          <a:effectLst/>
        </p:spPr>
        <p:txBody>
          <a:bodyPr vert="horz" wrap="square" lIns="0" tIns="0" rIns="0" bIns="198000" numCol="1" anchor="b" anchorCtr="0" compatLnSpc="1">
            <a:prstTxWarp prst="textNoShape">
              <a:avLst/>
            </a:prstTxWarp>
          </a:bodyPr>
          <a:lstStyle>
            <a:lvl1pPr eaLnBrk="0" hangingPunct="0">
              <a:lnSpc>
                <a:spcPct val="85000"/>
              </a:lnSpc>
              <a:spcBef>
                <a:spcPct val="0"/>
              </a:spcBef>
              <a:buClrTx/>
              <a:buSzTx/>
              <a:buFontTx/>
              <a:buNone/>
              <a:defRPr sz="600">
                <a:solidFill>
                  <a:srgbClr val="666666"/>
                </a:solidFill>
              </a:defRPr>
            </a:lvl1pPr>
          </a:lstStyle>
          <a:p>
            <a:pPr>
              <a:defRPr/>
            </a:pPr>
            <a:endParaRPr lang="en-US" dirty="0" smtClean="0"/>
          </a:p>
          <a:p>
            <a:pPr>
              <a:defRPr/>
            </a:pPr>
            <a:r>
              <a:rPr lang="en-US" dirty="0" smtClean="0"/>
              <a:t>© ABB Inc. </a:t>
            </a:r>
          </a:p>
          <a:p>
            <a:pPr>
              <a:defRPr/>
            </a:pPr>
            <a:fld id="{A751FDC3-297C-4734-B6DC-4CA5BAAFD68D}" type="datetime4">
              <a:rPr lang="en-US" smtClean="0"/>
              <a:pPr>
                <a:defRPr/>
              </a:pPr>
              <a:t>November 11, 2013</a:t>
            </a:fld>
            <a:r>
              <a:rPr lang="en-US" dirty="0" smtClean="0"/>
              <a:t> | Slide </a:t>
            </a:r>
            <a:fld id="{9F653527-35D1-4C98-996F-238F1C8BC69D}" type="slidenum">
              <a:rPr lang="en-US" smtClean="0"/>
              <a:pPr>
                <a:defRPr/>
              </a:pPr>
              <a:t>19</a:t>
            </a:fld>
            <a:endParaRPr lang="en-US" dirty="0"/>
          </a:p>
        </p:txBody>
      </p:sp>
    </p:spTree>
    <p:extLst>
      <p:ext uri="{BB962C8B-B14F-4D97-AF65-F5344CB8AC3E}">
        <p14:creationId xmlns:p14="http://schemas.microsoft.com/office/powerpoint/2010/main" val="676358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26" name="Picture 2" descr="http://www.richardpalmerphotography.com/uploads/processed/0840/0810010805261img_9083_edited-2.jpg"/>
          <p:cNvPicPr>
            <a:picLocks noChangeAspect="1" noChangeArrowheads="1"/>
          </p:cNvPicPr>
          <p:nvPr/>
        </p:nvPicPr>
        <p:blipFill rotWithShape="1">
          <a:blip r:embed="rId2">
            <a:extLst>
              <a:ext uri="{28A0092B-C50C-407E-A947-70E740481C1C}">
                <a14:useLocalDpi xmlns:a14="http://schemas.microsoft.com/office/drawing/2010/main" val="0"/>
              </a:ext>
            </a:extLst>
          </a:blip>
          <a:srcRect b="8306"/>
          <a:stretch/>
        </p:blipFill>
        <p:spPr bwMode="auto">
          <a:xfrm>
            <a:off x="237461" y="244418"/>
            <a:ext cx="8633584" cy="5274336"/>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p:cNvSpPr txBox="1">
            <a:spLocks/>
          </p:cNvSpPr>
          <p:nvPr/>
        </p:nvSpPr>
        <p:spPr>
          <a:xfrm>
            <a:off x="215900" y="4863885"/>
            <a:ext cx="8712200" cy="2019289"/>
          </a:xfrm>
          <a:prstGeom prst="rect">
            <a:avLst/>
          </a:prstGeom>
        </p:spPr>
        <p:txBody>
          <a:bodyPr vert="horz" lIns="144000" tIns="144000" rIns="0" bIns="0" rtlCol="0" anchor="t" anchorCtr="0">
            <a:normAutofit/>
          </a:bodyPr>
          <a:lstStyle>
            <a:lvl1pPr algn="l" defTabSz="914400" rtl="0" eaLnBrk="1" latinLnBrk="0" hangingPunct="1">
              <a:lnSpc>
                <a:spcPct val="90000"/>
              </a:lnSpc>
              <a:spcBef>
                <a:spcPct val="0"/>
              </a:spcBef>
              <a:buNone/>
              <a:defRPr lang="de-DE" sz="5400" kern="1200" baseline="0" dirty="0" smtClean="0">
                <a:solidFill>
                  <a:schemeClr val="accent2"/>
                </a:solidFill>
                <a:latin typeface="Arial" pitchFamily="34" charset="0"/>
                <a:ea typeface="+mj-ea"/>
                <a:cs typeface="Arial" pitchFamily="34" charset="0"/>
              </a:defRPr>
            </a:lvl1pPr>
          </a:lstStyle>
          <a:p>
            <a:r>
              <a:rPr lang="en-US" dirty="0" err="1" smtClean="0"/>
              <a:t>Avista</a:t>
            </a:r>
            <a:endParaRPr lang="en-US" dirty="0"/>
          </a:p>
        </p:txBody>
      </p:sp>
    </p:spTree>
    <p:extLst>
      <p:ext uri="{BB962C8B-B14F-4D97-AF65-F5344CB8AC3E}">
        <p14:creationId xmlns:p14="http://schemas.microsoft.com/office/powerpoint/2010/main" val="1769908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21023" y="0"/>
            <a:ext cx="9144000" cy="1162050"/>
          </a:xfrm>
        </p:spPr>
        <p:txBody>
          <a:bodyPr/>
          <a:lstStyle/>
          <a:p>
            <a:pPr marL="120650">
              <a:defRPr/>
            </a:pPr>
            <a:r>
              <a:rPr lang="en-US" dirty="0" smtClean="0"/>
              <a:t>Main factor driving wireless in substations</a:t>
            </a:r>
            <a:r>
              <a:rPr lang="en-US" dirty="0"/>
              <a:t/>
            </a:r>
            <a:br>
              <a:rPr lang="en-US" dirty="0"/>
            </a:br>
            <a:endParaRPr lang="en-US" dirty="0"/>
          </a:p>
        </p:txBody>
      </p:sp>
      <p:sp>
        <p:nvSpPr>
          <p:cNvPr id="29699" name="Text Placeholder 2"/>
          <p:cNvSpPr>
            <a:spLocks noGrp="1"/>
          </p:cNvSpPr>
          <p:nvPr>
            <p:ph sz="half" idx="2"/>
          </p:nvPr>
        </p:nvSpPr>
        <p:spPr>
          <a:xfrm>
            <a:off x="1476375" y="1592263"/>
            <a:ext cx="6191250" cy="4608512"/>
          </a:xfrm>
        </p:spPr>
        <p:txBody>
          <a:bodyPr>
            <a:normAutofit/>
          </a:bodyPr>
          <a:lstStyle/>
          <a:p>
            <a:pPr>
              <a:defRPr/>
            </a:pPr>
            <a:r>
              <a:rPr lang="en-US" sz="2000" dirty="0" smtClean="0">
                <a:cs typeface="+mn-cs"/>
              </a:rPr>
              <a:t>However as utilities look to add automation to existing substations, wired connections are not as readily available as many had assumed</a:t>
            </a:r>
            <a:endParaRPr lang="en-US" sz="2000" dirty="0">
              <a:cs typeface="+mn-cs"/>
            </a:endParaRPr>
          </a:p>
          <a:p>
            <a:pPr>
              <a:defRPr/>
            </a:pPr>
            <a:r>
              <a:rPr lang="en-US" sz="2000" dirty="0" smtClean="0">
                <a:cs typeface="+mn-cs"/>
              </a:rPr>
              <a:t>Going back and deploying fiber or fiber trays within existing substations is an expensive proposition</a:t>
            </a:r>
          </a:p>
          <a:p>
            <a:pPr lvl="1">
              <a:defRPr/>
            </a:pPr>
            <a:r>
              <a:rPr lang="en-US" sz="2000" dirty="0" smtClean="0"/>
              <a:t>Trenching costs</a:t>
            </a:r>
          </a:p>
          <a:p>
            <a:pPr lvl="1">
              <a:defRPr/>
            </a:pPr>
            <a:r>
              <a:rPr lang="en-US" sz="2000" dirty="0" smtClean="0"/>
              <a:t>Drilling holes in control cabinets</a:t>
            </a:r>
          </a:p>
          <a:p>
            <a:pPr lvl="1">
              <a:defRPr/>
            </a:pPr>
            <a:r>
              <a:rPr lang="en-US" sz="2000" dirty="0" smtClean="0"/>
              <a:t>Safety considerations</a:t>
            </a:r>
            <a:endParaRPr lang="en-US" sz="2000" dirty="0" smtClean="0">
              <a:cs typeface="+mn-cs"/>
            </a:endParaRPr>
          </a:p>
          <a:p>
            <a:pPr>
              <a:defRPr/>
            </a:pPr>
            <a:r>
              <a:rPr lang="en-US" sz="2000" dirty="0" smtClean="0">
                <a:cs typeface="+mn-cs"/>
              </a:rPr>
              <a:t>For substation retrofits, wireless is a great fit</a:t>
            </a:r>
            <a:endParaRPr lang="en-US" sz="2000" dirty="0">
              <a:cs typeface="+mn-cs"/>
            </a:endParaRPr>
          </a:p>
        </p:txBody>
      </p:sp>
      <p:sp>
        <p:nvSpPr>
          <p:cNvPr id="2" name="Subtitle 1"/>
          <p:cNvSpPr>
            <a:spLocks noGrp="1"/>
          </p:cNvSpPr>
          <p:nvPr>
            <p:ph type="subTitle" idx="1"/>
          </p:nvPr>
        </p:nvSpPr>
        <p:spPr>
          <a:xfrm>
            <a:off x="0" y="695325"/>
            <a:ext cx="9144000" cy="466725"/>
          </a:xfrm>
        </p:spPr>
        <p:txBody>
          <a:bodyPr anchor="ctr"/>
          <a:lstStyle/>
          <a:p>
            <a:pPr>
              <a:defRPr/>
            </a:pPr>
            <a:r>
              <a:rPr lang="en-US" dirty="0" smtClean="0"/>
              <a:t>Desire to avoid trenching in substation </a:t>
            </a:r>
            <a:r>
              <a:rPr lang="en-US" dirty="0"/>
              <a:t>y</a:t>
            </a:r>
            <a:r>
              <a:rPr lang="en-US" dirty="0" smtClean="0"/>
              <a:t>ards</a:t>
            </a:r>
            <a:endParaRPr lang="en-US" dirty="0"/>
          </a:p>
        </p:txBody>
      </p:sp>
      <p:pic>
        <p:nvPicPr>
          <p:cNvPr id="9011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9288" y="3498850"/>
            <a:ext cx="1350962"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hpContentSlideFooter"/>
          <p:cNvSpPr>
            <a:spLocks noGrp="1" noChangeArrowheads="1"/>
          </p:cNvSpPr>
          <p:nvPr>
            <p:ph type="ftr" sz="quarter" idx="4294967295"/>
          </p:nvPr>
        </p:nvSpPr>
        <p:spPr bwMode="auto">
          <a:xfrm>
            <a:off x="215900" y="6200775"/>
            <a:ext cx="2808288" cy="657225"/>
          </a:xfrm>
          <a:prstGeom prst="rect">
            <a:avLst/>
          </a:prstGeom>
          <a:noFill/>
          <a:ln w="9525">
            <a:noFill/>
            <a:miter lim="800000"/>
            <a:headEnd/>
            <a:tailEnd/>
          </a:ln>
          <a:effectLst/>
        </p:spPr>
        <p:txBody>
          <a:bodyPr vert="horz" wrap="square" lIns="0" tIns="0" rIns="0" bIns="198000" numCol="1" anchor="b" anchorCtr="0" compatLnSpc="1">
            <a:prstTxWarp prst="textNoShape">
              <a:avLst/>
            </a:prstTxWarp>
          </a:bodyPr>
          <a:lstStyle>
            <a:lvl1pPr eaLnBrk="0" hangingPunct="0">
              <a:lnSpc>
                <a:spcPct val="85000"/>
              </a:lnSpc>
              <a:spcBef>
                <a:spcPct val="0"/>
              </a:spcBef>
              <a:buClrTx/>
              <a:buSzTx/>
              <a:buFontTx/>
              <a:buNone/>
              <a:defRPr sz="600">
                <a:solidFill>
                  <a:srgbClr val="666666"/>
                </a:solidFill>
              </a:defRPr>
            </a:lvl1pPr>
          </a:lstStyle>
          <a:p>
            <a:pPr>
              <a:defRPr/>
            </a:pPr>
            <a:endParaRPr lang="en-US" smtClean="0"/>
          </a:p>
          <a:p>
            <a:pPr>
              <a:defRPr/>
            </a:pPr>
            <a:r>
              <a:rPr lang="en-US" smtClean="0"/>
              <a:t>© ABB Inc. </a:t>
            </a:r>
          </a:p>
          <a:p>
            <a:pPr>
              <a:defRPr/>
            </a:pPr>
            <a:fld id="{A751FDC3-297C-4734-B6DC-4CA5BAAFD68D}" type="datetime4">
              <a:rPr lang="en-US" smtClean="0"/>
              <a:pPr>
                <a:defRPr/>
              </a:pPr>
              <a:t>November 11, 2013</a:t>
            </a:fld>
            <a:r>
              <a:rPr lang="en-US" smtClean="0"/>
              <a:t> | Slide </a:t>
            </a:r>
            <a:fld id="{9F653527-35D1-4C98-996F-238F1C8BC69D}" type="slidenum">
              <a:rPr lang="en-US" smtClean="0"/>
              <a:pPr>
                <a:defRPr/>
              </a:pPr>
              <a:t>20</a:t>
            </a:fld>
            <a:endParaRPr lang="en-US"/>
          </a:p>
        </p:txBody>
      </p:sp>
    </p:spTree>
    <p:extLst>
      <p:ext uri="{BB962C8B-B14F-4D97-AF65-F5344CB8AC3E}">
        <p14:creationId xmlns:p14="http://schemas.microsoft.com/office/powerpoint/2010/main" val="104821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73612" y="1341438"/>
            <a:ext cx="5308276" cy="4859337"/>
          </a:xfrm>
        </p:spPr>
        <p:txBody>
          <a:bodyPr>
            <a:normAutofit fontScale="77500" lnSpcReduction="20000"/>
          </a:bodyPr>
          <a:lstStyle/>
          <a:p>
            <a:pPr>
              <a:spcBef>
                <a:spcPts val="0"/>
              </a:spcBef>
              <a:spcAft>
                <a:spcPts val="1200"/>
              </a:spcAft>
              <a:defRPr/>
            </a:pPr>
            <a:r>
              <a:rPr lang="en-US" sz="2200" dirty="0" smtClean="0">
                <a:cs typeface="+mn-cs"/>
              </a:rPr>
              <a:t>Starting automate substations with SCADA (specifically voltage regulators)</a:t>
            </a:r>
          </a:p>
          <a:p>
            <a:pPr>
              <a:spcBef>
                <a:spcPts val="0"/>
              </a:spcBef>
              <a:spcAft>
                <a:spcPts val="1200"/>
              </a:spcAft>
              <a:defRPr/>
            </a:pPr>
            <a:r>
              <a:rPr lang="en-US" sz="2200" dirty="0" smtClean="0">
                <a:cs typeface="+mn-cs"/>
              </a:rPr>
              <a:t>Communication requirements</a:t>
            </a:r>
          </a:p>
          <a:p>
            <a:pPr lvl="1">
              <a:spcBef>
                <a:spcPts val="0"/>
              </a:spcBef>
              <a:spcAft>
                <a:spcPts val="1200"/>
              </a:spcAft>
              <a:buClr>
                <a:schemeClr val="tx2"/>
              </a:buClr>
              <a:defRPr/>
            </a:pPr>
            <a:r>
              <a:rPr lang="en-US" sz="2200" dirty="0" smtClean="0"/>
              <a:t>Access to control panels without pulling any communications cables</a:t>
            </a:r>
          </a:p>
          <a:p>
            <a:pPr lvl="1">
              <a:spcBef>
                <a:spcPts val="0"/>
              </a:spcBef>
              <a:spcAft>
                <a:spcPts val="1200"/>
              </a:spcAft>
              <a:buClr>
                <a:schemeClr val="tx2"/>
              </a:buClr>
              <a:defRPr/>
            </a:pPr>
            <a:r>
              <a:rPr lang="en-US" sz="2200" dirty="0" smtClean="0"/>
              <a:t>No holes drilled in regulator </a:t>
            </a:r>
            <a:r>
              <a:rPr lang="en-US" sz="2200" dirty="0"/>
              <a:t>cabinets </a:t>
            </a:r>
            <a:r>
              <a:rPr lang="en-US" sz="2200" dirty="0" smtClean="0"/>
              <a:t>as </a:t>
            </a:r>
            <a:r>
              <a:rPr lang="en-US" sz="2200" dirty="0"/>
              <a:t>this would increase both installation time and </a:t>
            </a:r>
            <a:r>
              <a:rPr lang="en-US" sz="2200" dirty="0" smtClean="0"/>
              <a:t>costs</a:t>
            </a:r>
            <a:endParaRPr lang="en-US" sz="2200" dirty="0"/>
          </a:p>
          <a:p>
            <a:pPr lvl="1">
              <a:spcBef>
                <a:spcPts val="0"/>
              </a:spcBef>
              <a:spcAft>
                <a:spcPts val="1200"/>
              </a:spcAft>
              <a:buClr>
                <a:schemeClr val="tx2"/>
              </a:buClr>
              <a:defRPr/>
            </a:pPr>
            <a:r>
              <a:rPr lang="en-US" sz="2200" dirty="0" smtClean="0"/>
              <a:t>Access to controls </a:t>
            </a:r>
            <a:r>
              <a:rPr lang="en-US" sz="2200" dirty="0"/>
              <a:t>from anywhere within the </a:t>
            </a:r>
            <a:r>
              <a:rPr lang="en-US" sz="2200" dirty="0" smtClean="0"/>
              <a:t>substation</a:t>
            </a:r>
          </a:p>
          <a:p>
            <a:pPr lvl="2">
              <a:spcBef>
                <a:spcPts val="0"/>
              </a:spcBef>
              <a:spcAft>
                <a:spcPts val="1200"/>
              </a:spcAft>
              <a:buClr>
                <a:schemeClr val="tx2"/>
              </a:buClr>
              <a:defRPr/>
            </a:pPr>
            <a:r>
              <a:rPr lang="en-US" sz="2000" dirty="0" smtClean="0"/>
              <a:t>Check </a:t>
            </a:r>
            <a:r>
              <a:rPr lang="en-US" sz="2000" dirty="0"/>
              <a:t>or change </a:t>
            </a:r>
            <a:r>
              <a:rPr lang="en-US" sz="2000" dirty="0" smtClean="0"/>
              <a:t>settings, update </a:t>
            </a:r>
            <a:r>
              <a:rPr lang="en-US" sz="2000" dirty="0"/>
              <a:t>firmware and control </a:t>
            </a:r>
            <a:r>
              <a:rPr lang="en-US" sz="2000" dirty="0" smtClean="0"/>
              <a:t>regulators </a:t>
            </a:r>
            <a:r>
              <a:rPr lang="en-US" sz="2000" dirty="0"/>
              <a:t>from </a:t>
            </a:r>
            <a:r>
              <a:rPr lang="en-US" sz="2000" dirty="0" smtClean="0"/>
              <a:t>safe </a:t>
            </a:r>
            <a:r>
              <a:rPr lang="en-US" sz="2000" dirty="0"/>
              <a:t>distance </a:t>
            </a:r>
            <a:endParaRPr lang="en-US" sz="2000" dirty="0" smtClean="0"/>
          </a:p>
          <a:p>
            <a:pPr lvl="2">
              <a:spcBef>
                <a:spcPts val="0"/>
              </a:spcBef>
              <a:spcAft>
                <a:spcPts val="1200"/>
              </a:spcAft>
              <a:buClr>
                <a:schemeClr val="tx2"/>
              </a:buClr>
              <a:defRPr/>
            </a:pPr>
            <a:r>
              <a:rPr lang="en-US" sz="2000" dirty="0" smtClean="0"/>
              <a:t>Readily available monitoring</a:t>
            </a:r>
            <a:r>
              <a:rPr lang="en-US" sz="2000" dirty="0"/>
              <a:t>, data logging, power quality, and condition-based maintenance </a:t>
            </a:r>
            <a:r>
              <a:rPr lang="en-US" sz="2000" dirty="0" smtClean="0"/>
              <a:t>information </a:t>
            </a:r>
          </a:p>
          <a:p>
            <a:pPr lvl="1">
              <a:spcBef>
                <a:spcPts val="0"/>
              </a:spcBef>
              <a:spcAft>
                <a:spcPts val="1200"/>
              </a:spcAft>
              <a:buClr>
                <a:schemeClr val="tx2"/>
              </a:buClr>
              <a:defRPr/>
            </a:pPr>
            <a:r>
              <a:rPr lang="en-US" sz="2200" dirty="0" smtClean="0"/>
              <a:t>Support for  proper cyber security standards</a:t>
            </a:r>
          </a:p>
        </p:txBody>
      </p:sp>
      <p:sp>
        <p:nvSpPr>
          <p:cNvPr id="3" name="Title 2"/>
          <p:cNvSpPr>
            <a:spLocks noGrp="1"/>
          </p:cNvSpPr>
          <p:nvPr>
            <p:ph type="title"/>
          </p:nvPr>
        </p:nvSpPr>
        <p:spPr>
          <a:xfrm>
            <a:off x="0" y="0"/>
            <a:ext cx="9144000" cy="1162050"/>
          </a:xfrm>
        </p:spPr>
        <p:txBody>
          <a:bodyPr/>
          <a:lstStyle/>
          <a:p>
            <a:pPr>
              <a:defRPr/>
            </a:pPr>
            <a:r>
              <a:rPr lang="en-US" dirty="0" smtClean="0">
                <a:ea typeface="MS PGothic" pitchFamily="34" charset="-128"/>
              </a:rPr>
              <a:t>Example #1</a:t>
            </a:r>
            <a:endParaRPr lang="en-US" dirty="0"/>
          </a:p>
        </p:txBody>
      </p:sp>
      <p:sp>
        <p:nvSpPr>
          <p:cNvPr id="4" name="Subtitle 3"/>
          <p:cNvSpPr>
            <a:spLocks noGrp="1"/>
          </p:cNvSpPr>
          <p:nvPr>
            <p:ph type="subTitle" idx="10"/>
          </p:nvPr>
        </p:nvSpPr>
        <p:spPr>
          <a:xfrm>
            <a:off x="0" y="695325"/>
            <a:ext cx="9144000" cy="466725"/>
          </a:xfrm>
        </p:spPr>
        <p:txBody>
          <a:bodyPr>
            <a:normAutofit/>
          </a:bodyPr>
          <a:lstStyle/>
          <a:p>
            <a:pPr>
              <a:defRPr/>
            </a:pPr>
            <a:r>
              <a:rPr lang="en-US" dirty="0" smtClean="0"/>
              <a:t>Substation automation with integrated </a:t>
            </a:r>
            <a:r>
              <a:rPr lang="en-US" dirty="0"/>
              <a:t>c</a:t>
            </a:r>
            <a:r>
              <a:rPr lang="en-US" dirty="0" smtClean="0"/>
              <a:t>ommunications</a:t>
            </a:r>
            <a:endParaRPr lang="en-US" dirty="0"/>
          </a:p>
        </p:txBody>
      </p:sp>
      <p:pic>
        <p:nvPicPr>
          <p:cNvPr id="91140" name="Picture 8" descr="WP_00038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268413"/>
            <a:ext cx="3119437" cy="234156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pic>
      <p:pic>
        <p:nvPicPr>
          <p:cNvPr id="91141" name="Picture 9" descr="WP_00037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4436" y="3130211"/>
            <a:ext cx="2465388" cy="3284538"/>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pic>
      <p:sp>
        <p:nvSpPr>
          <p:cNvPr id="13" name="shpContentSlideFooter"/>
          <p:cNvSpPr>
            <a:spLocks noGrp="1" noChangeArrowheads="1"/>
          </p:cNvSpPr>
          <p:nvPr>
            <p:ph type="ftr" sz="quarter" idx="4294967295"/>
          </p:nvPr>
        </p:nvSpPr>
        <p:spPr bwMode="auto">
          <a:xfrm>
            <a:off x="215900" y="6200775"/>
            <a:ext cx="2808288" cy="657225"/>
          </a:xfrm>
          <a:prstGeom prst="rect">
            <a:avLst/>
          </a:prstGeom>
          <a:noFill/>
          <a:ln w="9525">
            <a:noFill/>
            <a:miter lim="800000"/>
            <a:headEnd/>
            <a:tailEnd/>
          </a:ln>
          <a:effectLst/>
        </p:spPr>
        <p:txBody>
          <a:bodyPr vert="horz" wrap="square" lIns="0" tIns="0" rIns="0" bIns="198000" numCol="1" anchor="b" anchorCtr="0" compatLnSpc="1">
            <a:prstTxWarp prst="textNoShape">
              <a:avLst/>
            </a:prstTxWarp>
          </a:bodyPr>
          <a:lstStyle>
            <a:lvl1pPr eaLnBrk="0" hangingPunct="0">
              <a:lnSpc>
                <a:spcPct val="85000"/>
              </a:lnSpc>
              <a:spcBef>
                <a:spcPct val="0"/>
              </a:spcBef>
              <a:buClrTx/>
              <a:buSzTx/>
              <a:buFontTx/>
              <a:buNone/>
              <a:defRPr sz="600">
                <a:solidFill>
                  <a:srgbClr val="666666"/>
                </a:solidFill>
              </a:defRPr>
            </a:lvl1pPr>
          </a:lstStyle>
          <a:p>
            <a:pPr>
              <a:defRPr/>
            </a:pPr>
            <a:endParaRPr lang="en-US" smtClean="0"/>
          </a:p>
          <a:p>
            <a:pPr>
              <a:defRPr/>
            </a:pPr>
            <a:r>
              <a:rPr lang="en-US" smtClean="0"/>
              <a:t>© ABB Inc. </a:t>
            </a:r>
          </a:p>
          <a:p>
            <a:pPr>
              <a:defRPr/>
            </a:pPr>
            <a:fld id="{A751FDC3-297C-4734-B6DC-4CA5BAAFD68D}" type="datetime4">
              <a:rPr lang="en-US" smtClean="0"/>
              <a:pPr>
                <a:defRPr/>
              </a:pPr>
              <a:t>November 11, 2013</a:t>
            </a:fld>
            <a:r>
              <a:rPr lang="en-US" smtClean="0"/>
              <a:t> | Slide </a:t>
            </a:r>
            <a:fld id="{9F653527-35D1-4C98-996F-238F1C8BC69D}" type="slidenum">
              <a:rPr lang="en-US" smtClean="0"/>
              <a:pPr>
                <a:defRPr/>
              </a:pPr>
              <a:t>21</a:t>
            </a:fld>
            <a:endParaRPr lang="en-US"/>
          </a:p>
        </p:txBody>
      </p:sp>
    </p:spTree>
    <p:extLst>
      <p:ext uri="{BB962C8B-B14F-4D97-AF65-F5344CB8AC3E}">
        <p14:creationId xmlns:p14="http://schemas.microsoft.com/office/powerpoint/2010/main" val="2600866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n 12"/>
          <p:cNvSpPr/>
          <p:nvPr/>
        </p:nvSpPr>
        <p:spPr>
          <a:xfrm>
            <a:off x="1185970" y="1243013"/>
            <a:ext cx="71438" cy="1393825"/>
          </a:xfrm>
          <a:prstGeom prst="can">
            <a:avLst/>
          </a:prstGeom>
          <a:solidFill>
            <a:srgbClr val="0C4B25"/>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0" y="0"/>
            <a:ext cx="9144000" cy="1162050"/>
          </a:xfrm>
        </p:spPr>
        <p:txBody>
          <a:bodyPr/>
          <a:lstStyle/>
          <a:p>
            <a:pPr>
              <a:defRPr/>
            </a:pPr>
            <a:r>
              <a:rPr lang="en-US" dirty="0" smtClean="0">
                <a:ea typeface="MS PGothic" pitchFamily="34" charset="-128"/>
              </a:rPr>
              <a:t>Voltage regulator controller opportunity</a:t>
            </a:r>
            <a:endParaRPr lang="en-US" dirty="0"/>
          </a:p>
        </p:txBody>
      </p:sp>
      <p:sp>
        <p:nvSpPr>
          <p:cNvPr id="5" name="Subtitle 4"/>
          <p:cNvSpPr>
            <a:spLocks noGrp="1"/>
          </p:cNvSpPr>
          <p:nvPr>
            <p:ph type="subTitle" idx="10"/>
          </p:nvPr>
        </p:nvSpPr>
        <p:spPr>
          <a:xfrm>
            <a:off x="0" y="695325"/>
            <a:ext cx="9144000" cy="466725"/>
          </a:xfrm>
        </p:spPr>
        <p:txBody>
          <a:bodyPr/>
          <a:lstStyle/>
          <a:p>
            <a:pPr>
              <a:defRPr/>
            </a:pPr>
            <a:r>
              <a:rPr lang="en-US" dirty="0" smtClean="0"/>
              <a:t>Substation pilot </a:t>
            </a:r>
            <a:r>
              <a:rPr lang="en-US" dirty="0"/>
              <a:t>a</a:t>
            </a:r>
            <a:r>
              <a:rPr lang="en-US" dirty="0" smtClean="0"/>
              <a:t>rchitecture</a:t>
            </a:r>
            <a:endParaRPr lang="en-US" dirty="0"/>
          </a:p>
        </p:txBody>
      </p:sp>
      <p:sp>
        <p:nvSpPr>
          <p:cNvPr id="4" name="Can 3"/>
          <p:cNvSpPr/>
          <p:nvPr/>
        </p:nvSpPr>
        <p:spPr>
          <a:xfrm>
            <a:off x="5873858" y="1628775"/>
            <a:ext cx="576262" cy="936625"/>
          </a:xfrm>
          <a:prstGeom prst="can">
            <a:avLst/>
          </a:prstGeom>
          <a:solidFill>
            <a:srgbClr val="66666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32" name="Can 31"/>
          <p:cNvSpPr/>
          <p:nvPr/>
        </p:nvSpPr>
        <p:spPr>
          <a:xfrm>
            <a:off x="6662845" y="1628775"/>
            <a:ext cx="576263" cy="936625"/>
          </a:xfrm>
          <a:prstGeom prst="can">
            <a:avLst/>
          </a:prstGeom>
          <a:solidFill>
            <a:srgbClr val="66666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33" name="Can 32"/>
          <p:cNvSpPr/>
          <p:nvPr/>
        </p:nvSpPr>
        <p:spPr>
          <a:xfrm>
            <a:off x="7450245" y="1628775"/>
            <a:ext cx="576263" cy="936625"/>
          </a:xfrm>
          <a:prstGeom prst="can">
            <a:avLst/>
          </a:prstGeom>
          <a:solidFill>
            <a:srgbClr val="666666"/>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7" name="Cube 6"/>
          <p:cNvSpPr/>
          <p:nvPr/>
        </p:nvSpPr>
        <p:spPr>
          <a:xfrm>
            <a:off x="6054833" y="2060575"/>
            <a:ext cx="215900" cy="288925"/>
          </a:xfrm>
          <a:prstGeom prst="cube">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34" name="Cube 33"/>
          <p:cNvSpPr/>
          <p:nvPr/>
        </p:nvSpPr>
        <p:spPr>
          <a:xfrm>
            <a:off x="6810483" y="2068513"/>
            <a:ext cx="215900" cy="288925"/>
          </a:xfrm>
          <a:prstGeom prst="cube">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35" name="Cube 34"/>
          <p:cNvSpPr/>
          <p:nvPr/>
        </p:nvSpPr>
        <p:spPr>
          <a:xfrm>
            <a:off x="7602645" y="2078038"/>
            <a:ext cx="215900" cy="287337"/>
          </a:xfrm>
          <a:prstGeom prst="cube">
            <a:avLst/>
          </a:prstGeom>
          <a:solidFill>
            <a:schemeClr val="tx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42" name="Content Placeholder 1"/>
          <p:cNvSpPr>
            <a:spLocks noGrp="1"/>
          </p:cNvSpPr>
          <p:nvPr>
            <p:ph idx="1"/>
          </p:nvPr>
        </p:nvSpPr>
        <p:spPr>
          <a:xfrm>
            <a:off x="4716463" y="2852738"/>
            <a:ext cx="4032250" cy="3694112"/>
          </a:xfrm>
        </p:spPr>
        <p:txBody>
          <a:bodyPr>
            <a:normAutofit/>
          </a:bodyPr>
          <a:lstStyle/>
          <a:p>
            <a:pPr>
              <a:defRPr/>
            </a:pPr>
            <a:r>
              <a:rPr lang="en-US" sz="1500" dirty="0" smtClean="0">
                <a:cs typeface="+mn-cs"/>
              </a:rPr>
              <a:t>Wireless bridges communicate </a:t>
            </a:r>
            <a:r>
              <a:rPr lang="en-US" sz="1500" dirty="0">
                <a:cs typeface="+mn-cs"/>
              </a:rPr>
              <a:t>to </a:t>
            </a:r>
            <a:r>
              <a:rPr lang="en-US" sz="1500" dirty="0" smtClean="0">
                <a:cs typeface="+mn-cs"/>
              </a:rPr>
              <a:t>a Tropos wireless </a:t>
            </a:r>
            <a:r>
              <a:rPr lang="en-US" sz="1500" dirty="0">
                <a:cs typeface="+mn-cs"/>
              </a:rPr>
              <a:t>gateway </a:t>
            </a:r>
            <a:r>
              <a:rPr lang="en-US" sz="1500" dirty="0" smtClean="0">
                <a:cs typeface="+mn-cs"/>
              </a:rPr>
              <a:t>mounted </a:t>
            </a:r>
            <a:r>
              <a:rPr lang="en-US" sz="1500" dirty="0">
                <a:cs typeface="+mn-cs"/>
              </a:rPr>
              <a:t>outside the control house </a:t>
            </a:r>
            <a:endParaRPr lang="en-US" sz="1500" dirty="0" smtClean="0">
              <a:cs typeface="+mn-cs"/>
            </a:endParaRPr>
          </a:p>
          <a:p>
            <a:pPr>
              <a:defRPr/>
            </a:pPr>
            <a:r>
              <a:rPr lang="en-US" sz="1500" dirty="0" smtClean="0">
                <a:cs typeface="+mn-cs"/>
              </a:rPr>
              <a:t>Gateway connects to </a:t>
            </a:r>
            <a:r>
              <a:rPr lang="en-US" sz="1500" dirty="0" smtClean="0"/>
              <a:t>Layer </a:t>
            </a:r>
            <a:r>
              <a:rPr lang="en-US" sz="1500" dirty="0"/>
              <a:t>2 switch </a:t>
            </a:r>
            <a:r>
              <a:rPr lang="en-US" sz="1500" dirty="0" smtClean="0"/>
              <a:t>in </a:t>
            </a:r>
            <a:r>
              <a:rPr lang="en-US" sz="1500" dirty="0" smtClean="0">
                <a:cs typeface="+mn-cs"/>
              </a:rPr>
              <a:t>the control house via Ethernet</a:t>
            </a:r>
          </a:p>
          <a:p>
            <a:pPr lvl="1">
              <a:buClr>
                <a:schemeClr val="tx2"/>
              </a:buClr>
              <a:defRPr/>
            </a:pPr>
            <a:r>
              <a:rPr lang="en-US" sz="1500" dirty="0" smtClean="0">
                <a:cs typeface="+mn-cs"/>
              </a:rPr>
              <a:t>Layer 2 switch also connects to an automation control unit</a:t>
            </a:r>
          </a:p>
          <a:p>
            <a:pPr>
              <a:defRPr/>
            </a:pPr>
            <a:r>
              <a:rPr lang="en-US" sz="1500" dirty="0" smtClean="0">
                <a:cs typeface="+mn-cs"/>
              </a:rPr>
              <a:t>L2 switch provides optical isolation and allows other devices in substation access to wireless network and substation computer</a:t>
            </a:r>
          </a:p>
          <a:p>
            <a:pPr lvl="1">
              <a:buClr>
                <a:schemeClr val="tx2"/>
              </a:buClr>
              <a:defRPr/>
            </a:pPr>
            <a:r>
              <a:rPr lang="en-US" sz="1500" dirty="0" smtClean="0"/>
              <a:t>Protocol used is DNP3 over TCP/IP</a:t>
            </a:r>
          </a:p>
          <a:p>
            <a:pPr>
              <a:defRPr/>
            </a:pPr>
            <a:r>
              <a:rPr lang="en-US" sz="1500" dirty="0" smtClean="0">
                <a:cs typeface="+mn-cs"/>
              </a:rPr>
              <a:t>Can also access individual controls over the wireless network</a:t>
            </a:r>
          </a:p>
        </p:txBody>
      </p:sp>
      <p:cxnSp>
        <p:nvCxnSpPr>
          <p:cNvPr id="11" name="Elbow Connector 10"/>
          <p:cNvCxnSpPr/>
          <p:nvPr/>
        </p:nvCxnSpPr>
        <p:spPr>
          <a:xfrm>
            <a:off x="1257408" y="1484313"/>
            <a:ext cx="4616450" cy="215900"/>
          </a:xfrm>
          <a:prstGeom prst="bentConnector3">
            <a:avLst>
              <a:gd name="adj1" fmla="val 59366"/>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 name="Cube 11"/>
          <p:cNvSpPr/>
          <p:nvPr/>
        </p:nvSpPr>
        <p:spPr>
          <a:xfrm>
            <a:off x="1041508" y="1844675"/>
            <a:ext cx="1368425" cy="863600"/>
          </a:xfrm>
          <a:prstGeom prst="cub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9388" indent="-179388" algn="ctr">
              <a:spcBef>
                <a:spcPts val="1100"/>
              </a:spcBef>
              <a:buFont typeface="Wingdings" pitchFamily="2" charset="2"/>
              <a:buChar char="§"/>
              <a:defRPr/>
            </a:pPr>
            <a:endParaRPr lang="en-US" dirty="0">
              <a:solidFill>
                <a:schemeClr val="tx1"/>
              </a:solidFill>
              <a:latin typeface="Arial" pitchFamily="34" charset="0"/>
              <a:cs typeface="Arial" pitchFamily="34" charset="0"/>
            </a:endParaRPr>
          </a:p>
        </p:txBody>
      </p:sp>
      <p:sp>
        <p:nvSpPr>
          <p:cNvPr id="61" name="Content Placeholder 1"/>
          <p:cNvSpPr txBox="1">
            <a:spLocks/>
          </p:cNvSpPr>
          <p:nvPr/>
        </p:nvSpPr>
        <p:spPr>
          <a:xfrm>
            <a:off x="179388" y="2852738"/>
            <a:ext cx="4105275" cy="3327400"/>
          </a:xfrm>
          <a:prstGeom prst="rect">
            <a:avLst/>
          </a:prstGeom>
        </p:spPr>
        <p:txBody>
          <a:bodyPr lIns="0" tIns="0" rIns="0" bIns="0">
            <a:normAutofit fontScale="77500" lnSpcReduction="20000"/>
          </a:bodyPr>
          <a:lstStyle>
            <a:lvl1pPr marL="179388" indent="-179388" algn="l" defTabSz="914400" rtl="0" eaLnBrk="1" latinLnBrk="0" hangingPunct="1">
              <a:spcBef>
                <a:spcPts val="1100"/>
              </a:spcBef>
              <a:buClr>
                <a:schemeClr val="tx2"/>
              </a:buClr>
              <a:buSzPct val="70000"/>
              <a:buFont typeface="Wingdings" pitchFamily="2" charset="2"/>
              <a:buChar char="§"/>
              <a:defRPr sz="1800" kern="1200">
                <a:solidFill>
                  <a:schemeClr val="tx1"/>
                </a:solidFill>
                <a:latin typeface="Arial" pitchFamily="34" charset="0"/>
                <a:ea typeface="+mn-ea"/>
                <a:cs typeface="Arial" pitchFamily="34" charset="0"/>
              </a:defRPr>
            </a:lvl1pPr>
            <a:lvl2pPr marL="628650" indent="-171450" algn="l" defTabSz="914400" rtl="0" eaLnBrk="1" latinLnBrk="0" hangingPunct="1">
              <a:spcBef>
                <a:spcPts val="1100"/>
              </a:spcBef>
              <a:buClr>
                <a:schemeClr val="accent1"/>
              </a:buClr>
              <a:buSzPct val="70000"/>
              <a:buFont typeface="Wingdings" pitchFamily="2" charset="2"/>
              <a:buChar char="§"/>
              <a:defRPr sz="1800" kern="1200">
                <a:solidFill>
                  <a:schemeClr val="tx1"/>
                </a:solidFill>
                <a:latin typeface="Arial" pitchFamily="34" charset="0"/>
                <a:ea typeface="+mn-ea"/>
                <a:cs typeface="Arial" pitchFamily="34" charset="0"/>
              </a:defRPr>
            </a:lvl2pPr>
            <a:lvl3pPr marL="1074738" indent="-160338" algn="l" defTabSz="914400" rtl="0" eaLnBrk="1" latinLnBrk="0" hangingPunct="1">
              <a:spcBef>
                <a:spcPts val="1100"/>
              </a:spcBef>
              <a:buClr>
                <a:schemeClr val="accent1"/>
              </a:buClr>
              <a:buSzPct val="70000"/>
              <a:buFont typeface="Wingdings" pitchFamily="2" charset="2"/>
              <a:buChar char="§"/>
              <a:defRPr sz="1600" kern="1200">
                <a:solidFill>
                  <a:schemeClr val="tx1"/>
                </a:solidFill>
                <a:latin typeface="Arial" pitchFamily="34" charset="0"/>
                <a:ea typeface="+mn-ea"/>
                <a:cs typeface="Arial" pitchFamily="34" charset="0"/>
              </a:defRPr>
            </a:lvl3pPr>
            <a:lvl4pPr marL="1524000" marR="0" indent="-152400" algn="l" defTabSz="914400" rtl="0" eaLnBrk="1" fontAlgn="auto" latinLnBrk="0" hangingPunct="1">
              <a:lnSpc>
                <a:spcPct val="100000"/>
              </a:lnSpc>
              <a:spcBef>
                <a:spcPts val="1100"/>
              </a:spcBef>
              <a:spcAft>
                <a:spcPts val="0"/>
              </a:spcAft>
              <a:buClr>
                <a:schemeClr val="accent1"/>
              </a:buClr>
              <a:buSzPct val="70000"/>
              <a:buFont typeface="Wingdings" pitchFamily="2" charset="2"/>
              <a:buChar char="§"/>
              <a:tabLst/>
              <a:defRPr sz="1400" kern="1200">
                <a:solidFill>
                  <a:schemeClr val="tx1"/>
                </a:solidFill>
                <a:latin typeface="Arial" pitchFamily="34" charset="0"/>
                <a:ea typeface="+mn-ea"/>
                <a:cs typeface="Arial" pitchFamily="34" charset="0"/>
              </a:defRPr>
            </a:lvl4pPr>
            <a:lvl5pPr marL="0" marR="0" indent="0" algn="l" defTabSz="914400" rtl="0" eaLnBrk="1" fontAlgn="auto" latinLnBrk="0" hangingPunct="1">
              <a:lnSpc>
                <a:spcPct val="100000"/>
              </a:lnSpc>
              <a:spcBef>
                <a:spcPts val="1100"/>
              </a:spcBef>
              <a:spcAft>
                <a:spcPts val="0"/>
              </a:spcAft>
              <a:buClr>
                <a:schemeClr val="accent1"/>
              </a:buClr>
              <a:buSzPct val="70000"/>
              <a:buFontTx/>
              <a:buNone/>
              <a:tabLst/>
              <a:defRPr sz="1800" b="1"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100" dirty="0" smtClean="0"/>
              <a:t>Tropos 1410 </a:t>
            </a:r>
            <a:r>
              <a:rPr lang="en-US" sz="2100" dirty="0"/>
              <a:t>w</a:t>
            </a:r>
            <a:r>
              <a:rPr lang="en-US" sz="2100" dirty="0" smtClean="0"/>
              <a:t>ireless bridges installed in each regulator cabinet</a:t>
            </a:r>
          </a:p>
          <a:p>
            <a:pPr lvl="1">
              <a:buClr>
                <a:schemeClr val="tx2"/>
              </a:buClr>
              <a:defRPr/>
            </a:pPr>
            <a:r>
              <a:rPr lang="en-US" sz="2100" dirty="0" smtClean="0"/>
              <a:t>Antennas were selected to provide enough signal strength when mounted inside the cabinets</a:t>
            </a:r>
          </a:p>
          <a:p>
            <a:pPr lvl="1">
              <a:buClr>
                <a:schemeClr val="tx2"/>
              </a:buClr>
              <a:defRPr/>
            </a:pPr>
            <a:r>
              <a:rPr lang="en-US" sz="2100" dirty="0" smtClean="0"/>
              <a:t>Throughput still more than 1 Mbps</a:t>
            </a:r>
          </a:p>
          <a:p>
            <a:pPr lvl="1">
              <a:buClr>
                <a:schemeClr val="tx2"/>
              </a:buClr>
              <a:defRPr/>
            </a:pPr>
            <a:r>
              <a:rPr lang="en-US" sz="2100" dirty="0" smtClean="0"/>
              <a:t>Output of radios configured so that it’s strong to operate within the substation, but is not visible outside the fence </a:t>
            </a:r>
          </a:p>
          <a:p>
            <a:pPr lvl="1">
              <a:buClr>
                <a:schemeClr val="tx2"/>
              </a:buClr>
              <a:defRPr/>
            </a:pPr>
            <a:r>
              <a:rPr lang="en-US" sz="2100" dirty="0" smtClean="0"/>
              <a:t>SSID of network is hidden</a:t>
            </a:r>
          </a:p>
          <a:p>
            <a:pPr>
              <a:defRPr/>
            </a:pPr>
            <a:r>
              <a:rPr lang="en-US" sz="2100" dirty="0" smtClean="0"/>
              <a:t>Ethernet used to connect regulator controllers and Tropos wireless bridges</a:t>
            </a:r>
          </a:p>
          <a:p>
            <a:pPr marL="0" indent="0">
              <a:buFont typeface="Wingdings" pitchFamily="2" charset="2"/>
              <a:buNone/>
              <a:defRPr/>
            </a:pPr>
            <a:endParaRPr lang="en-US" sz="2400" dirty="0" smtClean="0"/>
          </a:p>
        </p:txBody>
      </p:sp>
      <p:sp>
        <p:nvSpPr>
          <p:cNvPr id="62" name="TextBox 40"/>
          <p:cNvSpPr txBox="1">
            <a:spLocks noChangeArrowheads="1"/>
          </p:cNvSpPr>
          <p:nvPr/>
        </p:nvSpPr>
        <p:spPr bwMode="auto">
          <a:xfrm>
            <a:off x="3057633" y="1450975"/>
            <a:ext cx="216058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itchFamily="34" charset="0"/>
                <a:ea typeface="ＭＳ Ｐゴシック"/>
                <a:cs typeface="ＭＳ Ｐゴシック"/>
              </a:defRPr>
            </a:lvl1pPr>
            <a:lvl2pPr marL="37931725" indent="-37474525">
              <a:defRPr sz="2400">
                <a:solidFill>
                  <a:schemeClr val="tx1"/>
                </a:solidFill>
                <a:latin typeface="Arial" pitchFamily="34" charset="0"/>
                <a:ea typeface="ＭＳ Ｐゴシック"/>
                <a:cs typeface="ＭＳ Ｐゴシック"/>
              </a:defRPr>
            </a:lvl2pPr>
            <a:lvl3pPr>
              <a:defRPr sz="2400">
                <a:solidFill>
                  <a:schemeClr val="tx1"/>
                </a:solidFill>
                <a:latin typeface="Arial" pitchFamily="34" charset="0"/>
                <a:ea typeface="ＭＳ Ｐゴシック"/>
                <a:cs typeface="ＭＳ Ｐゴシック"/>
              </a:defRPr>
            </a:lvl3pPr>
            <a:lvl4pPr>
              <a:defRPr sz="2400">
                <a:solidFill>
                  <a:schemeClr val="tx1"/>
                </a:solidFill>
                <a:latin typeface="Arial" pitchFamily="34" charset="0"/>
                <a:ea typeface="ＭＳ Ｐゴシック"/>
                <a:cs typeface="ＭＳ Ｐゴシック"/>
              </a:defRPr>
            </a:lvl4pPr>
            <a:lvl5pPr>
              <a:defRPr sz="2400">
                <a:solidFill>
                  <a:schemeClr val="tx1"/>
                </a:solidFill>
                <a:latin typeface="Arial" pitchFamily="34" charset="0"/>
                <a:ea typeface="ＭＳ Ｐゴシック"/>
                <a:cs typeface="ＭＳ Ｐゴシック"/>
              </a:defRPr>
            </a:lvl5pPr>
            <a:lvl6pPr marL="457200" eaLnBrk="0" fontAlgn="base" hangingPunct="0">
              <a:spcBef>
                <a:spcPct val="0"/>
              </a:spcBef>
              <a:spcAft>
                <a:spcPct val="0"/>
              </a:spcAft>
              <a:defRPr sz="2400">
                <a:solidFill>
                  <a:schemeClr val="tx1"/>
                </a:solidFill>
                <a:latin typeface="Arial" pitchFamily="34" charset="0"/>
                <a:ea typeface="ＭＳ Ｐゴシック"/>
                <a:cs typeface="ＭＳ Ｐゴシック"/>
              </a:defRPr>
            </a:lvl6pPr>
            <a:lvl7pPr marL="914400" eaLnBrk="0" fontAlgn="base" hangingPunct="0">
              <a:spcBef>
                <a:spcPct val="0"/>
              </a:spcBef>
              <a:spcAft>
                <a:spcPct val="0"/>
              </a:spcAft>
              <a:defRPr sz="2400">
                <a:solidFill>
                  <a:schemeClr val="tx1"/>
                </a:solidFill>
                <a:latin typeface="Arial" pitchFamily="34" charset="0"/>
                <a:ea typeface="ＭＳ Ｐゴシック"/>
                <a:cs typeface="ＭＳ Ｐゴシック"/>
              </a:defRPr>
            </a:lvl7pPr>
            <a:lvl8pPr marL="1371600" eaLnBrk="0" fontAlgn="base" hangingPunct="0">
              <a:spcBef>
                <a:spcPct val="0"/>
              </a:spcBef>
              <a:spcAft>
                <a:spcPct val="0"/>
              </a:spcAft>
              <a:defRPr sz="2400">
                <a:solidFill>
                  <a:schemeClr val="tx1"/>
                </a:solidFill>
                <a:latin typeface="Arial" pitchFamily="34" charset="0"/>
                <a:ea typeface="ＭＳ Ｐゴシック"/>
                <a:cs typeface="ＭＳ Ｐゴシック"/>
              </a:defRPr>
            </a:lvl8pPr>
            <a:lvl9pPr marL="1828800" eaLnBrk="0" fontAlgn="base" hangingPunct="0">
              <a:spcBef>
                <a:spcPct val="0"/>
              </a:spcBef>
              <a:spcAft>
                <a:spcPct val="0"/>
              </a:spcAft>
              <a:defRPr sz="2400">
                <a:solidFill>
                  <a:schemeClr val="tx1"/>
                </a:solidFill>
                <a:latin typeface="Arial" pitchFamily="34" charset="0"/>
                <a:ea typeface="ＭＳ Ｐゴシック"/>
                <a:cs typeface="ＭＳ Ｐゴシック"/>
              </a:defRPr>
            </a:lvl9pPr>
          </a:lstStyle>
          <a:p>
            <a:pPr algn="ctr">
              <a:buFont typeface="Wingdings" charset="0"/>
              <a:buNone/>
              <a:defRPr/>
            </a:pPr>
            <a:r>
              <a:rPr lang="en-US" sz="1300" dirty="0" smtClean="0">
                <a:latin typeface="+mn-lt"/>
                <a:cs typeface="Arial" pitchFamily="34" charset="0"/>
              </a:rPr>
              <a:t>~150 feet from regulators to control house</a:t>
            </a:r>
            <a:endParaRPr lang="en-US" sz="1300" dirty="0">
              <a:latin typeface="+mn-lt"/>
              <a:cs typeface="Arial" pitchFamily="34" charset="0"/>
            </a:endParaRPr>
          </a:p>
        </p:txBody>
      </p:sp>
      <p:sp>
        <p:nvSpPr>
          <p:cNvPr id="22" name="shpContentSlideFooter"/>
          <p:cNvSpPr>
            <a:spLocks noGrp="1" noChangeArrowheads="1"/>
          </p:cNvSpPr>
          <p:nvPr>
            <p:ph type="ftr" sz="quarter" idx="4294967295"/>
          </p:nvPr>
        </p:nvSpPr>
        <p:spPr bwMode="auto">
          <a:xfrm>
            <a:off x="215900" y="6200775"/>
            <a:ext cx="2808288" cy="657225"/>
          </a:xfrm>
          <a:prstGeom prst="rect">
            <a:avLst/>
          </a:prstGeom>
          <a:noFill/>
          <a:ln w="9525">
            <a:noFill/>
            <a:miter lim="800000"/>
            <a:headEnd/>
            <a:tailEnd/>
          </a:ln>
          <a:effectLst/>
        </p:spPr>
        <p:txBody>
          <a:bodyPr vert="horz" wrap="square" lIns="0" tIns="0" rIns="0" bIns="198000" numCol="1" anchor="b" anchorCtr="0" compatLnSpc="1">
            <a:prstTxWarp prst="textNoShape">
              <a:avLst/>
            </a:prstTxWarp>
          </a:bodyPr>
          <a:lstStyle>
            <a:lvl1pPr eaLnBrk="0" hangingPunct="0">
              <a:lnSpc>
                <a:spcPct val="85000"/>
              </a:lnSpc>
              <a:spcBef>
                <a:spcPct val="0"/>
              </a:spcBef>
              <a:buClrTx/>
              <a:buSzTx/>
              <a:buFontTx/>
              <a:buNone/>
              <a:defRPr sz="600">
                <a:solidFill>
                  <a:srgbClr val="666666"/>
                </a:solidFill>
              </a:defRPr>
            </a:lvl1pPr>
          </a:lstStyle>
          <a:p>
            <a:pPr>
              <a:defRPr/>
            </a:pPr>
            <a:endParaRPr lang="en-US" dirty="0" smtClean="0"/>
          </a:p>
          <a:p>
            <a:pPr>
              <a:defRPr/>
            </a:pPr>
            <a:r>
              <a:rPr lang="en-US" dirty="0" smtClean="0"/>
              <a:t>© ABB Inc. </a:t>
            </a:r>
          </a:p>
          <a:p>
            <a:pPr>
              <a:defRPr/>
            </a:pPr>
            <a:fld id="{A751FDC3-297C-4734-B6DC-4CA5BAAFD68D}" type="datetime4">
              <a:rPr lang="en-US" smtClean="0"/>
              <a:pPr>
                <a:defRPr/>
              </a:pPr>
              <a:t>November 11, 2013</a:t>
            </a:fld>
            <a:r>
              <a:rPr lang="en-US" dirty="0" smtClean="0"/>
              <a:t> | Slide </a:t>
            </a:r>
            <a:fld id="{9F653527-35D1-4C98-996F-238F1C8BC69D}" type="slidenum">
              <a:rPr lang="en-US" smtClean="0"/>
              <a:pPr>
                <a:defRPr/>
              </a:pPr>
              <a:t>22</a:t>
            </a:fld>
            <a:endParaRPr lang="en-US" dirty="0"/>
          </a:p>
        </p:txBody>
      </p:sp>
    </p:spTree>
    <p:extLst>
      <p:ext uri="{BB962C8B-B14F-4D97-AF65-F5344CB8AC3E}">
        <p14:creationId xmlns:p14="http://schemas.microsoft.com/office/powerpoint/2010/main" val="19275566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5900" y="1592263"/>
            <a:ext cx="8422491" cy="4608512"/>
          </a:xfrm>
        </p:spPr>
        <p:txBody>
          <a:bodyPr/>
          <a:lstStyle/>
          <a:p>
            <a:r>
              <a:rPr lang="en-US" sz="1600" dirty="0" smtClean="0"/>
              <a:t>Utility had gas </a:t>
            </a:r>
            <a:r>
              <a:rPr lang="en-US" sz="1600" dirty="0"/>
              <a:t>m</a:t>
            </a:r>
            <a:r>
              <a:rPr lang="en-US" sz="1600" dirty="0" smtClean="0"/>
              <a:t>onitors </a:t>
            </a:r>
            <a:r>
              <a:rPr lang="en-US" sz="1600" dirty="0"/>
              <a:t>that they require readings from a few </a:t>
            </a:r>
            <a:r>
              <a:rPr lang="en-US" sz="1600" dirty="0" smtClean="0"/>
              <a:t/>
            </a:r>
            <a:br>
              <a:rPr lang="en-US" sz="1600" dirty="0" smtClean="0"/>
            </a:br>
            <a:r>
              <a:rPr lang="en-US" sz="1600" dirty="0" smtClean="0"/>
              <a:t>times a day</a:t>
            </a:r>
          </a:p>
          <a:p>
            <a:r>
              <a:rPr lang="en-US" sz="1600" dirty="0" smtClean="0"/>
              <a:t>Doing lifecycle monitoring and management as lead time </a:t>
            </a:r>
            <a:br>
              <a:rPr lang="en-US" sz="1600" dirty="0" smtClean="0"/>
            </a:br>
            <a:r>
              <a:rPr lang="en-US" sz="1600" dirty="0" smtClean="0"/>
              <a:t>on replacement transformers is </a:t>
            </a:r>
            <a:r>
              <a:rPr lang="en-US" sz="1600" dirty="0"/>
              <a:t>approximately </a:t>
            </a:r>
            <a:r>
              <a:rPr lang="en-US" sz="1600" dirty="0" smtClean="0"/>
              <a:t>two years</a:t>
            </a:r>
            <a:endParaRPr lang="en-US" sz="1600" dirty="0"/>
          </a:p>
          <a:p>
            <a:r>
              <a:rPr lang="en-US" sz="1600" dirty="0" smtClean="0"/>
              <a:t>The </a:t>
            </a:r>
            <a:r>
              <a:rPr lang="en-US" sz="1600" dirty="0"/>
              <a:t>s</a:t>
            </a:r>
            <a:r>
              <a:rPr lang="en-US" sz="1600" dirty="0" smtClean="0"/>
              <a:t>ubstation itself has </a:t>
            </a:r>
            <a:r>
              <a:rPr lang="en-US" sz="1600" dirty="0"/>
              <a:t>fiber connectivity </a:t>
            </a:r>
            <a:r>
              <a:rPr lang="en-US" sz="1600" dirty="0" smtClean="0"/>
              <a:t>(backhaul) but the </a:t>
            </a:r>
            <a:r>
              <a:rPr lang="en-US" sz="1600" dirty="0"/>
              <a:t/>
            </a:r>
            <a:br>
              <a:rPr lang="en-US" sz="1600" dirty="0"/>
            </a:br>
            <a:r>
              <a:rPr lang="en-US" sz="1600" dirty="0" smtClean="0"/>
              <a:t>utility stated it was too difficult and too expensive to </a:t>
            </a:r>
            <a:r>
              <a:rPr lang="en-US" sz="1600" dirty="0"/>
              <a:t>install fiber </a:t>
            </a:r>
            <a:r>
              <a:rPr lang="en-US" sz="1600" dirty="0" smtClean="0"/>
              <a:t/>
            </a:r>
            <a:br>
              <a:rPr lang="en-US" sz="1600" dirty="0" smtClean="0"/>
            </a:br>
            <a:r>
              <a:rPr lang="en-US" sz="1600" dirty="0" smtClean="0"/>
              <a:t>within </a:t>
            </a:r>
            <a:r>
              <a:rPr lang="en-US" sz="1600" dirty="0"/>
              <a:t>the s</a:t>
            </a:r>
            <a:r>
              <a:rPr lang="en-US" sz="1600" dirty="0" smtClean="0"/>
              <a:t>ubstation yard</a:t>
            </a:r>
            <a:endParaRPr lang="en-US" sz="1600" dirty="0"/>
          </a:p>
          <a:p>
            <a:r>
              <a:rPr lang="en-US" sz="1600" dirty="0" smtClean="0"/>
              <a:t>Previously each </a:t>
            </a:r>
            <a:r>
              <a:rPr lang="en-US" sz="1600" dirty="0"/>
              <a:t>g</a:t>
            </a:r>
            <a:r>
              <a:rPr lang="en-US" sz="1600" dirty="0" smtClean="0"/>
              <a:t>as monitor was connected via a Sierra Wireless</a:t>
            </a:r>
            <a:br>
              <a:rPr lang="en-US" sz="1600" dirty="0" smtClean="0"/>
            </a:br>
            <a:r>
              <a:rPr lang="en-US" sz="1600" dirty="0" smtClean="0"/>
              <a:t>cellular </a:t>
            </a:r>
            <a:r>
              <a:rPr lang="en-US" sz="1600" dirty="0"/>
              <a:t>m</a:t>
            </a:r>
            <a:r>
              <a:rPr lang="en-US" sz="1600" dirty="0" smtClean="0"/>
              <a:t>odem </a:t>
            </a:r>
          </a:p>
          <a:p>
            <a:pPr lvl="1">
              <a:buClr>
                <a:schemeClr val="tx2"/>
              </a:buClr>
            </a:pPr>
            <a:r>
              <a:rPr lang="en-US" sz="1600" dirty="0" smtClean="0"/>
              <a:t>Field </a:t>
            </a:r>
            <a:r>
              <a:rPr lang="en-US" sz="1600" dirty="0"/>
              <a:t>c</a:t>
            </a:r>
            <a:r>
              <a:rPr lang="en-US" sz="1600" dirty="0" smtClean="0"/>
              <a:t>ommunications </a:t>
            </a:r>
            <a:r>
              <a:rPr lang="en-US" sz="1600" dirty="0"/>
              <a:t>manager wanted to reduce </a:t>
            </a:r>
            <a:r>
              <a:rPr lang="en-US" sz="1600" dirty="0" smtClean="0"/>
              <a:t>cellular communication costs </a:t>
            </a:r>
          </a:p>
          <a:p>
            <a:pPr lvl="1">
              <a:buClr>
                <a:schemeClr val="tx2"/>
              </a:buClr>
            </a:pPr>
            <a:r>
              <a:rPr lang="en-US" sz="1600" dirty="0" smtClean="0"/>
              <a:t>For the pilot, cellular cards with a Tropos 1410</a:t>
            </a:r>
            <a:r>
              <a:rPr lang="en-US" sz="1600" dirty="0"/>
              <a:t> </a:t>
            </a:r>
            <a:r>
              <a:rPr lang="en-US" sz="1600" dirty="0" smtClean="0"/>
              <a:t>which connect to a gateway at the control house </a:t>
            </a:r>
          </a:p>
          <a:p>
            <a:pPr lvl="1">
              <a:buClr>
                <a:schemeClr val="tx2"/>
              </a:buClr>
            </a:pPr>
            <a:r>
              <a:rPr lang="en-US" sz="1600" dirty="0" smtClean="0"/>
              <a:t>Still backhauling via cellular out of the substation</a:t>
            </a:r>
            <a:endParaRPr lang="en-US" sz="1600" dirty="0"/>
          </a:p>
          <a:p>
            <a:r>
              <a:rPr lang="en-US" sz="1600" dirty="0" smtClean="0"/>
              <a:t>Cut cell </a:t>
            </a:r>
            <a:r>
              <a:rPr lang="en-US" sz="1600" dirty="0"/>
              <a:t>modem </a:t>
            </a:r>
            <a:r>
              <a:rPr lang="en-US" sz="1600" dirty="0" smtClean="0"/>
              <a:t>requirement, reducing operating expenses</a:t>
            </a:r>
            <a:endParaRPr lang="en-US" sz="1600" dirty="0"/>
          </a:p>
        </p:txBody>
      </p:sp>
      <p:sp>
        <p:nvSpPr>
          <p:cNvPr id="3" name="Title 2"/>
          <p:cNvSpPr>
            <a:spLocks noGrp="1"/>
          </p:cNvSpPr>
          <p:nvPr>
            <p:ph type="title"/>
          </p:nvPr>
        </p:nvSpPr>
        <p:spPr/>
        <p:txBody>
          <a:bodyPr/>
          <a:lstStyle/>
          <a:p>
            <a:r>
              <a:rPr lang="en-US" dirty="0" smtClean="0"/>
              <a:t>Example #2	</a:t>
            </a:r>
            <a:endParaRPr lang="en-US" dirty="0"/>
          </a:p>
        </p:txBody>
      </p:sp>
      <p:sp>
        <p:nvSpPr>
          <p:cNvPr id="4" name="Subtitle 3"/>
          <p:cNvSpPr>
            <a:spLocks noGrp="1"/>
          </p:cNvSpPr>
          <p:nvPr>
            <p:ph type="subTitle" idx="10"/>
          </p:nvPr>
        </p:nvSpPr>
        <p:spPr/>
        <p:txBody>
          <a:bodyPr/>
          <a:lstStyle/>
          <a:p>
            <a:r>
              <a:rPr lang="en-US" dirty="0" smtClean="0"/>
              <a:t>Substation transformer gas monitor sensors</a:t>
            </a:r>
            <a:endParaRPr lang="en-US" dirty="0"/>
          </a:p>
        </p:txBody>
      </p:sp>
      <p:pic>
        <p:nvPicPr>
          <p:cNvPr id="6" name="Picture 5"/>
          <p:cNvPicPr>
            <a:picLocks noChangeAspect="1"/>
          </p:cNvPicPr>
          <p:nvPr/>
        </p:nvPicPr>
        <p:blipFill>
          <a:blip r:embed="rId2"/>
          <a:stretch>
            <a:fillRect/>
          </a:stretch>
        </p:blipFill>
        <p:spPr>
          <a:xfrm>
            <a:off x="6335905" y="1519324"/>
            <a:ext cx="2711277" cy="2461005"/>
          </a:xfrm>
          <a:prstGeom prst="rect">
            <a:avLst/>
          </a:prstGeom>
        </p:spPr>
      </p:pic>
      <p:sp>
        <p:nvSpPr>
          <p:cNvPr id="12" name="shpContentSlideFooter"/>
          <p:cNvSpPr>
            <a:spLocks noGrp="1" noChangeArrowheads="1"/>
          </p:cNvSpPr>
          <p:nvPr>
            <p:ph type="ftr" sz="quarter" idx="4294967295"/>
          </p:nvPr>
        </p:nvSpPr>
        <p:spPr bwMode="auto">
          <a:xfrm>
            <a:off x="215900" y="6200775"/>
            <a:ext cx="2808288" cy="657225"/>
          </a:xfrm>
          <a:prstGeom prst="rect">
            <a:avLst/>
          </a:prstGeom>
          <a:noFill/>
          <a:ln w="9525">
            <a:noFill/>
            <a:miter lim="800000"/>
            <a:headEnd/>
            <a:tailEnd/>
          </a:ln>
          <a:effectLst/>
        </p:spPr>
        <p:txBody>
          <a:bodyPr vert="horz" wrap="square" lIns="0" tIns="0" rIns="0" bIns="198000" numCol="1" anchor="b" anchorCtr="0" compatLnSpc="1">
            <a:prstTxWarp prst="textNoShape">
              <a:avLst/>
            </a:prstTxWarp>
          </a:bodyPr>
          <a:lstStyle>
            <a:lvl1pPr eaLnBrk="0" hangingPunct="0">
              <a:lnSpc>
                <a:spcPct val="85000"/>
              </a:lnSpc>
              <a:spcBef>
                <a:spcPct val="0"/>
              </a:spcBef>
              <a:buClrTx/>
              <a:buSzTx/>
              <a:buFontTx/>
              <a:buNone/>
              <a:defRPr sz="600">
                <a:solidFill>
                  <a:srgbClr val="666666"/>
                </a:solidFill>
              </a:defRPr>
            </a:lvl1pPr>
          </a:lstStyle>
          <a:p>
            <a:pPr>
              <a:defRPr/>
            </a:pPr>
            <a:endParaRPr lang="en-US" smtClean="0"/>
          </a:p>
          <a:p>
            <a:pPr>
              <a:defRPr/>
            </a:pPr>
            <a:r>
              <a:rPr lang="en-US" smtClean="0"/>
              <a:t>© ABB Inc. </a:t>
            </a:r>
          </a:p>
          <a:p>
            <a:pPr>
              <a:defRPr/>
            </a:pPr>
            <a:fld id="{A751FDC3-297C-4734-B6DC-4CA5BAAFD68D}" type="datetime4">
              <a:rPr lang="en-US" smtClean="0"/>
              <a:pPr>
                <a:defRPr/>
              </a:pPr>
              <a:t>November 11, 2013</a:t>
            </a:fld>
            <a:r>
              <a:rPr lang="en-US" smtClean="0"/>
              <a:t> | Slide </a:t>
            </a:r>
            <a:fld id="{9F653527-35D1-4C98-996F-238F1C8BC69D}" type="slidenum">
              <a:rPr lang="en-US" smtClean="0"/>
              <a:pPr>
                <a:defRPr/>
              </a:pPr>
              <a:t>23</a:t>
            </a:fld>
            <a:endParaRPr lang="en-US"/>
          </a:p>
        </p:txBody>
      </p:sp>
    </p:spTree>
    <p:extLst>
      <p:ext uri="{BB962C8B-B14F-4D97-AF65-F5344CB8AC3E}">
        <p14:creationId xmlns:p14="http://schemas.microsoft.com/office/powerpoint/2010/main" val="939742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txBody>
          <a:bodyPr/>
          <a:lstStyle/>
          <a:p>
            <a:pPr lvl="0"/>
            <a:r>
              <a:rPr lang="en-US" dirty="0"/>
              <a:t>Security applications can use the wireless network to support video surveillance cameras and intrusion sensors</a:t>
            </a:r>
          </a:p>
          <a:p>
            <a:pPr lvl="0"/>
            <a:r>
              <a:rPr lang="en-US" dirty="0"/>
              <a:t>Transformer monitoring via the wireless network using smart transformers or gas sensors mounted near conventional transformers</a:t>
            </a:r>
          </a:p>
          <a:p>
            <a:pPr lvl="0"/>
            <a:r>
              <a:rPr lang="en-US" dirty="0"/>
              <a:t>Mobile workforce applications enabled by connecting field workers’ laptops, tablets and handhelds to the substation’s wireless network</a:t>
            </a:r>
          </a:p>
          <a:p>
            <a:endParaRPr lang="en-US" dirty="0"/>
          </a:p>
        </p:txBody>
      </p:sp>
      <p:sp>
        <p:nvSpPr>
          <p:cNvPr id="6" name="Title 5"/>
          <p:cNvSpPr>
            <a:spLocks noGrp="1"/>
          </p:cNvSpPr>
          <p:nvPr>
            <p:ph type="title"/>
          </p:nvPr>
        </p:nvSpPr>
        <p:spPr/>
        <p:txBody>
          <a:bodyPr/>
          <a:lstStyle/>
          <a:p>
            <a:r>
              <a:rPr lang="en-US" dirty="0" smtClean="0"/>
              <a:t>Substation wireless enables applications beyond automation</a:t>
            </a:r>
            <a:endParaRPr lang="en-US" dirty="0"/>
          </a:p>
        </p:txBody>
      </p:sp>
      <p:sp>
        <p:nvSpPr>
          <p:cNvPr id="4" name="shpContentSlideFooter"/>
          <p:cNvSpPr>
            <a:spLocks noGrp="1" noChangeArrowheads="1"/>
          </p:cNvSpPr>
          <p:nvPr>
            <p:ph type="ftr" sz="quarter" idx="16"/>
          </p:nvPr>
        </p:nvSpPr>
        <p:spPr bwMode="auto">
          <a:prstGeom prst="rect">
            <a:avLst/>
          </a:prstGeom>
          <a:noFill/>
          <a:ln w="9525">
            <a:noFill/>
            <a:miter lim="800000"/>
            <a:headEnd/>
            <a:tailEnd/>
          </a:ln>
          <a:effectLst/>
        </p:spPr>
        <p:txBody>
          <a:bodyPr vert="horz" wrap="square" lIns="0" tIns="0" rIns="0" bIns="198000" numCol="1" anchor="b" anchorCtr="0" compatLnSpc="1">
            <a:prstTxWarp prst="textNoShape">
              <a:avLst/>
            </a:prstTxWarp>
          </a:bodyPr>
          <a:lstStyle>
            <a:lvl1pPr eaLnBrk="0" hangingPunct="0">
              <a:lnSpc>
                <a:spcPct val="85000"/>
              </a:lnSpc>
              <a:spcBef>
                <a:spcPct val="0"/>
              </a:spcBef>
              <a:buClrTx/>
              <a:buSzTx/>
              <a:buFontTx/>
              <a:buNone/>
              <a:defRPr sz="600">
                <a:solidFill>
                  <a:srgbClr val="666666"/>
                </a:solidFill>
              </a:defRPr>
            </a:lvl1pPr>
          </a:lstStyle>
          <a:p>
            <a:pPr>
              <a:defRPr/>
            </a:pPr>
            <a:endParaRPr lang="en-US" dirty="0" smtClean="0"/>
          </a:p>
          <a:p>
            <a:pPr>
              <a:defRPr/>
            </a:pPr>
            <a:r>
              <a:rPr lang="en-US" dirty="0" smtClean="0"/>
              <a:t>© ABB Inc. </a:t>
            </a:r>
          </a:p>
          <a:p>
            <a:pPr>
              <a:defRPr/>
            </a:pPr>
            <a:fld id="{A751FDC3-297C-4734-B6DC-4CA5BAAFD68D}" type="datetime4">
              <a:rPr lang="en-US" smtClean="0"/>
              <a:pPr>
                <a:defRPr/>
              </a:pPr>
              <a:t>November 11, 2013</a:t>
            </a:fld>
            <a:r>
              <a:rPr lang="en-US" dirty="0" smtClean="0"/>
              <a:t> | Slide </a:t>
            </a:r>
            <a:fld id="{9F653527-35D1-4C98-996F-238F1C8BC69D}" type="slidenum">
              <a:rPr lang="en-US" smtClean="0"/>
              <a:pPr>
                <a:defRPr/>
              </a:pPr>
              <a:t>24</a:t>
            </a:fld>
            <a:endParaRPr lang="en-US" dirty="0"/>
          </a:p>
        </p:txBody>
      </p:sp>
      <p:pic>
        <p:nvPicPr>
          <p:cNvPr id="9" name="Content Placeholder 6"/>
          <p:cNvPicPr>
            <a:picLocks noChangeAspect="1"/>
          </p:cNvPicPr>
          <p:nvPr/>
        </p:nvPicPr>
        <p:blipFill rotWithShape="1">
          <a:blip r:embed="rId2">
            <a:extLst>
              <a:ext uri="{28A0092B-C50C-407E-A947-70E740481C1C}">
                <a14:useLocalDpi xmlns:a14="http://schemas.microsoft.com/office/drawing/2010/main" val="0"/>
              </a:ext>
            </a:extLst>
          </a:blip>
          <a:srcRect l="10079" r="10336"/>
          <a:stretch/>
        </p:blipFill>
        <p:spPr>
          <a:xfrm>
            <a:off x="215900" y="1592263"/>
            <a:ext cx="4286575" cy="4039617"/>
          </a:xfrm>
          <a:prstGeom prst="rect">
            <a:avLst/>
          </a:prstGeom>
        </p:spPr>
      </p:pic>
    </p:spTree>
    <p:extLst>
      <p:ext uri="{BB962C8B-B14F-4D97-AF65-F5344CB8AC3E}">
        <p14:creationId xmlns:p14="http://schemas.microsoft.com/office/powerpoint/2010/main" val="193252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131786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Placeholder 5"/>
          <p:cNvSpPr>
            <a:spLocks noGrp="1"/>
          </p:cNvSpPr>
          <p:nvPr>
            <p:ph idx="1"/>
          </p:nvPr>
        </p:nvSpPr>
        <p:spPr/>
        <p:txBody>
          <a:bodyPr/>
          <a:lstStyle/>
          <a:p>
            <a:pPr marL="228600" indent="-228600">
              <a:lnSpc>
                <a:spcPct val="90000"/>
              </a:lnSpc>
              <a:spcBef>
                <a:spcPct val="50000"/>
              </a:spcBef>
              <a:buClr>
                <a:schemeClr val="bg1"/>
              </a:buClr>
            </a:pPr>
            <a:endParaRPr lang="en-US" sz="1800" dirty="0" smtClean="0">
              <a:solidFill>
                <a:schemeClr val="bg1"/>
              </a:solidFill>
            </a:endParaRPr>
          </a:p>
          <a:p>
            <a:pPr marL="222250" indent="-222250">
              <a:spcBef>
                <a:spcPts val="800"/>
              </a:spcBef>
              <a:buClr>
                <a:schemeClr val="bg1"/>
              </a:buClr>
              <a:buNone/>
            </a:pPr>
            <a:endParaRPr lang="en-US" sz="2000" dirty="0" smtClean="0">
              <a:solidFill>
                <a:schemeClr val="bg1"/>
              </a:solidFill>
            </a:endParaRPr>
          </a:p>
        </p:txBody>
      </p:sp>
      <p:sp>
        <p:nvSpPr>
          <p:cNvPr id="3" name="Content Placeholder 2"/>
          <p:cNvSpPr>
            <a:spLocks noGrp="1"/>
          </p:cNvSpPr>
          <p:nvPr>
            <p:ph idx="12"/>
          </p:nvPr>
        </p:nvSpPr>
        <p:spPr>
          <a:xfrm>
            <a:off x="4211960" y="1592263"/>
            <a:ext cx="4716141" cy="4608512"/>
          </a:xfrm>
        </p:spPr>
        <p:txBody>
          <a:bodyPr>
            <a:normAutofit fontScale="92500" lnSpcReduction="10000"/>
          </a:bodyPr>
          <a:lstStyle/>
          <a:p>
            <a:pPr>
              <a:buClr>
                <a:srgbClr val="002897"/>
              </a:buClr>
            </a:pPr>
            <a:r>
              <a:rPr lang="en-US" dirty="0" smtClean="0"/>
              <a:t>Spokane Smart </a:t>
            </a:r>
            <a:r>
              <a:rPr lang="en-US" dirty="0"/>
              <a:t>Circuits Project</a:t>
            </a:r>
          </a:p>
          <a:p>
            <a:pPr lvl="1">
              <a:buClr>
                <a:srgbClr val="002897"/>
              </a:buClr>
            </a:pPr>
            <a:r>
              <a:rPr lang="en-US" dirty="0"/>
              <a:t>Goal: reduce outage times through faster detection and isolation of faults</a:t>
            </a:r>
          </a:p>
          <a:p>
            <a:pPr lvl="1">
              <a:buClr>
                <a:srgbClr val="002897"/>
              </a:buClr>
            </a:pPr>
            <a:r>
              <a:rPr lang="en-US" dirty="0" smtClean="0"/>
              <a:t>14 </a:t>
            </a:r>
            <a:r>
              <a:rPr lang="en-US" dirty="0"/>
              <a:t>substations and 59 distribution feeders serving &gt;</a:t>
            </a:r>
            <a:r>
              <a:rPr lang="en-US" dirty="0" smtClean="0"/>
              <a:t>110,000 customers</a:t>
            </a:r>
            <a:endParaRPr lang="en-US" dirty="0"/>
          </a:p>
          <a:p>
            <a:pPr lvl="1">
              <a:buClr>
                <a:srgbClr val="002897"/>
              </a:buClr>
            </a:pPr>
            <a:r>
              <a:rPr lang="en-US" dirty="0"/>
              <a:t>Network connects &gt;200 DA devices</a:t>
            </a:r>
          </a:p>
          <a:p>
            <a:pPr>
              <a:buClr>
                <a:srgbClr val="002897"/>
              </a:buClr>
            </a:pPr>
            <a:r>
              <a:rPr lang="en-US" dirty="0" smtClean="0"/>
              <a:t>Pullman Smart </a:t>
            </a:r>
            <a:r>
              <a:rPr lang="en-US" dirty="0"/>
              <a:t>Grid Demonstration Project</a:t>
            </a:r>
          </a:p>
          <a:p>
            <a:pPr lvl="1">
              <a:buClr>
                <a:srgbClr val="002897"/>
              </a:buClr>
            </a:pPr>
            <a:r>
              <a:rPr lang="en-US" dirty="0" smtClean="0"/>
              <a:t>AMI: </a:t>
            </a:r>
            <a:r>
              <a:rPr lang="en-US" dirty="0"/>
              <a:t>13,000 power and 5,000 gas meters</a:t>
            </a:r>
          </a:p>
          <a:p>
            <a:pPr lvl="1">
              <a:buClr>
                <a:srgbClr val="002897"/>
              </a:buClr>
            </a:pPr>
            <a:r>
              <a:rPr lang="en-US" dirty="0"/>
              <a:t>DA: 13 feeders and &gt;60 DA devices (</a:t>
            </a:r>
            <a:r>
              <a:rPr lang="en-US" dirty="0" err="1"/>
              <a:t>reclosers</a:t>
            </a:r>
            <a:r>
              <a:rPr lang="en-US" dirty="0"/>
              <a:t>, cap banks, transformers)</a:t>
            </a:r>
          </a:p>
          <a:p>
            <a:pPr lvl="1">
              <a:buClr>
                <a:srgbClr val="002897"/>
              </a:buClr>
            </a:pPr>
            <a:r>
              <a:rPr lang="en-US" dirty="0"/>
              <a:t>Part of the Pacific Northwest smart grid demonstration project </a:t>
            </a:r>
          </a:p>
          <a:p>
            <a:pPr lvl="1">
              <a:buClr>
                <a:srgbClr val="002897"/>
              </a:buClr>
            </a:pPr>
            <a:r>
              <a:rPr lang="en-US" dirty="0"/>
              <a:t>Opportunity to extend use of networks for additional applications</a:t>
            </a:r>
          </a:p>
          <a:p>
            <a:endParaRPr lang="en-US" dirty="0"/>
          </a:p>
        </p:txBody>
      </p:sp>
      <p:sp>
        <p:nvSpPr>
          <p:cNvPr id="2" name="Title 1"/>
          <p:cNvSpPr>
            <a:spLocks noGrp="1"/>
          </p:cNvSpPr>
          <p:nvPr>
            <p:ph type="title"/>
          </p:nvPr>
        </p:nvSpPr>
        <p:spPr/>
        <p:txBody>
          <a:bodyPr/>
          <a:lstStyle/>
          <a:p>
            <a:r>
              <a:rPr lang="en-US" dirty="0"/>
              <a:t>Avista</a:t>
            </a:r>
            <a:br>
              <a:rPr lang="en-US" dirty="0"/>
            </a:br>
            <a:endParaRPr lang="en-US" dirty="0"/>
          </a:p>
        </p:txBody>
      </p:sp>
      <p:sp>
        <p:nvSpPr>
          <p:cNvPr id="4" name="Subtitle 3"/>
          <p:cNvSpPr>
            <a:spLocks noGrp="1"/>
          </p:cNvSpPr>
          <p:nvPr>
            <p:ph type="subTitle" idx="13"/>
          </p:nvPr>
        </p:nvSpPr>
        <p:spPr/>
        <p:txBody>
          <a:bodyPr>
            <a:normAutofit/>
          </a:bodyPr>
          <a:lstStyle/>
          <a:p>
            <a:r>
              <a:rPr lang="en-US" dirty="0"/>
              <a:t>Two </a:t>
            </a:r>
            <a:r>
              <a:rPr lang="en-US" dirty="0" smtClean="0"/>
              <a:t>smart grid projects underway</a:t>
            </a:r>
            <a:endParaRPr lang="en-US" dirty="0"/>
          </a:p>
        </p:txBody>
      </p:sp>
      <p:pic>
        <p:nvPicPr>
          <p:cNvPr id="14" name="Picture 8"/>
          <p:cNvPicPr>
            <a:picLocks noChangeAspect="1" noChangeArrowheads="1"/>
          </p:cNvPicPr>
          <p:nvPr/>
        </p:nvPicPr>
        <p:blipFill rotWithShape="1">
          <a:blip r:embed="rId3" cstate="screen"/>
          <a:srcRect t="-1"/>
          <a:stretch/>
        </p:blipFill>
        <p:spPr bwMode="auto">
          <a:xfrm>
            <a:off x="467543" y="1571612"/>
            <a:ext cx="3511882" cy="4320000"/>
          </a:xfrm>
          <a:prstGeom prst="rect">
            <a:avLst/>
          </a:prstGeom>
          <a:noFill/>
          <a:ln w="9525" algn="ctr">
            <a:noFill/>
            <a:miter lim="800000"/>
            <a:headEnd/>
            <a:tailEnd/>
          </a:ln>
        </p:spPr>
      </p:pic>
    </p:spTree>
    <p:extLst>
      <p:ext uri="{BB962C8B-B14F-4D97-AF65-F5344CB8AC3E}">
        <p14:creationId xmlns:p14="http://schemas.microsoft.com/office/powerpoint/2010/main" val="408431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a:bodyPr>
          <a:lstStyle/>
          <a:p>
            <a:pPr algn="ctr">
              <a:lnSpc>
                <a:spcPct val="110000"/>
              </a:lnSpc>
              <a:spcBef>
                <a:spcPts val="600"/>
              </a:spcBef>
            </a:pPr>
            <a:r>
              <a:rPr lang="en-US" dirty="0"/>
              <a:t>Scope</a:t>
            </a:r>
          </a:p>
          <a:p>
            <a:pPr marL="285750" indent="-285750">
              <a:lnSpc>
                <a:spcPct val="110000"/>
              </a:lnSpc>
              <a:spcBef>
                <a:spcPts val="600"/>
              </a:spcBef>
              <a:buFont typeface="Wingdings" pitchFamily="2" charset="2"/>
              <a:buChar char="§"/>
            </a:pPr>
            <a:r>
              <a:rPr lang="en-US" dirty="0"/>
              <a:t>14 substations</a:t>
            </a:r>
          </a:p>
          <a:p>
            <a:pPr marL="285750" indent="-285750">
              <a:lnSpc>
                <a:spcPct val="110000"/>
              </a:lnSpc>
              <a:spcBef>
                <a:spcPts val="600"/>
              </a:spcBef>
              <a:buFont typeface="Wingdings" pitchFamily="2" charset="2"/>
              <a:buChar char="§"/>
            </a:pPr>
            <a:r>
              <a:rPr lang="en-US" dirty="0"/>
              <a:t>59 distribution feeders</a:t>
            </a:r>
          </a:p>
          <a:p>
            <a:pPr marL="285750" indent="-285750">
              <a:lnSpc>
                <a:spcPct val="110000"/>
              </a:lnSpc>
              <a:spcBef>
                <a:spcPts val="600"/>
              </a:spcBef>
              <a:buFont typeface="Wingdings" pitchFamily="2" charset="2"/>
              <a:buChar char="§"/>
            </a:pPr>
            <a:r>
              <a:rPr lang="en-US" dirty="0"/>
              <a:t>&gt;110,000 </a:t>
            </a:r>
            <a:r>
              <a:rPr lang="en-US" dirty="0" smtClean="0"/>
              <a:t>customers</a:t>
            </a:r>
            <a:endParaRPr lang="en-US" dirty="0"/>
          </a:p>
        </p:txBody>
      </p:sp>
      <p:sp>
        <p:nvSpPr>
          <p:cNvPr id="7" name="Content Placeholder 6"/>
          <p:cNvSpPr>
            <a:spLocks noGrp="1"/>
          </p:cNvSpPr>
          <p:nvPr>
            <p:ph sz="half" idx="11"/>
          </p:nvPr>
        </p:nvSpPr>
        <p:spPr/>
        <p:txBody>
          <a:bodyPr>
            <a:normAutofit/>
          </a:bodyPr>
          <a:lstStyle/>
          <a:p>
            <a:pPr algn="ctr">
              <a:lnSpc>
                <a:spcPct val="110000"/>
              </a:lnSpc>
              <a:spcBef>
                <a:spcPts val="600"/>
              </a:spcBef>
            </a:pPr>
            <a:r>
              <a:rPr lang="en-US" dirty="0"/>
              <a:t>Goals</a:t>
            </a:r>
          </a:p>
          <a:p>
            <a:pPr marL="285750" indent="-285750">
              <a:lnSpc>
                <a:spcPct val="110000"/>
              </a:lnSpc>
              <a:spcBef>
                <a:spcPts val="600"/>
              </a:spcBef>
              <a:buFont typeface="Wingdings" pitchFamily="2" charset="2"/>
              <a:buChar char="§"/>
            </a:pPr>
            <a:r>
              <a:rPr lang="en-US" dirty="0"/>
              <a:t>Increased reliability</a:t>
            </a:r>
          </a:p>
          <a:p>
            <a:pPr marL="285750" indent="-285750">
              <a:lnSpc>
                <a:spcPct val="110000"/>
              </a:lnSpc>
              <a:spcBef>
                <a:spcPts val="600"/>
              </a:spcBef>
              <a:buFont typeface="Wingdings" pitchFamily="2" charset="2"/>
              <a:buChar char="§"/>
            </a:pPr>
            <a:r>
              <a:rPr lang="en-US" dirty="0"/>
              <a:t>Reduce energy losses</a:t>
            </a:r>
          </a:p>
          <a:p>
            <a:pPr marL="285750" indent="-285750">
              <a:lnSpc>
                <a:spcPct val="110000"/>
              </a:lnSpc>
              <a:spcBef>
                <a:spcPts val="600"/>
              </a:spcBef>
              <a:buFont typeface="Wingdings" pitchFamily="2" charset="2"/>
              <a:buChar char="§"/>
            </a:pPr>
            <a:r>
              <a:rPr lang="en-US" dirty="0"/>
              <a:t>Integration of distributed energy resources</a:t>
            </a:r>
          </a:p>
          <a:p>
            <a:pPr marL="285750" indent="-285750">
              <a:lnSpc>
                <a:spcPct val="110000"/>
              </a:lnSpc>
              <a:spcBef>
                <a:spcPts val="600"/>
              </a:spcBef>
              <a:buFont typeface="Wingdings" pitchFamily="2" charset="2"/>
              <a:buChar char="§"/>
            </a:pPr>
            <a:r>
              <a:rPr lang="en-US" dirty="0"/>
              <a:t>Extend life of </a:t>
            </a:r>
            <a:r>
              <a:rPr lang="en-US" dirty="0" smtClean="0"/>
              <a:t>assets</a:t>
            </a:r>
            <a:endParaRPr lang="en-US" dirty="0"/>
          </a:p>
        </p:txBody>
      </p:sp>
      <p:sp>
        <p:nvSpPr>
          <p:cNvPr id="2" name="Title 1"/>
          <p:cNvSpPr>
            <a:spLocks noGrp="1"/>
          </p:cNvSpPr>
          <p:nvPr>
            <p:ph type="title"/>
          </p:nvPr>
        </p:nvSpPr>
        <p:spPr/>
        <p:txBody>
          <a:bodyPr/>
          <a:lstStyle/>
          <a:p>
            <a:r>
              <a:rPr lang="en-US" dirty="0" smtClean="0"/>
              <a:t>Spokane Smart Circuits Project</a:t>
            </a:r>
            <a:endParaRPr lang="en-US" dirty="0"/>
          </a:p>
        </p:txBody>
      </p:sp>
      <p:sp>
        <p:nvSpPr>
          <p:cNvPr id="8" name="Subtitle 7"/>
          <p:cNvSpPr>
            <a:spLocks noGrp="1"/>
          </p:cNvSpPr>
          <p:nvPr>
            <p:ph type="subTitle" idx="1"/>
          </p:nvPr>
        </p:nvSpPr>
        <p:spPr/>
        <p:txBody>
          <a:bodyPr/>
          <a:lstStyle/>
          <a:p>
            <a:r>
              <a:rPr lang="en-US" smtClean="0"/>
              <a:t>Scope and goals</a:t>
            </a:r>
            <a:endParaRPr lang="en-US" dirty="0"/>
          </a:p>
        </p:txBody>
      </p:sp>
      <p:sp>
        <p:nvSpPr>
          <p:cNvPr id="19" name="TextBox 18"/>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pic>
        <p:nvPicPr>
          <p:cNvPr id="9" name="Picture 17" descr="background.jpg"/>
          <p:cNvPicPr>
            <a:picLocks noChangeAspect="1"/>
          </p:cNvPicPr>
          <p:nvPr/>
        </p:nvPicPr>
        <p:blipFill rotWithShape="1">
          <a:blip r:embed="rId3" cstate="screen"/>
          <a:srcRect t="-2"/>
          <a:stretch/>
        </p:blipFill>
        <p:spPr bwMode="auto">
          <a:xfrm>
            <a:off x="1475656" y="3933056"/>
            <a:ext cx="6120684" cy="2232025"/>
          </a:xfrm>
          <a:prstGeom prst="rect">
            <a:avLst/>
          </a:prstGeom>
          <a:noFill/>
          <a:ln w="9525">
            <a:noFill/>
            <a:miter lim="800000"/>
            <a:headEnd/>
            <a:tailEnd/>
          </a:ln>
        </p:spPr>
      </p:pic>
    </p:spTree>
    <p:extLst>
      <p:ext uri="{BB962C8B-B14F-4D97-AF65-F5344CB8AC3E}">
        <p14:creationId xmlns:p14="http://schemas.microsoft.com/office/powerpoint/2010/main" val="388356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Smart grid </a:t>
            </a:r>
            <a:r>
              <a:rPr lang="en-US" dirty="0"/>
              <a:t>e</a:t>
            </a:r>
            <a:r>
              <a:rPr lang="en-US" dirty="0" smtClean="0"/>
              <a:t>nabling </a:t>
            </a:r>
            <a:r>
              <a:rPr lang="en-US" dirty="0"/>
              <a:t>t</a:t>
            </a:r>
            <a:r>
              <a:rPr lang="en-US" dirty="0" smtClean="0"/>
              <a:t>echnologies</a:t>
            </a:r>
            <a:br>
              <a:rPr lang="en-US" dirty="0" smtClean="0"/>
            </a:br>
            <a:endParaRPr lang="en-US" dirty="0"/>
          </a:p>
        </p:txBody>
      </p:sp>
      <p:sp>
        <p:nvSpPr>
          <p:cNvPr id="12" name="Content Placeholder 11"/>
          <p:cNvSpPr>
            <a:spLocks noGrp="1"/>
          </p:cNvSpPr>
          <p:nvPr>
            <p:ph sz="half" idx="2"/>
          </p:nvPr>
        </p:nvSpPr>
        <p:spPr/>
        <p:txBody>
          <a:bodyPr>
            <a:normAutofit lnSpcReduction="10000"/>
          </a:bodyPr>
          <a:lstStyle/>
          <a:p>
            <a:r>
              <a:rPr lang="en-US" dirty="0"/>
              <a:t>Communications</a:t>
            </a:r>
          </a:p>
          <a:p>
            <a:pPr lvl="1"/>
            <a:r>
              <a:rPr lang="en-US" dirty="0" smtClean="0"/>
              <a:t>Wireless </a:t>
            </a:r>
            <a:r>
              <a:rPr lang="en-US" dirty="0"/>
              <a:t>to field devices</a:t>
            </a:r>
          </a:p>
          <a:p>
            <a:pPr lvl="1"/>
            <a:r>
              <a:rPr lang="en-US" dirty="0" smtClean="0"/>
              <a:t>Fiber </a:t>
            </a:r>
            <a:r>
              <a:rPr lang="en-US" dirty="0"/>
              <a:t>to the substations</a:t>
            </a:r>
          </a:p>
          <a:p>
            <a:endParaRPr lang="en-US" dirty="0" smtClean="0"/>
          </a:p>
          <a:p>
            <a:r>
              <a:rPr lang="en-US" dirty="0" smtClean="0"/>
              <a:t>Distribution equipment</a:t>
            </a:r>
            <a:endParaRPr lang="en-US" dirty="0"/>
          </a:p>
          <a:p>
            <a:pPr lvl="1"/>
            <a:r>
              <a:rPr lang="en-US" dirty="0" smtClean="0"/>
              <a:t>Switches </a:t>
            </a:r>
            <a:r>
              <a:rPr lang="en-US" dirty="0"/>
              <a:t>and </a:t>
            </a:r>
            <a:r>
              <a:rPr lang="en-US" dirty="0" smtClean="0"/>
              <a:t>reclosers</a:t>
            </a:r>
            <a:endParaRPr lang="en-US" dirty="0"/>
          </a:p>
          <a:p>
            <a:pPr lvl="1"/>
            <a:r>
              <a:rPr lang="en-US" dirty="0" smtClean="0"/>
              <a:t>Capacitor banks</a:t>
            </a:r>
          </a:p>
          <a:p>
            <a:pPr lvl="1"/>
            <a:r>
              <a:rPr lang="en-US" dirty="0" smtClean="0"/>
              <a:t>Regulators</a:t>
            </a:r>
            <a:endParaRPr lang="en-US" dirty="0"/>
          </a:p>
          <a:p>
            <a:endParaRPr lang="en-US" dirty="0" smtClean="0"/>
          </a:p>
          <a:p>
            <a:r>
              <a:rPr lang="en-US" dirty="0" smtClean="0"/>
              <a:t>Control software</a:t>
            </a:r>
            <a:endParaRPr lang="en-US" dirty="0"/>
          </a:p>
          <a:p>
            <a:pPr lvl="1"/>
            <a:r>
              <a:rPr lang="en-US" dirty="0" smtClean="0"/>
              <a:t>Remotely </a:t>
            </a:r>
            <a:r>
              <a:rPr lang="en-US" dirty="0"/>
              <a:t>control and operate distribution equipment</a:t>
            </a:r>
          </a:p>
          <a:p>
            <a:pPr lvl="1"/>
            <a:r>
              <a:rPr lang="en-US" dirty="0" smtClean="0"/>
              <a:t>Continually analyze </a:t>
            </a:r>
            <a:r>
              <a:rPr lang="en-US" dirty="0"/>
              <a:t>the system for </a:t>
            </a:r>
            <a:r>
              <a:rPr lang="en-US" dirty="0" smtClean="0"/>
              <a:t>optimization</a:t>
            </a:r>
            <a:endParaRPr lang="en-US" dirty="0"/>
          </a:p>
        </p:txBody>
      </p:sp>
      <p:pic>
        <p:nvPicPr>
          <p:cNvPr id="25605" name="Picture 10" descr="http://www.acsatlanta.com/imgs/display_tp.jpg"/>
          <p:cNvPicPr>
            <a:picLocks noChangeAspect="1" noChangeArrowheads="1"/>
          </p:cNvPicPr>
          <p:nvPr/>
        </p:nvPicPr>
        <p:blipFill>
          <a:blip r:embed="rId3" cstate="screen"/>
          <a:srcRect/>
          <a:stretch>
            <a:fillRect/>
          </a:stretch>
        </p:blipFill>
        <p:spPr bwMode="auto">
          <a:xfrm>
            <a:off x="183704" y="5124392"/>
            <a:ext cx="1148209" cy="862692"/>
          </a:xfrm>
          <a:prstGeom prst="rect">
            <a:avLst/>
          </a:prstGeom>
          <a:noFill/>
          <a:ln w="9525">
            <a:noFill/>
            <a:miter lim="800000"/>
            <a:headEnd/>
            <a:tailEnd/>
          </a:ln>
        </p:spPr>
      </p:pic>
      <p:pic>
        <p:nvPicPr>
          <p:cNvPr id="25610" name="Picture 4" descr="N:\COMMON\CONSTRUCTION STANDARDS OH\4.7Distribution Automation\Recloser_Viper-pictures09\WhiteBluff 034.jpg"/>
          <p:cNvPicPr>
            <a:picLocks noChangeAspect="1" noChangeArrowheads="1"/>
          </p:cNvPicPr>
          <p:nvPr/>
        </p:nvPicPr>
        <p:blipFill>
          <a:blip r:embed="rId4" cstate="screen"/>
          <a:srcRect/>
          <a:stretch>
            <a:fillRect/>
          </a:stretch>
        </p:blipFill>
        <p:spPr bwMode="auto">
          <a:xfrm>
            <a:off x="215900" y="3501008"/>
            <a:ext cx="1110803" cy="811247"/>
          </a:xfrm>
          <a:prstGeom prst="rect">
            <a:avLst/>
          </a:prstGeom>
          <a:noFill/>
          <a:ln w="9525">
            <a:noFill/>
            <a:miter lim="800000"/>
            <a:headEnd/>
            <a:tailEnd/>
          </a:ln>
        </p:spPr>
      </p:pic>
      <p:sp>
        <p:nvSpPr>
          <p:cNvPr id="24" name="TextBox 23"/>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pic>
        <p:nvPicPr>
          <p:cNvPr id="17" name="Picture 16" descr="Gibbs_20100421_4129_NoBG.png"/>
          <p:cNvPicPr>
            <a:picLocks noChangeAspect="1"/>
          </p:cNvPicPr>
          <p:nvPr/>
        </p:nvPicPr>
        <p:blipFill>
          <a:blip r:embed="rId5" cstate="screen"/>
          <a:stretch>
            <a:fillRect/>
          </a:stretch>
        </p:blipFill>
        <p:spPr>
          <a:xfrm>
            <a:off x="183706" y="1592263"/>
            <a:ext cx="1113766" cy="1417320"/>
          </a:xfrm>
          <a:prstGeom prst="rect">
            <a:avLst/>
          </a:prstGeom>
        </p:spPr>
      </p:pic>
    </p:spTree>
    <p:extLst>
      <p:ext uri="{BB962C8B-B14F-4D97-AF65-F5344CB8AC3E}">
        <p14:creationId xmlns:p14="http://schemas.microsoft.com/office/powerpoint/2010/main" val="2309788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Outage restoration example</a:t>
            </a:r>
            <a:endParaRPr lang="en-US" dirty="0"/>
          </a:p>
        </p:txBody>
      </p:sp>
      <p:sp>
        <p:nvSpPr>
          <p:cNvPr id="10" name="Subtitle 9"/>
          <p:cNvSpPr>
            <a:spLocks noGrp="1"/>
          </p:cNvSpPr>
          <p:nvPr>
            <p:ph type="subTitle" idx="10"/>
          </p:nvPr>
        </p:nvSpPr>
        <p:spPr/>
        <p:txBody>
          <a:bodyPr/>
          <a:lstStyle/>
          <a:p>
            <a:r>
              <a:rPr lang="en-US" dirty="0" smtClean="0"/>
              <a:t>All customers have power</a:t>
            </a:r>
            <a:endParaRPr lang="en-US" dirty="0"/>
          </a:p>
        </p:txBody>
      </p:sp>
      <p:pic>
        <p:nvPicPr>
          <p:cNvPr id="12" name="Picture 2"/>
          <p:cNvPicPr>
            <a:picLocks noChangeAspect="1" noChangeArrowheads="1"/>
          </p:cNvPicPr>
          <p:nvPr/>
        </p:nvPicPr>
        <p:blipFill>
          <a:blip r:embed="rId3" cstate="screen"/>
          <a:srcRect/>
          <a:stretch>
            <a:fillRect/>
          </a:stretch>
        </p:blipFill>
        <p:spPr bwMode="auto">
          <a:xfrm>
            <a:off x="457200" y="1308372"/>
            <a:ext cx="7807325" cy="5360988"/>
          </a:xfrm>
          <a:prstGeom prst="rect">
            <a:avLst/>
          </a:prstGeom>
          <a:noFill/>
          <a:ln w="9525">
            <a:noFill/>
            <a:miter lim="800000"/>
            <a:headEnd/>
            <a:tailEnd/>
          </a:ln>
        </p:spPr>
      </p:pic>
      <p:sp>
        <p:nvSpPr>
          <p:cNvPr id="14" name="TextBox 13"/>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958592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Outage restoration example</a:t>
            </a:r>
            <a:endParaRPr lang="en-US" dirty="0"/>
          </a:p>
        </p:txBody>
      </p:sp>
      <p:sp>
        <p:nvSpPr>
          <p:cNvPr id="8" name="Subtitle 7"/>
          <p:cNvSpPr>
            <a:spLocks noGrp="1"/>
          </p:cNvSpPr>
          <p:nvPr>
            <p:ph type="subTitle" idx="10"/>
          </p:nvPr>
        </p:nvSpPr>
        <p:spPr/>
        <p:txBody>
          <a:bodyPr>
            <a:normAutofit fontScale="92500"/>
          </a:bodyPr>
          <a:lstStyle/>
          <a:p>
            <a:r>
              <a:rPr lang="en-US" dirty="0" smtClean="0"/>
              <a:t>Customers between Substation A and tie points lose power</a:t>
            </a:r>
            <a:endParaRPr lang="en-US" dirty="0"/>
          </a:p>
        </p:txBody>
      </p:sp>
      <p:pic>
        <p:nvPicPr>
          <p:cNvPr id="4" name="Picture 2"/>
          <p:cNvPicPr>
            <a:picLocks noChangeAspect="1" noChangeArrowheads="1"/>
          </p:cNvPicPr>
          <p:nvPr/>
        </p:nvPicPr>
        <p:blipFill>
          <a:blip r:embed="rId3" cstate="screen"/>
          <a:srcRect/>
          <a:stretch>
            <a:fillRect/>
          </a:stretch>
        </p:blipFill>
        <p:spPr bwMode="auto">
          <a:xfrm>
            <a:off x="457200" y="1320821"/>
            <a:ext cx="7807325" cy="5037137"/>
          </a:xfrm>
          <a:prstGeom prst="rect">
            <a:avLst/>
          </a:prstGeom>
          <a:noFill/>
          <a:ln w="9525">
            <a:noFill/>
            <a:miter lim="800000"/>
            <a:headEnd/>
            <a:tailEnd/>
          </a:ln>
        </p:spPr>
      </p:pic>
      <p:sp>
        <p:nvSpPr>
          <p:cNvPr id="9" name="TextBox 8"/>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129115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Outage restoration example</a:t>
            </a:r>
            <a:endParaRPr lang="en-US" dirty="0"/>
          </a:p>
        </p:txBody>
      </p:sp>
      <p:sp>
        <p:nvSpPr>
          <p:cNvPr id="8" name="Subtitle 7"/>
          <p:cNvSpPr>
            <a:spLocks noGrp="1"/>
          </p:cNvSpPr>
          <p:nvPr>
            <p:ph type="subTitle" idx="10"/>
          </p:nvPr>
        </p:nvSpPr>
        <p:spPr/>
        <p:txBody>
          <a:bodyPr>
            <a:normAutofit fontScale="92500"/>
          </a:bodyPr>
          <a:lstStyle/>
          <a:p>
            <a:r>
              <a:rPr lang="en-US" dirty="0" smtClean="0"/>
              <a:t>Power restored from Substation A to switch nearest fault</a:t>
            </a:r>
            <a:endParaRPr lang="en-US" dirty="0"/>
          </a:p>
        </p:txBody>
      </p:sp>
      <p:pic>
        <p:nvPicPr>
          <p:cNvPr id="5" name="Picture 3"/>
          <p:cNvPicPr>
            <a:picLocks noChangeAspect="1" noChangeArrowheads="1"/>
          </p:cNvPicPr>
          <p:nvPr/>
        </p:nvPicPr>
        <p:blipFill>
          <a:blip r:embed="rId3" cstate="screen"/>
          <a:srcRect/>
          <a:stretch>
            <a:fillRect/>
          </a:stretch>
        </p:blipFill>
        <p:spPr bwMode="auto">
          <a:xfrm>
            <a:off x="457200" y="1311300"/>
            <a:ext cx="7807325" cy="5063138"/>
          </a:xfrm>
          <a:prstGeom prst="rect">
            <a:avLst/>
          </a:prstGeom>
          <a:noFill/>
          <a:ln w="9525">
            <a:noFill/>
            <a:miter lim="800000"/>
            <a:headEnd/>
            <a:tailEnd/>
          </a:ln>
        </p:spPr>
      </p:pic>
      <p:sp>
        <p:nvSpPr>
          <p:cNvPr id="9" name="TextBox 8"/>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543565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Outage restoration example</a:t>
            </a:r>
            <a:endParaRPr lang="en-US" dirty="0"/>
          </a:p>
        </p:txBody>
      </p:sp>
      <p:sp>
        <p:nvSpPr>
          <p:cNvPr id="8" name="Subtitle 7"/>
          <p:cNvSpPr>
            <a:spLocks noGrp="1"/>
          </p:cNvSpPr>
          <p:nvPr>
            <p:ph type="subTitle" idx="10"/>
          </p:nvPr>
        </p:nvSpPr>
        <p:spPr/>
        <p:txBody>
          <a:bodyPr>
            <a:normAutofit fontScale="77500" lnSpcReduction="20000"/>
          </a:bodyPr>
          <a:lstStyle/>
          <a:p>
            <a:r>
              <a:rPr lang="en-US" dirty="0"/>
              <a:t>Power restored from </a:t>
            </a:r>
            <a:r>
              <a:rPr lang="en-US" dirty="0" smtClean="0"/>
              <a:t>Substations B and C </a:t>
            </a:r>
            <a:r>
              <a:rPr lang="en-US" dirty="0"/>
              <a:t>to </a:t>
            </a:r>
            <a:r>
              <a:rPr lang="en-US" dirty="0" smtClean="0"/>
              <a:t>switches </a:t>
            </a:r>
            <a:r>
              <a:rPr lang="en-US" dirty="0"/>
              <a:t>nearest fault</a:t>
            </a:r>
          </a:p>
        </p:txBody>
      </p:sp>
      <p:pic>
        <p:nvPicPr>
          <p:cNvPr id="4" name="Picture 2"/>
          <p:cNvPicPr>
            <a:picLocks noChangeAspect="1" noChangeArrowheads="1"/>
          </p:cNvPicPr>
          <p:nvPr/>
        </p:nvPicPr>
        <p:blipFill>
          <a:blip r:embed="rId3" cstate="screen"/>
          <a:srcRect/>
          <a:stretch>
            <a:fillRect/>
          </a:stretch>
        </p:blipFill>
        <p:spPr bwMode="auto">
          <a:xfrm>
            <a:off x="457200" y="1311297"/>
            <a:ext cx="7807325" cy="5332413"/>
          </a:xfrm>
          <a:prstGeom prst="rect">
            <a:avLst/>
          </a:prstGeom>
          <a:noFill/>
          <a:ln w="9525">
            <a:noFill/>
            <a:miter lim="800000"/>
            <a:headEnd/>
            <a:tailEnd/>
          </a:ln>
        </p:spPr>
      </p:pic>
      <p:sp>
        <p:nvSpPr>
          <p:cNvPr id="9" name="TextBox 8"/>
          <p:cNvSpPr txBox="1"/>
          <p:nvPr/>
        </p:nvSpPr>
        <p:spPr>
          <a:xfrm>
            <a:off x="3743907" y="6374438"/>
            <a:ext cx="1584175" cy="223689"/>
          </a:xfrm>
          <a:prstGeom prst="rect">
            <a:avLst/>
          </a:prstGeom>
        </p:spPr>
        <p:txBody>
          <a:bodyPr vert="horz" wrap="square" lIns="0" tIns="0" rIns="0" bIns="0" rtlCol="0">
            <a:normAutofit/>
          </a:bodyPr>
          <a:lstStyle/>
          <a:p>
            <a:pPr algn="ctr">
              <a:spcBef>
                <a:spcPts val="1100"/>
              </a:spcBef>
              <a:buClr>
                <a:schemeClr val="tx2"/>
              </a:buClr>
              <a:buSzPct val="70000"/>
            </a:pPr>
            <a:r>
              <a:rPr lang="en-US" sz="1400" dirty="0" smtClean="0">
                <a:cs typeface="Arial" pitchFamily="34" charset="0"/>
              </a:rPr>
              <a:t>Source: </a:t>
            </a:r>
            <a:r>
              <a:rPr lang="en-US" sz="1400" dirty="0" smtClean="0"/>
              <a:t>Avista</a:t>
            </a:r>
            <a:endParaRPr lang="en-US" sz="1400" dirty="0"/>
          </a:p>
          <a:p>
            <a:pPr>
              <a:spcBef>
                <a:spcPts val="1100"/>
              </a:spcBef>
              <a:buClr>
                <a:schemeClr val="tx2"/>
              </a:buClr>
              <a:buSzPct val="70000"/>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2778898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b4b09ffb-cec3-4bd1-bf19-ba7fc2ed7b52"/>
</p:tagLst>
</file>

<file path=ppt/tags/tag3.xml><?xml version="1.0" encoding="utf-8"?>
<p:tagLst xmlns:a="http://schemas.openxmlformats.org/drawingml/2006/main" xmlns:r="http://schemas.openxmlformats.org/officeDocument/2006/relationships" xmlns:p="http://schemas.openxmlformats.org/presentationml/2006/main">
  <p:tag name="VARSLIDECATEGORYID" val="SPREtext"/>
  <p:tag name="VARSLIDEID" val="SPREcontent_text"/>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b4b09ffb-cec3-4bd1-bf19-ba7fc2ed7b5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b79d97dc-a850-472f-9400-9feee2b4c3c7"/>
</p:tagLst>
</file>

<file path=ppt/theme/theme1.xml><?xml version="1.0" encoding="utf-8"?>
<a:theme xmlns:a="http://schemas.openxmlformats.org/drawingml/2006/main" name="blank">
  <a:themeElements>
    <a:clrScheme name="ABB Blau 2">
      <a:dk1>
        <a:srgbClr val="000000"/>
      </a:dk1>
      <a:lt1>
        <a:srgbClr val="FFFFFF"/>
      </a:lt1>
      <a:dk2>
        <a:srgbClr val="002897"/>
      </a:dk2>
      <a:lt2>
        <a:srgbClr val="666666"/>
      </a:lt2>
      <a:accent1>
        <a:srgbClr val="005ADE"/>
      </a:accent1>
      <a:accent2>
        <a:srgbClr val="0096EA"/>
      </a:accent2>
      <a:accent3>
        <a:srgbClr val="5BD8FF"/>
      </a:accent3>
      <a:accent4>
        <a:srgbClr val="999999"/>
      </a:accent4>
      <a:accent5>
        <a:srgbClr val="666666"/>
      </a:accent5>
      <a:accent6>
        <a:srgbClr val="666666"/>
      </a:accent6>
      <a:hlink>
        <a:srgbClr val="5BD8FF"/>
      </a:hlink>
      <a:folHlink>
        <a:srgbClr val="999999"/>
      </a:folHlink>
    </a:clrScheme>
    <a:fontScheme name="ABB">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rtlCol="0" anchor="ctr"/>
      <a:lstStyle>
        <a:defPPr marL="179388" indent="-179388">
          <a:spcBef>
            <a:spcPts val="1100"/>
          </a:spcBef>
          <a:buClr>
            <a:schemeClr val="tx2"/>
          </a:buClr>
          <a:buSzPct val="70000"/>
          <a:buFont typeface="Wingdings" pitchFamily="2" charset="2"/>
          <a:buChar char="§"/>
          <a:defRPr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ormAutofit/>
      </a:bodyPr>
      <a:lstStyle>
        <a:defPPr marL="179388" indent="-179388">
          <a:spcBef>
            <a:spcPts val="1100"/>
          </a:spcBef>
          <a:buClr>
            <a:schemeClr val="tx2"/>
          </a:buClr>
          <a:buSzPct val="70000"/>
          <a:buFont typeface="Wingdings" pitchFamily="2" charset="2"/>
          <a:buChar cha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6002</TotalTime>
  <Words>1299</Words>
  <Application>Microsoft Office PowerPoint</Application>
  <PresentationFormat>On-screen Show (4:3)</PresentationFormat>
  <Paragraphs>241</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blank</vt:lpstr>
      <vt:lpstr>Case Studies</vt:lpstr>
      <vt:lpstr>PowerPoint Presentation</vt:lpstr>
      <vt:lpstr>Avista </vt:lpstr>
      <vt:lpstr>Spokane Smart Circuits Project</vt:lpstr>
      <vt:lpstr>Smart grid enabling technologies </vt:lpstr>
      <vt:lpstr>Outage restoration example</vt:lpstr>
      <vt:lpstr>Outage restoration example</vt:lpstr>
      <vt:lpstr>Outage restoration example</vt:lpstr>
      <vt:lpstr>Outage restoration example</vt:lpstr>
      <vt:lpstr>Spokane Smart Circuits Project</vt:lpstr>
      <vt:lpstr>Pullman Regional Demonstration Project</vt:lpstr>
      <vt:lpstr>Pullman Regional Demonstration Project</vt:lpstr>
      <vt:lpstr>Pullman Regional Demonstration Project</vt:lpstr>
      <vt:lpstr>Pullman Regional Demonstration Project</vt:lpstr>
      <vt:lpstr>Tropos opportunity summary </vt:lpstr>
      <vt:lpstr>PowerPoint Presentation</vt:lpstr>
      <vt:lpstr>DTE Energy Initially AMI Backhaul – Now Expanding Applications</vt:lpstr>
      <vt:lpstr>PowerPoint Presentation</vt:lpstr>
      <vt:lpstr>Wireless in substations</vt:lpstr>
      <vt:lpstr>Main factor driving wireless in substations </vt:lpstr>
      <vt:lpstr>Example #1</vt:lpstr>
      <vt:lpstr>Voltage regulator controller opportunity</vt:lpstr>
      <vt:lpstr>Example #2 </vt:lpstr>
      <vt:lpstr>Substation wireless enables applications beyond automation</vt:lpstr>
      <vt:lpstr>PowerPoint Presentation</vt:lpstr>
    </vt:vector>
  </TitlesOfParts>
  <Manager>rob.pilgrim@tropos.com</Manager>
  <Company>ABB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Schneider;rob.pilgrim@tropos.com</dc:creator>
  <cp:lastModifiedBy>Adam Guglielmo</cp:lastModifiedBy>
  <cp:revision>254</cp:revision>
  <cp:lastPrinted>2012-07-20T16:20:31Z</cp:lastPrinted>
  <dcterms:created xsi:type="dcterms:W3CDTF">2012-02-07T15:32:06Z</dcterms:created>
  <dcterms:modified xsi:type="dcterms:W3CDTF">2013-11-11T18:48:01Z</dcterms:modified>
</cp:coreProperties>
</file>