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841" r:id="rId2"/>
    <p:sldMasterId id="2147483860" r:id="rId3"/>
    <p:sldMasterId id="2147483879" r:id="rId4"/>
  </p:sldMasterIdLst>
  <p:notesMasterIdLst>
    <p:notesMasterId r:id="rId7"/>
  </p:notesMasterIdLst>
  <p:sldIdLst>
    <p:sldId id="390" r:id="rId5"/>
    <p:sldId id="411" r:id="rId6"/>
  </p:sldIdLst>
  <p:sldSz cx="9144000" cy="6858000" type="screen4x3"/>
  <p:notesSz cx="7023100" cy="9309100"/>
  <p:custDataLst>
    <p:tags r:id="rId8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2">
          <p15:clr>
            <a:srgbClr val="A4A3A4"/>
          </p15:clr>
        </p15:guide>
        <p15:guide id="2" orient="horz" pos="232">
          <p15:clr>
            <a:srgbClr val="A4A3A4"/>
          </p15:clr>
        </p15:guide>
        <p15:guide id="3" orient="horz" pos="1003">
          <p15:clr>
            <a:srgbClr val="A4A3A4"/>
          </p15:clr>
        </p15:guide>
        <p15:guide id="4" orient="horz" pos="2409">
          <p15:clr>
            <a:srgbClr val="A4A3A4"/>
          </p15:clr>
        </p15:guide>
        <p15:guide id="5" orient="horz" pos="2500">
          <p15:clr>
            <a:srgbClr val="A4A3A4"/>
          </p15:clr>
        </p15:guide>
        <p15:guide id="6" orient="horz" pos="3906">
          <p15:clr>
            <a:srgbClr val="A4A3A4"/>
          </p15:clr>
        </p15:guide>
        <p15:guide id="7" pos="136">
          <p15:clr>
            <a:srgbClr val="A4A3A4"/>
          </p15:clr>
        </p15:guide>
        <p15:guide id="8" pos="839">
          <p15:clr>
            <a:srgbClr val="A4A3A4"/>
          </p15:clr>
        </p15:guide>
        <p15:guide id="9" pos="930">
          <p15:clr>
            <a:srgbClr val="A4A3A4"/>
          </p15:clr>
        </p15:guide>
        <p15:guide id="10" pos="2835">
          <p15:clr>
            <a:srgbClr val="A4A3A4"/>
          </p15:clr>
        </p15:guide>
        <p15:guide id="11" pos="2925">
          <p15:clr>
            <a:srgbClr val="A4A3A4"/>
          </p15:clr>
        </p15:guide>
        <p15:guide id="12" pos="4830">
          <p15:clr>
            <a:srgbClr val="A4A3A4"/>
          </p15:clr>
        </p15:guide>
        <p15:guide id="13" pos="562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32">
          <p15:clr>
            <a:srgbClr val="A4A3A4"/>
          </p15:clr>
        </p15:guide>
        <p15:guide id="2" orient="horz" pos="161">
          <p15:clr>
            <a:srgbClr val="A4A3A4"/>
          </p15:clr>
        </p15:guide>
        <p15:guide id="3" orient="horz" pos="5703">
          <p15:clr>
            <a:srgbClr val="A4A3A4"/>
          </p15:clr>
        </p15:guide>
        <p15:guide id="4" orient="horz" pos="323">
          <p15:clr>
            <a:srgbClr val="A4A3A4"/>
          </p15:clr>
        </p15:guide>
        <p15:guide id="5" orient="horz" pos="3116">
          <p15:clr>
            <a:srgbClr val="A4A3A4"/>
          </p15:clr>
        </p15:guide>
        <p15:guide id="6" orient="horz" pos="5587">
          <p15:clr>
            <a:srgbClr val="A4A3A4"/>
          </p15:clr>
        </p15:guide>
        <p15:guide id="7" pos="2212">
          <p15:clr>
            <a:srgbClr val="A4A3A4"/>
          </p15:clr>
        </p15:guide>
        <p15:guide id="8" pos="494">
          <p15:clr>
            <a:srgbClr val="A4A3A4"/>
          </p15:clr>
        </p15:guide>
        <p15:guide id="9" pos="416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2C00"/>
    <a:srgbClr val="D63300"/>
    <a:srgbClr val="DA3400"/>
    <a:srgbClr val="E23600"/>
    <a:srgbClr val="FDAC25"/>
    <a:srgbClr val="FECD7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2644" autoAdjust="0"/>
    <p:restoredTop sz="90053" autoAdjust="0"/>
  </p:normalViewPr>
  <p:slideViewPr>
    <p:cSldViewPr snapToObjects="1">
      <p:cViewPr>
        <p:scale>
          <a:sx n="90" d="100"/>
          <a:sy n="90" d="100"/>
        </p:scale>
        <p:origin x="-2292" y="-690"/>
      </p:cViewPr>
      <p:guideLst>
        <p:guide orient="horz" pos="142"/>
        <p:guide orient="horz" pos="232"/>
        <p:guide orient="horz" pos="1003"/>
        <p:guide orient="horz" pos="2409"/>
        <p:guide orient="horz" pos="2500"/>
        <p:guide orient="horz" pos="3906"/>
        <p:guide pos="136"/>
        <p:guide pos="839"/>
        <p:guide pos="930"/>
        <p:guide pos="2835"/>
        <p:guide pos="2925"/>
        <p:guide pos="4830"/>
        <p:guide pos="56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1548" y="-78"/>
      </p:cViewPr>
      <p:guideLst>
        <p:guide orient="horz" pos="2932"/>
        <p:guide orient="horz" pos="161"/>
        <p:guide orient="horz" pos="5703"/>
        <p:guide orient="horz" pos="323"/>
        <p:guide orient="horz" pos="3116"/>
        <p:guide orient="horz" pos="5587"/>
        <p:guide pos="2212"/>
        <p:guide pos="494"/>
        <p:guide pos="416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BEWIL3\Documents\ABB%20Format%20Presentations\Vertical%20Market%20Presentations\Smart%20Grid%20Presentation\Tom%20WUEC\Waterfall%20Chart%20Data%20Latest%20Normalized%20No%20Servi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9.8385827685467608E-2"/>
          <c:y val="2.0231010449536506E-2"/>
          <c:w val="0.87370618243008003"/>
          <c:h val="0.7325644125944931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'15 year model'!$B$75</c:f>
              <c:strCache>
                <c:ptCount val="1"/>
                <c:pt idx="0">
                  <c:v>AMI Backhaul (Alt = Cellular)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'15 year model'!$A$76:$A$78</c:f>
              <c:strCache>
                <c:ptCount val="3"/>
                <c:pt idx="0">
                  <c:v>Tropos</c:v>
                </c:pt>
                <c:pt idx="1">
                  <c:v>Best Alternative Network
(AMI Two Reads Per Day)</c:v>
                </c:pt>
                <c:pt idx="2">
                  <c:v>Best Alternative Network
(AMI 15 Minute Interval Reads)</c:v>
                </c:pt>
              </c:strCache>
            </c:strRef>
          </c:cat>
          <c:val>
            <c:numRef>
              <c:f>'15 year model'!$B$76:$B$78</c:f>
              <c:numCache>
                <c:formatCode>0</c:formatCode>
                <c:ptCount val="3"/>
                <c:pt idx="0">
                  <c:v>100</c:v>
                </c:pt>
                <c:pt idx="1">
                  <c:v>14.840956570357875</c:v>
                </c:pt>
                <c:pt idx="2">
                  <c:v>35.6182957688589</c:v>
                </c:pt>
              </c:numCache>
            </c:numRef>
          </c:val>
        </c:ser>
        <c:ser>
          <c:idx val="1"/>
          <c:order val="1"/>
          <c:tx>
            <c:strRef>
              <c:f>'15 year model'!$C$75</c:f>
              <c:strCache>
                <c:ptCount val="1"/>
                <c:pt idx="0">
                  <c:v>Substation Backhaul (Alt = Leased Lines)</c:v>
                </c:pt>
              </c:strCache>
            </c:strRef>
          </c:tx>
          <c:invertIfNegative val="0"/>
          <c:dLbls>
            <c:dLbl>
              <c:idx val="0"/>
              <c:delete val="1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'15 year model'!$A$76:$A$78</c:f>
              <c:strCache>
                <c:ptCount val="3"/>
                <c:pt idx="0">
                  <c:v>Tropos</c:v>
                </c:pt>
                <c:pt idx="1">
                  <c:v>Best Alternative Network
(AMI Two Reads Per Day)</c:v>
                </c:pt>
                <c:pt idx="2">
                  <c:v>Best Alternative Network
(AMI 15 Minute Interval Reads)</c:v>
                </c:pt>
              </c:strCache>
            </c:strRef>
          </c:cat>
          <c:val>
            <c:numRef>
              <c:f>'15 year model'!$C$76:$C$78</c:f>
              <c:numCache>
                <c:formatCode>0</c:formatCode>
                <c:ptCount val="3"/>
                <c:pt idx="0" formatCode="General">
                  <c:v>0</c:v>
                </c:pt>
                <c:pt idx="1">
                  <c:v>16.190134440390409</c:v>
                </c:pt>
                <c:pt idx="2">
                  <c:v>32.380268880780818</c:v>
                </c:pt>
              </c:numCache>
            </c:numRef>
          </c:val>
        </c:ser>
        <c:ser>
          <c:idx val="2"/>
          <c:order val="2"/>
          <c:tx>
            <c:strRef>
              <c:f>'15 year model'!$D$75</c:f>
              <c:strCache>
                <c:ptCount val="1"/>
                <c:pt idx="0">
                  <c:v>Susbstation Automation (Alt = Wired)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'15 year model'!$A$76:$A$78</c:f>
              <c:strCache>
                <c:ptCount val="3"/>
                <c:pt idx="0">
                  <c:v>Tropos</c:v>
                </c:pt>
                <c:pt idx="1">
                  <c:v>Best Alternative Network
(AMI Two Reads Per Day)</c:v>
                </c:pt>
                <c:pt idx="2">
                  <c:v>Best Alternative Network
(AMI 15 Minute Interval Reads)</c:v>
                </c:pt>
              </c:strCache>
            </c:strRef>
          </c:cat>
          <c:val>
            <c:numRef>
              <c:f>'15 year model'!$D$76:$D$78</c:f>
              <c:numCache>
                <c:formatCode>0</c:formatCode>
                <c:ptCount val="3"/>
                <c:pt idx="0">
                  <c:v>11.79781093017338</c:v>
                </c:pt>
                <c:pt idx="1">
                  <c:v>49.969550741945703</c:v>
                </c:pt>
                <c:pt idx="2">
                  <c:v>49.969550741945703</c:v>
                </c:pt>
              </c:numCache>
            </c:numRef>
          </c:val>
        </c:ser>
        <c:ser>
          <c:idx val="3"/>
          <c:order val="3"/>
          <c:tx>
            <c:strRef>
              <c:f>'15 year model'!$E$75</c:f>
              <c:strCache>
                <c:ptCount val="1"/>
                <c:pt idx="0">
                  <c:v>Distribution Automation (Alt = Private WiMAX)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'15 year model'!$A$76:$A$78</c:f>
              <c:strCache>
                <c:ptCount val="3"/>
                <c:pt idx="0">
                  <c:v>Tropos</c:v>
                </c:pt>
                <c:pt idx="1">
                  <c:v>Best Alternative Network
(AMI Two Reads Per Day)</c:v>
                </c:pt>
                <c:pt idx="2">
                  <c:v>Best Alternative Network
(AMI 15 Minute Interval Reads)</c:v>
                </c:pt>
              </c:strCache>
            </c:strRef>
          </c:cat>
          <c:val>
            <c:numRef>
              <c:f>'15 year model'!$E$76:$E$78</c:f>
              <c:numCache>
                <c:formatCode>0</c:formatCode>
                <c:ptCount val="3"/>
                <c:pt idx="0">
                  <c:v>23.59562186034676</c:v>
                </c:pt>
                <c:pt idx="1">
                  <c:v>90.925094225551817</c:v>
                </c:pt>
                <c:pt idx="2">
                  <c:v>90.925094225551817</c:v>
                </c:pt>
              </c:numCache>
            </c:numRef>
          </c:val>
        </c:ser>
        <c:ser>
          <c:idx val="4"/>
          <c:order val="4"/>
          <c:tx>
            <c:strRef>
              <c:f>'15 year model'!$F$75</c:f>
              <c:strCache>
                <c:ptCount val="1"/>
                <c:pt idx="0">
                  <c:v>Mobile Workforce Data (Alt = Cellular)</c:v>
                </c:pt>
              </c:strCache>
            </c:strRef>
          </c:tx>
          <c:invertIfNegative val="0"/>
          <c:dLbls>
            <c:dLbl>
              <c:idx val="0"/>
              <c:delete val="1"/>
            </c:dLbl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'15 year model'!$A$76:$A$78</c:f>
              <c:strCache>
                <c:ptCount val="3"/>
                <c:pt idx="0">
                  <c:v>Tropos</c:v>
                </c:pt>
                <c:pt idx="1">
                  <c:v>Best Alternative Network
(AMI Two Reads Per Day)</c:v>
                </c:pt>
                <c:pt idx="2">
                  <c:v>Best Alternative Network
(AMI 15 Minute Interval Reads)</c:v>
                </c:pt>
              </c:strCache>
            </c:strRef>
          </c:cat>
          <c:val>
            <c:numRef>
              <c:f>'15 year model'!$F$76:$F$78</c:f>
              <c:numCache>
                <c:formatCode>0</c:formatCode>
                <c:ptCount val="3"/>
                <c:pt idx="0" formatCode="General">
                  <c:v>0</c:v>
                </c:pt>
                <c:pt idx="1">
                  <c:v>4.4972595667751136</c:v>
                </c:pt>
                <c:pt idx="2">
                  <c:v>4.4972595667751136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5892480"/>
        <c:axId val="85910656"/>
      </c:barChart>
      <c:catAx>
        <c:axId val="85892480"/>
        <c:scaling>
          <c:orientation val="minMax"/>
        </c:scaling>
        <c:delete val="0"/>
        <c:axPos val="b"/>
        <c:majorTickMark val="out"/>
        <c:minorTickMark val="none"/>
        <c:tickLblPos val="nextTo"/>
        <c:crossAx val="85910656"/>
        <c:crosses val="autoZero"/>
        <c:auto val="1"/>
        <c:lblAlgn val="ctr"/>
        <c:lblOffset val="100"/>
        <c:noMultiLvlLbl val="0"/>
      </c:catAx>
      <c:valAx>
        <c:axId val="85910656"/>
        <c:scaling>
          <c:orientation val="minMax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crossAx val="8589248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53235408354225"/>
          <c:y val="0.87138631035606495"/>
          <c:w val="0.81610006708802596"/>
          <c:h val="0.10191141995101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784633" y="254847"/>
            <a:ext cx="3175509" cy="23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322" tIns="46661" rIns="93322" bIns="46661" numCol="1" anchor="t" anchorCtr="0" compatLnSpc="1">
            <a:prstTxWarp prst="textNoShape">
              <a:avLst/>
            </a:prstTxWarp>
          </a:bodyPr>
          <a:lstStyle>
            <a:lvl1pPr defTabSz="914829">
              <a:defRPr sz="10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960141" y="254847"/>
            <a:ext cx="2648133" cy="23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322" tIns="46661" rIns="93322" bIns="46661" numCol="1" anchor="t" anchorCtr="0" compatLnSpc="1">
            <a:prstTxWarp prst="textNoShape">
              <a:avLst/>
            </a:prstTxWarp>
          </a:bodyPr>
          <a:lstStyle>
            <a:lvl1pPr algn="r" defTabSz="914829">
              <a:defRPr sz="1000"/>
            </a:lvl1pPr>
          </a:lstStyle>
          <a:p>
            <a:pPr>
              <a:defRPr/>
            </a:pPr>
            <a:fld id="{5C839A97-4F5A-4285-A98B-3A323FF6BD2E}" type="datetimeFigureOut">
              <a:rPr lang="de-DE"/>
              <a:pPr>
                <a:defRPr/>
              </a:pPr>
              <a:t>13.01.2014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00100" y="490538"/>
            <a:ext cx="5792788" cy="4343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351" tIns="47175" rIns="94351" bIns="47175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784633" y="4951069"/>
            <a:ext cx="5823642" cy="390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322" tIns="46661" rIns="93322" bIns="466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784632" y="8842684"/>
            <a:ext cx="2726918" cy="21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322" tIns="46661" rIns="93322" bIns="46661" numCol="1" anchor="b" anchorCtr="0" compatLnSpc="1">
            <a:prstTxWarp prst="textNoShape">
              <a:avLst/>
            </a:prstTxWarp>
          </a:bodyPr>
          <a:lstStyle>
            <a:lvl1pPr defTabSz="914829">
              <a:defRPr sz="10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511551" y="8842684"/>
            <a:ext cx="3096724" cy="21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322" tIns="46661" rIns="93322" bIns="46661" numCol="1" anchor="b" anchorCtr="0" compatLnSpc="1">
            <a:prstTxWarp prst="textNoShape">
              <a:avLst/>
            </a:prstTxWarp>
          </a:bodyPr>
          <a:lstStyle>
            <a:lvl1pPr algn="r" defTabSz="914829">
              <a:defRPr sz="1000"/>
            </a:lvl1pPr>
          </a:lstStyle>
          <a:p>
            <a:pPr>
              <a:defRPr/>
            </a:pPr>
            <a:fld id="{13879834-475A-4839-B551-7C63A3FEE83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077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AMI</a:t>
            </a:r>
            <a:r>
              <a:rPr lang="en-US" baseline="0" dirty="0" smtClean="0"/>
              <a:t> backhaul, substation automation, leased line replacement and mobile workforce straight Tropos cost vs. cellular cost</a:t>
            </a:r>
          </a:p>
          <a:p>
            <a:r>
              <a:rPr lang="en-US" baseline="0" dirty="0" smtClean="0"/>
              <a:t>Distribution automation can’t run over cellular due to technical considerations so those numbers are incremental Tropos network build vs. PTMP build</a:t>
            </a:r>
          </a:p>
          <a:p>
            <a:r>
              <a:rPr lang="en-US" baseline="0" dirty="0" smtClean="0"/>
              <a:t>Municipal services offset represents revenue that could be generated selling service to wireless service to municipalities in service territory (e.g., what Frontier does in Wilkes </a:t>
            </a:r>
            <a:r>
              <a:rPr lang="en-US" baseline="0" dirty="0" err="1" smtClean="0"/>
              <a:t>Barre</a:t>
            </a:r>
            <a:r>
              <a:rPr lang="en-US" baseline="0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879834-475A-4839-B551-7C63A3FEE839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929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6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14313" y="225425"/>
            <a:ext cx="8713787" cy="360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4313" y="4181485"/>
            <a:ext cx="8712200" cy="2019289"/>
          </a:xfrm>
        </p:spPr>
        <p:txBody>
          <a:bodyPr lIns="144000" tIns="0" rIns="0">
            <a:normAutofit/>
          </a:bodyPr>
          <a:lstStyle>
            <a:lvl1pPr algn="l"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5900" y="3968750"/>
            <a:ext cx="8712200" cy="21600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de-DE" sz="1200" b="1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214313" y="4663687"/>
            <a:ext cx="8713787" cy="1537088"/>
          </a:xfrm>
        </p:spPr>
        <p:txBody>
          <a:bodyPr lIns="14400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4000" kern="1200" dirty="0" smtClean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 userDrawn="1"/>
        </p:nvSpPr>
        <p:spPr>
          <a:xfrm>
            <a:off x="215900" y="6200775"/>
            <a:ext cx="2374900" cy="657225"/>
          </a:xfrm>
          <a:prstGeom prst="rect">
            <a:avLst/>
          </a:prstGeom>
        </p:spPr>
        <p:txBody>
          <a:bodyPr lIns="0" tIns="0" rIns="0" bIns="19800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latin typeface="Arial" pitchFamily="34" charset="0"/>
                <a:cs typeface="Arial" pitchFamily="34" charset="0"/>
              </a:rPr>
              <a:t>© ABB Group</a:t>
            </a:r>
            <a:endParaRPr lang="de-DE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FB884F6-5C41-4F29-A188-5B766EEA4B94}" type="datetime4">
              <a:rPr lang="en-US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January 13, 2014</a:t>
            </a:fld>
            <a:r>
              <a:rPr lang="de-DE" sz="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" dirty="0">
                <a:latin typeface="Arial" pitchFamily="34" charset="0"/>
                <a:cs typeface="Arial" pitchFamily="34" charset="0"/>
              </a:rPr>
              <a:t>| Slide </a:t>
            </a:r>
            <a:fld id="{39DF1E4E-4C05-4C30-8438-7DE5556E7498}" type="slidenum">
              <a:rPr lang="de-DE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de-DE" sz="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76375" y="1592263"/>
            <a:ext cx="3019424" cy="4608512"/>
          </a:xfrm>
        </p:spPr>
        <p:txBody>
          <a:bodyPr lIns="91440" tIns="45720" rIns="91440" bIns="45720" rtlCol="0">
            <a:normAutofit/>
          </a:bodyPr>
          <a:lstStyle>
            <a:lvl1pPr marL="179388" indent="-179388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3438" y="1592263"/>
            <a:ext cx="3024187" cy="4608511"/>
          </a:xfrm>
        </p:spPr>
        <p:txBody>
          <a:bodyPr lIns="91440" tIns="45720" rIns="91440" bIns="45720" rtlCol="0">
            <a:normAutofit/>
          </a:bodyPr>
          <a:lstStyle>
            <a:lvl1pPr marL="179388" indent="-179388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lIns="187200" rIns="21600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beside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 userDrawn="1"/>
        </p:nvSpPr>
        <p:spPr>
          <a:xfrm>
            <a:off x="215900" y="6200775"/>
            <a:ext cx="2374900" cy="657225"/>
          </a:xfrm>
          <a:prstGeom prst="rect">
            <a:avLst/>
          </a:prstGeom>
        </p:spPr>
        <p:txBody>
          <a:bodyPr lIns="0" tIns="0" rIns="0" bIns="19800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latin typeface="Arial" pitchFamily="34" charset="0"/>
                <a:cs typeface="Arial" pitchFamily="34" charset="0"/>
              </a:rPr>
              <a:t>© ABB Group</a:t>
            </a:r>
            <a:endParaRPr lang="de-DE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FB884F6-5C41-4F29-A188-5B766EEA4B94}" type="datetime4">
              <a:rPr lang="en-US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January 13, 2014</a:t>
            </a:fld>
            <a:r>
              <a:rPr lang="de-DE" sz="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" dirty="0">
                <a:latin typeface="Arial" pitchFamily="34" charset="0"/>
                <a:cs typeface="Arial" pitchFamily="34" charset="0"/>
              </a:rPr>
              <a:t>| Slide </a:t>
            </a:r>
            <a:fld id="{53BEB5FA-DA12-401B-8143-DC927EFA34FD}" type="slidenum">
              <a:rPr lang="de-DE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de-DE" sz="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Inhaltsplatzhalter 3"/>
          <p:cNvSpPr>
            <a:spLocks noGrp="1"/>
          </p:cNvSpPr>
          <p:nvPr>
            <p:ph sz="half" idx="2"/>
          </p:nvPr>
        </p:nvSpPr>
        <p:spPr>
          <a:xfrm>
            <a:off x="4646612" y="1592263"/>
            <a:ext cx="3021013" cy="46085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lIns="187200" rIns="21600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 userDrawn="1"/>
        </p:nvSpPr>
        <p:spPr>
          <a:xfrm>
            <a:off x="215900" y="6200775"/>
            <a:ext cx="2374900" cy="657225"/>
          </a:xfrm>
          <a:prstGeom prst="rect">
            <a:avLst/>
          </a:prstGeom>
        </p:spPr>
        <p:txBody>
          <a:bodyPr lIns="0" tIns="0" rIns="0" bIns="19800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latin typeface="Arial" pitchFamily="34" charset="0"/>
                <a:cs typeface="Arial" pitchFamily="34" charset="0"/>
              </a:rPr>
              <a:t>© ABB Inc.</a:t>
            </a:r>
            <a:endParaRPr lang="de-DE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FB884F6-5C41-4F29-A188-5B766EEA4B94}" type="datetime4">
              <a:rPr lang="en-US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January 13, 2014</a:t>
            </a:fld>
            <a:r>
              <a:rPr lang="de-DE" sz="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" dirty="0">
                <a:latin typeface="Arial" pitchFamily="34" charset="0"/>
                <a:cs typeface="Arial" pitchFamily="34" charset="0"/>
              </a:rPr>
              <a:t>| Slide </a:t>
            </a:r>
            <a:fld id="{7188534C-1EEE-4BBC-9459-7A1520ED9DFB}" type="slidenum">
              <a:rPr lang="de-DE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de-DE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2"/>
          </p:nvPr>
        </p:nvSpPr>
        <p:spPr>
          <a:xfrm>
            <a:off x="4643436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4643436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0" y="660363"/>
            <a:ext cx="9144000" cy="467099"/>
          </a:xfrm>
        </p:spPr>
        <p:txBody>
          <a:bodyPr lIns="187200" rIns="21600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8"/>
          <p:cNvSpPr txBox="1"/>
          <p:nvPr userDrawn="1"/>
        </p:nvSpPr>
        <p:spPr>
          <a:xfrm>
            <a:off x="215900" y="6200775"/>
            <a:ext cx="2374900" cy="657225"/>
          </a:xfrm>
          <a:prstGeom prst="rect">
            <a:avLst/>
          </a:prstGeom>
        </p:spPr>
        <p:txBody>
          <a:bodyPr lIns="0" tIns="0" rIns="0" bIns="19800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latin typeface="Arial" pitchFamily="34" charset="0"/>
                <a:cs typeface="Arial" pitchFamily="34" charset="0"/>
              </a:rPr>
              <a:t>© ABB Group</a:t>
            </a:r>
            <a:endParaRPr lang="de-DE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FB884F6-5C41-4F29-A188-5B766EEA4B94}" type="datetime4">
              <a:rPr lang="en-US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January 13, 2014</a:t>
            </a:fld>
            <a:r>
              <a:rPr lang="de-DE" sz="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" dirty="0">
                <a:latin typeface="Arial" pitchFamily="34" charset="0"/>
                <a:cs typeface="Arial" pitchFamily="34" charset="0"/>
              </a:rPr>
              <a:t>| Slide </a:t>
            </a:r>
            <a:fld id="{6616D387-B0AF-42C2-8FAC-098B0778A530}" type="slidenum">
              <a:rPr lang="de-DE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de-DE" sz="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8712200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lIns="187200" rIns="21600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8"/>
          <p:cNvSpPr txBox="1"/>
          <p:nvPr userDrawn="1"/>
        </p:nvSpPr>
        <p:spPr>
          <a:xfrm>
            <a:off x="215900" y="6200775"/>
            <a:ext cx="2374900" cy="657225"/>
          </a:xfrm>
          <a:prstGeom prst="rect">
            <a:avLst/>
          </a:prstGeom>
        </p:spPr>
        <p:txBody>
          <a:bodyPr lIns="0" tIns="0" rIns="0" bIns="19800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latin typeface="Arial" pitchFamily="34" charset="0"/>
                <a:cs typeface="Arial" pitchFamily="34" charset="0"/>
              </a:rPr>
              <a:t>© ABB Group</a:t>
            </a:r>
            <a:endParaRPr lang="de-DE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FB884F6-5C41-4F29-A188-5B766EEA4B94}" type="datetime4">
              <a:rPr lang="en-US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January 13, 2014</a:t>
            </a:fld>
            <a:r>
              <a:rPr lang="de-DE" sz="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" dirty="0">
                <a:latin typeface="Arial" pitchFamily="34" charset="0"/>
                <a:cs typeface="Arial" pitchFamily="34" charset="0"/>
              </a:rPr>
              <a:t>| Slide </a:t>
            </a:r>
            <a:fld id="{198D404F-20C0-4F67-AF5E-DCAC15A10916}" type="slidenum">
              <a:rPr lang="de-DE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de-DE" sz="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4284663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2"/>
          </p:nvPr>
        </p:nvSpPr>
        <p:spPr>
          <a:xfrm>
            <a:off x="4643439" y="1592263"/>
            <a:ext cx="4284662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0" y="660363"/>
            <a:ext cx="9144000" cy="467099"/>
          </a:xfrm>
        </p:spPr>
        <p:txBody>
          <a:bodyPr lIns="187200" rIns="21600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215900" y="6200775"/>
            <a:ext cx="2374900" cy="657225"/>
          </a:xfrm>
          <a:prstGeom prst="rect">
            <a:avLst/>
          </a:prstGeom>
        </p:spPr>
        <p:txBody>
          <a:bodyPr lIns="0" tIns="0" rIns="0" bIns="19800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latin typeface="Arial" pitchFamily="34" charset="0"/>
                <a:cs typeface="Arial" pitchFamily="34" charset="0"/>
              </a:rPr>
              <a:t>© ABB Group</a:t>
            </a:r>
            <a:endParaRPr lang="de-DE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FB884F6-5C41-4F29-A188-5B766EEA4B94}" type="datetime4">
              <a:rPr lang="en-US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January 13, 2014</a:t>
            </a:fld>
            <a:r>
              <a:rPr lang="de-DE" sz="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" dirty="0">
                <a:latin typeface="Arial" pitchFamily="34" charset="0"/>
                <a:cs typeface="Arial" pitchFamily="34" charset="0"/>
              </a:rPr>
              <a:t>| Slide </a:t>
            </a:r>
            <a:fld id="{531F4975-AA3F-43B8-96E2-0B6254F85180}" type="slidenum">
              <a:rPr lang="de-DE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de-DE" sz="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6" name="Diagrammplatzhalter 5"/>
          <p:cNvSpPr>
            <a:spLocks noGrp="1"/>
          </p:cNvSpPr>
          <p:nvPr>
            <p:ph type="chart" sz="quarter" idx="11"/>
          </p:nvPr>
        </p:nvSpPr>
        <p:spPr>
          <a:xfrm>
            <a:off x="1476375" y="2162175"/>
            <a:ext cx="7451725" cy="4038600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chart</a:t>
            </a:r>
            <a:endParaRPr lang="de-DE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1476375" y="1581149"/>
            <a:ext cx="7451725" cy="581025"/>
          </a:xfrm>
        </p:spPr>
        <p:txBody>
          <a:bodyPr>
            <a:normAutofit/>
          </a:bodyPr>
          <a:lstStyle>
            <a:lvl1pPr marL="179388" marR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 sz="1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215900" y="1592263"/>
            <a:ext cx="1116013" cy="4608512"/>
          </a:xfrm>
        </p:spPr>
        <p:txBody>
          <a:bodyPr tIns="36000" spcCol="396000" rtlCol="0">
            <a:noAutofit/>
          </a:bodyPr>
          <a:lstStyle>
            <a:lvl1pPr>
              <a:defRPr lang="de-DE" sz="9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3"/>
          <p:cNvSpPr/>
          <p:nvPr userDrawn="1"/>
        </p:nvSpPr>
        <p:spPr>
          <a:xfrm>
            <a:off x="0" y="0"/>
            <a:ext cx="9144000" cy="1592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1592262"/>
            <a:ext cx="9144000" cy="5265737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3" name="Rechteck 4"/>
          <p:cNvSpPr/>
          <p:nvPr userDrawn="1"/>
        </p:nvSpPr>
        <p:spPr>
          <a:xfrm>
            <a:off x="7667625" y="6200775"/>
            <a:ext cx="1476375" cy="6572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180975" algn="ctr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§"/>
              <a:defRPr/>
            </a:pP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4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pic>
          <p:nvPicPr>
            <p:cNvPr id="6" name="Picture 4" descr="ABB1ClaimL_rgb300_100mmLIGHT Kopie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7" y="1660"/>
              <a:ext cx="5031" cy="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xfrm>
            <a:off x="215900" y="6200775"/>
            <a:ext cx="2808288" cy="6572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 © ABB Inc May 2, 2011 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7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>
            <a:normAutofit/>
          </a:bodyPr>
          <a:lstStyle>
            <a:lvl1pPr algn="l"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5900" y="3968750"/>
            <a:ext cx="8712200" cy="21600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de-DE" sz="1200" b="1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4" y="225426"/>
            <a:ext cx="8702674" cy="3598862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de-DE" noProof="0"/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214313" y="4663687"/>
            <a:ext cx="8713787" cy="1537088"/>
          </a:xfrm>
        </p:spPr>
        <p:txBody>
          <a:bodyPr lIns="14400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4000" kern="1200" dirty="0" smtClean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00" y="6200775"/>
            <a:ext cx="2808288" cy="6572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© ABB Inc.</a:t>
            </a:r>
          </a:p>
          <a:p>
            <a:pPr>
              <a:defRPr/>
            </a:pPr>
            <a:fld id="{A751FDC3-297C-4734-B6DC-4CA5BAAFD68D}" type="datetime4">
              <a:rPr lang="en-US"/>
              <a:pPr>
                <a:defRPr/>
              </a:pPr>
              <a:t>January 13, 2014</a:t>
            </a:fld>
            <a:r>
              <a:rPr lang="en-US" dirty="0"/>
              <a:t> | Slide </a:t>
            </a:r>
            <a:fld id="{91F06B44-E144-4B88-B0CE-22295E2B73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6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14313" y="225425"/>
            <a:ext cx="8713787" cy="360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4313" y="4181485"/>
            <a:ext cx="8712200" cy="2019289"/>
          </a:xfrm>
        </p:spPr>
        <p:txBody>
          <a:bodyPr lIns="144000" tIns="0" rIns="0">
            <a:normAutofit/>
          </a:bodyPr>
          <a:lstStyle>
            <a:lvl1pPr algn="l"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5900" y="3968750"/>
            <a:ext cx="8712200" cy="21600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de-DE" sz="1200" b="1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214313" y="4663687"/>
            <a:ext cx="8713787" cy="1537088"/>
          </a:xfrm>
        </p:spPr>
        <p:txBody>
          <a:bodyPr lIns="14400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4000" kern="1200" dirty="0" smtClean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7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>
            <a:normAutofit/>
          </a:bodyPr>
          <a:lstStyle>
            <a:lvl1pPr algn="l"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5900" y="3968750"/>
            <a:ext cx="8712200" cy="21600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de-DE" sz="1200" b="1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4" y="225426"/>
            <a:ext cx="8702674" cy="3598862"/>
          </a:xfrm>
        </p:spPr>
        <p:txBody>
          <a:bodyPr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214313" y="4663687"/>
            <a:ext cx="8713787" cy="1537088"/>
          </a:xfrm>
        </p:spPr>
        <p:txBody>
          <a:bodyPr lIns="14400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4000" kern="1200" dirty="0" smtClean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900" y="225425"/>
            <a:ext cx="8712200" cy="3970348"/>
          </a:xfrm>
        </p:spPr>
        <p:txBody>
          <a:bodyPr lIns="144000" tIns="144000" rIns="0">
            <a:normAutofit/>
          </a:bodyPr>
          <a:lstStyle>
            <a:lvl1pPr algn="l"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5899" y="5254650"/>
            <a:ext cx="7451725" cy="19080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de-DE" sz="1200" b="1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5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5900" y="4183200"/>
            <a:ext cx="8712200" cy="2017575"/>
          </a:xfrm>
        </p:spPr>
        <p:txBody>
          <a:bodyPr lIns="144000" tIns="0" rIns="0" rtlCol="0">
            <a:normAutofit/>
          </a:bodyPr>
          <a:lstStyle>
            <a:lvl1pPr>
              <a:def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Titelmasterformat</a:t>
            </a:r>
            <a:endParaRPr lang="de-DE" dirty="0"/>
          </a:p>
        </p:txBody>
      </p:sp>
      <p:sp>
        <p:nvSpPr>
          <p:cNvPr id="4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3" y="225425"/>
            <a:ext cx="8713787" cy="3598863"/>
          </a:xfrm>
        </p:spPr>
        <p:txBody>
          <a:bodyPr rtlCol="0">
            <a:normAutofit/>
          </a:bodyPr>
          <a:lstStyle/>
          <a:p>
            <a:pPr lvl="0"/>
            <a:endParaRPr lang="de-DE" noProof="0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214313" y="4663687"/>
            <a:ext cx="8713787" cy="1537088"/>
          </a:xfrm>
        </p:spPr>
        <p:txBody>
          <a:bodyPr lIns="14400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4000" kern="1200" dirty="0" smtClean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5900" y="225424"/>
            <a:ext cx="8712200" cy="5975351"/>
          </a:xfrm>
        </p:spPr>
        <p:txBody>
          <a:bodyPr lIns="144000" tIns="144000" rIns="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4000" kern="1200" dirty="0" smtClean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8"/>
          <p:cNvSpPr txBox="1"/>
          <p:nvPr userDrawn="1"/>
        </p:nvSpPr>
        <p:spPr>
          <a:xfrm>
            <a:off x="215900" y="6200775"/>
            <a:ext cx="2374900" cy="657225"/>
          </a:xfrm>
          <a:prstGeom prst="rect">
            <a:avLst/>
          </a:prstGeom>
        </p:spPr>
        <p:txBody>
          <a:bodyPr lIns="0" tIns="0" rIns="0" bIns="19800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latin typeface="Arial" pitchFamily="34" charset="0"/>
                <a:cs typeface="Arial" pitchFamily="34" charset="0"/>
              </a:rPr>
              <a:t>© ABB Group</a:t>
            </a:r>
            <a:endParaRPr lang="de-DE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FB884F6-5C41-4F29-A188-5B766EEA4B94}" type="datetime4">
              <a:rPr lang="en-US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January 13, 2014</a:t>
            </a:fld>
            <a:r>
              <a:rPr lang="de-DE" sz="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" dirty="0">
                <a:latin typeface="Arial" pitchFamily="34" charset="0"/>
                <a:cs typeface="Arial" pitchFamily="34" charset="0"/>
              </a:rPr>
              <a:t>| Slide </a:t>
            </a:r>
            <a:fld id="{9F035F06-5BA3-4AB1-B5A7-73494C2138A9}" type="slidenum">
              <a:rPr lang="de-DE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de-DE" sz="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7462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4608512"/>
          </a:xfrm>
        </p:spPr>
        <p:txBody>
          <a:bodyPr>
            <a:normAutofit/>
          </a:bodyPr>
          <a:lstStyle>
            <a:lvl1pPr marL="179388" indent="-179388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half" idx="11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lIns="187200" rIns="21600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11"/>
          <p:cNvSpPr txBox="1"/>
          <p:nvPr userDrawn="1"/>
        </p:nvSpPr>
        <p:spPr>
          <a:xfrm>
            <a:off x="215900" y="6200775"/>
            <a:ext cx="2374900" cy="657225"/>
          </a:xfrm>
          <a:prstGeom prst="rect">
            <a:avLst/>
          </a:prstGeom>
        </p:spPr>
        <p:txBody>
          <a:bodyPr lIns="0" tIns="0" rIns="0" bIns="19800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latin typeface="Arial" pitchFamily="34" charset="0"/>
                <a:cs typeface="Arial" pitchFamily="34" charset="0"/>
              </a:rPr>
              <a:t>© ABB Group</a:t>
            </a:r>
            <a:endParaRPr lang="de-DE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FB884F6-5C41-4F29-A188-5B766EEA4B94}" type="datetime4">
              <a:rPr lang="en-US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January 13, 2014</a:t>
            </a:fld>
            <a:r>
              <a:rPr lang="de-DE" sz="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" dirty="0">
                <a:latin typeface="Arial" pitchFamily="34" charset="0"/>
                <a:cs typeface="Arial" pitchFamily="34" charset="0"/>
              </a:rPr>
              <a:t>| Slide </a:t>
            </a:r>
            <a:fld id="{E51AC938-C85E-49E1-89C9-17313D601CC4}" type="slidenum">
              <a:rPr lang="de-DE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de-DE" sz="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746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0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lIns="187200" rIns="21600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2"/>
          <p:cNvSpPr txBox="1"/>
          <p:nvPr userDrawn="1"/>
        </p:nvSpPr>
        <p:spPr>
          <a:xfrm>
            <a:off x="215900" y="6200775"/>
            <a:ext cx="2374900" cy="657225"/>
          </a:xfrm>
          <a:prstGeom prst="rect">
            <a:avLst/>
          </a:prstGeom>
        </p:spPr>
        <p:txBody>
          <a:bodyPr lIns="0" tIns="0" rIns="0" bIns="19800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latin typeface="Arial" pitchFamily="34" charset="0"/>
                <a:cs typeface="Arial" pitchFamily="34" charset="0"/>
              </a:rPr>
              <a:t>© ABB Group</a:t>
            </a:r>
            <a:endParaRPr lang="de-DE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FB884F6-5C41-4F29-A188-5B766EEA4B94}" type="datetime4">
              <a:rPr lang="en-US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January 13, 2014</a:t>
            </a:fld>
            <a:r>
              <a:rPr lang="de-DE" sz="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" dirty="0">
                <a:latin typeface="Arial" pitchFamily="34" charset="0"/>
                <a:cs typeface="Arial" pitchFamily="34" charset="0"/>
              </a:rPr>
              <a:t>| Slide </a:t>
            </a:r>
            <a:fld id="{BD706DF9-0285-446E-A036-C403154720A4}" type="slidenum">
              <a:rPr lang="de-DE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de-DE" sz="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3021013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0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11"/>
          </p:nvPr>
        </p:nvSpPr>
        <p:spPr>
          <a:xfrm>
            <a:off x="4643438" y="1592263"/>
            <a:ext cx="3024187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lIns="187200" rIns="21600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hree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3"/>
          <p:cNvSpPr txBox="1"/>
          <p:nvPr userDrawn="1"/>
        </p:nvSpPr>
        <p:spPr>
          <a:xfrm>
            <a:off x="215900" y="6200775"/>
            <a:ext cx="2374900" cy="657225"/>
          </a:xfrm>
          <a:prstGeom prst="rect">
            <a:avLst/>
          </a:prstGeom>
        </p:spPr>
        <p:txBody>
          <a:bodyPr lIns="0" tIns="0" rIns="0" bIns="19800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latin typeface="Arial" pitchFamily="34" charset="0"/>
                <a:cs typeface="Arial" pitchFamily="34" charset="0"/>
              </a:rPr>
              <a:t>© ABB Group</a:t>
            </a:r>
            <a:endParaRPr lang="de-DE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FB884F6-5C41-4F29-A188-5B766EEA4B94}" type="datetime4">
              <a:rPr lang="en-US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January 13, 2014</a:t>
            </a:fld>
            <a:r>
              <a:rPr lang="de-DE" sz="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" dirty="0">
                <a:latin typeface="Arial" pitchFamily="34" charset="0"/>
                <a:cs typeface="Arial" pitchFamily="34" charset="0"/>
              </a:rPr>
              <a:t>| Slide </a:t>
            </a:r>
            <a:fld id="{984A6FDF-7D22-43E8-8782-0ED81A2F079E}" type="slidenum">
              <a:rPr lang="de-DE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de-DE" sz="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37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0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50"/>
            <a:ext cx="6191250" cy="22320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half" idx="11"/>
          </p:nvPr>
        </p:nvSpPr>
        <p:spPr>
          <a:xfrm>
            <a:off x="3583800" y="1592263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2" name="Inhaltsplatzhalter 3"/>
          <p:cNvSpPr>
            <a:spLocks noGrp="1"/>
          </p:cNvSpPr>
          <p:nvPr>
            <p:ph sz="half" idx="12"/>
          </p:nvPr>
        </p:nvSpPr>
        <p:spPr>
          <a:xfrm>
            <a:off x="569122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0" y="660363"/>
            <a:ext cx="9144000" cy="467099"/>
          </a:xfrm>
        </p:spPr>
        <p:txBody>
          <a:bodyPr lIns="187200" rIns="21600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900" y="225425"/>
            <a:ext cx="8712200" cy="3970348"/>
          </a:xfrm>
        </p:spPr>
        <p:txBody>
          <a:bodyPr lIns="144000" tIns="144000" rIns="0">
            <a:normAutofit/>
          </a:bodyPr>
          <a:lstStyle>
            <a:lvl1pPr algn="l"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5899" y="5254650"/>
            <a:ext cx="7451725" cy="19080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de-DE" sz="1200" b="1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 userDrawn="1"/>
        </p:nvSpPr>
        <p:spPr>
          <a:xfrm>
            <a:off x="215900" y="6200775"/>
            <a:ext cx="2374900" cy="657225"/>
          </a:xfrm>
          <a:prstGeom prst="rect">
            <a:avLst/>
          </a:prstGeom>
        </p:spPr>
        <p:txBody>
          <a:bodyPr lIns="0" tIns="0" rIns="0" bIns="19800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latin typeface="Arial" pitchFamily="34" charset="0"/>
                <a:cs typeface="Arial" pitchFamily="34" charset="0"/>
              </a:rPr>
              <a:t>© ABB Group</a:t>
            </a:r>
            <a:endParaRPr lang="de-DE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FB884F6-5C41-4F29-A188-5B766EEA4B94}" type="datetime4">
              <a:rPr lang="en-US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January 13, 2014</a:t>
            </a:fld>
            <a:r>
              <a:rPr lang="de-DE" sz="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" dirty="0">
                <a:latin typeface="Arial" pitchFamily="34" charset="0"/>
                <a:cs typeface="Arial" pitchFamily="34" charset="0"/>
              </a:rPr>
              <a:t>| Slide </a:t>
            </a:r>
            <a:fld id="{C3F0BB7D-A0D0-42C3-A97F-2386BD300AEA}" type="slidenum">
              <a:rPr lang="de-DE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de-DE" sz="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76375" y="1592263"/>
            <a:ext cx="3019424" cy="4608512"/>
          </a:xfrm>
        </p:spPr>
        <p:txBody>
          <a:bodyPr lIns="91440" tIns="45720" rIns="91440" bIns="45720" rtlCol="0">
            <a:normAutofit/>
          </a:bodyPr>
          <a:lstStyle>
            <a:lvl1pPr marL="179388" indent="-179388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3438" y="1592263"/>
            <a:ext cx="3024187" cy="4608511"/>
          </a:xfrm>
        </p:spPr>
        <p:txBody>
          <a:bodyPr lIns="91440" tIns="45720" rIns="91440" bIns="45720" rtlCol="0">
            <a:normAutofit/>
          </a:bodyPr>
          <a:lstStyle>
            <a:lvl1pPr marL="179388" indent="-179388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lIns="187200" rIns="21600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beside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 userDrawn="1"/>
        </p:nvSpPr>
        <p:spPr>
          <a:xfrm>
            <a:off x="215900" y="6200775"/>
            <a:ext cx="2374900" cy="657225"/>
          </a:xfrm>
          <a:prstGeom prst="rect">
            <a:avLst/>
          </a:prstGeom>
        </p:spPr>
        <p:txBody>
          <a:bodyPr lIns="0" tIns="0" rIns="0" bIns="19800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latin typeface="Arial" pitchFamily="34" charset="0"/>
                <a:cs typeface="Arial" pitchFamily="34" charset="0"/>
              </a:rPr>
              <a:t>© ABB Group</a:t>
            </a:r>
            <a:endParaRPr lang="de-DE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FB884F6-5C41-4F29-A188-5B766EEA4B94}" type="datetime4">
              <a:rPr lang="en-US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January 13, 2014</a:t>
            </a:fld>
            <a:r>
              <a:rPr lang="de-DE" sz="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" dirty="0">
                <a:latin typeface="Arial" pitchFamily="34" charset="0"/>
                <a:cs typeface="Arial" pitchFamily="34" charset="0"/>
              </a:rPr>
              <a:t>| Slide </a:t>
            </a:r>
            <a:fld id="{444F5EBA-762C-4295-88D5-3B621BF7FAD4}" type="slidenum">
              <a:rPr lang="de-DE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de-DE" sz="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6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8" name="Inhaltsplatzhalter 3"/>
          <p:cNvSpPr>
            <a:spLocks noGrp="1"/>
          </p:cNvSpPr>
          <p:nvPr>
            <p:ph sz="half" idx="2"/>
          </p:nvPr>
        </p:nvSpPr>
        <p:spPr>
          <a:xfrm>
            <a:off x="4646612" y="1592263"/>
            <a:ext cx="3021013" cy="46085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lIns="187200" rIns="21600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13"/>
          <p:cNvSpPr txBox="1"/>
          <p:nvPr userDrawn="1"/>
        </p:nvSpPr>
        <p:spPr>
          <a:xfrm>
            <a:off x="215900" y="6200775"/>
            <a:ext cx="2374900" cy="657225"/>
          </a:xfrm>
          <a:prstGeom prst="rect">
            <a:avLst/>
          </a:prstGeom>
        </p:spPr>
        <p:txBody>
          <a:bodyPr lIns="0" tIns="0" rIns="0" bIns="19800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latin typeface="Arial" pitchFamily="34" charset="0"/>
                <a:cs typeface="Arial" pitchFamily="34" charset="0"/>
              </a:rPr>
              <a:t>© ABB Group</a:t>
            </a:r>
            <a:endParaRPr lang="de-DE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FB884F6-5C41-4F29-A188-5B766EEA4B94}" type="datetime4">
              <a:rPr lang="en-US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January 13, 2014</a:t>
            </a:fld>
            <a:r>
              <a:rPr lang="de-DE" sz="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" dirty="0">
                <a:latin typeface="Arial" pitchFamily="34" charset="0"/>
                <a:cs typeface="Arial" pitchFamily="34" charset="0"/>
              </a:rPr>
              <a:t>| Slide </a:t>
            </a:r>
            <a:fld id="{3BB82A75-302B-4F17-A687-78DA404B7DFA}" type="slidenum">
              <a:rPr lang="de-DE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de-DE" sz="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6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7" name="Inhaltsplatzhalter 2"/>
          <p:cNvSpPr>
            <a:spLocks noGrp="1"/>
          </p:cNvSpPr>
          <p:nvPr>
            <p:ph idx="12"/>
          </p:nvPr>
        </p:nvSpPr>
        <p:spPr>
          <a:xfrm>
            <a:off x="4643436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4643436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0" y="660363"/>
            <a:ext cx="9144000" cy="467099"/>
          </a:xfrm>
        </p:spPr>
        <p:txBody>
          <a:bodyPr lIns="187200" rIns="21600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8"/>
          <p:cNvSpPr txBox="1"/>
          <p:nvPr userDrawn="1"/>
        </p:nvSpPr>
        <p:spPr>
          <a:xfrm>
            <a:off x="215900" y="6200775"/>
            <a:ext cx="2374900" cy="657225"/>
          </a:xfrm>
          <a:prstGeom prst="rect">
            <a:avLst/>
          </a:prstGeom>
        </p:spPr>
        <p:txBody>
          <a:bodyPr lIns="0" tIns="0" rIns="0" bIns="19800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latin typeface="Arial" pitchFamily="34" charset="0"/>
                <a:cs typeface="Arial" pitchFamily="34" charset="0"/>
              </a:rPr>
              <a:t>© ABB Group</a:t>
            </a:r>
            <a:endParaRPr lang="de-DE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FB884F6-5C41-4F29-A188-5B766EEA4B94}" type="datetime4">
              <a:rPr lang="en-US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January 13, 2014</a:t>
            </a:fld>
            <a:r>
              <a:rPr lang="de-DE" sz="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" dirty="0">
                <a:latin typeface="Arial" pitchFamily="34" charset="0"/>
                <a:cs typeface="Arial" pitchFamily="34" charset="0"/>
              </a:rPr>
              <a:t>| Slide </a:t>
            </a:r>
            <a:fld id="{B63CFB37-85ED-44A4-B1A4-03F6788F1D17}" type="slidenum">
              <a:rPr lang="de-DE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de-DE" sz="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8712200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lIns="187200" rIns="21600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8"/>
          <p:cNvSpPr txBox="1"/>
          <p:nvPr userDrawn="1"/>
        </p:nvSpPr>
        <p:spPr>
          <a:xfrm>
            <a:off x="215900" y="6200775"/>
            <a:ext cx="2374900" cy="657225"/>
          </a:xfrm>
          <a:prstGeom prst="rect">
            <a:avLst/>
          </a:prstGeom>
        </p:spPr>
        <p:txBody>
          <a:bodyPr lIns="0" tIns="0" rIns="0" bIns="19800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latin typeface="Arial" pitchFamily="34" charset="0"/>
                <a:cs typeface="Arial" pitchFamily="34" charset="0"/>
              </a:rPr>
              <a:t>© ABB Group</a:t>
            </a:r>
            <a:endParaRPr lang="de-DE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FB884F6-5C41-4F29-A188-5B766EEA4B94}" type="datetime4">
              <a:rPr lang="en-US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January 13, 2014</a:t>
            </a:fld>
            <a:r>
              <a:rPr lang="de-DE" sz="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" dirty="0">
                <a:latin typeface="Arial" pitchFamily="34" charset="0"/>
                <a:cs typeface="Arial" pitchFamily="34" charset="0"/>
              </a:rPr>
              <a:t>| Slide </a:t>
            </a:r>
            <a:fld id="{A30B55C6-616E-4FED-90E9-7FD8BFBF5626}" type="slidenum">
              <a:rPr lang="de-DE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de-DE" sz="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4284663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8" name="Inhaltsplatzhalter 2"/>
          <p:cNvSpPr>
            <a:spLocks noGrp="1"/>
          </p:cNvSpPr>
          <p:nvPr>
            <p:ph idx="12"/>
          </p:nvPr>
        </p:nvSpPr>
        <p:spPr>
          <a:xfrm>
            <a:off x="4643439" y="1592263"/>
            <a:ext cx="4284662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0" y="660363"/>
            <a:ext cx="9144000" cy="467099"/>
          </a:xfrm>
        </p:spPr>
        <p:txBody>
          <a:bodyPr lIns="187200" rIns="21600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215900" y="6200775"/>
            <a:ext cx="2374900" cy="657225"/>
          </a:xfrm>
          <a:prstGeom prst="rect">
            <a:avLst/>
          </a:prstGeom>
        </p:spPr>
        <p:txBody>
          <a:bodyPr lIns="0" tIns="0" rIns="0" bIns="19800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latin typeface="Arial" pitchFamily="34" charset="0"/>
                <a:cs typeface="Arial" pitchFamily="34" charset="0"/>
              </a:rPr>
              <a:t>© ABB Group</a:t>
            </a:r>
            <a:endParaRPr lang="de-DE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FB884F6-5C41-4F29-A188-5B766EEA4B94}" type="datetime4">
              <a:rPr lang="en-US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January 13, 2014</a:t>
            </a:fld>
            <a:r>
              <a:rPr lang="de-DE" sz="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" dirty="0">
                <a:latin typeface="Arial" pitchFamily="34" charset="0"/>
                <a:cs typeface="Arial" pitchFamily="34" charset="0"/>
              </a:rPr>
              <a:t>| Slide </a:t>
            </a:r>
            <a:fld id="{A43756C4-C96E-4203-89DA-9B077C85B326}" type="slidenum">
              <a:rPr lang="de-DE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de-DE" sz="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Diagrammplatzhalter 5"/>
          <p:cNvSpPr>
            <a:spLocks noGrp="1"/>
          </p:cNvSpPr>
          <p:nvPr>
            <p:ph type="chart" sz="quarter" idx="11"/>
          </p:nvPr>
        </p:nvSpPr>
        <p:spPr>
          <a:xfrm>
            <a:off x="1476375" y="2162175"/>
            <a:ext cx="7451725" cy="4038600"/>
          </a:xfrm>
        </p:spPr>
        <p:txBody>
          <a:bodyPr rtlCol="0">
            <a:normAutofit/>
          </a:bodyPr>
          <a:lstStyle/>
          <a:p>
            <a:pPr lvl="0"/>
            <a:endParaRPr lang="de-DE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1476375" y="1581149"/>
            <a:ext cx="7451725" cy="581025"/>
          </a:xfrm>
        </p:spPr>
        <p:txBody>
          <a:bodyPr>
            <a:normAutofit/>
          </a:bodyPr>
          <a:lstStyle>
            <a:lvl1pPr marL="179388" marR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 sz="1400" b="1"/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215900" y="1592263"/>
            <a:ext cx="1116013" cy="4608512"/>
          </a:xfrm>
        </p:spPr>
        <p:txBody>
          <a:bodyPr tIns="36000" spcCol="396000" rtlCol="0">
            <a:noAutofit/>
          </a:bodyPr>
          <a:lstStyle>
            <a:lvl1pPr>
              <a:defRPr lang="de-DE" sz="9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3"/>
          <p:cNvSpPr/>
          <p:nvPr userDrawn="1"/>
        </p:nvSpPr>
        <p:spPr>
          <a:xfrm>
            <a:off x="0" y="0"/>
            <a:ext cx="9144000" cy="1592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1592262"/>
            <a:ext cx="9144000" cy="5265737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3" name="Rechteck 4"/>
          <p:cNvSpPr/>
          <p:nvPr userDrawn="1"/>
        </p:nvSpPr>
        <p:spPr>
          <a:xfrm>
            <a:off x="7667625" y="6200775"/>
            <a:ext cx="1476375" cy="6572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180975" algn="ctr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§"/>
              <a:defRPr/>
            </a:pP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4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pic>
          <p:nvPicPr>
            <p:cNvPr id="6" name="Picture 4" descr="ABB1ClaimL_rgb300_100mmLIGHT Kopie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7" y="1660"/>
              <a:ext cx="5031" cy="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6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14313" y="225425"/>
            <a:ext cx="8713787" cy="360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4313" y="4181485"/>
            <a:ext cx="8712200" cy="2019289"/>
          </a:xfrm>
        </p:spPr>
        <p:txBody>
          <a:bodyPr lIns="144000" tIns="0" rIns="0">
            <a:normAutofit/>
          </a:bodyPr>
          <a:lstStyle>
            <a:lvl1pPr algn="l"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5900" y="3968750"/>
            <a:ext cx="8712200" cy="21600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de-DE" sz="1200" b="1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214313" y="4663687"/>
            <a:ext cx="8713787" cy="1537088"/>
          </a:xfrm>
        </p:spPr>
        <p:txBody>
          <a:bodyPr lIns="14400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4000" kern="1200" dirty="0" smtClean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5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5900" y="4183200"/>
            <a:ext cx="8712200" cy="2017575"/>
          </a:xfrm>
        </p:spPr>
        <p:txBody>
          <a:bodyPr lIns="144000" tIns="0" rIns="0" rtlCol="0">
            <a:normAutofit/>
          </a:bodyPr>
          <a:lstStyle>
            <a:lvl1pPr>
              <a:def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4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3" y="225425"/>
            <a:ext cx="8713787" cy="35988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de-DE" noProof="0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214313" y="4663687"/>
            <a:ext cx="8713787" cy="1537088"/>
          </a:xfrm>
        </p:spPr>
        <p:txBody>
          <a:bodyPr lIns="14400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4000" kern="1200" dirty="0" smtClean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7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>
            <a:normAutofit/>
          </a:bodyPr>
          <a:lstStyle>
            <a:lvl1pPr algn="l"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5900" y="3968750"/>
            <a:ext cx="8712200" cy="21600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de-DE" sz="1200" b="1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4" y="225426"/>
            <a:ext cx="8702674" cy="3598862"/>
          </a:xfrm>
        </p:spPr>
        <p:txBody>
          <a:bodyPr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214313" y="4663687"/>
            <a:ext cx="8713787" cy="1537088"/>
          </a:xfrm>
        </p:spPr>
        <p:txBody>
          <a:bodyPr lIns="14400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4000" kern="1200" dirty="0" smtClean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900" y="225425"/>
            <a:ext cx="8712200" cy="3970348"/>
          </a:xfrm>
        </p:spPr>
        <p:txBody>
          <a:bodyPr lIns="144000" tIns="144000" rIns="0">
            <a:normAutofit/>
          </a:bodyPr>
          <a:lstStyle>
            <a:lvl1pPr algn="l"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5899" y="5254650"/>
            <a:ext cx="7451725" cy="19080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de-DE" sz="1200" b="1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5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5900" y="4183200"/>
            <a:ext cx="8712200" cy="2017575"/>
          </a:xfrm>
        </p:spPr>
        <p:txBody>
          <a:bodyPr lIns="144000" tIns="0" rIns="0" rtlCol="0">
            <a:normAutofit/>
          </a:bodyPr>
          <a:lstStyle>
            <a:lvl1pPr>
              <a:def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Titelmasterformat</a:t>
            </a:r>
            <a:endParaRPr lang="de-DE" dirty="0"/>
          </a:p>
        </p:txBody>
      </p:sp>
      <p:sp>
        <p:nvSpPr>
          <p:cNvPr id="4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3" y="225425"/>
            <a:ext cx="8713787" cy="3598863"/>
          </a:xfrm>
        </p:spPr>
        <p:txBody>
          <a:bodyPr rtlCol="0">
            <a:normAutofit/>
          </a:bodyPr>
          <a:lstStyle/>
          <a:p>
            <a:pPr lvl="0"/>
            <a:endParaRPr lang="de-DE" noProof="0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214313" y="4663687"/>
            <a:ext cx="8713787" cy="1537088"/>
          </a:xfrm>
        </p:spPr>
        <p:txBody>
          <a:bodyPr lIns="14400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4000" kern="1200" dirty="0" smtClean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5900" y="225424"/>
            <a:ext cx="8712200" cy="5975351"/>
          </a:xfrm>
        </p:spPr>
        <p:txBody>
          <a:bodyPr lIns="144000" tIns="144000" rIns="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4000" kern="1200" dirty="0" smtClean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8"/>
          <p:cNvSpPr txBox="1"/>
          <p:nvPr userDrawn="1"/>
        </p:nvSpPr>
        <p:spPr>
          <a:xfrm>
            <a:off x="215900" y="6200775"/>
            <a:ext cx="2374900" cy="657225"/>
          </a:xfrm>
          <a:prstGeom prst="rect">
            <a:avLst/>
          </a:prstGeom>
        </p:spPr>
        <p:txBody>
          <a:bodyPr lIns="0" tIns="0" rIns="0" bIns="19800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latin typeface="Arial" pitchFamily="34" charset="0"/>
                <a:cs typeface="Arial" pitchFamily="34" charset="0"/>
              </a:rPr>
              <a:t>© ABB Group</a:t>
            </a:r>
            <a:endParaRPr lang="de-DE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FB884F6-5C41-4F29-A188-5B766EEA4B94}" type="datetime4">
              <a:rPr lang="en-US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January 13, 2014</a:t>
            </a:fld>
            <a:r>
              <a:rPr lang="de-DE" sz="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" dirty="0">
                <a:latin typeface="Arial" pitchFamily="34" charset="0"/>
                <a:cs typeface="Arial" pitchFamily="34" charset="0"/>
              </a:rPr>
              <a:t>| Slide </a:t>
            </a:r>
            <a:fld id="{E2B22D58-8CEA-468E-926C-B0AEFAF92A74}" type="slidenum">
              <a:rPr lang="de-DE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de-DE" sz="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7462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4608512"/>
          </a:xfrm>
        </p:spPr>
        <p:txBody>
          <a:bodyPr>
            <a:normAutofit/>
          </a:bodyPr>
          <a:lstStyle>
            <a:lvl1pPr marL="179388" indent="-179388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half" idx="11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lIns="187200" rIns="21600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11"/>
          <p:cNvSpPr txBox="1"/>
          <p:nvPr userDrawn="1"/>
        </p:nvSpPr>
        <p:spPr>
          <a:xfrm>
            <a:off x="215900" y="6200775"/>
            <a:ext cx="2374900" cy="657225"/>
          </a:xfrm>
          <a:prstGeom prst="rect">
            <a:avLst/>
          </a:prstGeom>
        </p:spPr>
        <p:txBody>
          <a:bodyPr lIns="0" tIns="0" rIns="0" bIns="19800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latin typeface="Arial" pitchFamily="34" charset="0"/>
                <a:cs typeface="Arial" pitchFamily="34" charset="0"/>
              </a:rPr>
              <a:t>© ABB Group</a:t>
            </a:r>
            <a:endParaRPr lang="de-DE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FB884F6-5C41-4F29-A188-5B766EEA4B94}" type="datetime4">
              <a:rPr lang="en-US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January 13, 2014</a:t>
            </a:fld>
            <a:r>
              <a:rPr lang="de-DE" sz="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" dirty="0">
                <a:latin typeface="Arial" pitchFamily="34" charset="0"/>
                <a:cs typeface="Arial" pitchFamily="34" charset="0"/>
              </a:rPr>
              <a:t>| Slide </a:t>
            </a:r>
            <a:fld id="{0F0CF4C4-3869-459D-9140-06A65D5E6E0F}" type="slidenum">
              <a:rPr lang="de-DE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de-DE" sz="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746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0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lIns="187200" rIns="21600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2"/>
          <p:cNvSpPr txBox="1"/>
          <p:nvPr userDrawn="1"/>
        </p:nvSpPr>
        <p:spPr>
          <a:xfrm>
            <a:off x="215900" y="6200775"/>
            <a:ext cx="2374900" cy="657225"/>
          </a:xfrm>
          <a:prstGeom prst="rect">
            <a:avLst/>
          </a:prstGeom>
        </p:spPr>
        <p:txBody>
          <a:bodyPr lIns="0" tIns="0" rIns="0" bIns="19800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latin typeface="Arial" pitchFamily="34" charset="0"/>
                <a:cs typeface="Arial" pitchFamily="34" charset="0"/>
              </a:rPr>
              <a:t>© ABB Group</a:t>
            </a:r>
            <a:endParaRPr lang="de-DE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FB884F6-5C41-4F29-A188-5B766EEA4B94}" type="datetime4">
              <a:rPr lang="en-US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January 13, 2014</a:t>
            </a:fld>
            <a:r>
              <a:rPr lang="de-DE" sz="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" dirty="0">
                <a:latin typeface="Arial" pitchFamily="34" charset="0"/>
                <a:cs typeface="Arial" pitchFamily="34" charset="0"/>
              </a:rPr>
              <a:t>| Slide </a:t>
            </a:r>
            <a:fld id="{C825A68A-572F-42F3-80E7-DF115D7E5DD8}" type="slidenum">
              <a:rPr lang="de-DE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de-DE" sz="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3021013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0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11"/>
          </p:nvPr>
        </p:nvSpPr>
        <p:spPr>
          <a:xfrm>
            <a:off x="4643438" y="1592263"/>
            <a:ext cx="3024187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lIns="187200" rIns="21600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hree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3"/>
          <p:cNvSpPr txBox="1"/>
          <p:nvPr userDrawn="1"/>
        </p:nvSpPr>
        <p:spPr>
          <a:xfrm>
            <a:off x="215900" y="6200775"/>
            <a:ext cx="2374900" cy="657225"/>
          </a:xfrm>
          <a:prstGeom prst="rect">
            <a:avLst/>
          </a:prstGeom>
        </p:spPr>
        <p:txBody>
          <a:bodyPr lIns="0" tIns="0" rIns="0" bIns="19800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latin typeface="Arial" pitchFamily="34" charset="0"/>
                <a:cs typeface="Arial" pitchFamily="34" charset="0"/>
              </a:rPr>
              <a:t>© ABB Group</a:t>
            </a:r>
            <a:endParaRPr lang="de-DE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FB884F6-5C41-4F29-A188-5B766EEA4B94}" type="datetime4">
              <a:rPr lang="en-US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January 13, 2014</a:t>
            </a:fld>
            <a:r>
              <a:rPr lang="de-DE" sz="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" dirty="0">
                <a:latin typeface="Arial" pitchFamily="34" charset="0"/>
                <a:cs typeface="Arial" pitchFamily="34" charset="0"/>
              </a:rPr>
              <a:t>| Slide </a:t>
            </a:r>
            <a:fld id="{0B6E29D3-A319-40B2-A673-CB8D808F5193}" type="slidenum">
              <a:rPr lang="de-DE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de-DE" sz="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37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0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50"/>
            <a:ext cx="6191250" cy="22320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half" idx="11"/>
          </p:nvPr>
        </p:nvSpPr>
        <p:spPr>
          <a:xfrm>
            <a:off x="3583800" y="1592263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2" name="Inhaltsplatzhalter 3"/>
          <p:cNvSpPr>
            <a:spLocks noGrp="1"/>
          </p:cNvSpPr>
          <p:nvPr>
            <p:ph sz="half" idx="12"/>
          </p:nvPr>
        </p:nvSpPr>
        <p:spPr>
          <a:xfrm>
            <a:off x="569122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0" y="660363"/>
            <a:ext cx="9144000" cy="467099"/>
          </a:xfrm>
        </p:spPr>
        <p:txBody>
          <a:bodyPr lIns="187200" rIns="21600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 userDrawn="1"/>
        </p:nvSpPr>
        <p:spPr>
          <a:xfrm>
            <a:off x="215900" y="6200775"/>
            <a:ext cx="2374900" cy="657225"/>
          </a:xfrm>
          <a:prstGeom prst="rect">
            <a:avLst/>
          </a:prstGeom>
        </p:spPr>
        <p:txBody>
          <a:bodyPr lIns="0" tIns="0" rIns="0" bIns="19800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latin typeface="Arial" pitchFamily="34" charset="0"/>
                <a:cs typeface="Arial" pitchFamily="34" charset="0"/>
              </a:rPr>
              <a:t>© ABB Group</a:t>
            </a:r>
            <a:endParaRPr lang="de-DE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FB884F6-5C41-4F29-A188-5B766EEA4B94}" type="datetime4">
              <a:rPr lang="en-US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January 13, 2014</a:t>
            </a:fld>
            <a:r>
              <a:rPr lang="de-DE" sz="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" dirty="0">
                <a:latin typeface="Arial" pitchFamily="34" charset="0"/>
                <a:cs typeface="Arial" pitchFamily="34" charset="0"/>
              </a:rPr>
              <a:t>| Slide </a:t>
            </a:r>
            <a:fld id="{A957E74A-72E7-4252-B6D5-31A60C183582}" type="slidenum">
              <a:rPr lang="de-DE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de-DE" sz="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76375" y="1592263"/>
            <a:ext cx="3019424" cy="4608512"/>
          </a:xfrm>
        </p:spPr>
        <p:txBody>
          <a:bodyPr lIns="91440" tIns="45720" rIns="91440" bIns="45720" rtlCol="0">
            <a:normAutofit/>
          </a:bodyPr>
          <a:lstStyle>
            <a:lvl1pPr marL="179388" indent="-179388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3438" y="1592263"/>
            <a:ext cx="3024187" cy="4608511"/>
          </a:xfrm>
        </p:spPr>
        <p:txBody>
          <a:bodyPr lIns="91440" tIns="45720" rIns="91440" bIns="45720" rtlCol="0">
            <a:normAutofit/>
          </a:bodyPr>
          <a:lstStyle>
            <a:lvl1pPr marL="179388" indent="-179388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lIns="187200" rIns="21600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beside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 userDrawn="1"/>
        </p:nvSpPr>
        <p:spPr>
          <a:xfrm>
            <a:off x="215900" y="6200775"/>
            <a:ext cx="2374900" cy="657225"/>
          </a:xfrm>
          <a:prstGeom prst="rect">
            <a:avLst/>
          </a:prstGeom>
        </p:spPr>
        <p:txBody>
          <a:bodyPr lIns="0" tIns="0" rIns="0" bIns="19800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latin typeface="Arial" pitchFamily="34" charset="0"/>
                <a:cs typeface="Arial" pitchFamily="34" charset="0"/>
              </a:rPr>
              <a:t>© ABB Group</a:t>
            </a:r>
            <a:endParaRPr lang="de-DE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FB884F6-5C41-4F29-A188-5B766EEA4B94}" type="datetime4">
              <a:rPr lang="en-US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January 13, 2014</a:t>
            </a:fld>
            <a:r>
              <a:rPr lang="de-DE" sz="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" dirty="0">
                <a:latin typeface="Arial" pitchFamily="34" charset="0"/>
                <a:cs typeface="Arial" pitchFamily="34" charset="0"/>
              </a:rPr>
              <a:t>| Slide </a:t>
            </a:r>
            <a:fld id="{28CF7889-A965-4C51-9CB9-F1332B725B3B}" type="slidenum">
              <a:rPr lang="de-DE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de-DE" sz="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6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8" name="Inhaltsplatzhalter 3"/>
          <p:cNvSpPr>
            <a:spLocks noGrp="1"/>
          </p:cNvSpPr>
          <p:nvPr>
            <p:ph sz="half" idx="2"/>
          </p:nvPr>
        </p:nvSpPr>
        <p:spPr>
          <a:xfrm>
            <a:off x="4646612" y="1592263"/>
            <a:ext cx="3021013" cy="46085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lIns="187200" rIns="21600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5900" y="225424"/>
            <a:ext cx="8712200" cy="5975351"/>
          </a:xfrm>
        </p:spPr>
        <p:txBody>
          <a:bodyPr lIns="144000" tIns="144000" rIns="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4000" kern="1200" dirty="0" smtClean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13"/>
          <p:cNvSpPr txBox="1"/>
          <p:nvPr userDrawn="1"/>
        </p:nvSpPr>
        <p:spPr>
          <a:xfrm>
            <a:off x="215900" y="6200775"/>
            <a:ext cx="2374900" cy="657225"/>
          </a:xfrm>
          <a:prstGeom prst="rect">
            <a:avLst/>
          </a:prstGeom>
        </p:spPr>
        <p:txBody>
          <a:bodyPr lIns="0" tIns="0" rIns="0" bIns="19800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latin typeface="Arial" pitchFamily="34" charset="0"/>
                <a:cs typeface="Arial" pitchFamily="34" charset="0"/>
              </a:rPr>
              <a:t>© ABB Group</a:t>
            </a:r>
            <a:endParaRPr lang="de-DE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FB884F6-5C41-4F29-A188-5B766EEA4B94}" type="datetime4">
              <a:rPr lang="en-US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January 13, 2014</a:t>
            </a:fld>
            <a:r>
              <a:rPr lang="de-DE" sz="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" dirty="0">
                <a:latin typeface="Arial" pitchFamily="34" charset="0"/>
                <a:cs typeface="Arial" pitchFamily="34" charset="0"/>
              </a:rPr>
              <a:t>| Slide </a:t>
            </a:r>
            <a:fld id="{DE0B0107-B166-4614-969F-5F454537DFC8}" type="slidenum">
              <a:rPr lang="de-DE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de-DE" sz="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6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7" name="Inhaltsplatzhalter 2"/>
          <p:cNvSpPr>
            <a:spLocks noGrp="1"/>
          </p:cNvSpPr>
          <p:nvPr>
            <p:ph idx="12"/>
          </p:nvPr>
        </p:nvSpPr>
        <p:spPr>
          <a:xfrm>
            <a:off x="4643436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4643436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0" y="660363"/>
            <a:ext cx="9144000" cy="467099"/>
          </a:xfrm>
        </p:spPr>
        <p:txBody>
          <a:bodyPr lIns="187200" rIns="21600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8"/>
          <p:cNvSpPr txBox="1"/>
          <p:nvPr userDrawn="1"/>
        </p:nvSpPr>
        <p:spPr>
          <a:xfrm>
            <a:off x="215900" y="6200775"/>
            <a:ext cx="2374900" cy="657225"/>
          </a:xfrm>
          <a:prstGeom prst="rect">
            <a:avLst/>
          </a:prstGeom>
        </p:spPr>
        <p:txBody>
          <a:bodyPr lIns="0" tIns="0" rIns="0" bIns="19800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latin typeface="Arial" pitchFamily="34" charset="0"/>
                <a:cs typeface="Arial" pitchFamily="34" charset="0"/>
              </a:rPr>
              <a:t>© ABB Group</a:t>
            </a:r>
            <a:endParaRPr lang="de-DE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FB884F6-5C41-4F29-A188-5B766EEA4B94}" type="datetime4">
              <a:rPr lang="en-US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January 13, 2014</a:t>
            </a:fld>
            <a:r>
              <a:rPr lang="de-DE" sz="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" dirty="0">
                <a:latin typeface="Arial" pitchFamily="34" charset="0"/>
                <a:cs typeface="Arial" pitchFamily="34" charset="0"/>
              </a:rPr>
              <a:t>| Slide </a:t>
            </a:r>
            <a:fld id="{F5817422-817F-4762-BD5A-0119D41870EA}" type="slidenum">
              <a:rPr lang="de-DE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de-DE" sz="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8712200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lIns="187200" rIns="21600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8"/>
          <p:cNvSpPr txBox="1"/>
          <p:nvPr userDrawn="1"/>
        </p:nvSpPr>
        <p:spPr>
          <a:xfrm>
            <a:off x="215900" y="6200775"/>
            <a:ext cx="2374900" cy="657225"/>
          </a:xfrm>
          <a:prstGeom prst="rect">
            <a:avLst/>
          </a:prstGeom>
        </p:spPr>
        <p:txBody>
          <a:bodyPr lIns="0" tIns="0" rIns="0" bIns="19800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latin typeface="Arial" pitchFamily="34" charset="0"/>
                <a:cs typeface="Arial" pitchFamily="34" charset="0"/>
              </a:rPr>
              <a:t>© ABB Group</a:t>
            </a:r>
            <a:endParaRPr lang="de-DE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FB884F6-5C41-4F29-A188-5B766EEA4B94}" type="datetime4">
              <a:rPr lang="en-US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January 13, 2014</a:t>
            </a:fld>
            <a:r>
              <a:rPr lang="de-DE" sz="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" dirty="0">
                <a:latin typeface="Arial" pitchFamily="34" charset="0"/>
                <a:cs typeface="Arial" pitchFamily="34" charset="0"/>
              </a:rPr>
              <a:t>| Slide </a:t>
            </a:r>
            <a:fld id="{481C6A2E-52A7-48D1-B933-392AC42E7146}" type="slidenum">
              <a:rPr lang="de-DE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de-DE" sz="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4284663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8" name="Inhaltsplatzhalter 2"/>
          <p:cNvSpPr>
            <a:spLocks noGrp="1"/>
          </p:cNvSpPr>
          <p:nvPr>
            <p:ph idx="12"/>
          </p:nvPr>
        </p:nvSpPr>
        <p:spPr>
          <a:xfrm>
            <a:off x="4643439" y="1592263"/>
            <a:ext cx="4284662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0" y="660363"/>
            <a:ext cx="9144000" cy="467099"/>
          </a:xfrm>
        </p:spPr>
        <p:txBody>
          <a:bodyPr lIns="187200" rIns="21600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215900" y="6200775"/>
            <a:ext cx="2374900" cy="657225"/>
          </a:xfrm>
          <a:prstGeom prst="rect">
            <a:avLst/>
          </a:prstGeom>
        </p:spPr>
        <p:txBody>
          <a:bodyPr lIns="0" tIns="0" rIns="0" bIns="19800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latin typeface="Arial" pitchFamily="34" charset="0"/>
                <a:cs typeface="Arial" pitchFamily="34" charset="0"/>
              </a:rPr>
              <a:t>© ABB Group</a:t>
            </a:r>
            <a:endParaRPr lang="de-DE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FB884F6-5C41-4F29-A188-5B766EEA4B94}" type="datetime4">
              <a:rPr lang="en-US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January 13, 2014</a:t>
            </a:fld>
            <a:r>
              <a:rPr lang="de-DE" sz="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" dirty="0">
                <a:latin typeface="Arial" pitchFamily="34" charset="0"/>
                <a:cs typeface="Arial" pitchFamily="34" charset="0"/>
              </a:rPr>
              <a:t>| Slide </a:t>
            </a:r>
            <a:fld id="{453F014C-11CF-4CD4-8950-C4C5EC66D579}" type="slidenum">
              <a:rPr lang="de-DE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de-DE" sz="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Diagrammplatzhalter 5"/>
          <p:cNvSpPr>
            <a:spLocks noGrp="1"/>
          </p:cNvSpPr>
          <p:nvPr>
            <p:ph type="chart" sz="quarter" idx="11"/>
          </p:nvPr>
        </p:nvSpPr>
        <p:spPr>
          <a:xfrm>
            <a:off x="1476375" y="2162175"/>
            <a:ext cx="7451725" cy="4038600"/>
          </a:xfrm>
        </p:spPr>
        <p:txBody>
          <a:bodyPr rtlCol="0">
            <a:normAutofit/>
          </a:bodyPr>
          <a:lstStyle/>
          <a:p>
            <a:pPr lvl="0"/>
            <a:endParaRPr lang="de-DE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1476375" y="1581149"/>
            <a:ext cx="7451725" cy="581025"/>
          </a:xfrm>
        </p:spPr>
        <p:txBody>
          <a:bodyPr>
            <a:normAutofit/>
          </a:bodyPr>
          <a:lstStyle>
            <a:lvl1pPr marL="179388" marR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 sz="1400" b="1"/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215900" y="1592263"/>
            <a:ext cx="1116013" cy="4608512"/>
          </a:xfrm>
        </p:spPr>
        <p:txBody>
          <a:bodyPr tIns="36000" spcCol="396000" rtlCol="0">
            <a:noAutofit/>
          </a:bodyPr>
          <a:lstStyle>
            <a:lvl1pPr>
              <a:defRPr lang="de-DE" sz="9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3"/>
          <p:cNvSpPr/>
          <p:nvPr userDrawn="1"/>
        </p:nvSpPr>
        <p:spPr>
          <a:xfrm>
            <a:off x="0" y="0"/>
            <a:ext cx="9144000" cy="1592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1592262"/>
            <a:ext cx="9144000" cy="5265737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3" name="Rechteck 4"/>
          <p:cNvSpPr/>
          <p:nvPr userDrawn="1"/>
        </p:nvSpPr>
        <p:spPr>
          <a:xfrm>
            <a:off x="7667625" y="6200775"/>
            <a:ext cx="1476375" cy="6572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180975" algn="ctr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§"/>
              <a:defRPr/>
            </a:pP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4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pic>
          <p:nvPicPr>
            <p:cNvPr id="6" name="Picture 4" descr="ABB1ClaimL_rgb300_100mmLIGHT Kopie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7" y="1660"/>
              <a:ext cx="5031" cy="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6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14313" y="225425"/>
            <a:ext cx="8713787" cy="360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4313" y="4181485"/>
            <a:ext cx="8712200" cy="2019289"/>
          </a:xfrm>
        </p:spPr>
        <p:txBody>
          <a:bodyPr lIns="144000" tIns="0" rIns="0">
            <a:normAutofit/>
          </a:bodyPr>
          <a:lstStyle>
            <a:lvl1pPr algn="l"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5900" y="3968750"/>
            <a:ext cx="8712200" cy="21600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de-DE" sz="1200" b="1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214313" y="4663687"/>
            <a:ext cx="8713787" cy="1537088"/>
          </a:xfrm>
        </p:spPr>
        <p:txBody>
          <a:bodyPr lIns="14400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4000" kern="1200" dirty="0" smtClean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7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>
            <a:normAutofit/>
          </a:bodyPr>
          <a:lstStyle>
            <a:lvl1pPr algn="l"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5900" y="3968750"/>
            <a:ext cx="8712200" cy="21600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de-DE" sz="1200" b="1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4" y="225426"/>
            <a:ext cx="8702674" cy="3598862"/>
          </a:xfrm>
        </p:spPr>
        <p:txBody>
          <a:bodyPr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214313" y="4663687"/>
            <a:ext cx="8713787" cy="1537088"/>
          </a:xfrm>
        </p:spPr>
        <p:txBody>
          <a:bodyPr lIns="14400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4000" kern="1200" dirty="0" smtClean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900" y="225425"/>
            <a:ext cx="8712200" cy="3970348"/>
          </a:xfrm>
        </p:spPr>
        <p:txBody>
          <a:bodyPr lIns="144000" tIns="144000" rIns="0">
            <a:normAutofit/>
          </a:bodyPr>
          <a:lstStyle>
            <a:lvl1pPr algn="l"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5899" y="5254650"/>
            <a:ext cx="7451725" cy="19080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de-DE" sz="1200" b="1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8"/>
          <p:cNvSpPr txBox="1"/>
          <p:nvPr userDrawn="1"/>
        </p:nvSpPr>
        <p:spPr>
          <a:xfrm>
            <a:off x="215900" y="6200775"/>
            <a:ext cx="2374900" cy="657225"/>
          </a:xfrm>
          <a:prstGeom prst="rect">
            <a:avLst/>
          </a:prstGeom>
        </p:spPr>
        <p:txBody>
          <a:bodyPr lIns="0" tIns="0" rIns="0" bIns="19800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latin typeface="Arial" pitchFamily="34" charset="0"/>
                <a:cs typeface="Arial" pitchFamily="34" charset="0"/>
              </a:rPr>
              <a:t>© ABB Inc.</a:t>
            </a:r>
            <a:endParaRPr lang="de-DE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FB884F6-5C41-4F29-A188-5B766EEA4B94}" type="datetime4">
              <a:rPr lang="en-US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January 13, 2014</a:t>
            </a:fld>
            <a:r>
              <a:rPr lang="de-DE" sz="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" dirty="0">
                <a:latin typeface="Arial" pitchFamily="34" charset="0"/>
                <a:cs typeface="Arial" pitchFamily="34" charset="0"/>
              </a:rPr>
              <a:t>| Slide </a:t>
            </a:r>
            <a:fld id="{C81B590D-FECF-43F3-86D8-A750184B1D23}" type="slidenum">
              <a:rPr lang="de-DE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de-DE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7462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4608512"/>
          </a:xfrm>
        </p:spPr>
        <p:txBody>
          <a:bodyPr>
            <a:normAutofit/>
          </a:bodyPr>
          <a:lstStyle>
            <a:lvl1pPr marL="179388" indent="-179388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half" idx="11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lIns="187200" rIns="21600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5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5900" y="4183200"/>
            <a:ext cx="8712200" cy="2017575"/>
          </a:xfrm>
        </p:spPr>
        <p:txBody>
          <a:bodyPr lIns="144000" tIns="0" rIns="0" rtlCol="0">
            <a:normAutofit/>
          </a:bodyPr>
          <a:lstStyle>
            <a:lvl1pPr>
              <a:def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Titelmasterformat</a:t>
            </a:r>
            <a:endParaRPr lang="de-DE" dirty="0"/>
          </a:p>
        </p:txBody>
      </p:sp>
      <p:sp>
        <p:nvSpPr>
          <p:cNvPr id="4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3" y="225425"/>
            <a:ext cx="8713787" cy="3598863"/>
          </a:xfrm>
        </p:spPr>
        <p:txBody>
          <a:bodyPr rtlCol="0">
            <a:normAutofit/>
          </a:bodyPr>
          <a:lstStyle/>
          <a:p>
            <a:pPr lvl="0"/>
            <a:endParaRPr lang="de-DE" noProof="0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214313" y="4663687"/>
            <a:ext cx="8713787" cy="1537088"/>
          </a:xfrm>
        </p:spPr>
        <p:txBody>
          <a:bodyPr lIns="14400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4000" kern="1200" dirty="0" smtClean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5900" y="225424"/>
            <a:ext cx="8712200" cy="5975351"/>
          </a:xfrm>
        </p:spPr>
        <p:txBody>
          <a:bodyPr lIns="144000" tIns="144000" rIns="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4000" kern="1200" dirty="0" smtClean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8"/>
          <p:cNvSpPr txBox="1"/>
          <p:nvPr userDrawn="1"/>
        </p:nvSpPr>
        <p:spPr>
          <a:xfrm>
            <a:off x="215900" y="6200775"/>
            <a:ext cx="2374900" cy="657225"/>
          </a:xfrm>
          <a:prstGeom prst="rect">
            <a:avLst/>
          </a:prstGeom>
        </p:spPr>
        <p:txBody>
          <a:bodyPr lIns="0" tIns="0" rIns="0" bIns="19800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latin typeface="Arial" pitchFamily="34" charset="0"/>
                <a:cs typeface="Arial" pitchFamily="34" charset="0"/>
              </a:rPr>
              <a:t>© ABB Inc.</a:t>
            </a:r>
            <a:endParaRPr lang="de-DE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FB884F6-5C41-4F29-A188-5B766EEA4B94}" type="datetime4">
              <a:rPr lang="en-US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January 13, 2014</a:t>
            </a:fld>
            <a:r>
              <a:rPr lang="de-DE" sz="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" dirty="0">
                <a:latin typeface="Arial" pitchFamily="34" charset="0"/>
                <a:cs typeface="Arial" pitchFamily="34" charset="0"/>
              </a:rPr>
              <a:t>| Slide </a:t>
            </a:r>
            <a:fld id="{85863041-C8A1-47FD-A85C-97078C073A11}" type="slidenum">
              <a:rPr lang="de-DE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de-DE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7462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4608512"/>
          </a:xfrm>
        </p:spPr>
        <p:txBody>
          <a:bodyPr>
            <a:normAutofit/>
          </a:bodyPr>
          <a:lstStyle>
            <a:lvl1pPr marL="179388" indent="-179388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half" idx="11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lIns="187200" rIns="21600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11"/>
          <p:cNvSpPr txBox="1"/>
          <p:nvPr userDrawn="1"/>
        </p:nvSpPr>
        <p:spPr>
          <a:xfrm>
            <a:off x="215900" y="6200775"/>
            <a:ext cx="2374900" cy="657225"/>
          </a:xfrm>
          <a:prstGeom prst="rect">
            <a:avLst/>
          </a:prstGeom>
        </p:spPr>
        <p:txBody>
          <a:bodyPr lIns="0" tIns="0" rIns="0" bIns="19800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latin typeface="Arial" pitchFamily="34" charset="0"/>
                <a:cs typeface="Arial" pitchFamily="34" charset="0"/>
              </a:rPr>
              <a:t>© ABB Inc.</a:t>
            </a:r>
            <a:endParaRPr lang="de-DE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FB884F6-5C41-4F29-A188-5B766EEA4B94}" type="datetime4">
              <a:rPr lang="en-US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January 13, 2014</a:t>
            </a:fld>
            <a:r>
              <a:rPr lang="de-DE" sz="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" dirty="0">
                <a:latin typeface="Arial" pitchFamily="34" charset="0"/>
                <a:cs typeface="Arial" pitchFamily="34" charset="0"/>
              </a:rPr>
              <a:t>| Slide </a:t>
            </a:r>
            <a:fld id="{7DE046CB-6F6A-4B6B-9EF1-AB35FE999594}" type="slidenum">
              <a:rPr lang="de-DE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de-DE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746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0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lIns="187200" rIns="21600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2"/>
          <p:cNvSpPr txBox="1"/>
          <p:nvPr userDrawn="1"/>
        </p:nvSpPr>
        <p:spPr>
          <a:xfrm>
            <a:off x="215900" y="6200775"/>
            <a:ext cx="2374900" cy="657225"/>
          </a:xfrm>
          <a:prstGeom prst="rect">
            <a:avLst/>
          </a:prstGeom>
        </p:spPr>
        <p:txBody>
          <a:bodyPr lIns="0" tIns="0" rIns="0" bIns="19800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latin typeface="Arial" pitchFamily="34" charset="0"/>
                <a:cs typeface="Arial" pitchFamily="34" charset="0"/>
              </a:rPr>
              <a:t>© ABB Group</a:t>
            </a:r>
            <a:endParaRPr lang="de-DE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FB884F6-5C41-4F29-A188-5B766EEA4B94}" type="datetime4">
              <a:rPr lang="en-US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January 13, 2014</a:t>
            </a:fld>
            <a:r>
              <a:rPr lang="de-DE" sz="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" dirty="0">
                <a:latin typeface="Arial" pitchFamily="34" charset="0"/>
                <a:cs typeface="Arial" pitchFamily="34" charset="0"/>
              </a:rPr>
              <a:t>| Slide </a:t>
            </a:r>
            <a:fld id="{63C157EA-A138-4FFE-B6DA-9291DF77A9FD}" type="slidenum">
              <a:rPr lang="de-DE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de-DE" sz="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3021013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0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11"/>
          </p:nvPr>
        </p:nvSpPr>
        <p:spPr>
          <a:xfrm>
            <a:off x="4643438" y="1592263"/>
            <a:ext cx="3024187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lIns="187200" rIns="21600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hree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3"/>
          <p:cNvSpPr txBox="1"/>
          <p:nvPr userDrawn="1"/>
        </p:nvSpPr>
        <p:spPr>
          <a:xfrm>
            <a:off x="215900" y="6200775"/>
            <a:ext cx="2374900" cy="657225"/>
          </a:xfrm>
          <a:prstGeom prst="rect">
            <a:avLst/>
          </a:prstGeom>
        </p:spPr>
        <p:txBody>
          <a:bodyPr lIns="0" tIns="0" rIns="0" bIns="19800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latin typeface="Arial" pitchFamily="34" charset="0"/>
                <a:cs typeface="Arial" pitchFamily="34" charset="0"/>
              </a:rPr>
              <a:t>© ABB Group</a:t>
            </a:r>
            <a:endParaRPr lang="de-DE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FB884F6-5C41-4F29-A188-5B766EEA4B94}" type="datetime4">
              <a:rPr lang="en-US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January 13, 2014</a:t>
            </a:fld>
            <a:r>
              <a:rPr lang="de-DE" sz="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" dirty="0">
                <a:latin typeface="Arial" pitchFamily="34" charset="0"/>
                <a:cs typeface="Arial" pitchFamily="34" charset="0"/>
              </a:rPr>
              <a:t>| Slide </a:t>
            </a:r>
            <a:fld id="{902CA29F-D22C-457A-BA00-F90E1555AE49}" type="slidenum">
              <a:rPr lang="de-DE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de-DE" sz="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37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0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50"/>
            <a:ext cx="6191250" cy="22320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half" idx="11"/>
          </p:nvPr>
        </p:nvSpPr>
        <p:spPr>
          <a:xfrm>
            <a:off x="3583800" y="1592263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2" name="Inhaltsplatzhalter 3"/>
          <p:cNvSpPr>
            <a:spLocks noGrp="1"/>
          </p:cNvSpPr>
          <p:nvPr>
            <p:ph sz="half" idx="12"/>
          </p:nvPr>
        </p:nvSpPr>
        <p:spPr>
          <a:xfrm>
            <a:off x="569122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0" y="660363"/>
            <a:ext cx="9144000" cy="467099"/>
          </a:xfrm>
        </p:spPr>
        <p:txBody>
          <a:bodyPr lIns="187200" rIns="21600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 userDrawn="1"/>
        </p:nvSpPr>
        <p:spPr>
          <a:xfrm>
            <a:off x="215900" y="6200775"/>
            <a:ext cx="2374900" cy="657225"/>
          </a:xfrm>
          <a:prstGeom prst="rect">
            <a:avLst/>
          </a:prstGeom>
        </p:spPr>
        <p:txBody>
          <a:bodyPr lIns="0" tIns="0" rIns="0" bIns="19800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latin typeface="Arial" pitchFamily="34" charset="0"/>
                <a:cs typeface="Arial" pitchFamily="34" charset="0"/>
              </a:rPr>
              <a:t>© ABB Inc.</a:t>
            </a:r>
            <a:endParaRPr lang="de-DE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FB884F6-5C41-4F29-A188-5B766EEA4B94}" type="datetime4">
              <a:rPr lang="en-US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January 13, 2014</a:t>
            </a:fld>
            <a:r>
              <a:rPr lang="de-DE" sz="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" dirty="0">
                <a:latin typeface="Arial" pitchFamily="34" charset="0"/>
                <a:cs typeface="Arial" pitchFamily="34" charset="0"/>
              </a:rPr>
              <a:t>| Slide </a:t>
            </a:r>
            <a:fld id="{9962F8E2-042C-4428-9D0F-5DFE543E3DD1}" type="slidenum">
              <a:rPr lang="de-DE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de-DE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76375" y="1592263"/>
            <a:ext cx="3019424" cy="4608512"/>
          </a:xfrm>
        </p:spPr>
        <p:txBody>
          <a:bodyPr lIns="91440" tIns="45720" rIns="91440" bIns="45720" rtlCol="0">
            <a:normAutofit/>
          </a:bodyPr>
          <a:lstStyle>
            <a:lvl1pPr marL="179388" indent="-179388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3438" y="1592263"/>
            <a:ext cx="3024187" cy="4608511"/>
          </a:xfrm>
        </p:spPr>
        <p:txBody>
          <a:bodyPr lIns="91440" tIns="45720" rIns="91440" bIns="45720" rtlCol="0">
            <a:normAutofit/>
          </a:bodyPr>
          <a:lstStyle>
            <a:lvl1pPr marL="179388" indent="-179388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lIns="187200" rIns="21600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beside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 userDrawn="1"/>
        </p:nvSpPr>
        <p:spPr>
          <a:xfrm>
            <a:off x="215900" y="6200775"/>
            <a:ext cx="2374900" cy="657225"/>
          </a:xfrm>
          <a:prstGeom prst="rect">
            <a:avLst/>
          </a:prstGeom>
        </p:spPr>
        <p:txBody>
          <a:bodyPr lIns="0" tIns="0" rIns="0" bIns="19800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latin typeface="Arial" pitchFamily="34" charset="0"/>
                <a:cs typeface="Arial" pitchFamily="34" charset="0"/>
              </a:rPr>
              <a:t>© ABB Inc.</a:t>
            </a:r>
            <a:endParaRPr lang="de-DE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FB884F6-5C41-4F29-A188-5B766EEA4B94}" type="datetime4">
              <a:rPr lang="en-US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January 13, 2014</a:t>
            </a:fld>
            <a:r>
              <a:rPr lang="de-DE" sz="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" dirty="0">
                <a:latin typeface="Arial" pitchFamily="34" charset="0"/>
                <a:cs typeface="Arial" pitchFamily="34" charset="0"/>
              </a:rPr>
              <a:t>| Slide </a:t>
            </a:r>
            <a:fld id="{59A71194-99DE-4424-8977-DB754FCAA641}" type="slidenum">
              <a:rPr lang="de-DE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de-DE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6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8" name="Inhaltsplatzhalter 3"/>
          <p:cNvSpPr>
            <a:spLocks noGrp="1"/>
          </p:cNvSpPr>
          <p:nvPr>
            <p:ph sz="half" idx="2"/>
          </p:nvPr>
        </p:nvSpPr>
        <p:spPr>
          <a:xfrm>
            <a:off x="4646612" y="1592263"/>
            <a:ext cx="3021013" cy="46085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lIns="187200" rIns="21600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13"/>
          <p:cNvSpPr txBox="1"/>
          <p:nvPr userDrawn="1"/>
        </p:nvSpPr>
        <p:spPr>
          <a:xfrm>
            <a:off x="215900" y="6200775"/>
            <a:ext cx="2374900" cy="657225"/>
          </a:xfrm>
          <a:prstGeom prst="rect">
            <a:avLst/>
          </a:prstGeom>
        </p:spPr>
        <p:txBody>
          <a:bodyPr lIns="0" tIns="0" rIns="0" bIns="19800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latin typeface="Arial" pitchFamily="34" charset="0"/>
                <a:cs typeface="Arial" pitchFamily="34" charset="0"/>
              </a:rPr>
              <a:t>© ABB Inc.</a:t>
            </a:r>
            <a:endParaRPr lang="de-DE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FB884F6-5C41-4F29-A188-5B766EEA4B94}" type="datetime4">
              <a:rPr lang="en-US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January 13, 2014</a:t>
            </a:fld>
            <a:r>
              <a:rPr lang="de-DE" sz="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" dirty="0">
                <a:latin typeface="Arial" pitchFamily="34" charset="0"/>
                <a:cs typeface="Arial" pitchFamily="34" charset="0"/>
              </a:rPr>
              <a:t>| Slide </a:t>
            </a:r>
            <a:fld id="{D592E0AE-2D32-45BB-93F0-32474E97D449}" type="slidenum">
              <a:rPr lang="de-DE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de-DE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6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7" name="Inhaltsplatzhalter 2"/>
          <p:cNvSpPr>
            <a:spLocks noGrp="1"/>
          </p:cNvSpPr>
          <p:nvPr>
            <p:ph idx="12"/>
          </p:nvPr>
        </p:nvSpPr>
        <p:spPr>
          <a:xfrm>
            <a:off x="4643436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4643436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0" y="660363"/>
            <a:ext cx="9144000" cy="467099"/>
          </a:xfrm>
        </p:spPr>
        <p:txBody>
          <a:bodyPr lIns="187200" rIns="21600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8712200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lIns="187200" rIns="21600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11"/>
          <p:cNvSpPr txBox="1"/>
          <p:nvPr userDrawn="1"/>
        </p:nvSpPr>
        <p:spPr>
          <a:xfrm>
            <a:off x="215900" y="6200775"/>
            <a:ext cx="2374900" cy="657225"/>
          </a:xfrm>
          <a:prstGeom prst="rect">
            <a:avLst/>
          </a:prstGeom>
        </p:spPr>
        <p:txBody>
          <a:bodyPr lIns="0" tIns="0" rIns="0" bIns="19800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latin typeface="Arial" pitchFamily="34" charset="0"/>
                <a:cs typeface="Arial" pitchFamily="34" charset="0"/>
              </a:rPr>
              <a:t>© ABB Group</a:t>
            </a:r>
            <a:endParaRPr lang="de-DE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FB884F6-5C41-4F29-A188-5B766EEA4B94}" type="datetime4">
              <a:rPr lang="en-US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January 13, 2014</a:t>
            </a:fld>
            <a:r>
              <a:rPr lang="de-DE" sz="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" dirty="0">
                <a:latin typeface="Arial" pitchFamily="34" charset="0"/>
                <a:cs typeface="Arial" pitchFamily="34" charset="0"/>
              </a:rPr>
              <a:t>| Slide </a:t>
            </a:r>
            <a:fld id="{18B10D7A-05AA-4544-B625-E8D857677BBB}" type="slidenum">
              <a:rPr lang="de-DE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de-DE" sz="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74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lIns="187200" rIns="21600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8"/>
          <p:cNvSpPr txBox="1"/>
          <p:nvPr userDrawn="1"/>
        </p:nvSpPr>
        <p:spPr>
          <a:xfrm>
            <a:off x="215900" y="6200775"/>
            <a:ext cx="2374900" cy="657225"/>
          </a:xfrm>
          <a:prstGeom prst="rect">
            <a:avLst/>
          </a:prstGeom>
        </p:spPr>
        <p:txBody>
          <a:bodyPr lIns="0" tIns="0" rIns="0" bIns="19800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latin typeface="Arial" pitchFamily="34" charset="0"/>
                <a:cs typeface="Arial" pitchFamily="34" charset="0"/>
              </a:rPr>
              <a:t>© ABB Inc.</a:t>
            </a:r>
            <a:endParaRPr lang="de-DE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FB884F6-5C41-4F29-A188-5B766EEA4B94}" type="datetime4">
              <a:rPr lang="en-US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January 13, 2014</a:t>
            </a:fld>
            <a:r>
              <a:rPr lang="de-DE" sz="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" dirty="0">
                <a:latin typeface="Arial" pitchFamily="34" charset="0"/>
                <a:cs typeface="Arial" pitchFamily="34" charset="0"/>
              </a:rPr>
              <a:t>| Slide </a:t>
            </a:r>
            <a:fld id="{C85BE0DB-5F79-4341-B07D-41CC8BFB56B4}" type="slidenum">
              <a:rPr lang="de-DE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de-DE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4284663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8" name="Inhaltsplatzhalter 2"/>
          <p:cNvSpPr>
            <a:spLocks noGrp="1"/>
          </p:cNvSpPr>
          <p:nvPr>
            <p:ph idx="12"/>
          </p:nvPr>
        </p:nvSpPr>
        <p:spPr>
          <a:xfrm>
            <a:off x="4643439" y="1592263"/>
            <a:ext cx="4284662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0" y="660363"/>
            <a:ext cx="9144000" cy="467099"/>
          </a:xfrm>
        </p:spPr>
        <p:txBody>
          <a:bodyPr lIns="187200" rIns="21600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215900" y="6200775"/>
            <a:ext cx="2374900" cy="657225"/>
          </a:xfrm>
          <a:prstGeom prst="rect">
            <a:avLst/>
          </a:prstGeom>
        </p:spPr>
        <p:txBody>
          <a:bodyPr lIns="0" tIns="0" rIns="0" bIns="19800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latin typeface="Arial" pitchFamily="34" charset="0"/>
                <a:cs typeface="Arial" pitchFamily="34" charset="0"/>
              </a:rPr>
              <a:t>© ABB Group</a:t>
            </a:r>
            <a:endParaRPr lang="de-DE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FB884F6-5C41-4F29-A188-5B766EEA4B94}" type="datetime4">
              <a:rPr lang="en-US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January 13, 2014</a:t>
            </a:fld>
            <a:r>
              <a:rPr lang="de-DE" sz="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" dirty="0">
                <a:latin typeface="Arial" pitchFamily="34" charset="0"/>
                <a:cs typeface="Arial" pitchFamily="34" charset="0"/>
              </a:rPr>
              <a:t>| Slide </a:t>
            </a:r>
            <a:fld id="{2880537A-E7DA-4180-AFAF-B56D26D1F68D}" type="slidenum">
              <a:rPr lang="de-DE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de-DE" sz="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Diagrammplatzhalter 5"/>
          <p:cNvSpPr>
            <a:spLocks noGrp="1"/>
          </p:cNvSpPr>
          <p:nvPr>
            <p:ph type="chart" sz="quarter" idx="11"/>
          </p:nvPr>
        </p:nvSpPr>
        <p:spPr>
          <a:xfrm>
            <a:off x="1476375" y="2162175"/>
            <a:ext cx="7451725" cy="4038600"/>
          </a:xfrm>
        </p:spPr>
        <p:txBody>
          <a:bodyPr rtlCol="0">
            <a:normAutofit/>
          </a:bodyPr>
          <a:lstStyle/>
          <a:p>
            <a:pPr lvl="0"/>
            <a:endParaRPr lang="de-DE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1476375" y="1581149"/>
            <a:ext cx="7451725" cy="581025"/>
          </a:xfrm>
        </p:spPr>
        <p:txBody>
          <a:bodyPr>
            <a:normAutofit/>
          </a:bodyPr>
          <a:lstStyle>
            <a:lvl1pPr marL="179388" marR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 sz="1400" b="1"/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215900" y="1592263"/>
            <a:ext cx="1116013" cy="4608512"/>
          </a:xfrm>
        </p:spPr>
        <p:txBody>
          <a:bodyPr tIns="36000" spcCol="396000" rtlCol="0">
            <a:noAutofit/>
          </a:bodyPr>
          <a:lstStyle>
            <a:lvl1pPr>
              <a:defRPr lang="de-DE" sz="9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3"/>
          <p:cNvSpPr/>
          <p:nvPr userDrawn="1"/>
        </p:nvSpPr>
        <p:spPr>
          <a:xfrm>
            <a:off x="0" y="0"/>
            <a:ext cx="9144000" cy="1592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1592262"/>
            <a:ext cx="9144000" cy="5265737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</p:spTree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</p:spTree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3" name="Rechteck 4"/>
          <p:cNvSpPr/>
          <p:nvPr userDrawn="1"/>
        </p:nvSpPr>
        <p:spPr>
          <a:xfrm>
            <a:off x="7667625" y="6200775"/>
            <a:ext cx="1476375" cy="6572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180975" algn="ctr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§"/>
              <a:defRPr/>
            </a:pP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4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pic>
          <p:nvPicPr>
            <p:cNvPr id="6" name="Picture 4" descr="ABB1ClaimL_rgb300_100mmLIGHT Kopie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7" y="1660"/>
              <a:ext cx="5031" cy="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4800"/>
            <a:ext cx="8534400" cy="685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3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2"/>
          <p:cNvSpPr txBox="1"/>
          <p:nvPr userDrawn="1"/>
        </p:nvSpPr>
        <p:spPr>
          <a:xfrm>
            <a:off x="215900" y="6200775"/>
            <a:ext cx="2374900" cy="657225"/>
          </a:xfrm>
          <a:prstGeom prst="rect">
            <a:avLst/>
          </a:prstGeom>
        </p:spPr>
        <p:txBody>
          <a:bodyPr lIns="0" tIns="0" rIns="0" bIns="19800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latin typeface="Arial" pitchFamily="34" charset="0"/>
                <a:cs typeface="Arial" pitchFamily="34" charset="0"/>
              </a:rPr>
              <a:t>© ABB Group</a:t>
            </a:r>
            <a:endParaRPr lang="de-DE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FB884F6-5C41-4F29-A188-5B766EEA4B94}" type="datetime4">
              <a:rPr lang="en-US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January 13, 2014</a:t>
            </a:fld>
            <a:r>
              <a:rPr lang="de-DE" sz="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" dirty="0">
                <a:latin typeface="Arial" pitchFamily="34" charset="0"/>
                <a:cs typeface="Arial" pitchFamily="34" charset="0"/>
              </a:rPr>
              <a:t>| Slide </a:t>
            </a:r>
            <a:fld id="{D194DA24-B84D-4515-9B46-F75F03FDA541}" type="slidenum">
              <a:rPr lang="de-DE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de-DE" sz="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3021013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11"/>
          </p:nvPr>
        </p:nvSpPr>
        <p:spPr>
          <a:xfrm>
            <a:off x="4643438" y="1592263"/>
            <a:ext cx="3024187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lIns="187200" rIns="21600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hree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3"/>
          <p:cNvSpPr txBox="1"/>
          <p:nvPr userDrawn="1"/>
        </p:nvSpPr>
        <p:spPr>
          <a:xfrm>
            <a:off x="215900" y="6200775"/>
            <a:ext cx="2374900" cy="657225"/>
          </a:xfrm>
          <a:prstGeom prst="rect">
            <a:avLst/>
          </a:prstGeom>
        </p:spPr>
        <p:txBody>
          <a:bodyPr lIns="0" tIns="0" rIns="0" bIns="19800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latin typeface="Arial" pitchFamily="34" charset="0"/>
                <a:cs typeface="Arial" pitchFamily="34" charset="0"/>
              </a:rPr>
              <a:t>© ABB Group</a:t>
            </a:r>
            <a:endParaRPr lang="de-DE" sz="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FB884F6-5C41-4F29-A188-5B766EEA4B94}" type="datetime4">
              <a:rPr lang="en-US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January 13, 2014</a:t>
            </a:fld>
            <a:r>
              <a:rPr lang="de-DE" sz="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" dirty="0">
                <a:latin typeface="Arial" pitchFamily="34" charset="0"/>
                <a:cs typeface="Arial" pitchFamily="34" charset="0"/>
              </a:rPr>
              <a:t>| Slide </a:t>
            </a:r>
            <a:fld id="{189BC259-805B-4E43-A839-7D53A8823C3A}" type="slidenum">
              <a:rPr lang="de-DE" sz="60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de-DE" sz="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37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50"/>
            <a:ext cx="6191250" cy="22320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half" idx="11"/>
          </p:nvPr>
        </p:nvSpPr>
        <p:spPr>
          <a:xfrm>
            <a:off x="3583800" y="1592263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Inhaltsplatzhalter 3"/>
          <p:cNvSpPr>
            <a:spLocks noGrp="1"/>
          </p:cNvSpPr>
          <p:nvPr>
            <p:ph sz="half" idx="12"/>
          </p:nvPr>
        </p:nvSpPr>
        <p:spPr>
          <a:xfrm>
            <a:off x="569122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0" y="660363"/>
            <a:ext cx="9144000" cy="467099"/>
          </a:xfrm>
        </p:spPr>
        <p:txBody>
          <a:bodyPr lIns="187200" rIns="21600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59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66.xml"/><Relationship Id="rId19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200" tIns="313200" rIns="216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476375" y="1592263"/>
            <a:ext cx="619125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pic>
        <p:nvPicPr>
          <p:cNvPr id="1028" name="Picture 3" descr="ABB2logo RGB"/>
          <p:cNvPicPr>
            <a:picLocks noChangeAspect="1" noChangeArrowheads="1"/>
          </p:cNvPicPr>
          <p:nvPr/>
        </p:nvPicPr>
        <p:blipFill>
          <a:blip r:embed="rId22"/>
          <a:srcRect l="62511"/>
          <a:stretch>
            <a:fillRect/>
          </a:stretch>
        </p:blipFill>
        <p:spPr bwMode="auto">
          <a:xfrm>
            <a:off x="8243888" y="6392863"/>
            <a:ext cx="6731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67" r:id="rId12"/>
    <p:sldLayoutId id="2147483968" r:id="rId13"/>
    <p:sldLayoutId id="2147483969" r:id="rId14"/>
    <p:sldLayoutId id="2147483970" r:id="rId15"/>
    <p:sldLayoutId id="2147483971" r:id="rId16"/>
    <p:sldLayoutId id="2147483952" r:id="rId17"/>
    <p:sldLayoutId id="2147483972" r:id="rId18"/>
    <p:sldLayoutId id="2147483973" r:id="rId19"/>
    <p:sldLayoutId id="2147483974" r:id="rId2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de-DE" sz="2800" kern="120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8650" indent="-1714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defRPr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platzhalt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200" tIns="313200" rIns="216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2253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476375" y="1592263"/>
            <a:ext cx="619125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pic>
        <p:nvPicPr>
          <p:cNvPr id="22532" name="Picture 3" descr="ABB2logo RGB"/>
          <p:cNvPicPr>
            <a:picLocks noChangeAspect="1" noChangeArrowheads="1"/>
          </p:cNvPicPr>
          <p:nvPr/>
        </p:nvPicPr>
        <p:blipFill>
          <a:blip r:embed="rId20"/>
          <a:srcRect l="62511"/>
          <a:stretch>
            <a:fillRect/>
          </a:stretch>
        </p:blipFill>
        <p:spPr bwMode="auto">
          <a:xfrm>
            <a:off x="8243888" y="6392863"/>
            <a:ext cx="6731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88" r:id="rId14"/>
    <p:sldLayoutId id="2147483989" r:id="rId15"/>
    <p:sldLayoutId id="2147483990" r:id="rId16"/>
    <p:sldLayoutId id="2147483953" r:id="rId17"/>
    <p:sldLayoutId id="2147483991" r:id="rId18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de-DE" sz="2800" kern="120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8650" indent="-1714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defRPr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platzhalt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200" tIns="313200" rIns="216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4198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476375" y="1592263"/>
            <a:ext cx="619125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pic>
        <p:nvPicPr>
          <p:cNvPr id="41988" name="Picture 3" descr="ABB2logo RGB"/>
          <p:cNvPicPr>
            <a:picLocks noChangeAspect="1" noChangeArrowheads="1"/>
          </p:cNvPicPr>
          <p:nvPr/>
        </p:nvPicPr>
        <p:blipFill>
          <a:blip r:embed="rId20"/>
          <a:srcRect l="62511"/>
          <a:stretch>
            <a:fillRect/>
          </a:stretch>
        </p:blipFill>
        <p:spPr bwMode="auto">
          <a:xfrm>
            <a:off x="8243888" y="6392863"/>
            <a:ext cx="6731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  <p:sldLayoutId id="2147484003" r:id="rId12"/>
    <p:sldLayoutId id="2147484004" r:id="rId13"/>
    <p:sldLayoutId id="2147484005" r:id="rId14"/>
    <p:sldLayoutId id="2147484006" r:id="rId15"/>
    <p:sldLayoutId id="2147484007" r:id="rId16"/>
    <p:sldLayoutId id="2147483954" r:id="rId17"/>
    <p:sldLayoutId id="2147484008" r:id="rId18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de-DE" sz="2800" kern="120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8650" indent="-1714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defRPr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elplatzhalt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200" tIns="313200" rIns="216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6144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476375" y="1592263"/>
            <a:ext cx="619125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pic>
        <p:nvPicPr>
          <p:cNvPr id="61444" name="Picture 3" descr="ABB2logo RGB"/>
          <p:cNvPicPr>
            <a:picLocks noChangeAspect="1" noChangeArrowheads="1"/>
          </p:cNvPicPr>
          <p:nvPr/>
        </p:nvPicPr>
        <p:blipFill>
          <a:blip r:embed="rId21"/>
          <a:srcRect l="62511"/>
          <a:stretch>
            <a:fillRect/>
          </a:stretch>
        </p:blipFill>
        <p:spPr bwMode="auto">
          <a:xfrm>
            <a:off x="8243888" y="6392863"/>
            <a:ext cx="6731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22" r:id="rId14"/>
    <p:sldLayoutId id="2147484023" r:id="rId15"/>
    <p:sldLayoutId id="2147484024" r:id="rId16"/>
    <p:sldLayoutId id="2147483955" r:id="rId17"/>
    <p:sldLayoutId id="2147484025" r:id="rId18"/>
    <p:sldLayoutId id="2147484029" r:id="rId19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de-DE" sz="2800" kern="120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8650" indent="-1714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defRPr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Tropos vs. best alternative: 15 year cost comparison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/>
              <a:t>Cover entire service territory, multiple applications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7488757"/>
              </p:ext>
            </p:extLst>
          </p:nvPr>
        </p:nvGraphicFramePr>
        <p:xfrm>
          <a:off x="931465" y="1295400"/>
          <a:ext cx="7281069" cy="5086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27331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HIDE OR DELETE SLIDE BEFORE PRESENTION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Numbers in previous slide come from a proposal to build out the entire service of an electric utility in the U.S. who is a prospective Tropos customer</a:t>
            </a:r>
          </a:p>
          <a:p>
            <a:r>
              <a:rPr lang="en-US" dirty="0" smtClean="0"/>
              <a:t>Numbers compare the 15 year costs for the utility to build and operate a Tropos network versus the next-best alternative communications technology for each application identified by the prospect</a:t>
            </a:r>
          </a:p>
          <a:p>
            <a:pPr lvl="1"/>
            <a:r>
              <a:rPr lang="en-US" dirty="0"/>
              <a:t>Next best alternative for AMI backhaul = cellular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Next best alternative for </a:t>
            </a:r>
            <a:r>
              <a:rPr lang="en-US" dirty="0"/>
              <a:t>substation </a:t>
            </a:r>
            <a:r>
              <a:rPr lang="en-US" dirty="0" smtClean="0"/>
              <a:t>backhaul = leased lines</a:t>
            </a:r>
          </a:p>
          <a:p>
            <a:pPr lvl="1"/>
            <a:r>
              <a:rPr lang="en-US" dirty="0" smtClean="0"/>
              <a:t>Next </a:t>
            </a:r>
            <a:r>
              <a:rPr lang="en-US" dirty="0"/>
              <a:t>best alternative for </a:t>
            </a:r>
            <a:r>
              <a:rPr lang="en-US" dirty="0" smtClean="0"/>
              <a:t>substation automation </a:t>
            </a:r>
            <a:r>
              <a:rPr lang="en-US" dirty="0"/>
              <a:t>= </a:t>
            </a:r>
            <a:r>
              <a:rPr lang="en-US" dirty="0" smtClean="0"/>
              <a:t>utility-owned wired network</a:t>
            </a:r>
            <a:endParaRPr lang="en-US" dirty="0"/>
          </a:p>
          <a:p>
            <a:pPr lvl="1"/>
            <a:r>
              <a:rPr lang="en-US" dirty="0" smtClean="0"/>
              <a:t>Next </a:t>
            </a:r>
            <a:r>
              <a:rPr lang="en-US" dirty="0"/>
              <a:t>best alternative for </a:t>
            </a:r>
            <a:r>
              <a:rPr lang="en-US" dirty="0" smtClean="0"/>
              <a:t>distribution automation </a:t>
            </a:r>
            <a:r>
              <a:rPr lang="en-US" dirty="0"/>
              <a:t>= </a:t>
            </a:r>
            <a:r>
              <a:rPr lang="en-US" dirty="0" smtClean="0"/>
              <a:t>private </a:t>
            </a:r>
            <a:r>
              <a:rPr lang="en-US" dirty="0" err="1" smtClean="0"/>
              <a:t>WiMAX</a:t>
            </a:r>
            <a:r>
              <a:rPr lang="en-US" dirty="0" smtClean="0"/>
              <a:t> (PTMP)</a:t>
            </a:r>
            <a:endParaRPr lang="en-US" dirty="0"/>
          </a:p>
          <a:p>
            <a:pPr lvl="1"/>
            <a:r>
              <a:rPr lang="en-US" dirty="0"/>
              <a:t>Next best alternative for </a:t>
            </a:r>
            <a:r>
              <a:rPr lang="en-US" dirty="0" smtClean="0"/>
              <a:t>mobile workforce data connections = </a:t>
            </a:r>
            <a:r>
              <a:rPr lang="en-US" dirty="0"/>
              <a:t>cellular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To disguise the specifics of the prospects, all cost numbers have been normalized such that the cost of Tropos for AMI backhaul = 100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Explanation of previous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39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ank">
  <a:themeElements>
    <a:clrScheme name="ABB Blau 2">
      <a:dk1>
        <a:srgbClr val="000000"/>
      </a:dk1>
      <a:lt1>
        <a:srgbClr val="FFFFFF"/>
      </a:lt1>
      <a:dk2>
        <a:srgbClr val="002897"/>
      </a:dk2>
      <a:lt2>
        <a:srgbClr val="666666"/>
      </a:lt2>
      <a:accent1>
        <a:srgbClr val="005ADE"/>
      </a:accent1>
      <a:accent2>
        <a:srgbClr val="0096EA"/>
      </a:accent2>
      <a:accent3>
        <a:srgbClr val="5BD8FF"/>
      </a:accent3>
      <a:accent4>
        <a:srgbClr val="999999"/>
      </a:accent4>
      <a:accent5>
        <a:srgbClr val="666666"/>
      </a:accent5>
      <a:accent6>
        <a:srgbClr val="666666"/>
      </a:accent6>
      <a:hlink>
        <a:srgbClr val="5BD8FF"/>
      </a:hlink>
      <a:folHlink>
        <a:srgbClr val="999999"/>
      </a:folHlink>
    </a:clrScheme>
    <a:fontScheme name="AB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noFill/>
        </a:ln>
      </a:spPr>
      <a:bodyPr rtlCol="0" anchor="ctr"/>
      <a:lstStyle>
        <a:defPPr indent="180975" algn="ctr">
          <a:buClr>
            <a:schemeClr val="accent1"/>
          </a:buClr>
          <a:buFont typeface="Wingdings" pitchFamily="2" charset="2"/>
          <a:buChar char="§"/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indent="176213">
          <a:buClr>
            <a:schemeClr val="tx2"/>
          </a:buClr>
          <a:buFont typeface="Wingdings" pitchFamily="2" charset="2"/>
          <a:buChar char="§"/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ABB Design 2 Green">
  <a:themeElements>
    <a:clrScheme name="ABB Green 2">
      <a:dk1>
        <a:srgbClr val="000000"/>
      </a:dk1>
      <a:lt1>
        <a:srgbClr val="FFFFFF"/>
      </a:lt1>
      <a:dk2>
        <a:srgbClr val="084C07"/>
      </a:dk2>
      <a:lt2>
        <a:srgbClr val="666666"/>
      </a:lt2>
      <a:accent1>
        <a:srgbClr val="028208"/>
      </a:accent1>
      <a:accent2>
        <a:srgbClr val="3AB200"/>
      </a:accent2>
      <a:accent3>
        <a:srgbClr val="98DB38"/>
      </a:accent3>
      <a:accent4>
        <a:srgbClr val="999999"/>
      </a:accent4>
      <a:accent5>
        <a:srgbClr val="666666"/>
      </a:accent5>
      <a:accent6>
        <a:srgbClr val="666666"/>
      </a:accent6>
      <a:hlink>
        <a:srgbClr val="98DB38"/>
      </a:hlink>
      <a:folHlink>
        <a:srgbClr val="999999"/>
      </a:folHlink>
    </a:clrScheme>
    <a:fontScheme name="AB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noFill/>
        </a:ln>
      </a:spPr>
      <a:bodyPr rtlCol="0" anchor="ctr"/>
      <a:lstStyle>
        <a:defPPr indent="180975" algn="ctr">
          <a:buClr>
            <a:schemeClr val="accent1"/>
          </a:buClr>
          <a:buFont typeface="Wingdings" pitchFamily="2" charset="2"/>
          <a:buChar char="§"/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indent="176213">
          <a:buClr>
            <a:schemeClr val="tx2"/>
          </a:buClr>
          <a:buFont typeface="Wingdings" pitchFamily="2" charset="2"/>
          <a:buChar char="§"/>
          <a:defRPr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ABB Design 3 Violet">
  <a:themeElements>
    <a:clrScheme name="ABB Violet 2">
      <a:dk1>
        <a:srgbClr val="000000"/>
      </a:dk1>
      <a:lt1>
        <a:srgbClr val="FFFFFF"/>
      </a:lt1>
      <a:dk2>
        <a:srgbClr val="601F69"/>
      </a:dk2>
      <a:lt2>
        <a:srgbClr val="666666"/>
      </a:lt2>
      <a:accent1>
        <a:srgbClr val="904AB0"/>
      </a:accent1>
      <a:accent2>
        <a:srgbClr val="9868EF"/>
      </a:accent2>
      <a:accent3>
        <a:srgbClr val="B4A0E8"/>
      </a:accent3>
      <a:accent4>
        <a:srgbClr val="999999"/>
      </a:accent4>
      <a:accent5>
        <a:srgbClr val="666666"/>
      </a:accent5>
      <a:accent6>
        <a:srgbClr val="666666"/>
      </a:accent6>
      <a:hlink>
        <a:srgbClr val="B4A0E8"/>
      </a:hlink>
      <a:folHlink>
        <a:srgbClr val="999999"/>
      </a:folHlink>
    </a:clrScheme>
    <a:fontScheme name="AB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noFill/>
        </a:ln>
      </a:spPr>
      <a:bodyPr rtlCol="0" anchor="ctr"/>
      <a:lstStyle>
        <a:defPPr indent="180975" algn="ctr">
          <a:buClr>
            <a:schemeClr val="accent1"/>
          </a:buClr>
          <a:buFont typeface="Wingdings" pitchFamily="2" charset="2"/>
          <a:buChar char="§"/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indent="176213">
          <a:buClr>
            <a:schemeClr val="tx2"/>
          </a:buClr>
          <a:buFont typeface="Wingdings" pitchFamily="2" charset="2"/>
          <a:buChar char="§"/>
          <a:defRPr dirty="0" err="1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ABB Design 4 Orange">
  <a:themeElements>
    <a:clrScheme name="ABB Orange 2">
      <a:dk1>
        <a:srgbClr val="000000"/>
      </a:dk1>
      <a:lt1>
        <a:srgbClr val="FFFFFF"/>
      </a:lt1>
      <a:dk2>
        <a:srgbClr val="9A2801"/>
      </a:dk2>
      <a:lt2>
        <a:srgbClr val="666666"/>
      </a:lt2>
      <a:accent1>
        <a:srgbClr val="BF4500"/>
      </a:accent1>
      <a:accent2>
        <a:srgbClr val="FF6C00"/>
      </a:accent2>
      <a:accent3>
        <a:srgbClr val="FDAC25"/>
      </a:accent3>
      <a:accent4>
        <a:srgbClr val="999999"/>
      </a:accent4>
      <a:accent5>
        <a:srgbClr val="666666"/>
      </a:accent5>
      <a:accent6>
        <a:srgbClr val="666666"/>
      </a:accent6>
      <a:hlink>
        <a:srgbClr val="FDAC25"/>
      </a:hlink>
      <a:folHlink>
        <a:srgbClr val="999999"/>
      </a:folHlink>
    </a:clrScheme>
    <a:fontScheme name="AB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noFill/>
        </a:ln>
      </a:spPr>
      <a:bodyPr rtlCol="0" anchor="ctr"/>
      <a:lstStyle>
        <a:defPPr indent="180975" algn="ctr">
          <a:buClr>
            <a:schemeClr val="accent1"/>
          </a:buClr>
          <a:buFont typeface="Wingdings" pitchFamily="2" charset="2"/>
          <a:buChar char="§"/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indent="176213">
          <a:buClr>
            <a:schemeClr val="tx2"/>
          </a:buClr>
          <a:buFont typeface="Wingdings" pitchFamily="2" charset="2"/>
          <a:buChar char="§"/>
          <a:defRPr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4973</TotalTime>
  <Words>231</Words>
  <Application>Microsoft Office PowerPoint</Application>
  <PresentationFormat>On-screen Show (4:3)</PresentationFormat>
  <Paragraphs>16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blank</vt:lpstr>
      <vt:lpstr>ABB Design 2 Green</vt:lpstr>
      <vt:lpstr>ABB Design 3 Violet</vt:lpstr>
      <vt:lpstr>ABB Design 4 Orange</vt:lpstr>
      <vt:lpstr>Tropos vs. best alternative: 15 year cost comparison</vt:lpstr>
      <vt:lpstr>HIDE OR DELETE SLIDE BEFORE PRESENTION</vt:lpstr>
    </vt:vector>
  </TitlesOfParts>
  <Company>ABB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ABB ABB Group presentation</dc:title>
  <dc:creator>Nicole Salas</dc:creator>
  <cp:lastModifiedBy>Adam Guglielmo</cp:lastModifiedBy>
  <cp:revision>306</cp:revision>
  <dcterms:created xsi:type="dcterms:W3CDTF">2011-05-02T18:14:39Z</dcterms:created>
  <dcterms:modified xsi:type="dcterms:W3CDTF">2014-01-13T18:42:37Z</dcterms:modified>
</cp:coreProperties>
</file>