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923" r:id="rId3"/>
    <p:sldId id="924" r:id="rId4"/>
    <p:sldId id="925" r:id="rId5"/>
    <p:sldId id="926" r:id="rId6"/>
    <p:sldId id="927" r:id="rId7"/>
    <p:sldId id="928" r:id="rId8"/>
    <p:sldId id="929" r:id="rId9"/>
  </p:sldIdLst>
  <p:sldSz cx="9144000" cy="6858000" type="screen4x3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96EB"/>
    <a:srgbClr val="005ADE"/>
    <a:srgbClr val="0096EA"/>
    <a:srgbClr val="00289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400" autoAdjust="0"/>
  </p:normalViewPr>
  <p:slideViewPr>
    <p:cSldViewPr snapToGrid="0" showGuides="1">
      <p:cViewPr>
        <p:scale>
          <a:sx n="70" d="100"/>
          <a:sy n="70" d="100"/>
        </p:scale>
        <p:origin x="-2814" y="-762"/>
      </p:cViewPr>
      <p:guideLst>
        <p:guide orient="horz" pos="142"/>
        <p:guide orient="horz" pos="232"/>
        <p:guide orient="horz" pos="1003"/>
        <p:guide orient="horz" pos="2401"/>
        <p:guide orient="horz" pos="2500"/>
        <p:guide orient="horz" pos="3906"/>
        <p:guide pos="136"/>
        <p:guide pos="839"/>
        <p:guide pos="930"/>
        <p:guide pos="2835"/>
        <p:guide pos="2925"/>
        <p:guide pos="4830"/>
        <p:guide pos="5624"/>
      </p:guideLst>
    </p:cSldViewPr>
  </p:slideViewPr>
  <p:outlineViewPr>
    <p:cViewPr>
      <p:scale>
        <a:sx n="33" d="100"/>
        <a:sy n="33" d="100"/>
      </p:scale>
      <p:origin x="0" y="181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890"/>
    </p:cViewPr>
  </p:sorterViewPr>
  <p:notesViewPr>
    <p:cSldViewPr snapToGrid="0" showGuides="1">
      <p:cViewPr>
        <p:scale>
          <a:sx n="100" d="100"/>
          <a:sy n="100" d="100"/>
        </p:scale>
        <p:origin x="-1548" y="-72"/>
      </p:cViewPr>
      <p:guideLst>
        <p:guide orient="horz" pos="2880"/>
        <p:guide orient="horz" pos="158"/>
        <p:guide orient="horz" pos="5602"/>
        <p:guide orient="horz" pos="317"/>
        <p:guide orient="horz" pos="3061"/>
        <p:guide orient="horz" pos="5488"/>
        <p:guide pos="2160"/>
        <p:guide pos="482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B4F8-66DA-4759-BBCF-21143B03512C}" type="datetimeFigureOut">
              <a:rPr lang="de-DE" smtClean="0"/>
              <a:pPr/>
              <a:t>11.11.2013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F87EB-03CB-4160-AE11-2ACD444D585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65175" y="250824"/>
            <a:ext cx="3101981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7156" y="250824"/>
            <a:ext cx="2586032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01B32B9-094B-402B-98EB-989925ADEEAB}" type="datetimeFigureOut">
              <a:rPr lang="de-DE" smtClean="0"/>
              <a:pPr/>
              <a:t>11.11.2013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4" y="482544"/>
            <a:ext cx="5688013" cy="42660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65174" y="4864103"/>
            <a:ext cx="5688013" cy="383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65174" y="8685213"/>
            <a:ext cx="2663826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429001" y="8685213"/>
            <a:ext cx="3024188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0CE3404-78B9-4819-95A6-F9D07B45CDE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82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2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err="1" smtClean="0"/>
              <a:t>Avg</a:t>
            </a:r>
            <a:r>
              <a:rPr lang="en-US" sz="1200" dirty="0" smtClean="0"/>
              <a:t> of 1-2M per day for gatekeeper. Estimate 1kbps per read per meter. </a:t>
            </a:r>
          </a:p>
          <a:p>
            <a:endParaRPr lang="en-US" sz="1200" dirty="0" smtClean="0"/>
          </a:p>
          <a:p>
            <a:r>
              <a:rPr lang="en-US" sz="1200" dirty="0" smtClean="0"/>
              <a:t>So if you’re doing 15</a:t>
            </a:r>
            <a:r>
              <a:rPr lang="en-US" sz="1200" baseline="0" dirty="0" smtClean="0"/>
              <a:t> min reads (assuming 1000 meters per </a:t>
            </a:r>
            <a:r>
              <a:rPr lang="en-US" sz="1200" baseline="0" dirty="0" err="1" smtClean="0"/>
              <a:t>colletor</a:t>
            </a:r>
            <a:r>
              <a:rPr lang="en-US" sz="1200" baseline="0" dirty="0" smtClean="0"/>
              <a:t>) you start to get into GB of data per month. </a:t>
            </a:r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3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4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5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6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482600"/>
            <a:ext cx="5684837" cy="4265613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55" indent="-285713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285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99993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135" indent="-228571" defTabSz="955552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276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417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8558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5699" indent="-228571" defTabSz="95555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§"/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14ACD6-0A61-A04F-B5BE-115E8EFAA0F0}" type="slidenum">
              <a:rPr lang="en-US" sz="1000">
                <a:solidFill>
                  <a:schemeClr val="tx1"/>
                </a:solidFill>
              </a:rPr>
              <a:pPr eaLnBrk="1" hangingPunct="1"/>
              <a:t>7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879834-475A-4839-B551-7C63A3FEE83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86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67E6BA9-7A08-45E7-8750-A02049502814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8AEE54-8676-4626-8BA8-B1761C685826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5489F62-7496-48D0-85CA-DF944796714A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buFont typeface="Wingdings" pitchFamily="2" charset="2"/>
              <a:buChar char="§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r>
              <a:rPr lang="en-US" dirty="0" smtClean="0"/>
              <a:t>	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296045-02B9-4F1E-A5EE-9CF66CF7A026}" type="datetime4">
              <a:rPr lang="en-US" smtClean="0"/>
              <a:pPr/>
              <a:t>November 11, 2013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Ddtjda</a:t>
            </a:r>
            <a:endParaRPr lang="en-US" dirty="0" smtClean="0"/>
          </a:p>
          <a:p>
            <a:pPr lvl="2"/>
            <a:r>
              <a:rPr lang="en-US" dirty="0" err="1" smtClean="0"/>
              <a:t>Dsktjal</a:t>
            </a:r>
            <a:r>
              <a:rPr lang="en-US" dirty="0" smtClean="0"/>
              <a:t>	</a:t>
            </a:r>
          </a:p>
          <a:p>
            <a:pPr lvl="3"/>
            <a:r>
              <a:rPr lang="en-US" dirty="0" err="1" smtClean="0"/>
              <a:t>dsjtlak</a:t>
            </a:r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		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</a:t>
            </a:r>
          </a:p>
          <a:p>
            <a:pPr lvl="1"/>
            <a:r>
              <a:rPr lang="en-US" dirty="0" smtClean="0"/>
              <a:t>o edit Master text styles</a:t>
            </a:r>
          </a:p>
          <a:p>
            <a:pPr lvl="2"/>
            <a:r>
              <a:rPr lang="en-US" dirty="0" smtClean="0"/>
              <a:t>D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endParaRPr lang="en-US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003994-324A-4E57-B466-98F885166AE1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992FE4-4720-44B0-9E52-11D6907B15D3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72019"/>
            <a:ext cx="4191000" cy="490220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2019"/>
            <a:ext cx="4191000" cy="490220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7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498600"/>
            <a:ext cx="8534400" cy="4673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57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97B7BC-9179-4A44-9192-FCB0586093A1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179388" marR="0" lvl="1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Second level</a:t>
            </a:r>
          </a:p>
          <a:p>
            <a:pPr marL="179388" marR="0" lvl="2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Third level</a:t>
            </a:r>
          </a:p>
          <a:p>
            <a:pPr marL="179388" marR="0" lvl="3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Fourth level</a:t>
            </a:r>
          </a:p>
          <a:p>
            <a:pPr marL="179388" marR="0" lvl="4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8988DE-40C1-4292-98C2-67BA09C46F8D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93FF3B7-069D-4311-B99A-D8494B1C2C14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E80F6B-FAF6-4A36-BA71-BF07DEECBFA1}" type="datetime4">
              <a:rPr lang="en-US" smtClean="0"/>
              <a:pPr/>
              <a:t>November 11, 2013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2" cstate="screen"/>
          <a:srcRect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9015BF8-23D2-415D-8B3C-BF53960C48AE}" type="datetime4">
              <a:rPr lang="en-US" smtClean="0"/>
              <a:pPr/>
              <a:t>November 11, 2013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8" r:id="rId3"/>
    <p:sldLayoutId id="2147483782" r:id="rId4"/>
    <p:sldLayoutId id="2147483783" r:id="rId5"/>
    <p:sldLayoutId id="2147483664" r:id="rId6"/>
    <p:sldLayoutId id="2147483662" r:id="rId7"/>
    <p:sldLayoutId id="2147483663" r:id="rId8"/>
    <p:sldLayoutId id="2147483661" r:id="rId9"/>
    <p:sldLayoutId id="2147483652" r:id="rId10"/>
    <p:sldLayoutId id="2147483659" r:id="rId11"/>
    <p:sldLayoutId id="2147483669" r:id="rId12"/>
    <p:sldLayoutId id="2147483660" r:id="rId13"/>
    <p:sldLayoutId id="2147483777" r:id="rId14"/>
    <p:sldLayoutId id="2147483722" r:id="rId15"/>
    <p:sldLayoutId id="2147483665" r:id="rId16"/>
    <p:sldLayoutId id="2147483666" r:id="rId17"/>
    <p:sldLayoutId id="2147483657" r:id="rId18"/>
    <p:sldLayoutId id="2147483854" r:id="rId19"/>
    <p:sldLayoutId id="2147483856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Topic #1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 Applications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November 2013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AMI/Metering</a:t>
            </a:r>
          </a:p>
          <a:p>
            <a:r>
              <a:rPr lang="en-US" sz="2800" dirty="0" smtClean="0"/>
              <a:t>Distribution Automation</a:t>
            </a:r>
          </a:p>
          <a:p>
            <a:r>
              <a:rPr lang="en-US" sz="2800" dirty="0" smtClean="0"/>
              <a:t>Substation Automation</a:t>
            </a:r>
          </a:p>
          <a:p>
            <a:r>
              <a:rPr lang="en-US" sz="2800" dirty="0" smtClean="0"/>
              <a:t>Other – I have my ideas of “other” </a:t>
            </a:r>
          </a:p>
          <a:p>
            <a:r>
              <a:rPr lang="en-US" sz="2800" dirty="0" smtClean="0"/>
              <a:t>Missing anything major??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First 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90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t="2216" r="6464" b="2493"/>
          <a:stretch>
            <a:fillRect/>
          </a:stretch>
        </p:blipFill>
        <p:spPr bwMode="auto">
          <a:xfrm>
            <a:off x="7634288" y="3330575"/>
            <a:ext cx="1368425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3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AMI/Metering</a:t>
            </a:r>
          </a:p>
          <a:p>
            <a:pPr lvl="1"/>
            <a:r>
              <a:rPr lang="en-US" sz="2400" dirty="0" smtClean="0"/>
              <a:t>Just billing?</a:t>
            </a:r>
          </a:p>
          <a:p>
            <a:pPr lvl="1"/>
            <a:r>
              <a:rPr lang="en-US" sz="2400" dirty="0" smtClean="0"/>
              <a:t>Or more frequent data pulls for things like demand response, distributed generation, variable billing, etc. </a:t>
            </a:r>
          </a:p>
          <a:p>
            <a:pPr lvl="1"/>
            <a:r>
              <a:rPr lang="en-US" sz="2400" dirty="0" smtClean="0"/>
              <a:t>What are requirements?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Second 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Distribution Automation</a:t>
            </a:r>
          </a:p>
          <a:p>
            <a:pPr lvl="1"/>
            <a:r>
              <a:rPr lang="en-US" sz="2400" dirty="0" smtClean="0"/>
              <a:t>CVR</a:t>
            </a:r>
          </a:p>
          <a:p>
            <a:pPr lvl="1"/>
            <a:r>
              <a:rPr lang="en-US" sz="2400" dirty="0" smtClean="0"/>
              <a:t>Volt/VAR</a:t>
            </a:r>
          </a:p>
          <a:p>
            <a:pPr lvl="1"/>
            <a:r>
              <a:rPr lang="en-US" sz="2400" dirty="0" smtClean="0"/>
              <a:t>Feeder Automation</a:t>
            </a:r>
          </a:p>
          <a:p>
            <a:pPr lvl="1"/>
            <a:r>
              <a:rPr lang="en-US" sz="2400" dirty="0" smtClean="0"/>
              <a:t>Asset Health</a:t>
            </a:r>
          </a:p>
          <a:p>
            <a:pPr lvl="1"/>
            <a:r>
              <a:rPr lang="en-US" sz="2400" dirty="0" smtClean="0"/>
              <a:t>Protection</a:t>
            </a:r>
          </a:p>
          <a:p>
            <a:pPr lvl="1"/>
            <a:r>
              <a:rPr lang="en-US" sz="2400" dirty="0" smtClean="0"/>
              <a:t>Mobile Workforce</a:t>
            </a:r>
          </a:p>
          <a:p>
            <a:pPr lvl="1"/>
            <a:r>
              <a:rPr lang="en-US" sz="2400" dirty="0" smtClean="0"/>
              <a:t>What are requirements? And then what are the requirements in the aggregate?</a:t>
            </a:r>
            <a:endParaRPr lang="en-US" sz="20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Second 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Substation Automation</a:t>
            </a:r>
          </a:p>
          <a:p>
            <a:pPr lvl="1"/>
            <a:r>
              <a:rPr lang="en-US" sz="2400" dirty="0" smtClean="0"/>
              <a:t>Automating IEDs/Apparatus in the yard (i.e. Voltage Regulator Controls)</a:t>
            </a:r>
          </a:p>
          <a:p>
            <a:pPr lvl="1"/>
            <a:r>
              <a:rPr lang="en-US" sz="2400" dirty="0" smtClean="0"/>
              <a:t>Monitoring/Asset Health </a:t>
            </a:r>
          </a:p>
          <a:p>
            <a:pPr lvl="1"/>
            <a:r>
              <a:rPr lang="en-US" sz="2400" dirty="0" smtClean="0"/>
              <a:t>Video Monitoring</a:t>
            </a:r>
          </a:p>
          <a:p>
            <a:pPr lvl="1"/>
            <a:r>
              <a:rPr lang="en-US" sz="2400" dirty="0" smtClean="0"/>
              <a:t>Physical Security (access controls on gate or control house)</a:t>
            </a:r>
          </a:p>
          <a:p>
            <a:pPr lvl="1"/>
            <a:r>
              <a:rPr lang="en-US" sz="2400" dirty="0" smtClean="0"/>
              <a:t>Mobile Workforce</a:t>
            </a:r>
          </a:p>
          <a:p>
            <a:pPr lvl="1"/>
            <a:r>
              <a:rPr lang="en-US" sz="2400" dirty="0" smtClean="0"/>
              <a:t>What are the requirements? What are the requirements in the aggregate? </a:t>
            </a:r>
            <a:endParaRPr lang="en-US" sz="20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Second 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Other Applications</a:t>
            </a:r>
          </a:p>
          <a:p>
            <a:pPr lvl="1"/>
            <a:r>
              <a:rPr lang="en-US" sz="2400" dirty="0" smtClean="0"/>
              <a:t>Selling services to municipalities within your territory? Does this apply?</a:t>
            </a:r>
          </a:p>
          <a:p>
            <a:pPr lvl="1"/>
            <a:r>
              <a:rPr lang="en-US" sz="2400" dirty="0" smtClean="0"/>
              <a:t>Gas and Water utility applications</a:t>
            </a:r>
          </a:p>
          <a:p>
            <a:pPr lvl="1"/>
            <a:r>
              <a:rPr lang="en-US" sz="2400" dirty="0" smtClean="0"/>
              <a:t>Selling to others who need field area networking (i.e. oil and gas exploration, mining, industrial customers)</a:t>
            </a:r>
          </a:p>
          <a:p>
            <a:pPr lvl="1"/>
            <a:r>
              <a:rPr lang="en-US" sz="2400" dirty="0" smtClean="0"/>
              <a:t>What are the requirements? What are the requirements in the aggregate? </a:t>
            </a:r>
            <a:endParaRPr lang="en-US" sz="20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Second 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Are we missing anything?</a:t>
            </a:r>
            <a:endParaRPr lang="en-US" sz="26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defRPr/>
            </a:pPr>
            <a:r>
              <a:rPr lang="en-US" dirty="0" smtClean="0"/>
              <a:t>Second Level Taxonomy </a:t>
            </a:r>
            <a:endParaRPr lang="en-US" dirty="0"/>
          </a:p>
        </p:txBody>
      </p:sp>
      <p:sp>
        <p:nvSpPr>
          <p:cNvPr id="12" name="shpContentSlideFooter"/>
          <p:cNvSpPr>
            <a:spLocks noGrp="1" noChangeArrowheads="1"/>
          </p:cNvSpPr>
          <p:nvPr>
            <p:ph type="ftr"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Inc. </a:t>
            </a:r>
          </a:p>
          <a:p>
            <a:pPr>
              <a:defRPr/>
            </a:pPr>
            <a:fld id="{A751FDC3-297C-4734-B6DC-4CA5BAAFD68D}" type="datetime4">
              <a:rPr lang="en-US" smtClean="0"/>
              <a:pPr>
                <a:defRPr/>
              </a:pPr>
              <a:t>November 11, 2013</a:t>
            </a:fld>
            <a:r>
              <a:rPr lang="en-US" dirty="0" smtClean="0"/>
              <a:t> | Slide </a:t>
            </a:r>
            <a:fld id="{9F653527-35D1-4C98-996F-238F1C8BC6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ＭＳ Ｐゴシック"/>
              </a:rPr>
              <a:t>Reliable, high performance communication: key to modern grid operation, delivered by broadband mesh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3225" y="1513681"/>
            <a:ext cx="5024438" cy="4219575"/>
            <a:chOff x="403225" y="1369053"/>
            <a:chExt cx="5024438" cy="4219575"/>
          </a:xfrm>
        </p:grpSpPr>
        <p:pic>
          <p:nvPicPr>
            <p:cNvPr id="9" name="Picture 7" descr="High Performance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25" y="1369053"/>
              <a:ext cx="4318000" cy="421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826000" y="1869115"/>
              <a:ext cx="601663" cy="3125788"/>
            </a:xfrm>
            <a:prstGeom prst="homePlate">
              <a:avLst>
                <a:gd name="adj" fmla="val 94565"/>
              </a:avLst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0112" y="1592263"/>
            <a:ext cx="3347988" cy="46085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j-lt"/>
              </a:rPr>
              <a:t>Other applications representing higher traffic include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+mj-lt"/>
              </a:rPr>
              <a:t>Substation video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+mj-lt"/>
              </a:rPr>
              <a:t>PHEV integration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+mj-lt"/>
              </a:rPr>
              <a:t>Mobile GIS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+mj-lt"/>
              </a:rPr>
              <a:t>AVL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+mj-lt"/>
              </a:rPr>
              <a:t>and more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4b09ffb-cec3-4bd1-bf19-ba7fc2ed7b52"/>
</p:tagLst>
</file>

<file path=ppt/theme/theme1.xml><?xml version="1.0" encoding="utf-8"?>
<a:theme xmlns:a="http://schemas.openxmlformats.org/drawingml/2006/main" name="blank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6021</TotalTime>
  <Words>341</Words>
  <Application>Microsoft Office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Workshop Topic #1</vt:lpstr>
      <vt:lpstr>Applications</vt:lpstr>
      <vt:lpstr>Applications</vt:lpstr>
      <vt:lpstr>Applications</vt:lpstr>
      <vt:lpstr>Applications</vt:lpstr>
      <vt:lpstr>Applications</vt:lpstr>
      <vt:lpstr>Applications</vt:lpstr>
      <vt:lpstr>Reliable, high performance communication: key to modern grid operation, delivered by broadband mesh</vt:lpstr>
    </vt:vector>
  </TitlesOfParts>
  <Manager>rob.pilgrim@tropos.com</Manager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Schneider;rob.pilgrim@tropos.com</dc:creator>
  <cp:lastModifiedBy>Adam Guglielmo</cp:lastModifiedBy>
  <cp:revision>256</cp:revision>
  <cp:lastPrinted>2012-07-20T16:20:31Z</cp:lastPrinted>
  <dcterms:created xsi:type="dcterms:W3CDTF">2012-02-07T15:32:06Z</dcterms:created>
  <dcterms:modified xsi:type="dcterms:W3CDTF">2013-11-11T18:46:23Z</dcterms:modified>
</cp:coreProperties>
</file>