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923" r:id="rId3"/>
    <p:sldId id="924" r:id="rId4"/>
    <p:sldId id="925" r:id="rId5"/>
    <p:sldId id="926" r:id="rId6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96EB"/>
    <a:srgbClr val="005ADE"/>
    <a:srgbClr val="0096EA"/>
    <a:srgbClr val="00289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00" autoAdjust="0"/>
  </p:normalViewPr>
  <p:slideViewPr>
    <p:cSldViewPr snapToGrid="0" showGuides="1">
      <p:cViewPr>
        <p:scale>
          <a:sx n="70" d="100"/>
          <a:sy n="70" d="100"/>
        </p:scale>
        <p:origin x="-2814" y="-762"/>
      </p:cViewPr>
      <p:guideLst>
        <p:guide orient="horz" pos="142"/>
        <p:guide orient="horz" pos="232"/>
        <p:guide orient="horz" pos="1003"/>
        <p:guide orient="horz" pos="2401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181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890"/>
    </p:cViewPr>
  </p:sorterViewPr>
  <p:notesViewPr>
    <p:cSldViewPr snapToGrid="0" showGuides="1">
      <p:cViewPr>
        <p:scale>
          <a:sx n="100" d="100"/>
          <a:sy n="100" d="100"/>
        </p:scale>
        <p:origin x="-1548" y="-72"/>
      </p:cViewPr>
      <p:guideLst>
        <p:guide orient="horz" pos="2880"/>
        <p:guide orient="horz" pos="158"/>
        <p:guide orient="horz" pos="5602"/>
        <p:guide orient="horz" pos="317"/>
        <p:guide orient="horz" pos="3061"/>
        <p:guide orient="horz" pos="5488"/>
        <p:guide pos="2160"/>
        <p:guide pos="482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BEWIL3\Documents\ABB%20Format%20Presentations\Vertical%20Market%20Presentations\Smart%20Grid%20Presentation\Tom%20WUEC\Waterfall%20Chart%20Data%20Latest%20Normalized%20No%20Serv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85827685467608E-2"/>
          <c:y val="2.0231010449536506E-2"/>
          <c:w val="0.87370618243008003"/>
          <c:h val="0.73256441259449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'15 year model'!$B$75</c:f>
              <c:strCache>
                <c:ptCount val="1"/>
                <c:pt idx="0">
                  <c:v>AMI Backhaul (Alt = Cellular)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model'!$B$76:$B$78</c:f>
              <c:numCache>
                <c:formatCode>0</c:formatCode>
                <c:ptCount val="3"/>
                <c:pt idx="0">
                  <c:v>100</c:v>
                </c:pt>
                <c:pt idx="1">
                  <c:v>14.840956570357875</c:v>
                </c:pt>
                <c:pt idx="2">
                  <c:v>35.6182957688589</c:v>
                </c:pt>
              </c:numCache>
            </c:numRef>
          </c:val>
        </c:ser>
        <c:ser>
          <c:idx val="1"/>
          <c:order val="1"/>
          <c:tx>
            <c:strRef>
              <c:f>'15 year model'!$C$75</c:f>
              <c:strCache>
                <c:ptCount val="1"/>
                <c:pt idx="0">
                  <c:v>Substation Backhaul (Alt = Leased Lines)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model'!$C$76:$C$78</c:f>
              <c:numCache>
                <c:formatCode>0</c:formatCode>
                <c:ptCount val="3"/>
                <c:pt idx="0" formatCode="General">
                  <c:v>0</c:v>
                </c:pt>
                <c:pt idx="1">
                  <c:v>16.190134440390409</c:v>
                </c:pt>
                <c:pt idx="2">
                  <c:v>32.380268880780818</c:v>
                </c:pt>
              </c:numCache>
            </c:numRef>
          </c:val>
        </c:ser>
        <c:ser>
          <c:idx val="2"/>
          <c:order val="2"/>
          <c:tx>
            <c:strRef>
              <c:f>'15 year model'!$D$75</c:f>
              <c:strCache>
                <c:ptCount val="1"/>
                <c:pt idx="0">
                  <c:v>Susbstation Automation (Alt = Wired)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model'!$D$76:$D$78</c:f>
              <c:numCache>
                <c:formatCode>0</c:formatCode>
                <c:ptCount val="3"/>
                <c:pt idx="0">
                  <c:v>11.79781093017338</c:v>
                </c:pt>
                <c:pt idx="1">
                  <c:v>49.969550741945703</c:v>
                </c:pt>
                <c:pt idx="2">
                  <c:v>49.969550741945703</c:v>
                </c:pt>
              </c:numCache>
            </c:numRef>
          </c:val>
        </c:ser>
        <c:ser>
          <c:idx val="3"/>
          <c:order val="3"/>
          <c:tx>
            <c:strRef>
              <c:f>'15 year model'!$E$75</c:f>
              <c:strCache>
                <c:ptCount val="1"/>
                <c:pt idx="0">
                  <c:v>Distribution Automation (Alt = Private WiMAX)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model'!$E$76:$E$78</c:f>
              <c:numCache>
                <c:formatCode>0</c:formatCode>
                <c:ptCount val="3"/>
                <c:pt idx="0">
                  <c:v>23.59562186034676</c:v>
                </c:pt>
                <c:pt idx="1">
                  <c:v>90.925094225551817</c:v>
                </c:pt>
                <c:pt idx="2">
                  <c:v>90.925094225551817</c:v>
                </c:pt>
              </c:numCache>
            </c:numRef>
          </c:val>
        </c:ser>
        <c:ser>
          <c:idx val="4"/>
          <c:order val="4"/>
          <c:tx>
            <c:strRef>
              <c:f>'15 year model'!$F$75</c:f>
              <c:strCache>
                <c:ptCount val="1"/>
                <c:pt idx="0">
                  <c:v>Mobile Workforce Data (Alt = Cellular)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model'!$F$76:$F$78</c:f>
              <c:numCache>
                <c:formatCode>0</c:formatCode>
                <c:ptCount val="3"/>
                <c:pt idx="0" formatCode="General">
                  <c:v>0</c:v>
                </c:pt>
                <c:pt idx="1">
                  <c:v>4.4972595667751136</c:v>
                </c:pt>
                <c:pt idx="2">
                  <c:v>4.4972595667751136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061760"/>
        <c:axId val="39067648"/>
      </c:barChart>
      <c:catAx>
        <c:axId val="39061760"/>
        <c:scaling>
          <c:orientation val="minMax"/>
        </c:scaling>
        <c:delete val="0"/>
        <c:axPos val="b"/>
        <c:majorTickMark val="out"/>
        <c:minorTickMark val="none"/>
        <c:tickLblPos val="nextTo"/>
        <c:crossAx val="39067648"/>
        <c:crosses val="autoZero"/>
        <c:auto val="1"/>
        <c:lblAlgn val="ctr"/>
        <c:lblOffset val="100"/>
        <c:noMultiLvlLbl val="0"/>
      </c:catAx>
      <c:valAx>
        <c:axId val="3906764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390617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3235408354225"/>
          <c:y val="0.87138631035606495"/>
          <c:w val="0.81610006708802596"/>
          <c:h val="0.10191141995101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B4F8-66DA-4759-BBCF-21143B03512C}" type="datetimeFigureOut">
              <a:rPr lang="de-DE" smtClean="0"/>
              <a:pPr/>
              <a:t>11.11.2013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87EB-03CB-4160-AE11-2ACD444D585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65175" y="250824"/>
            <a:ext cx="3101981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7156" y="250824"/>
            <a:ext cx="2586032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11.11.2013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4" y="482544"/>
            <a:ext cx="5688013" cy="42660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65174" y="4864103"/>
            <a:ext cx="5688013" cy="383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65174" y="8685213"/>
            <a:ext cx="2663826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1" y="8685213"/>
            <a:ext cx="3024188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2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2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3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4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</a:t>
            </a:r>
            <a:r>
              <a:rPr lang="en-US" baseline="0" dirty="0" smtClean="0"/>
              <a:t> backhaul, substation automation, leased line replacement and mobile workforce straight Tropos cost vs. cellular cost</a:t>
            </a:r>
          </a:p>
          <a:p>
            <a:r>
              <a:rPr lang="en-US" baseline="0" dirty="0" smtClean="0"/>
              <a:t>Distribution automation can’t run over cellular due to technical considerations so those numbers are incremental Tropos network build vs. PTMP build</a:t>
            </a:r>
          </a:p>
          <a:p>
            <a:r>
              <a:rPr lang="en-US" baseline="0" dirty="0" smtClean="0"/>
              <a:t>Municipal services offset represents revenue that could be generated selling service to wireless service to municipalities in service territory (e.g., what Frontier does in Wilkes </a:t>
            </a:r>
            <a:r>
              <a:rPr lang="en-US" baseline="0" dirty="0" err="1" smtClean="0"/>
              <a:t>Barre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879834-475A-4839-B551-7C63A3FEE83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92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67E6BA9-7A08-45E7-8750-A02049502814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8AEE54-8676-4626-8BA8-B1761C685826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489F62-7496-48D0-85CA-DF944796714A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buFont typeface="Wingdings" pitchFamily="2" charset="2"/>
              <a:buChar char="§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	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96045-02B9-4F1E-A5EE-9CF66CF7A026}" type="datetime4">
              <a:rPr lang="en-US" smtClean="0"/>
              <a:pPr/>
              <a:t>November 11, 2013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Ddtjda</a:t>
            </a:r>
            <a:endParaRPr lang="en-US" dirty="0" smtClean="0"/>
          </a:p>
          <a:p>
            <a:pPr lvl="2"/>
            <a:r>
              <a:rPr lang="en-US" dirty="0" err="1" smtClean="0"/>
              <a:t>Dsktjal</a:t>
            </a:r>
            <a:r>
              <a:rPr lang="en-US" dirty="0" smtClean="0"/>
              <a:t>	</a:t>
            </a:r>
          </a:p>
          <a:p>
            <a:pPr lvl="3"/>
            <a:r>
              <a:rPr lang="en-US" dirty="0" err="1" smtClean="0"/>
              <a:t>dsjtlak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		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</a:t>
            </a:r>
          </a:p>
          <a:p>
            <a:pPr lvl="1"/>
            <a:r>
              <a:rPr lang="en-US" dirty="0" smtClean="0"/>
              <a:t>o edit Master text styles</a:t>
            </a:r>
          </a:p>
          <a:p>
            <a:pPr lvl="2"/>
            <a:r>
              <a:rPr lang="en-US" dirty="0" smtClean="0"/>
              <a:t>D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endParaRPr lang="en-US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003994-324A-4E57-B466-98F885166AE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992FE4-4720-44B0-9E52-11D6907B15D3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72019"/>
            <a:ext cx="4191000" cy="490220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2019"/>
            <a:ext cx="4191000" cy="490220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498600"/>
            <a:ext cx="8534400" cy="4673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57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97B7BC-9179-4A44-9192-FCB0586093A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179388" marR="0" lvl="1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Second level</a:t>
            </a:r>
          </a:p>
          <a:p>
            <a:pPr marL="179388" marR="0" lvl="2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Third level</a:t>
            </a:r>
          </a:p>
          <a:p>
            <a:pPr marL="179388" marR="0" lvl="3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Fourth level</a:t>
            </a:r>
          </a:p>
          <a:p>
            <a:pPr marL="179388" marR="0" lvl="4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8988DE-40C1-4292-98C2-67BA09C46F8D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93FF3B7-069D-4311-B99A-D8494B1C2C14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E80F6B-FAF6-4A36-BA71-BF07DEECBFA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2" cstate="screen"/>
          <a:srcRect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9015BF8-23D2-415D-8B3C-BF53960C48AE}" type="datetime4">
              <a:rPr lang="en-US" smtClean="0"/>
              <a:pPr/>
              <a:t>November 11, 2013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  <p:sldLayoutId id="2147483854" r:id="rId19"/>
    <p:sldLayoutId id="2147483856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Topic #4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2013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</a:t>
            </a:r>
          </a:p>
          <a:p>
            <a:r>
              <a:rPr lang="en-US" sz="2800" dirty="0" smtClean="0"/>
              <a:t>Private</a:t>
            </a:r>
          </a:p>
          <a:p>
            <a:r>
              <a:rPr lang="en-US" sz="2800" dirty="0" smtClean="0"/>
              <a:t>Combinations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First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90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2216" r="6464" b="2493"/>
          <a:stretch>
            <a:fillRect/>
          </a:stretch>
        </p:blipFill>
        <p:spPr bwMode="auto">
          <a:xfrm>
            <a:off x="7634288" y="3330575"/>
            <a:ext cx="1368425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3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Public Network</a:t>
            </a:r>
          </a:p>
          <a:p>
            <a:pPr lvl="1"/>
            <a:r>
              <a:rPr lang="en-US" sz="2400" dirty="0" smtClean="0"/>
              <a:t>Cellular – Use for AMI, maybe some DA applications</a:t>
            </a:r>
          </a:p>
          <a:p>
            <a:pPr lvl="1"/>
            <a:r>
              <a:rPr lang="en-US" sz="2400" dirty="0" smtClean="0"/>
              <a:t>Leased Lines/Fiber – Use for Backhaul Mostly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</a:t>
            </a:r>
            <a:r>
              <a:rPr lang="en-US" dirty="0" smtClean="0"/>
              <a:t>d </a:t>
            </a:r>
            <a:r>
              <a:rPr lang="en-US" dirty="0" smtClean="0"/>
              <a:t>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Private Network</a:t>
            </a:r>
          </a:p>
          <a:p>
            <a:pPr lvl="1"/>
            <a:r>
              <a:rPr lang="en-US" sz="2400" dirty="0" smtClean="0"/>
              <a:t>How do you </a:t>
            </a:r>
            <a:r>
              <a:rPr lang="en-US" sz="2400" dirty="0"/>
              <a:t>c</a:t>
            </a:r>
            <a:r>
              <a:rPr lang="en-US" sz="2400" dirty="0" smtClean="0"/>
              <a:t>ost </a:t>
            </a:r>
            <a:r>
              <a:rPr lang="en-US" sz="2400" dirty="0"/>
              <a:t>j</a:t>
            </a:r>
            <a:r>
              <a:rPr lang="en-US" sz="2400" dirty="0" smtClean="0"/>
              <a:t>ustify </a:t>
            </a:r>
            <a:r>
              <a:rPr lang="en-US" sz="2400" dirty="0"/>
              <a:t>i</a:t>
            </a:r>
            <a:r>
              <a:rPr lang="en-US" sz="2400" dirty="0" smtClean="0"/>
              <a:t>nfrastructure </a:t>
            </a:r>
            <a:r>
              <a:rPr lang="en-US" sz="2400" dirty="0"/>
              <a:t>i</a:t>
            </a:r>
            <a:r>
              <a:rPr lang="en-US" sz="2400" dirty="0" smtClean="0"/>
              <a:t>nvestment?</a:t>
            </a:r>
          </a:p>
          <a:p>
            <a:pPr lvl="1"/>
            <a:r>
              <a:rPr lang="en-US" sz="2400" dirty="0" smtClean="0"/>
              <a:t>Private solutions are not all the same</a:t>
            </a:r>
          </a:p>
          <a:p>
            <a:pPr lvl="1"/>
            <a:r>
              <a:rPr lang="en-US" sz="2400" dirty="0" smtClean="0"/>
              <a:t>We look at most likely alternative in modeling</a:t>
            </a:r>
            <a:endParaRPr lang="en-US" sz="2200" dirty="0" smtClean="0"/>
          </a:p>
          <a:p>
            <a:pPr lvl="2"/>
            <a:r>
              <a:rPr lang="en-US" dirty="0" smtClean="0"/>
              <a:t>AMI backhaul </a:t>
            </a:r>
            <a:r>
              <a:rPr lang="en-US" dirty="0" err="1" smtClean="0"/>
              <a:t>vs</a:t>
            </a:r>
            <a:r>
              <a:rPr lang="en-US" dirty="0" smtClean="0"/>
              <a:t> cellular</a:t>
            </a:r>
          </a:p>
          <a:p>
            <a:pPr lvl="2"/>
            <a:r>
              <a:rPr lang="en-US" dirty="0" smtClean="0"/>
              <a:t>Leased </a:t>
            </a:r>
            <a:r>
              <a:rPr lang="en-US" dirty="0"/>
              <a:t>l</a:t>
            </a:r>
            <a:r>
              <a:rPr lang="en-US" dirty="0" smtClean="0"/>
              <a:t>ine replacement to substations and other sites </a:t>
            </a:r>
          </a:p>
          <a:p>
            <a:pPr lvl="2"/>
            <a:r>
              <a:rPr lang="en-US" dirty="0" smtClean="0"/>
              <a:t>Distribution Automation applications </a:t>
            </a:r>
            <a:r>
              <a:rPr lang="en-US" dirty="0" err="1" smtClean="0"/>
              <a:t>vs</a:t>
            </a:r>
            <a:r>
              <a:rPr lang="en-US" dirty="0" smtClean="0"/>
              <a:t> ? </a:t>
            </a:r>
          </a:p>
          <a:p>
            <a:pPr lvl="3"/>
            <a:r>
              <a:rPr lang="en-US" dirty="0" smtClean="0"/>
              <a:t>Would you use cellular here – some might</a:t>
            </a:r>
          </a:p>
          <a:p>
            <a:pPr lvl="3"/>
            <a:r>
              <a:rPr lang="en-US" dirty="0" smtClean="0"/>
              <a:t>Would you use SCADA radios or </a:t>
            </a:r>
            <a:r>
              <a:rPr lang="en-US" dirty="0" err="1" smtClean="0"/>
              <a:t>WiMAX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SA – Cost of deploying </a:t>
            </a:r>
            <a:r>
              <a:rPr lang="en-US" dirty="0"/>
              <a:t>w</a:t>
            </a:r>
            <a:r>
              <a:rPr lang="en-US" dirty="0" smtClean="0"/>
              <a:t>ireless in yard </a:t>
            </a:r>
            <a:r>
              <a:rPr lang="en-US" dirty="0" err="1" smtClean="0"/>
              <a:t>vs</a:t>
            </a:r>
            <a:r>
              <a:rPr lang="en-US" dirty="0" smtClean="0"/>
              <a:t> trenching</a:t>
            </a:r>
          </a:p>
          <a:p>
            <a:pPr lvl="2"/>
            <a:r>
              <a:rPr lang="en-US" dirty="0" smtClean="0"/>
              <a:t>Other services (i.e. Mobile Workforce </a:t>
            </a:r>
            <a:r>
              <a:rPr lang="en-US" dirty="0" err="1" smtClean="0"/>
              <a:t>vs</a:t>
            </a:r>
            <a:r>
              <a:rPr lang="en-US" dirty="0" smtClean="0"/>
              <a:t> cellular)</a:t>
            </a:r>
          </a:p>
          <a:p>
            <a:pPr lvl="1"/>
            <a:r>
              <a:rPr lang="en-US" sz="2400" dirty="0" smtClean="0"/>
              <a:t>Managed Network </a:t>
            </a:r>
            <a:r>
              <a:rPr lang="en-US" sz="2400" dirty="0" err="1" smtClean="0"/>
              <a:t>vs</a:t>
            </a:r>
            <a:r>
              <a:rPr lang="en-US" sz="2400" dirty="0" smtClean="0"/>
              <a:t> Unmanaged</a:t>
            </a:r>
          </a:p>
          <a:p>
            <a:pPr lvl="1"/>
            <a:endParaRPr lang="en-US" sz="2400" dirty="0" smtClean="0"/>
          </a:p>
          <a:p>
            <a:pPr lvl="3"/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</a:t>
            </a:r>
            <a:r>
              <a:rPr lang="en-US" dirty="0" smtClean="0"/>
              <a:t>d </a:t>
            </a:r>
            <a:r>
              <a:rPr lang="en-US" dirty="0" smtClean="0"/>
              <a:t>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Tropos vs. best alternative: 15 year cost </a:t>
            </a:r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Cover Entire Service Territory – Multiple Applications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980647"/>
              </p:ext>
            </p:extLst>
          </p:nvPr>
        </p:nvGraphicFramePr>
        <p:xfrm>
          <a:off x="931465" y="1295400"/>
          <a:ext cx="7281069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36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4b09ffb-cec3-4bd1-bf19-ba7fc2ed7b52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6155</TotalTime>
  <Words>239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Workshop Topic #4</vt:lpstr>
      <vt:lpstr>Cost Model</vt:lpstr>
      <vt:lpstr>Cost Model</vt:lpstr>
      <vt:lpstr>Cost Model</vt:lpstr>
      <vt:lpstr>Tropos vs. best alternative: 15 year cost comparison Cover Entire Service Territory – Multiple Applications</vt:lpstr>
    </vt:vector>
  </TitlesOfParts>
  <Manager>rob.pilgrim@tropos.com</Manager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Schneider;rob.pilgrim@tropos.com</dc:creator>
  <cp:lastModifiedBy>Adam Guglielmo</cp:lastModifiedBy>
  <cp:revision>260</cp:revision>
  <cp:lastPrinted>2012-07-20T16:20:31Z</cp:lastPrinted>
  <dcterms:created xsi:type="dcterms:W3CDTF">2012-02-07T15:32:06Z</dcterms:created>
  <dcterms:modified xsi:type="dcterms:W3CDTF">2013-11-11T18:45:46Z</dcterms:modified>
</cp:coreProperties>
</file>