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3140968"/>
            <a:ext cx="90364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Microsoft YaHei"/>
              </a:rPr>
              <a:t>project</a:t>
            </a:r>
            <a:r>
              <a:rPr lang="zh-CN" altLang="en-US" dirty="0">
                <a:solidFill>
                  <a:srgbClr val="000000"/>
                </a:solidFill>
                <a:latin typeface="Microsoft YaHei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Microsoft YaHei"/>
              </a:rPr>
              <a:t>xml</a:t>
            </a:r>
            <a:r>
              <a:rPr lang="zh-CN" altLang="en-US" dirty="0">
                <a:solidFill>
                  <a:srgbClr val="000000"/>
                </a:solidFill>
                <a:latin typeface="Microsoft YaHei"/>
              </a:rPr>
              <a:t>文件的根元素，我们主要关心根元素下的子元素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 err="1">
                <a:solidFill>
                  <a:srgbClr val="FF0000"/>
                </a:solidFill>
                <a:latin typeface="Microsoft YaHei"/>
              </a:rPr>
              <a:t>modelVersion</a:t>
            </a:r>
            <a:r>
              <a:rPr lang="zh-CN" altLang="en-US" dirty="0">
                <a:solidFill>
                  <a:srgbClr val="000000"/>
                </a:solidFill>
                <a:latin typeface="Microsoft YaHei"/>
              </a:rPr>
              <a:t>定义了当前</a:t>
            </a:r>
            <a:r>
              <a:rPr lang="en-US" altLang="zh-CN" dirty="0">
                <a:solidFill>
                  <a:srgbClr val="000000"/>
                </a:solidFill>
                <a:latin typeface="Microsoft YaHei"/>
              </a:rPr>
              <a:t>POM</a:t>
            </a:r>
            <a:r>
              <a:rPr lang="zh-CN" altLang="en-US" dirty="0">
                <a:solidFill>
                  <a:srgbClr val="000000"/>
                </a:solidFill>
                <a:latin typeface="Microsoft YaHei"/>
              </a:rPr>
              <a:t>模型的版本，</a:t>
            </a:r>
            <a:r>
              <a:rPr lang="en-US" altLang="zh-CN" dirty="0">
                <a:solidFill>
                  <a:srgbClr val="000000"/>
                </a:solidFill>
                <a:latin typeface="Microsoft YaHei"/>
              </a:rPr>
              <a:t>Maven 2 </a:t>
            </a:r>
            <a:r>
              <a:rPr lang="zh-CN" altLang="en-US" dirty="0">
                <a:solidFill>
                  <a:srgbClr val="000000"/>
                </a:solidFill>
                <a:latin typeface="Microsoft YaHei"/>
              </a:rPr>
              <a:t>或</a:t>
            </a:r>
            <a:r>
              <a:rPr lang="en-US" altLang="zh-CN" dirty="0">
                <a:solidFill>
                  <a:srgbClr val="000000"/>
                </a:solidFill>
                <a:latin typeface="Microsoft YaHei"/>
              </a:rPr>
              <a:t>Maven 3 </a:t>
            </a:r>
            <a:r>
              <a:rPr lang="zh-CN" altLang="en-US" dirty="0">
                <a:solidFill>
                  <a:srgbClr val="000000"/>
                </a:solidFill>
                <a:latin typeface="Microsoft YaHei"/>
              </a:rPr>
              <a:t>只能是</a:t>
            </a:r>
            <a:r>
              <a:rPr lang="en-US" altLang="zh-CN" dirty="0">
                <a:solidFill>
                  <a:srgbClr val="000000"/>
                </a:solidFill>
                <a:latin typeface="Microsoft YaHei"/>
              </a:rPr>
              <a:t>4.0.0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 err="1">
                <a:solidFill>
                  <a:srgbClr val="FF0000"/>
                </a:solidFill>
                <a:latin typeface="Microsoft YaHei"/>
              </a:rPr>
              <a:t>griupId</a:t>
            </a:r>
            <a:r>
              <a:rPr lang="zh-CN" altLang="en-US" dirty="0">
                <a:solidFill>
                  <a:srgbClr val="000000"/>
                </a:solidFill>
                <a:latin typeface="Microsoft YaHei"/>
              </a:rPr>
              <a:t>定义了项目属于哪个组，一般来说这个网网和公司或组织关联，比如说，你所在的公司为</a:t>
            </a:r>
            <a:r>
              <a:rPr lang="en-US" altLang="zh-CN" dirty="0" err="1">
                <a:solidFill>
                  <a:srgbClr val="000000"/>
                </a:solidFill>
                <a:latin typeface="Microsoft YaHei"/>
              </a:rPr>
              <a:t>mycom</a:t>
            </a:r>
            <a:r>
              <a:rPr lang="en-US" altLang="zh-CN" dirty="0">
                <a:solidFill>
                  <a:srgbClr val="000000"/>
                </a:solidFill>
                <a:latin typeface="Microsoft YaHei"/>
              </a:rPr>
              <a:t>.</a:t>
            </a:r>
            <a:r>
              <a:rPr lang="zh-CN" altLang="en-US" dirty="0">
                <a:solidFill>
                  <a:srgbClr val="000000"/>
                </a:solidFill>
                <a:latin typeface="Microsoft YaHei"/>
              </a:rPr>
              <a:t>那就应该定义为</a:t>
            </a:r>
            <a:r>
              <a:rPr lang="en-US" altLang="zh-CN" dirty="0" err="1">
                <a:solidFill>
                  <a:srgbClr val="000000"/>
                </a:solidFill>
                <a:latin typeface="Microsoft YaHei"/>
              </a:rPr>
              <a:t>com.mycom.hellomaven</a:t>
            </a:r>
            <a:r>
              <a:rPr lang="zh-CN" altLang="en-US" dirty="0">
                <a:solidFill>
                  <a:srgbClr val="000000"/>
                </a:solidFill>
                <a:latin typeface="Microsoft YaHei"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latin typeface="Microsoft YaHei"/>
              </a:rPr>
              <a:t>hellomaven</a:t>
            </a:r>
            <a:r>
              <a:rPr lang="zh-CN" altLang="en-US" dirty="0">
                <a:solidFill>
                  <a:srgbClr val="000000"/>
                </a:solidFill>
                <a:latin typeface="Microsoft YaHei"/>
              </a:rPr>
              <a:t>为项目名称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 err="1">
                <a:solidFill>
                  <a:srgbClr val="FF0000"/>
                </a:solidFill>
                <a:latin typeface="Microsoft YaHei"/>
              </a:rPr>
              <a:t>artifactId</a:t>
            </a:r>
            <a:r>
              <a:rPr lang="zh-CN" altLang="en-US" dirty="0">
                <a:solidFill>
                  <a:srgbClr val="000000"/>
                </a:solidFill>
                <a:latin typeface="Microsoft YaHei"/>
              </a:rPr>
              <a:t>定义了当前</a:t>
            </a:r>
            <a:r>
              <a:rPr lang="en-US" altLang="zh-CN" dirty="0">
                <a:solidFill>
                  <a:srgbClr val="000000"/>
                </a:solidFill>
                <a:latin typeface="Microsoft YaHei"/>
              </a:rPr>
              <a:t>Maven</a:t>
            </a:r>
            <a:r>
              <a:rPr lang="zh-CN" altLang="en-US" dirty="0">
                <a:solidFill>
                  <a:srgbClr val="000000"/>
                </a:solidFill>
                <a:latin typeface="Microsoft YaHei"/>
              </a:rPr>
              <a:t>项目在组中的唯一</a:t>
            </a:r>
            <a:r>
              <a:rPr lang="en-US" altLang="zh-CN" dirty="0">
                <a:solidFill>
                  <a:srgbClr val="000000"/>
                </a:solidFill>
                <a:latin typeface="Microsoft YaHei"/>
              </a:rPr>
              <a:t>id</a:t>
            </a:r>
            <a:r>
              <a:rPr lang="zh-CN" altLang="en-US" dirty="0">
                <a:solidFill>
                  <a:srgbClr val="000000"/>
                </a:solidFill>
                <a:latin typeface="Microsoft YaHei"/>
              </a:rPr>
              <a:t>，例如</a:t>
            </a:r>
            <a:r>
              <a:rPr lang="en-US" altLang="zh-CN" dirty="0" err="1">
                <a:solidFill>
                  <a:srgbClr val="000000"/>
                </a:solidFill>
                <a:latin typeface="Microsoft YaHei"/>
              </a:rPr>
              <a:t>HelloMaven</a:t>
            </a:r>
            <a:r>
              <a:rPr lang="zh-CN" altLang="en-US" dirty="0">
                <a:solidFill>
                  <a:srgbClr val="000000"/>
                </a:solidFill>
                <a:latin typeface="Microsoft YaHei"/>
              </a:rPr>
              <a:t>这个项目，我则把他定义为</a:t>
            </a:r>
            <a:r>
              <a:rPr lang="en-US" altLang="zh-CN" dirty="0">
                <a:solidFill>
                  <a:srgbClr val="000000"/>
                </a:solidFill>
                <a:latin typeface="Microsoft YaHei"/>
              </a:rPr>
              <a:t>hello-maven</a:t>
            </a:r>
            <a:r>
              <a:rPr lang="zh-CN" altLang="en-US" dirty="0">
                <a:solidFill>
                  <a:srgbClr val="000000"/>
                </a:solidFill>
                <a:latin typeface="Microsoft YaHei"/>
              </a:rPr>
              <a:t>，还例如</a:t>
            </a:r>
            <a:r>
              <a:rPr lang="en-US" altLang="zh-CN" dirty="0">
                <a:solidFill>
                  <a:srgbClr val="000000"/>
                </a:solidFill>
                <a:latin typeface="Microsoft YaHei"/>
              </a:rPr>
              <a:t>spring</a:t>
            </a:r>
            <a:r>
              <a:rPr lang="zh-CN" altLang="en-US" dirty="0">
                <a:solidFill>
                  <a:srgbClr val="000000"/>
                </a:solidFill>
                <a:latin typeface="Microsoft YaHei"/>
              </a:rPr>
              <a:t>项目，他的</a:t>
            </a:r>
            <a:r>
              <a:rPr lang="en-US" altLang="zh-CN" dirty="0" err="1">
                <a:solidFill>
                  <a:srgbClr val="000000"/>
                </a:solidFill>
                <a:latin typeface="Microsoft YaHei"/>
              </a:rPr>
              <a:t>groupId</a:t>
            </a:r>
            <a:r>
              <a:rPr lang="zh-CN" altLang="en-US" dirty="0">
                <a:solidFill>
                  <a:srgbClr val="000000"/>
                </a:solidFill>
                <a:latin typeface="Microsoft YaHei"/>
              </a:rPr>
              <a:t>为</a:t>
            </a:r>
            <a:r>
              <a:rPr lang="en-US" altLang="zh-CN" dirty="0" err="1">
                <a:solidFill>
                  <a:srgbClr val="000000"/>
                </a:solidFill>
                <a:latin typeface="Microsoft YaHei"/>
              </a:rPr>
              <a:t>org.springframework</a:t>
            </a:r>
            <a:r>
              <a:rPr lang="zh-CN" altLang="en-US" dirty="0">
                <a:solidFill>
                  <a:srgbClr val="000000"/>
                </a:solidFill>
                <a:latin typeface="Microsoft YaHei"/>
              </a:rPr>
              <a:t>，对于</a:t>
            </a:r>
            <a:r>
              <a:rPr lang="en-US" altLang="zh-CN" dirty="0">
                <a:solidFill>
                  <a:srgbClr val="000000"/>
                </a:solidFill>
                <a:latin typeface="Microsoft YaHei"/>
              </a:rPr>
              <a:t>content</a:t>
            </a:r>
            <a:r>
              <a:rPr lang="zh-CN" altLang="en-US" dirty="0">
                <a:solidFill>
                  <a:srgbClr val="000000"/>
                </a:solidFill>
                <a:latin typeface="Microsoft YaHei"/>
              </a:rPr>
              <a:t>项目来说</a:t>
            </a:r>
            <a:r>
              <a:rPr lang="en-US" altLang="zh-CN" dirty="0" err="1">
                <a:solidFill>
                  <a:srgbClr val="000000"/>
                </a:solidFill>
                <a:latin typeface="Microsoft YaHei"/>
              </a:rPr>
              <a:t>artifactId</a:t>
            </a:r>
            <a:r>
              <a:rPr lang="zh-CN" altLang="en-US" dirty="0">
                <a:solidFill>
                  <a:srgbClr val="000000"/>
                </a:solidFill>
                <a:latin typeface="Microsoft YaHei"/>
              </a:rPr>
              <a:t>则为</a:t>
            </a:r>
            <a:r>
              <a:rPr lang="en-US" altLang="zh-CN" dirty="0">
                <a:solidFill>
                  <a:srgbClr val="000000"/>
                </a:solidFill>
                <a:latin typeface="Microsoft YaHei"/>
              </a:rPr>
              <a:t>spring-content</a:t>
            </a:r>
            <a:r>
              <a:rPr lang="zh-CN" altLang="en-US" dirty="0">
                <a:solidFill>
                  <a:srgbClr val="000000"/>
                </a:solidFill>
                <a:latin typeface="Microsoft YaHei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icrosoft YaHei"/>
              </a:rPr>
              <a:t>web</a:t>
            </a:r>
            <a:r>
              <a:rPr lang="zh-CN" altLang="en-US" dirty="0">
                <a:solidFill>
                  <a:srgbClr val="000000"/>
                </a:solidFill>
                <a:latin typeface="Microsoft YaHei"/>
              </a:rPr>
              <a:t>项目则为</a:t>
            </a:r>
            <a:r>
              <a:rPr lang="en-US" altLang="zh-CN" dirty="0">
                <a:solidFill>
                  <a:srgbClr val="000000"/>
                </a:solidFill>
                <a:latin typeface="Microsoft YaHei"/>
              </a:rPr>
              <a:t>spring-web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4982" y="188640"/>
            <a:ext cx="8783421" cy="26930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&lt;?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xml version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="1.0"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encoding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="UTF-8"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?&gt;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&lt;project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xmlns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="http://maven.apache.org/POM/4.0.0"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xmlns: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xsi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="http://www.w3.org/2001/XMLSchema-instance"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xsi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:schemaLocation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="http://maven.apache.org/POM/4.0.0 http://maven.apache.org/xsd/maven-4.0.0.xsd"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&lt;modelVersion&gt;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4.0.0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&lt;/modelVersion&gt;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&lt;groupId&gt;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xufeifei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&lt;/groupId&gt;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&lt;artifactId&gt;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feifei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&lt;/artifactId&gt;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&lt;version&gt;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1.0-SNAPSHOT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&lt;/version&gt;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&lt;/project&gt;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223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73" y="131664"/>
            <a:ext cx="8676456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在不同的教程中到了在</a:t>
            </a:r>
            <a:r>
              <a:rPr lang="en-US" altLang="zh-CN" dirty="0" smtClean="0"/>
              <a:t>IDE</a:t>
            </a:r>
            <a:r>
              <a:rPr lang="zh-CN" altLang="en-US" dirty="0" smtClean="0"/>
              <a:t>中对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配置，主要提到了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项，具体的含义解释如下。</a:t>
            </a:r>
            <a:endParaRPr lang="en-US" altLang="zh-CN" dirty="0"/>
          </a:p>
          <a:p>
            <a:r>
              <a:rPr lang="en-US" altLang="zh-CN" dirty="0" smtClean="0"/>
              <a:t>Maven home directory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文件路径。</a:t>
            </a:r>
            <a:endParaRPr lang="en-US" altLang="zh-CN" dirty="0" smtClean="0"/>
          </a:p>
          <a:p>
            <a:r>
              <a:rPr lang="en-US" altLang="zh-CN" dirty="0" smtClean="0"/>
              <a:t>User setting file</a:t>
            </a:r>
            <a:r>
              <a:rPr lang="zh-CN" altLang="en-US" dirty="0" smtClean="0"/>
              <a:t>为用户设置文件存放</a:t>
            </a:r>
            <a:endParaRPr lang="en-US" altLang="zh-CN" dirty="0" smtClean="0"/>
          </a:p>
          <a:p>
            <a:r>
              <a:rPr lang="en-US" altLang="zh-CN" dirty="0" smtClean="0"/>
              <a:t>Local repository</a:t>
            </a:r>
            <a:r>
              <a:rPr lang="zh-CN" altLang="en-US" dirty="0" smtClean="0"/>
              <a:t>为架包存放路径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700808"/>
            <a:ext cx="8208911" cy="1271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5" y="3212976"/>
            <a:ext cx="867645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打开新项目时，不要只选择</a:t>
            </a:r>
            <a:r>
              <a:rPr lang="en-US" altLang="zh-CN" dirty="0" smtClean="0"/>
              <a:t>pom.xml,</a:t>
            </a:r>
            <a:r>
              <a:rPr lang="zh-CN" altLang="en-US" dirty="0" smtClean="0"/>
              <a:t>而是要选择整个的文件夹。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90" y="3789040"/>
            <a:ext cx="38290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04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04664"/>
            <a:ext cx="8424936" cy="39703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控制反转是组件对象的控制权从程序员转移到容器。通过容器来实现对象的装配和管理。</a:t>
            </a:r>
            <a:r>
              <a:rPr lang="zh-CN" altLang="en-US" dirty="0"/>
              <a:t>其主要实现方式有两种：</a:t>
            </a:r>
            <a:r>
              <a:rPr lang="en-US" altLang="zh-CN" dirty="0"/>
              <a:t>&lt;1&gt;</a:t>
            </a:r>
            <a:r>
              <a:rPr lang="zh-CN" altLang="en-US" dirty="0"/>
              <a:t>依赖查找（</a:t>
            </a:r>
            <a:r>
              <a:rPr lang="en-US" altLang="zh-CN" dirty="0"/>
              <a:t>Dependency Lookup</a:t>
            </a:r>
            <a:r>
              <a:rPr lang="zh-CN" altLang="en-US" dirty="0"/>
              <a:t>）：</a:t>
            </a:r>
            <a:r>
              <a:rPr lang="zh-CN" altLang="en-US" b="1" dirty="0"/>
              <a:t>容器</a:t>
            </a:r>
            <a:r>
              <a:rPr lang="zh-CN" altLang="en-US" dirty="0"/>
              <a:t>提供回调接口和上下文环境给</a:t>
            </a:r>
            <a:r>
              <a:rPr lang="zh-CN" altLang="en-US" b="1" dirty="0"/>
              <a:t>组件</a:t>
            </a:r>
            <a:r>
              <a:rPr lang="zh-CN" altLang="en-US" dirty="0" smtClean="0"/>
              <a:t>。</a:t>
            </a:r>
            <a:r>
              <a:rPr lang="en-US" altLang="zh-CN" dirty="0" smtClean="0"/>
              <a:t>&lt;</a:t>
            </a:r>
            <a:r>
              <a:rPr lang="en-US" altLang="zh-CN" dirty="0"/>
              <a:t>2&gt;</a:t>
            </a:r>
            <a:r>
              <a:rPr lang="zh-CN" altLang="en-US" dirty="0"/>
              <a:t>依赖注入（</a:t>
            </a:r>
            <a:r>
              <a:rPr lang="en-US" altLang="zh-CN" dirty="0"/>
              <a:t>Dependency Injection</a:t>
            </a:r>
            <a:r>
              <a:rPr lang="zh-CN" altLang="en-US" dirty="0"/>
              <a:t>）：组件不做定位查询，只提供普通的</a:t>
            </a:r>
            <a:r>
              <a:rPr lang="en-US" altLang="zh-CN" dirty="0"/>
              <a:t>Java</a:t>
            </a:r>
            <a:r>
              <a:rPr lang="zh-CN" altLang="en-US" dirty="0"/>
              <a:t>方法让容器去决定依赖关系。后者是时下最流行的</a:t>
            </a:r>
            <a:r>
              <a:rPr lang="en-US" altLang="zh-CN" dirty="0" err="1"/>
              <a:t>IoC</a:t>
            </a:r>
            <a:r>
              <a:rPr lang="zh-CN" altLang="en-US" dirty="0"/>
              <a:t>类型，其又有接口注入（</a:t>
            </a:r>
            <a:r>
              <a:rPr lang="en-US" altLang="zh-CN" dirty="0"/>
              <a:t>Interface Injection</a:t>
            </a:r>
            <a:r>
              <a:rPr lang="zh-CN" altLang="en-US" dirty="0"/>
              <a:t>），设值注入（</a:t>
            </a:r>
            <a:r>
              <a:rPr lang="en-US" altLang="zh-CN" dirty="0"/>
              <a:t>Setter Injection</a:t>
            </a:r>
            <a:r>
              <a:rPr lang="zh-CN" altLang="en-US" dirty="0"/>
              <a:t>）和构造子注入（</a:t>
            </a:r>
            <a:r>
              <a:rPr lang="en-US" altLang="zh-CN" dirty="0"/>
              <a:t>Constructor Injection</a:t>
            </a:r>
            <a:r>
              <a:rPr lang="zh-CN" altLang="en-US" dirty="0"/>
              <a:t>）三种方式</a:t>
            </a:r>
            <a:r>
              <a:rPr lang="zh-CN" altLang="en-US" dirty="0" smtClean="0"/>
              <a:t>。现在对于查询和注入的概念还是不能理解依赖注入比较容易理解，我只需要暴露方法或接口给容器，容器会在初始化时组装。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理解依赖注入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依赖注入：容器</a:t>
            </a:r>
            <a:r>
              <a:rPr lang="zh-CN" altLang="en-US" dirty="0"/>
              <a:t>全权负责依赖查询，受管组件只需要暴露</a:t>
            </a:r>
            <a:r>
              <a:rPr lang="en-US" altLang="zh-CN" dirty="0"/>
              <a:t>JavaBean</a:t>
            </a:r>
            <a:r>
              <a:rPr lang="zh-CN" altLang="en-US" dirty="0"/>
              <a:t>的</a:t>
            </a:r>
            <a:r>
              <a:rPr lang="en-US" altLang="zh-CN" dirty="0"/>
              <a:t>setter</a:t>
            </a:r>
            <a:r>
              <a:rPr lang="zh-CN" altLang="en-US" dirty="0"/>
              <a:t>方法或者带参数的构造子或者接口，使容器可以在初始化时组装</a:t>
            </a:r>
            <a:r>
              <a:rPr lang="zh-CN" altLang="en-US" b="1" dirty="0"/>
              <a:t>对象</a:t>
            </a:r>
            <a:r>
              <a:rPr lang="zh-CN" altLang="en-US" dirty="0"/>
              <a:t>的依赖关系。其与依赖查找方式相比，主要优势为：</a:t>
            </a:r>
            <a:r>
              <a:rPr lang="en-US" altLang="zh-CN" dirty="0"/>
              <a:t>&lt;1&gt;</a:t>
            </a:r>
            <a:r>
              <a:rPr lang="zh-CN" altLang="en-US" dirty="0"/>
              <a:t>查找定位操作与应用代码完全无关。</a:t>
            </a:r>
            <a:r>
              <a:rPr lang="en-US" altLang="zh-CN" dirty="0"/>
              <a:t>&lt;2&gt;</a:t>
            </a:r>
            <a:r>
              <a:rPr lang="zh-CN" altLang="en-US" dirty="0"/>
              <a:t>不依赖于容器的</a:t>
            </a:r>
            <a:r>
              <a:rPr lang="en-US" altLang="zh-CN" dirty="0"/>
              <a:t>API</a:t>
            </a:r>
            <a:r>
              <a:rPr lang="zh-CN" altLang="en-US" dirty="0"/>
              <a:t>，可以很容易地在任何容器以外使用应用对象。</a:t>
            </a:r>
            <a:r>
              <a:rPr lang="en-US" altLang="zh-CN" dirty="0"/>
              <a:t>&lt;3&gt;</a:t>
            </a:r>
            <a:r>
              <a:rPr lang="zh-CN" altLang="en-US" dirty="0"/>
              <a:t>不需要特殊的接口，绝大多数对象可以做到完全不必依赖容器。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04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8864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13F3F"/>
                </a:solidFill>
                <a:latin typeface="Helvetica Neue"/>
              </a:rPr>
              <a:t>在</a:t>
            </a:r>
            <a:r>
              <a:rPr lang="en-US" altLang="zh-CN" dirty="0">
                <a:solidFill>
                  <a:srgbClr val="413F3F"/>
                </a:solidFill>
                <a:latin typeface="Helvetica Neue"/>
              </a:rPr>
              <a:t>Spring</a:t>
            </a:r>
            <a:r>
              <a:rPr lang="zh-CN" altLang="en-US" dirty="0">
                <a:solidFill>
                  <a:srgbClr val="413F3F"/>
                </a:solidFill>
                <a:latin typeface="Helvetica Neue"/>
              </a:rPr>
              <a:t>中，每个</a:t>
            </a:r>
            <a:r>
              <a:rPr lang="en-US" altLang="zh-CN" dirty="0">
                <a:solidFill>
                  <a:srgbClr val="413F3F"/>
                </a:solidFill>
                <a:latin typeface="Helvetica Neue"/>
              </a:rPr>
              <a:t>bean</a:t>
            </a:r>
            <a:r>
              <a:rPr lang="zh-CN" altLang="en-US" dirty="0">
                <a:solidFill>
                  <a:srgbClr val="413F3F"/>
                </a:solidFill>
                <a:latin typeface="Helvetica Neue"/>
              </a:rPr>
              <a:t>代表一个对象的实例，默认是单例模式，即在程序的生命周期内，所有的对象都只有一个实例，进行重复使用。通过配置</a:t>
            </a:r>
            <a:r>
              <a:rPr lang="en-US" altLang="zh-CN" dirty="0">
                <a:solidFill>
                  <a:srgbClr val="413F3F"/>
                </a:solidFill>
                <a:latin typeface="Helvetica Neue"/>
              </a:rPr>
              <a:t>bean</a:t>
            </a:r>
            <a:r>
              <a:rPr lang="zh-CN" altLang="en-US" dirty="0">
                <a:solidFill>
                  <a:srgbClr val="413F3F"/>
                </a:solidFill>
                <a:latin typeface="Helvetica Neue"/>
              </a:rPr>
              <a:t>，</a:t>
            </a:r>
            <a:r>
              <a:rPr lang="en-US" altLang="zh-CN" dirty="0" err="1">
                <a:solidFill>
                  <a:srgbClr val="413F3F"/>
                </a:solidFill>
                <a:latin typeface="Helvetica Neue"/>
              </a:rPr>
              <a:t>IoC</a:t>
            </a:r>
            <a:r>
              <a:rPr lang="zh-CN" altLang="en-US" dirty="0">
                <a:solidFill>
                  <a:srgbClr val="413F3F"/>
                </a:solidFill>
                <a:latin typeface="Helvetica Neue"/>
              </a:rPr>
              <a:t>容器在启动的时候会根据配置生成</a:t>
            </a:r>
            <a:r>
              <a:rPr lang="en-US" altLang="zh-CN" dirty="0">
                <a:solidFill>
                  <a:srgbClr val="413F3F"/>
                </a:solidFill>
                <a:latin typeface="Helvetica Neue"/>
              </a:rPr>
              <a:t>bean</a:t>
            </a:r>
            <a:r>
              <a:rPr lang="zh-CN" altLang="en-US" dirty="0">
                <a:solidFill>
                  <a:srgbClr val="413F3F"/>
                </a:solidFill>
                <a:latin typeface="Helvetica Neue"/>
              </a:rPr>
              <a:t>实例。具体的配置语法参考</a:t>
            </a:r>
            <a:r>
              <a:rPr lang="en-US" altLang="zh-CN" dirty="0">
                <a:solidFill>
                  <a:srgbClr val="413F3F"/>
                </a:solidFill>
                <a:latin typeface="Helvetica Neue"/>
              </a:rPr>
              <a:t>Spring</a:t>
            </a:r>
            <a:r>
              <a:rPr lang="zh-CN" altLang="en-US" dirty="0">
                <a:solidFill>
                  <a:srgbClr val="413F3F"/>
                </a:solidFill>
                <a:latin typeface="Helvetica Neue"/>
              </a:rPr>
              <a:t>文档。这里只要知道</a:t>
            </a:r>
            <a:r>
              <a:rPr lang="en-US" altLang="zh-CN" dirty="0" err="1">
                <a:solidFill>
                  <a:srgbClr val="413F3F"/>
                </a:solidFill>
                <a:latin typeface="Helvetica Neue"/>
              </a:rPr>
              <a:t>IoC</a:t>
            </a:r>
            <a:r>
              <a:rPr lang="zh-CN" altLang="en-US" dirty="0">
                <a:solidFill>
                  <a:srgbClr val="413F3F"/>
                </a:solidFill>
                <a:latin typeface="Helvetica Neue"/>
              </a:rPr>
              <a:t>容器会根据配置创建</a:t>
            </a:r>
            <a:r>
              <a:rPr lang="en-US" altLang="zh-CN" dirty="0" err="1"/>
              <a:t>MovieFinder</a:t>
            </a:r>
            <a:r>
              <a:rPr lang="zh-CN" altLang="en-US" dirty="0">
                <a:solidFill>
                  <a:srgbClr val="413F3F"/>
                </a:solidFill>
                <a:latin typeface="Helvetica Neue"/>
              </a:rPr>
              <a:t>，在运行的时候把</a:t>
            </a:r>
            <a:r>
              <a:rPr lang="en-US" altLang="zh-CN" dirty="0" err="1"/>
              <a:t>MovieFinder</a:t>
            </a:r>
            <a:r>
              <a:rPr lang="zh-CN" altLang="en-US" dirty="0">
                <a:solidFill>
                  <a:srgbClr val="413F3F"/>
                </a:solidFill>
                <a:latin typeface="Helvetica Neue"/>
              </a:rPr>
              <a:t>赋值给</a:t>
            </a:r>
            <a:r>
              <a:rPr lang="en-US" altLang="zh-CN" dirty="0" err="1"/>
              <a:t>MovieLister</a:t>
            </a:r>
            <a:r>
              <a:rPr lang="zh-CN" altLang="en-US" dirty="0">
                <a:solidFill>
                  <a:srgbClr val="413F3F"/>
                </a:solidFill>
                <a:latin typeface="Helvetica Neue"/>
              </a:rPr>
              <a:t>的</a:t>
            </a:r>
            <a:r>
              <a:rPr lang="en-US" altLang="zh-CN" dirty="0"/>
              <a:t>finder</a:t>
            </a:r>
            <a:r>
              <a:rPr lang="zh-CN" altLang="en-US" dirty="0">
                <a:solidFill>
                  <a:srgbClr val="413F3F"/>
                </a:solidFill>
                <a:latin typeface="Helvetica Neue"/>
              </a:rPr>
              <a:t>属性，完成依赖注入的过程</a:t>
            </a:r>
            <a:r>
              <a:rPr lang="zh-CN" altLang="en-US" dirty="0" smtClean="0">
                <a:solidFill>
                  <a:srgbClr val="413F3F"/>
                </a:solidFill>
                <a:latin typeface="Helvetica Neue"/>
              </a:rPr>
              <a:t>。</a:t>
            </a:r>
            <a:endParaRPr lang="zh-CN" altLang="en-US" dirty="0"/>
          </a:p>
        </p:txBody>
      </p:sp>
      <p:pic>
        <p:nvPicPr>
          <p:cNvPr id="1026" name="Picture 2" descr="图2：IOC解耦过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454" y="2603503"/>
            <a:ext cx="4399649" cy="216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图1：软件系统中耦合的对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32766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04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98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451</Words>
  <Application>Microsoft Office PowerPoint</Application>
  <PresentationFormat>全屏显示(4:3)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administer</dc:creator>
  <cp:lastModifiedBy>guan</cp:lastModifiedBy>
  <cp:revision>8</cp:revision>
  <dcterms:created xsi:type="dcterms:W3CDTF">2016-06-21T01:53:21Z</dcterms:created>
  <dcterms:modified xsi:type="dcterms:W3CDTF">2016-06-22T09:38:47Z</dcterms:modified>
</cp:coreProperties>
</file>