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 id="2147483713" r:id="rId2"/>
  </p:sldMasterIdLst>
  <p:notesMasterIdLst>
    <p:notesMasterId r:id="rId19"/>
  </p:notesMasterIdLst>
  <p:sldIdLst>
    <p:sldId id="277" r:id="rId3"/>
    <p:sldId id="339" r:id="rId4"/>
    <p:sldId id="340" r:id="rId5"/>
    <p:sldId id="343" r:id="rId6"/>
    <p:sldId id="331" r:id="rId7"/>
    <p:sldId id="344" r:id="rId8"/>
    <p:sldId id="329" r:id="rId9"/>
    <p:sldId id="323" r:id="rId10"/>
    <p:sldId id="342" r:id="rId11"/>
    <p:sldId id="319" r:id="rId12"/>
    <p:sldId id="347" r:id="rId13"/>
    <p:sldId id="326" r:id="rId14"/>
    <p:sldId id="345" r:id="rId15"/>
    <p:sldId id="346" r:id="rId16"/>
    <p:sldId id="322" r:id="rId17"/>
    <p:sldId id="341" r:id="rId1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7093"/>
    <a:srgbClr val="ECEBEB"/>
    <a:srgbClr val="FDFDFD"/>
    <a:srgbClr val="FAF9F9"/>
    <a:srgbClr val="113E5B"/>
    <a:srgbClr val="0563C1"/>
    <a:srgbClr val="002060"/>
    <a:srgbClr val="990000"/>
    <a:srgbClr val="0D2031"/>
    <a:srgbClr val="122D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87" autoAdjust="0"/>
    <p:restoredTop sz="96370" autoAdjust="0"/>
  </p:normalViewPr>
  <p:slideViewPr>
    <p:cSldViewPr snapToGrid="0">
      <p:cViewPr varScale="1">
        <p:scale>
          <a:sx n="66" d="100"/>
          <a:sy n="66" d="100"/>
        </p:scale>
        <p:origin x="92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72" tIns="46586" rIns="93172" bIns="46586" rtlCol="0"/>
          <a:lstStyle>
            <a:lvl1pPr algn="r">
              <a:defRPr sz="1300"/>
            </a:lvl1pPr>
          </a:lstStyle>
          <a:p>
            <a:fld id="{38ADC01D-9785-4840-B229-DA46AE90CF45}" type="datetimeFigureOut">
              <a:rPr lang="en-US" smtClean="0"/>
              <a:t>11/8/2019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2" tIns="46586" rIns="93172" bIns="465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2" tIns="46586" rIns="93172" bIns="46586"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2" tIns="46586" rIns="93172" bIns="46586" rtlCol="0" anchor="b"/>
          <a:lstStyle>
            <a:lvl1pPr algn="r">
              <a:defRPr sz="1300"/>
            </a:lvl1pPr>
          </a:lstStyle>
          <a:p>
            <a:fld id="{773893BA-B609-4C2A-BF80-D2C6CE543730}" type="slidenum">
              <a:rPr lang="en-US" smtClean="0"/>
              <a:t>‹#›</a:t>
            </a:fld>
            <a:endParaRPr lang="en-US"/>
          </a:p>
        </p:txBody>
      </p:sp>
    </p:spTree>
    <p:extLst>
      <p:ext uri="{BB962C8B-B14F-4D97-AF65-F5344CB8AC3E}">
        <p14:creationId xmlns:p14="http://schemas.microsoft.com/office/powerpoint/2010/main" val="858588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483730" lvl="1"/>
            <a:endParaRPr lang="en-US" baseline="0" dirty="0"/>
          </a:p>
        </p:txBody>
      </p:sp>
    </p:spTree>
    <p:extLst>
      <p:ext uri="{BB962C8B-B14F-4D97-AF65-F5344CB8AC3E}">
        <p14:creationId xmlns:p14="http://schemas.microsoft.com/office/powerpoint/2010/main" val="3332640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a:defRPr/>
            </a:pPr>
            <a:fld id="{F876D4B8-3D7E-42E7-AF06-6D9133F7F081}" type="slidenum">
              <a:rPr lang="en-US" smtClean="0"/>
              <a:pPr>
                <a:defRPr/>
              </a:pPr>
              <a:t>16</a:t>
            </a:fld>
            <a:endParaRPr lang="en-US"/>
          </a:p>
        </p:txBody>
      </p:sp>
    </p:spTree>
    <p:extLst>
      <p:ext uri="{BB962C8B-B14F-4D97-AF65-F5344CB8AC3E}">
        <p14:creationId xmlns:p14="http://schemas.microsoft.com/office/powerpoint/2010/main" val="1542233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a:t>
            </a:fld>
            <a:endParaRPr lang="en-US" dirty="0"/>
          </a:p>
        </p:txBody>
      </p:sp>
    </p:spTree>
    <p:extLst>
      <p:ext uri="{BB962C8B-B14F-4D97-AF65-F5344CB8AC3E}">
        <p14:creationId xmlns:p14="http://schemas.microsoft.com/office/powerpoint/2010/main" val="2134811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a:t>
            </a:fld>
            <a:endParaRPr lang="en-US" dirty="0"/>
          </a:p>
        </p:txBody>
      </p:sp>
    </p:spTree>
    <p:extLst>
      <p:ext uri="{BB962C8B-B14F-4D97-AF65-F5344CB8AC3E}">
        <p14:creationId xmlns:p14="http://schemas.microsoft.com/office/powerpoint/2010/main" val="2306671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9478"/>
            <a:endParaRPr lang="en-US" dirty="0"/>
          </a:p>
        </p:txBody>
      </p:sp>
      <p:sp>
        <p:nvSpPr>
          <p:cNvPr id="4" name="Slide Number Placeholder 3"/>
          <p:cNvSpPr>
            <a:spLocks noGrp="1"/>
          </p:cNvSpPr>
          <p:nvPr>
            <p:ph type="sldNum" sz="quarter" idx="10"/>
          </p:nvPr>
        </p:nvSpPr>
        <p:spPr/>
        <p:txBody>
          <a:bodyPr/>
          <a:lstStyle/>
          <a:p>
            <a:fld id="{FAF087FE-D91D-4C20-A106-F40803AAD1EF}" type="slidenum">
              <a:rPr lang="en-US" smtClean="0"/>
              <a:t>4</a:t>
            </a:fld>
            <a:endParaRPr lang="en-US" dirty="0"/>
          </a:p>
        </p:txBody>
      </p:sp>
    </p:spTree>
    <p:extLst>
      <p:ext uri="{BB962C8B-B14F-4D97-AF65-F5344CB8AC3E}">
        <p14:creationId xmlns:p14="http://schemas.microsoft.com/office/powerpoint/2010/main" val="4149219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03D1C-58D3-4A3B-99F4-FCC6CCBDD28D}" type="slidenum">
              <a:rPr lang="en-US" smtClean="0"/>
              <a:t>8</a:t>
            </a:fld>
            <a:endParaRPr lang="en-US" dirty="0"/>
          </a:p>
        </p:txBody>
      </p:sp>
    </p:spTree>
    <p:extLst>
      <p:ext uri="{BB962C8B-B14F-4D97-AF65-F5344CB8AC3E}">
        <p14:creationId xmlns:p14="http://schemas.microsoft.com/office/powerpoint/2010/main" val="1483654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03D1C-58D3-4A3B-99F4-FCC6CCBDD28D}" type="slidenum">
              <a:rPr lang="en-US" smtClean="0"/>
              <a:t>9</a:t>
            </a:fld>
            <a:endParaRPr lang="en-US" dirty="0"/>
          </a:p>
        </p:txBody>
      </p:sp>
    </p:spTree>
    <p:extLst>
      <p:ext uri="{BB962C8B-B14F-4D97-AF65-F5344CB8AC3E}">
        <p14:creationId xmlns:p14="http://schemas.microsoft.com/office/powerpoint/2010/main" val="289577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C4A1A74-AA5C-4A98-ABDC-A7D7BDD5EB5C}" type="slidenum">
              <a:rPr lang="en-US" smtClean="0"/>
              <a:t>10</a:t>
            </a:fld>
            <a:endParaRPr lang="en-US"/>
          </a:p>
        </p:txBody>
      </p:sp>
    </p:spTree>
    <p:extLst>
      <p:ext uri="{BB962C8B-B14F-4D97-AF65-F5344CB8AC3E}">
        <p14:creationId xmlns:p14="http://schemas.microsoft.com/office/powerpoint/2010/main" val="674733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03D1C-58D3-4A3B-99F4-FCC6CCBDD28D}" type="slidenum">
              <a:rPr lang="en-US" smtClean="0"/>
              <a:t>12</a:t>
            </a:fld>
            <a:endParaRPr lang="en-US" dirty="0"/>
          </a:p>
        </p:txBody>
      </p:sp>
    </p:spTree>
    <p:extLst>
      <p:ext uri="{BB962C8B-B14F-4D97-AF65-F5344CB8AC3E}">
        <p14:creationId xmlns:p14="http://schemas.microsoft.com/office/powerpoint/2010/main" val="424875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C4A1A74-AA5C-4A98-ABDC-A7D7BDD5EB5C}" type="slidenum">
              <a:rPr lang="en-US" smtClean="0"/>
              <a:t>15</a:t>
            </a:fld>
            <a:endParaRPr lang="en-US"/>
          </a:p>
        </p:txBody>
      </p:sp>
    </p:spTree>
    <p:extLst>
      <p:ext uri="{BB962C8B-B14F-4D97-AF65-F5344CB8AC3E}">
        <p14:creationId xmlns:p14="http://schemas.microsoft.com/office/powerpoint/2010/main" val="3179365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C5E259-D071-44D4-944F-B46E28397333}" type="datetime1">
              <a:rPr lang="en-US" smtClean="0"/>
              <a:t>11/8/2019</a:t>
            </a:fld>
            <a:endParaRPr lang="en-US" dirty="0"/>
          </a:p>
        </p:txBody>
      </p:sp>
      <p:sp>
        <p:nvSpPr>
          <p:cNvPr id="5" name="Footer Placeholder 4"/>
          <p:cNvSpPr>
            <a:spLocks noGrp="1"/>
          </p:cNvSpPr>
          <p:nvPr>
            <p:ph type="ftr" sz="quarter" idx="11"/>
          </p:nvPr>
        </p:nvSpPr>
        <p:spPr>
          <a:xfrm>
            <a:off x="7596230" y="6492875"/>
            <a:ext cx="4114800" cy="365125"/>
          </a:xfrm>
        </p:spPr>
        <p:txBody>
          <a:bodyPr/>
          <a:lstStyle/>
          <a:p>
            <a:r>
              <a:rPr lang="en-US"/>
              <a:t>DOE CODE: Software Services Platform and Search Tool</a:t>
            </a:r>
            <a:endParaRPr lang="en-US" dirty="0"/>
          </a:p>
        </p:txBody>
      </p:sp>
      <p:sp>
        <p:nvSpPr>
          <p:cNvPr id="6" name="Slide Number Placeholder 5"/>
          <p:cNvSpPr>
            <a:spLocks noGrp="1"/>
          </p:cNvSpPr>
          <p:nvPr>
            <p:ph type="sldNum" sz="quarter" idx="12"/>
          </p:nvPr>
        </p:nvSpPr>
        <p:spPr>
          <a:xfrm>
            <a:off x="11711030" y="6492874"/>
            <a:ext cx="480969" cy="365125"/>
          </a:xfrm>
        </p:spPr>
        <p:txBody>
          <a:bodyPr/>
          <a:lstStyle/>
          <a:p>
            <a:fld id="{C8E06E48-51CC-4B04-A17C-41BFF93FA172}" type="slidenum">
              <a:rPr lang="en-US" smtClean="0"/>
              <a:pPr/>
              <a:t>‹#›</a:t>
            </a:fld>
            <a:endParaRPr lang="en-US" dirty="0"/>
          </a:p>
        </p:txBody>
      </p:sp>
    </p:spTree>
    <p:extLst>
      <p:ext uri="{BB962C8B-B14F-4D97-AF65-F5344CB8AC3E}">
        <p14:creationId xmlns:p14="http://schemas.microsoft.com/office/powerpoint/2010/main" val="1812768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2C5A3-4778-4F88-8608-7B8CEE9D2A74}" type="datetime1">
              <a:rPr lang="en-US" smtClean="0"/>
              <a:t>11/8/2019</a:t>
            </a:fld>
            <a:endParaRPr lang="en-US" dirty="0"/>
          </a:p>
        </p:txBody>
      </p:sp>
      <p:sp>
        <p:nvSpPr>
          <p:cNvPr id="5" name="Footer Placeholder 4"/>
          <p:cNvSpPr>
            <a:spLocks noGrp="1"/>
          </p:cNvSpPr>
          <p:nvPr>
            <p:ph type="ftr" sz="quarter" idx="11"/>
          </p:nvPr>
        </p:nvSpPr>
        <p:spPr/>
        <p:txBody>
          <a:bodyPr/>
          <a:lstStyle/>
          <a:p>
            <a:r>
              <a:rPr lang="en-US"/>
              <a:t>DOE CODE: Software Services Platform and Search Tool</a:t>
            </a:r>
            <a:endParaRPr lang="en-US" dirty="0"/>
          </a:p>
        </p:txBody>
      </p:sp>
      <p:sp>
        <p:nvSpPr>
          <p:cNvPr id="6" name="Slide Number Placeholder 5"/>
          <p:cNvSpPr>
            <a:spLocks noGrp="1"/>
          </p:cNvSpPr>
          <p:nvPr>
            <p:ph type="sldNum" sz="quarter" idx="12"/>
          </p:nvPr>
        </p:nvSpPr>
        <p:spPr/>
        <p:txBody>
          <a:bodyPr/>
          <a:lstStyle/>
          <a:p>
            <a:fld id="{C8E06E48-51CC-4B04-A17C-41BFF93FA172}" type="slidenum">
              <a:rPr lang="en-US" smtClean="0"/>
              <a:pPr/>
              <a:t>‹#›</a:t>
            </a:fld>
            <a:endParaRPr lang="en-US" dirty="0"/>
          </a:p>
        </p:txBody>
      </p:sp>
    </p:spTree>
    <p:extLst>
      <p:ext uri="{BB962C8B-B14F-4D97-AF65-F5344CB8AC3E}">
        <p14:creationId xmlns:p14="http://schemas.microsoft.com/office/powerpoint/2010/main" val="3260745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B2143-6653-4F24-BDF1-EB48F38DBA7A}" type="datetime1">
              <a:rPr lang="en-US" smtClean="0"/>
              <a:t>11/8/2019</a:t>
            </a:fld>
            <a:endParaRPr lang="en-US" dirty="0"/>
          </a:p>
        </p:txBody>
      </p:sp>
      <p:sp>
        <p:nvSpPr>
          <p:cNvPr id="5" name="Footer Placeholder 4"/>
          <p:cNvSpPr>
            <a:spLocks noGrp="1"/>
          </p:cNvSpPr>
          <p:nvPr>
            <p:ph type="ftr" sz="quarter" idx="11"/>
          </p:nvPr>
        </p:nvSpPr>
        <p:spPr/>
        <p:txBody>
          <a:bodyPr/>
          <a:lstStyle/>
          <a:p>
            <a:r>
              <a:rPr lang="en-US"/>
              <a:t>DOE CODE: Software Services Platform and Search Tool</a:t>
            </a:r>
            <a:endParaRPr lang="en-US" dirty="0"/>
          </a:p>
        </p:txBody>
      </p:sp>
      <p:sp>
        <p:nvSpPr>
          <p:cNvPr id="6" name="Slide Number Placeholder 5"/>
          <p:cNvSpPr>
            <a:spLocks noGrp="1"/>
          </p:cNvSpPr>
          <p:nvPr>
            <p:ph type="sldNum" sz="quarter" idx="12"/>
          </p:nvPr>
        </p:nvSpPr>
        <p:spPr/>
        <p:txBody>
          <a:bodyPr/>
          <a:lstStyle/>
          <a:p>
            <a:fld id="{C8E06E48-51CC-4B04-A17C-41BFF93FA172}" type="slidenum">
              <a:rPr lang="en-US" smtClean="0"/>
              <a:pPr/>
              <a:t>‹#›</a:t>
            </a:fld>
            <a:endParaRPr lang="en-US" dirty="0"/>
          </a:p>
        </p:txBody>
      </p:sp>
    </p:spTree>
    <p:extLst>
      <p:ext uri="{BB962C8B-B14F-4D97-AF65-F5344CB8AC3E}">
        <p14:creationId xmlns:p14="http://schemas.microsoft.com/office/powerpoint/2010/main" val="25019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C69952-CF59-4F18-A927-68B0AD92DB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EA0FF74-061A-402E-A4E9-56E0EE8812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0572E4F-AE77-4EE6-A57A-0250757AEEA7}"/>
              </a:ext>
            </a:extLst>
          </p:cNvPr>
          <p:cNvSpPr>
            <a:spLocks noGrp="1"/>
          </p:cNvSpPr>
          <p:nvPr>
            <p:ph type="dt" sz="half" idx="10"/>
          </p:nvPr>
        </p:nvSpPr>
        <p:spPr/>
        <p:txBody>
          <a:bodyPr/>
          <a:lstStyle/>
          <a:p>
            <a:fld id="{D2343EE0-16B2-4C89-A9C3-DC545F909DA0}" type="datetimeFigureOut">
              <a:rPr lang="en-US" smtClean="0"/>
              <a:t>11/8/2019</a:t>
            </a:fld>
            <a:endParaRPr lang="en-US"/>
          </a:p>
        </p:txBody>
      </p:sp>
      <p:sp>
        <p:nvSpPr>
          <p:cNvPr id="5" name="Footer Placeholder 4">
            <a:extLst>
              <a:ext uri="{FF2B5EF4-FFF2-40B4-BE49-F238E27FC236}">
                <a16:creationId xmlns:a16="http://schemas.microsoft.com/office/drawing/2014/main" xmlns="" id="{E63743EF-BD45-42F1-88CE-31F19BD0BF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3E97B91-544B-434A-8BFD-BB8813D31A37}"/>
              </a:ext>
            </a:extLst>
          </p:cNvPr>
          <p:cNvSpPr>
            <a:spLocks noGrp="1"/>
          </p:cNvSpPr>
          <p:nvPr>
            <p:ph type="sldNum" sz="quarter" idx="12"/>
          </p:nvPr>
        </p:nvSpPr>
        <p:spPr/>
        <p:txBody>
          <a:bodyPr/>
          <a:lstStyle/>
          <a:p>
            <a:fld id="{2E1721CF-5D05-409D-9A59-F91DC3D35980}" type="slidenum">
              <a:rPr lang="en-US" smtClean="0"/>
              <a:t>‹#›</a:t>
            </a:fld>
            <a:endParaRPr lang="en-US"/>
          </a:p>
        </p:txBody>
      </p:sp>
    </p:spTree>
    <p:extLst>
      <p:ext uri="{BB962C8B-B14F-4D97-AF65-F5344CB8AC3E}">
        <p14:creationId xmlns:p14="http://schemas.microsoft.com/office/powerpoint/2010/main" val="3763042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713C81-139B-4799-BD4B-AE54A72AAB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498E8CD-4FA0-44EF-BC84-164A67B8255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52B2C13-38D8-4820-B172-FF8D2A313D9D}"/>
              </a:ext>
            </a:extLst>
          </p:cNvPr>
          <p:cNvSpPr>
            <a:spLocks noGrp="1"/>
          </p:cNvSpPr>
          <p:nvPr>
            <p:ph type="dt" sz="half" idx="10"/>
          </p:nvPr>
        </p:nvSpPr>
        <p:spPr/>
        <p:txBody>
          <a:bodyPr/>
          <a:lstStyle/>
          <a:p>
            <a:fld id="{D2343EE0-16B2-4C89-A9C3-DC545F909DA0}" type="datetimeFigureOut">
              <a:rPr lang="en-US" smtClean="0"/>
              <a:t>11/8/2019</a:t>
            </a:fld>
            <a:endParaRPr lang="en-US"/>
          </a:p>
        </p:txBody>
      </p:sp>
      <p:sp>
        <p:nvSpPr>
          <p:cNvPr id="5" name="Footer Placeholder 4">
            <a:extLst>
              <a:ext uri="{FF2B5EF4-FFF2-40B4-BE49-F238E27FC236}">
                <a16:creationId xmlns:a16="http://schemas.microsoft.com/office/drawing/2014/main" xmlns="" id="{DC7759D7-C0AB-4D5F-92AD-7700FB0E4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C6904CA-3BF1-4322-91D9-5C5C356AE634}"/>
              </a:ext>
            </a:extLst>
          </p:cNvPr>
          <p:cNvSpPr>
            <a:spLocks noGrp="1"/>
          </p:cNvSpPr>
          <p:nvPr>
            <p:ph type="sldNum" sz="quarter" idx="12"/>
          </p:nvPr>
        </p:nvSpPr>
        <p:spPr/>
        <p:txBody>
          <a:bodyPr/>
          <a:lstStyle/>
          <a:p>
            <a:fld id="{2E1721CF-5D05-409D-9A59-F91DC3D35980}" type="slidenum">
              <a:rPr lang="en-US" smtClean="0"/>
              <a:t>‹#›</a:t>
            </a:fld>
            <a:endParaRPr lang="en-US"/>
          </a:p>
        </p:txBody>
      </p:sp>
    </p:spTree>
    <p:extLst>
      <p:ext uri="{BB962C8B-B14F-4D97-AF65-F5344CB8AC3E}">
        <p14:creationId xmlns:p14="http://schemas.microsoft.com/office/powerpoint/2010/main" val="990473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3D8175-6E17-4248-8206-F1585CD798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E3548DE-5C6B-492C-A211-09199CAB9C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71A565B6-22C9-43F6-ABF7-28B4F0C3BD90}"/>
              </a:ext>
            </a:extLst>
          </p:cNvPr>
          <p:cNvSpPr>
            <a:spLocks noGrp="1"/>
          </p:cNvSpPr>
          <p:nvPr>
            <p:ph type="dt" sz="half" idx="10"/>
          </p:nvPr>
        </p:nvSpPr>
        <p:spPr/>
        <p:txBody>
          <a:bodyPr/>
          <a:lstStyle/>
          <a:p>
            <a:fld id="{D2343EE0-16B2-4C89-A9C3-DC545F909DA0}" type="datetimeFigureOut">
              <a:rPr lang="en-US" smtClean="0"/>
              <a:t>11/8/2019</a:t>
            </a:fld>
            <a:endParaRPr lang="en-US"/>
          </a:p>
        </p:txBody>
      </p:sp>
      <p:sp>
        <p:nvSpPr>
          <p:cNvPr id="5" name="Footer Placeholder 4">
            <a:extLst>
              <a:ext uri="{FF2B5EF4-FFF2-40B4-BE49-F238E27FC236}">
                <a16:creationId xmlns:a16="http://schemas.microsoft.com/office/drawing/2014/main" xmlns="" id="{F46E15B1-3953-4F14-A4D4-51C8E6A662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8986D6D-71DE-4607-BB42-D4655E6074E0}"/>
              </a:ext>
            </a:extLst>
          </p:cNvPr>
          <p:cNvSpPr>
            <a:spLocks noGrp="1"/>
          </p:cNvSpPr>
          <p:nvPr>
            <p:ph type="sldNum" sz="quarter" idx="12"/>
          </p:nvPr>
        </p:nvSpPr>
        <p:spPr/>
        <p:txBody>
          <a:bodyPr/>
          <a:lstStyle/>
          <a:p>
            <a:fld id="{2E1721CF-5D05-409D-9A59-F91DC3D35980}" type="slidenum">
              <a:rPr lang="en-US" smtClean="0"/>
              <a:t>‹#›</a:t>
            </a:fld>
            <a:endParaRPr lang="en-US"/>
          </a:p>
        </p:txBody>
      </p:sp>
    </p:spTree>
    <p:extLst>
      <p:ext uri="{BB962C8B-B14F-4D97-AF65-F5344CB8AC3E}">
        <p14:creationId xmlns:p14="http://schemas.microsoft.com/office/powerpoint/2010/main" val="1641207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C76DD0-A1B2-4532-A266-418A136A6D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EF6667C-783E-4988-A456-2BD4BD2FE2D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728766D-CFF2-4B23-886F-486E7FA99AB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D30B5A5-49F8-4C73-AF8B-1AB18EB38933}"/>
              </a:ext>
            </a:extLst>
          </p:cNvPr>
          <p:cNvSpPr>
            <a:spLocks noGrp="1"/>
          </p:cNvSpPr>
          <p:nvPr>
            <p:ph type="dt" sz="half" idx="10"/>
          </p:nvPr>
        </p:nvSpPr>
        <p:spPr/>
        <p:txBody>
          <a:bodyPr/>
          <a:lstStyle/>
          <a:p>
            <a:fld id="{D2343EE0-16B2-4C89-A9C3-DC545F909DA0}" type="datetimeFigureOut">
              <a:rPr lang="en-US" smtClean="0"/>
              <a:t>11/8/2019</a:t>
            </a:fld>
            <a:endParaRPr lang="en-US"/>
          </a:p>
        </p:txBody>
      </p:sp>
      <p:sp>
        <p:nvSpPr>
          <p:cNvPr id="6" name="Footer Placeholder 5">
            <a:extLst>
              <a:ext uri="{FF2B5EF4-FFF2-40B4-BE49-F238E27FC236}">
                <a16:creationId xmlns:a16="http://schemas.microsoft.com/office/drawing/2014/main" xmlns="" id="{B3B66392-447A-4FC6-988F-C7CDC9EDE2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CF12730-122E-4A50-A1F7-C99564BDA179}"/>
              </a:ext>
            </a:extLst>
          </p:cNvPr>
          <p:cNvSpPr>
            <a:spLocks noGrp="1"/>
          </p:cNvSpPr>
          <p:nvPr>
            <p:ph type="sldNum" sz="quarter" idx="12"/>
          </p:nvPr>
        </p:nvSpPr>
        <p:spPr/>
        <p:txBody>
          <a:bodyPr/>
          <a:lstStyle/>
          <a:p>
            <a:fld id="{2E1721CF-5D05-409D-9A59-F91DC3D35980}" type="slidenum">
              <a:rPr lang="en-US" smtClean="0"/>
              <a:t>‹#›</a:t>
            </a:fld>
            <a:endParaRPr lang="en-US"/>
          </a:p>
        </p:txBody>
      </p:sp>
    </p:spTree>
    <p:extLst>
      <p:ext uri="{BB962C8B-B14F-4D97-AF65-F5344CB8AC3E}">
        <p14:creationId xmlns:p14="http://schemas.microsoft.com/office/powerpoint/2010/main" val="3394787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80A53B-8E90-4EEC-AD96-32621163B7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BA941D1F-BE54-4139-BD79-C63B4F3FD8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A6D00BB6-5EB4-42D7-95F1-CE90E194F0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C24D2F5-6ADE-4B7F-B7BF-75C366A1E9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24C3805C-FFCE-487E-8B6F-7E3B64C2E03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6CF6FB8-38BC-4476-BBCF-DF64BB398A5D}"/>
              </a:ext>
            </a:extLst>
          </p:cNvPr>
          <p:cNvSpPr>
            <a:spLocks noGrp="1"/>
          </p:cNvSpPr>
          <p:nvPr>
            <p:ph type="dt" sz="half" idx="10"/>
          </p:nvPr>
        </p:nvSpPr>
        <p:spPr/>
        <p:txBody>
          <a:bodyPr/>
          <a:lstStyle/>
          <a:p>
            <a:fld id="{D2343EE0-16B2-4C89-A9C3-DC545F909DA0}" type="datetimeFigureOut">
              <a:rPr lang="en-US" smtClean="0"/>
              <a:t>11/8/2019</a:t>
            </a:fld>
            <a:endParaRPr lang="en-US"/>
          </a:p>
        </p:txBody>
      </p:sp>
      <p:sp>
        <p:nvSpPr>
          <p:cNvPr id="8" name="Footer Placeholder 7">
            <a:extLst>
              <a:ext uri="{FF2B5EF4-FFF2-40B4-BE49-F238E27FC236}">
                <a16:creationId xmlns:a16="http://schemas.microsoft.com/office/drawing/2014/main" xmlns="" id="{91A5140F-D3B0-4F1B-9B5D-6CEA3B8156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E95BD28-AA35-4A9F-BEA0-F152E5706818}"/>
              </a:ext>
            </a:extLst>
          </p:cNvPr>
          <p:cNvSpPr>
            <a:spLocks noGrp="1"/>
          </p:cNvSpPr>
          <p:nvPr>
            <p:ph type="sldNum" sz="quarter" idx="12"/>
          </p:nvPr>
        </p:nvSpPr>
        <p:spPr/>
        <p:txBody>
          <a:bodyPr/>
          <a:lstStyle/>
          <a:p>
            <a:fld id="{2E1721CF-5D05-409D-9A59-F91DC3D35980}" type="slidenum">
              <a:rPr lang="en-US" smtClean="0"/>
              <a:t>‹#›</a:t>
            </a:fld>
            <a:endParaRPr lang="en-US"/>
          </a:p>
        </p:txBody>
      </p:sp>
    </p:spTree>
    <p:extLst>
      <p:ext uri="{BB962C8B-B14F-4D97-AF65-F5344CB8AC3E}">
        <p14:creationId xmlns:p14="http://schemas.microsoft.com/office/powerpoint/2010/main" val="4170587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A5EE7B-208B-4D37-85D8-8020EAF144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C428A9E4-7F5B-4B1B-91C6-DD9D4C57853E}"/>
              </a:ext>
            </a:extLst>
          </p:cNvPr>
          <p:cNvSpPr>
            <a:spLocks noGrp="1"/>
          </p:cNvSpPr>
          <p:nvPr>
            <p:ph type="dt" sz="half" idx="10"/>
          </p:nvPr>
        </p:nvSpPr>
        <p:spPr/>
        <p:txBody>
          <a:bodyPr/>
          <a:lstStyle/>
          <a:p>
            <a:fld id="{D2343EE0-16B2-4C89-A9C3-DC545F909DA0}" type="datetimeFigureOut">
              <a:rPr lang="en-US" smtClean="0"/>
              <a:t>11/8/2019</a:t>
            </a:fld>
            <a:endParaRPr lang="en-US"/>
          </a:p>
        </p:txBody>
      </p:sp>
      <p:sp>
        <p:nvSpPr>
          <p:cNvPr id="4" name="Footer Placeholder 3">
            <a:extLst>
              <a:ext uri="{FF2B5EF4-FFF2-40B4-BE49-F238E27FC236}">
                <a16:creationId xmlns:a16="http://schemas.microsoft.com/office/drawing/2014/main" xmlns="" id="{697786B1-B4C2-4737-9020-D25204A880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35D7979-6B98-4142-B0F4-6FF51CA0C47A}"/>
              </a:ext>
            </a:extLst>
          </p:cNvPr>
          <p:cNvSpPr>
            <a:spLocks noGrp="1"/>
          </p:cNvSpPr>
          <p:nvPr>
            <p:ph type="sldNum" sz="quarter" idx="12"/>
          </p:nvPr>
        </p:nvSpPr>
        <p:spPr/>
        <p:txBody>
          <a:bodyPr/>
          <a:lstStyle/>
          <a:p>
            <a:fld id="{2E1721CF-5D05-409D-9A59-F91DC3D35980}" type="slidenum">
              <a:rPr lang="en-US" smtClean="0"/>
              <a:t>‹#›</a:t>
            </a:fld>
            <a:endParaRPr lang="en-US"/>
          </a:p>
        </p:txBody>
      </p:sp>
    </p:spTree>
    <p:extLst>
      <p:ext uri="{BB962C8B-B14F-4D97-AF65-F5344CB8AC3E}">
        <p14:creationId xmlns:p14="http://schemas.microsoft.com/office/powerpoint/2010/main" val="12598571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8E5B5E8-0E27-4EB4-A825-1738783C6187}"/>
              </a:ext>
            </a:extLst>
          </p:cNvPr>
          <p:cNvSpPr>
            <a:spLocks noGrp="1"/>
          </p:cNvSpPr>
          <p:nvPr>
            <p:ph type="dt" sz="half" idx="10"/>
          </p:nvPr>
        </p:nvSpPr>
        <p:spPr/>
        <p:txBody>
          <a:bodyPr/>
          <a:lstStyle/>
          <a:p>
            <a:fld id="{D2343EE0-16B2-4C89-A9C3-DC545F909DA0}" type="datetimeFigureOut">
              <a:rPr lang="en-US" smtClean="0"/>
              <a:t>11/8/2019</a:t>
            </a:fld>
            <a:endParaRPr lang="en-US"/>
          </a:p>
        </p:txBody>
      </p:sp>
      <p:sp>
        <p:nvSpPr>
          <p:cNvPr id="3" name="Footer Placeholder 2">
            <a:extLst>
              <a:ext uri="{FF2B5EF4-FFF2-40B4-BE49-F238E27FC236}">
                <a16:creationId xmlns:a16="http://schemas.microsoft.com/office/drawing/2014/main" xmlns="" id="{36827917-84B0-4F30-AAF9-1E67943ED5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2345315-C38A-4E94-BAC7-6F01580A71D5}"/>
              </a:ext>
            </a:extLst>
          </p:cNvPr>
          <p:cNvSpPr>
            <a:spLocks noGrp="1"/>
          </p:cNvSpPr>
          <p:nvPr>
            <p:ph type="sldNum" sz="quarter" idx="12"/>
          </p:nvPr>
        </p:nvSpPr>
        <p:spPr/>
        <p:txBody>
          <a:bodyPr/>
          <a:lstStyle/>
          <a:p>
            <a:fld id="{2E1721CF-5D05-409D-9A59-F91DC3D35980}" type="slidenum">
              <a:rPr lang="en-US" smtClean="0"/>
              <a:t>‹#›</a:t>
            </a:fld>
            <a:endParaRPr lang="en-US"/>
          </a:p>
        </p:txBody>
      </p:sp>
    </p:spTree>
    <p:extLst>
      <p:ext uri="{BB962C8B-B14F-4D97-AF65-F5344CB8AC3E}">
        <p14:creationId xmlns:p14="http://schemas.microsoft.com/office/powerpoint/2010/main" val="958757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C77AC8-4A47-461C-935A-8394BD1A67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E6E4206B-6BC0-4802-9F22-874A89A14D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C6DCA90-1D2C-4286-A688-CCC770389A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94DF3B51-F723-42DE-A607-CC9776D38B49}"/>
              </a:ext>
            </a:extLst>
          </p:cNvPr>
          <p:cNvSpPr>
            <a:spLocks noGrp="1"/>
          </p:cNvSpPr>
          <p:nvPr>
            <p:ph type="dt" sz="half" idx="10"/>
          </p:nvPr>
        </p:nvSpPr>
        <p:spPr/>
        <p:txBody>
          <a:bodyPr/>
          <a:lstStyle/>
          <a:p>
            <a:fld id="{D2343EE0-16B2-4C89-A9C3-DC545F909DA0}" type="datetimeFigureOut">
              <a:rPr lang="en-US" smtClean="0"/>
              <a:t>11/8/2019</a:t>
            </a:fld>
            <a:endParaRPr lang="en-US"/>
          </a:p>
        </p:txBody>
      </p:sp>
      <p:sp>
        <p:nvSpPr>
          <p:cNvPr id="6" name="Footer Placeholder 5">
            <a:extLst>
              <a:ext uri="{FF2B5EF4-FFF2-40B4-BE49-F238E27FC236}">
                <a16:creationId xmlns:a16="http://schemas.microsoft.com/office/drawing/2014/main" xmlns="" id="{6DAE58E0-FC29-49C2-BC03-B8024ADE91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0E241DA-F234-4E0B-8F2F-6C89947EF9BE}"/>
              </a:ext>
            </a:extLst>
          </p:cNvPr>
          <p:cNvSpPr>
            <a:spLocks noGrp="1"/>
          </p:cNvSpPr>
          <p:nvPr>
            <p:ph type="sldNum" sz="quarter" idx="12"/>
          </p:nvPr>
        </p:nvSpPr>
        <p:spPr/>
        <p:txBody>
          <a:bodyPr/>
          <a:lstStyle/>
          <a:p>
            <a:fld id="{2E1721CF-5D05-409D-9A59-F91DC3D35980}" type="slidenum">
              <a:rPr lang="en-US" smtClean="0"/>
              <a:t>‹#›</a:t>
            </a:fld>
            <a:endParaRPr lang="en-US"/>
          </a:p>
        </p:txBody>
      </p:sp>
    </p:spTree>
    <p:extLst>
      <p:ext uri="{BB962C8B-B14F-4D97-AF65-F5344CB8AC3E}">
        <p14:creationId xmlns:p14="http://schemas.microsoft.com/office/powerpoint/2010/main" val="3897505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A5C41F-016B-494E-A5FF-D23AC13584DA}" type="datetime1">
              <a:rPr lang="en-US" smtClean="0"/>
              <a:t>11/8/2019</a:t>
            </a:fld>
            <a:endParaRPr lang="en-US" dirty="0"/>
          </a:p>
        </p:txBody>
      </p:sp>
      <p:sp>
        <p:nvSpPr>
          <p:cNvPr id="5" name="Footer Placeholder 4"/>
          <p:cNvSpPr>
            <a:spLocks noGrp="1"/>
          </p:cNvSpPr>
          <p:nvPr>
            <p:ph type="ftr" sz="quarter" idx="11"/>
          </p:nvPr>
        </p:nvSpPr>
        <p:spPr/>
        <p:txBody>
          <a:bodyPr/>
          <a:lstStyle/>
          <a:p>
            <a:r>
              <a:rPr lang="en-US"/>
              <a:t>DOE CODE: Software Services Platform and Search Tool</a:t>
            </a:r>
            <a:endParaRPr lang="en-US" dirty="0"/>
          </a:p>
        </p:txBody>
      </p:sp>
      <p:sp>
        <p:nvSpPr>
          <p:cNvPr id="6" name="Slide Number Placeholder 5"/>
          <p:cNvSpPr>
            <a:spLocks noGrp="1"/>
          </p:cNvSpPr>
          <p:nvPr>
            <p:ph type="sldNum" sz="quarter" idx="12"/>
          </p:nvPr>
        </p:nvSpPr>
        <p:spPr/>
        <p:txBody>
          <a:bodyPr/>
          <a:lstStyle/>
          <a:p>
            <a:fld id="{C8E06E48-51CC-4B04-A17C-41BFF93FA172}" type="slidenum">
              <a:rPr lang="en-US" smtClean="0"/>
              <a:pPr/>
              <a:t>‹#›</a:t>
            </a:fld>
            <a:endParaRPr lang="en-US" dirty="0"/>
          </a:p>
        </p:txBody>
      </p:sp>
    </p:spTree>
    <p:extLst>
      <p:ext uri="{BB962C8B-B14F-4D97-AF65-F5344CB8AC3E}">
        <p14:creationId xmlns:p14="http://schemas.microsoft.com/office/powerpoint/2010/main" val="20792725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9DE72C-5BF1-4DA3-B097-1EC6A09051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BD17147-EF60-4F5A-B711-84DDF7B017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1D3894C-3203-4B0C-A6BF-14B8C79758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87900BF-C91E-443E-9068-5F7EC719564E}"/>
              </a:ext>
            </a:extLst>
          </p:cNvPr>
          <p:cNvSpPr>
            <a:spLocks noGrp="1"/>
          </p:cNvSpPr>
          <p:nvPr>
            <p:ph type="dt" sz="half" idx="10"/>
          </p:nvPr>
        </p:nvSpPr>
        <p:spPr/>
        <p:txBody>
          <a:bodyPr/>
          <a:lstStyle/>
          <a:p>
            <a:fld id="{D2343EE0-16B2-4C89-A9C3-DC545F909DA0}" type="datetimeFigureOut">
              <a:rPr lang="en-US" smtClean="0"/>
              <a:t>11/8/2019</a:t>
            </a:fld>
            <a:endParaRPr lang="en-US"/>
          </a:p>
        </p:txBody>
      </p:sp>
      <p:sp>
        <p:nvSpPr>
          <p:cNvPr id="6" name="Footer Placeholder 5">
            <a:extLst>
              <a:ext uri="{FF2B5EF4-FFF2-40B4-BE49-F238E27FC236}">
                <a16:creationId xmlns:a16="http://schemas.microsoft.com/office/drawing/2014/main" xmlns="" id="{48F4738B-1792-44F0-B18B-AAC64AB53F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14BD9C2-E580-4050-83C7-7DE9ADF10DF4}"/>
              </a:ext>
            </a:extLst>
          </p:cNvPr>
          <p:cNvSpPr>
            <a:spLocks noGrp="1"/>
          </p:cNvSpPr>
          <p:nvPr>
            <p:ph type="sldNum" sz="quarter" idx="12"/>
          </p:nvPr>
        </p:nvSpPr>
        <p:spPr/>
        <p:txBody>
          <a:bodyPr/>
          <a:lstStyle/>
          <a:p>
            <a:fld id="{2E1721CF-5D05-409D-9A59-F91DC3D35980}" type="slidenum">
              <a:rPr lang="en-US" smtClean="0"/>
              <a:t>‹#›</a:t>
            </a:fld>
            <a:endParaRPr lang="en-US"/>
          </a:p>
        </p:txBody>
      </p:sp>
    </p:spTree>
    <p:extLst>
      <p:ext uri="{BB962C8B-B14F-4D97-AF65-F5344CB8AC3E}">
        <p14:creationId xmlns:p14="http://schemas.microsoft.com/office/powerpoint/2010/main" val="26895690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7043D0-455D-4982-8EEA-A3AF1BBD73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135F5D5-5BEF-4941-902D-073D7A21B6D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4C99F7A-5A7B-4B52-A02B-187BC5C1CC96}"/>
              </a:ext>
            </a:extLst>
          </p:cNvPr>
          <p:cNvSpPr>
            <a:spLocks noGrp="1"/>
          </p:cNvSpPr>
          <p:nvPr>
            <p:ph type="dt" sz="half" idx="10"/>
          </p:nvPr>
        </p:nvSpPr>
        <p:spPr/>
        <p:txBody>
          <a:bodyPr/>
          <a:lstStyle/>
          <a:p>
            <a:fld id="{D2343EE0-16B2-4C89-A9C3-DC545F909DA0}" type="datetimeFigureOut">
              <a:rPr lang="en-US" smtClean="0"/>
              <a:t>11/8/2019</a:t>
            </a:fld>
            <a:endParaRPr lang="en-US"/>
          </a:p>
        </p:txBody>
      </p:sp>
      <p:sp>
        <p:nvSpPr>
          <p:cNvPr id="5" name="Footer Placeholder 4">
            <a:extLst>
              <a:ext uri="{FF2B5EF4-FFF2-40B4-BE49-F238E27FC236}">
                <a16:creationId xmlns:a16="http://schemas.microsoft.com/office/drawing/2014/main" xmlns="" id="{6E597EAD-9203-4F9E-AAB3-F74BC9B41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747991F-4E79-4C87-A3D9-BADC9741346B}"/>
              </a:ext>
            </a:extLst>
          </p:cNvPr>
          <p:cNvSpPr>
            <a:spLocks noGrp="1"/>
          </p:cNvSpPr>
          <p:nvPr>
            <p:ph type="sldNum" sz="quarter" idx="12"/>
          </p:nvPr>
        </p:nvSpPr>
        <p:spPr/>
        <p:txBody>
          <a:bodyPr/>
          <a:lstStyle/>
          <a:p>
            <a:fld id="{2E1721CF-5D05-409D-9A59-F91DC3D35980}" type="slidenum">
              <a:rPr lang="en-US" smtClean="0"/>
              <a:t>‹#›</a:t>
            </a:fld>
            <a:endParaRPr lang="en-US"/>
          </a:p>
        </p:txBody>
      </p:sp>
    </p:spTree>
    <p:extLst>
      <p:ext uri="{BB962C8B-B14F-4D97-AF65-F5344CB8AC3E}">
        <p14:creationId xmlns:p14="http://schemas.microsoft.com/office/powerpoint/2010/main" val="18928023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226C3CC-CC87-40EF-82A7-17D5C47A39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F8AB6F6-09FF-4BFF-AAB1-65775ECAC39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FAE40E0-6B63-4EFE-9CD5-66442C6AA94E}"/>
              </a:ext>
            </a:extLst>
          </p:cNvPr>
          <p:cNvSpPr>
            <a:spLocks noGrp="1"/>
          </p:cNvSpPr>
          <p:nvPr>
            <p:ph type="dt" sz="half" idx="10"/>
          </p:nvPr>
        </p:nvSpPr>
        <p:spPr/>
        <p:txBody>
          <a:bodyPr/>
          <a:lstStyle/>
          <a:p>
            <a:fld id="{D2343EE0-16B2-4C89-A9C3-DC545F909DA0}" type="datetimeFigureOut">
              <a:rPr lang="en-US" smtClean="0"/>
              <a:t>11/8/2019</a:t>
            </a:fld>
            <a:endParaRPr lang="en-US"/>
          </a:p>
        </p:txBody>
      </p:sp>
      <p:sp>
        <p:nvSpPr>
          <p:cNvPr id="5" name="Footer Placeholder 4">
            <a:extLst>
              <a:ext uri="{FF2B5EF4-FFF2-40B4-BE49-F238E27FC236}">
                <a16:creationId xmlns:a16="http://schemas.microsoft.com/office/drawing/2014/main" xmlns="" id="{EACED5D9-F289-4B27-A59D-3BECA88FC0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CCAF6B1-87C9-435C-B590-345BE8905F4B}"/>
              </a:ext>
            </a:extLst>
          </p:cNvPr>
          <p:cNvSpPr>
            <a:spLocks noGrp="1"/>
          </p:cNvSpPr>
          <p:nvPr>
            <p:ph type="sldNum" sz="quarter" idx="12"/>
          </p:nvPr>
        </p:nvSpPr>
        <p:spPr/>
        <p:txBody>
          <a:bodyPr/>
          <a:lstStyle/>
          <a:p>
            <a:fld id="{2E1721CF-5D05-409D-9A59-F91DC3D35980}" type="slidenum">
              <a:rPr lang="en-US" smtClean="0"/>
              <a:t>‹#›</a:t>
            </a:fld>
            <a:endParaRPr lang="en-US"/>
          </a:p>
        </p:txBody>
      </p:sp>
    </p:spTree>
    <p:extLst>
      <p:ext uri="{BB962C8B-B14F-4D97-AF65-F5344CB8AC3E}">
        <p14:creationId xmlns:p14="http://schemas.microsoft.com/office/powerpoint/2010/main" val="2928269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B029F2-CDF7-47D8-97B0-E3911BEA682F}" type="datetime1">
              <a:rPr lang="en-US" smtClean="0"/>
              <a:t>11/8/2019</a:t>
            </a:fld>
            <a:endParaRPr lang="en-US" dirty="0"/>
          </a:p>
        </p:txBody>
      </p:sp>
      <p:sp>
        <p:nvSpPr>
          <p:cNvPr id="5" name="Footer Placeholder 4"/>
          <p:cNvSpPr>
            <a:spLocks noGrp="1"/>
          </p:cNvSpPr>
          <p:nvPr>
            <p:ph type="ftr" sz="quarter" idx="11"/>
          </p:nvPr>
        </p:nvSpPr>
        <p:spPr/>
        <p:txBody>
          <a:bodyPr/>
          <a:lstStyle/>
          <a:p>
            <a:r>
              <a:rPr lang="en-US"/>
              <a:t>DOE CODE: Software Services Platform and Search Tool</a:t>
            </a:r>
            <a:endParaRPr lang="en-US" dirty="0"/>
          </a:p>
        </p:txBody>
      </p:sp>
      <p:sp>
        <p:nvSpPr>
          <p:cNvPr id="6" name="Slide Number Placeholder 5"/>
          <p:cNvSpPr>
            <a:spLocks noGrp="1"/>
          </p:cNvSpPr>
          <p:nvPr>
            <p:ph type="sldNum" sz="quarter" idx="12"/>
          </p:nvPr>
        </p:nvSpPr>
        <p:spPr/>
        <p:txBody>
          <a:bodyPr/>
          <a:lstStyle/>
          <a:p>
            <a:fld id="{C8E06E48-51CC-4B04-A17C-41BFF93FA172}" type="slidenum">
              <a:rPr lang="en-US" smtClean="0"/>
              <a:pPr/>
              <a:t>‹#›</a:t>
            </a:fld>
            <a:endParaRPr lang="en-US" dirty="0"/>
          </a:p>
        </p:txBody>
      </p:sp>
    </p:spTree>
    <p:extLst>
      <p:ext uri="{BB962C8B-B14F-4D97-AF65-F5344CB8AC3E}">
        <p14:creationId xmlns:p14="http://schemas.microsoft.com/office/powerpoint/2010/main" val="1758679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F5BBB0-FE38-494A-B534-26A4CB3E071F}" type="datetime1">
              <a:rPr lang="en-US" smtClean="0"/>
              <a:t>11/8/2019</a:t>
            </a:fld>
            <a:endParaRPr lang="en-US" dirty="0"/>
          </a:p>
        </p:txBody>
      </p:sp>
      <p:sp>
        <p:nvSpPr>
          <p:cNvPr id="6" name="Footer Placeholder 5"/>
          <p:cNvSpPr>
            <a:spLocks noGrp="1"/>
          </p:cNvSpPr>
          <p:nvPr>
            <p:ph type="ftr" sz="quarter" idx="11"/>
          </p:nvPr>
        </p:nvSpPr>
        <p:spPr/>
        <p:txBody>
          <a:bodyPr/>
          <a:lstStyle/>
          <a:p>
            <a:r>
              <a:rPr lang="en-US"/>
              <a:t>DOE CODE: Software Services Platform and Search Tool</a:t>
            </a:r>
            <a:endParaRPr lang="en-US" dirty="0"/>
          </a:p>
        </p:txBody>
      </p:sp>
      <p:sp>
        <p:nvSpPr>
          <p:cNvPr id="7" name="Slide Number Placeholder 6"/>
          <p:cNvSpPr>
            <a:spLocks noGrp="1"/>
          </p:cNvSpPr>
          <p:nvPr>
            <p:ph type="sldNum" sz="quarter" idx="12"/>
          </p:nvPr>
        </p:nvSpPr>
        <p:spPr/>
        <p:txBody>
          <a:bodyPr/>
          <a:lstStyle/>
          <a:p>
            <a:fld id="{C8E06E48-51CC-4B04-A17C-41BFF93FA172}" type="slidenum">
              <a:rPr lang="en-US" smtClean="0"/>
              <a:pPr/>
              <a:t>‹#›</a:t>
            </a:fld>
            <a:endParaRPr lang="en-US" dirty="0"/>
          </a:p>
        </p:txBody>
      </p:sp>
    </p:spTree>
    <p:extLst>
      <p:ext uri="{BB962C8B-B14F-4D97-AF65-F5344CB8AC3E}">
        <p14:creationId xmlns:p14="http://schemas.microsoft.com/office/powerpoint/2010/main" val="489538623"/>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7553DF-8315-43EC-8B79-C351565E4001}" type="datetime1">
              <a:rPr lang="en-US" smtClean="0"/>
              <a:t>11/8/2019</a:t>
            </a:fld>
            <a:endParaRPr lang="en-US" dirty="0"/>
          </a:p>
        </p:txBody>
      </p:sp>
      <p:sp>
        <p:nvSpPr>
          <p:cNvPr id="8" name="Footer Placeholder 7"/>
          <p:cNvSpPr>
            <a:spLocks noGrp="1"/>
          </p:cNvSpPr>
          <p:nvPr>
            <p:ph type="ftr" sz="quarter" idx="11"/>
          </p:nvPr>
        </p:nvSpPr>
        <p:spPr/>
        <p:txBody>
          <a:bodyPr/>
          <a:lstStyle/>
          <a:p>
            <a:r>
              <a:rPr lang="en-US"/>
              <a:t>DOE CODE: Software Services Platform and Search Tool</a:t>
            </a:r>
            <a:endParaRPr lang="en-US" dirty="0"/>
          </a:p>
        </p:txBody>
      </p:sp>
      <p:sp>
        <p:nvSpPr>
          <p:cNvPr id="9" name="Slide Number Placeholder 8"/>
          <p:cNvSpPr>
            <a:spLocks noGrp="1"/>
          </p:cNvSpPr>
          <p:nvPr>
            <p:ph type="sldNum" sz="quarter" idx="12"/>
          </p:nvPr>
        </p:nvSpPr>
        <p:spPr/>
        <p:txBody>
          <a:bodyPr/>
          <a:lstStyle/>
          <a:p>
            <a:fld id="{C8E06E48-51CC-4B04-A17C-41BFF93FA172}" type="slidenum">
              <a:rPr lang="en-US" smtClean="0"/>
              <a:pPr/>
              <a:t>‹#›</a:t>
            </a:fld>
            <a:endParaRPr lang="en-US" dirty="0"/>
          </a:p>
        </p:txBody>
      </p:sp>
    </p:spTree>
    <p:extLst>
      <p:ext uri="{BB962C8B-B14F-4D97-AF65-F5344CB8AC3E}">
        <p14:creationId xmlns:p14="http://schemas.microsoft.com/office/powerpoint/2010/main" val="324833117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40918"/>
            <a:ext cx="10515600" cy="1325563"/>
          </a:xfrm>
        </p:spPr>
        <p:txBody>
          <a:bodyPr>
            <a:normAutofit/>
          </a:bodyPr>
          <a:lstStyle>
            <a:lvl1pPr algn="ctr">
              <a:defRPr sz="4800" b="1">
                <a:solidFill>
                  <a:srgbClr val="227093"/>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3D0567-7CE0-460F-AFF9-62B6F5860568}" type="datetime1">
              <a:rPr lang="en-US" smtClean="0"/>
              <a:t>11/8/2019</a:t>
            </a:fld>
            <a:endParaRPr lang="en-US" dirty="0"/>
          </a:p>
        </p:txBody>
      </p:sp>
      <p:sp>
        <p:nvSpPr>
          <p:cNvPr id="4" name="Footer Placeholder 3"/>
          <p:cNvSpPr>
            <a:spLocks noGrp="1"/>
          </p:cNvSpPr>
          <p:nvPr>
            <p:ph type="ftr" sz="quarter" idx="11"/>
          </p:nvPr>
        </p:nvSpPr>
        <p:spPr/>
        <p:txBody>
          <a:bodyPr/>
          <a:lstStyle/>
          <a:p>
            <a:r>
              <a:rPr lang="en-US"/>
              <a:t>DOE CODE: Software Services Platform and Search Tool</a:t>
            </a:r>
            <a:endParaRPr lang="en-US" dirty="0"/>
          </a:p>
        </p:txBody>
      </p:sp>
      <p:sp>
        <p:nvSpPr>
          <p:cNvPr id="5" name="Slide Number Placeholder 4"/>
          <p:cNvSpPr>
            <a:spLocks noGrp="1"/>
          </p:cNvSpPr>
          <p:nvPr>
            <p:ph type="sldNum" sz="quarter" idx="12"/>
          </p:nvPr>
        </p:nvSpPr>
        <p:spPr/>
        <p:txBody>
          <a:bodyPr/>
          <a:lstStyle/>
          <a:p>
            <a:fld id="{C8E06E48-51CC-4B04-A17C-41BFF93FA172}" type="slidenum">
              <a:rPr lang="en-US" smtClean="0"/>
              <a:pPr/>
              <a:t>‹#›</a:t>
            </a:fld>
            <a:endParaRPr lang="en-US" dirty="0"/>
          </a:p>
        </p:txBody>
      </p:sp>
    </p:spTree>
    <p:extLst>
      <p:ext uri="{BB962C8B-B14F-4D97-AF65-F5344CB8AC3E}">
        <p14:creationId xmlns:p14="http://schemas.microsoft.com/office/powerpoint/2010/main" val="2258472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D6560-D402-449D-B708-410BA158A381}" type="datetime1">
              <a:rPr lang="en-US" smtClean="0"/>
              <a:t>11/8/2019</a:t>
            </a:fld>
            <a:endParaRPr lang="en-US" dirty="0"/>
          </a:p>
        </p:txBody>
      </p:sp>
      <p:sp>
        <p:nvSpPr>
          <p:cNvPr id="3" name="Footer Placeholder 2"/>
          <p:cNvSpPr>
            <a:spLocks noGrp="1"/>
          </p:cNvSpPr>
          <p:nvPr>
            <p:ph type="ftr" sz="quarter" idx="11"/>
          </p:nvPr>
        </p:nvSpPr>
        <p:spPr/>
        <p:txBody>
          <a:bodyPr/>
          <a:lstStyle/>
          <a:p>
            <a:r>
              <a:rPr lang="en-US"/>
              <a:t>DOE CODE: Software Services Platform and Search Tool</a:t>
            </a:r>
            <a:endParaRPr lang="en-US" dirty="0"/>
          </a:p>
        </p:txBody>
      </p:sp>
      <p:sp>
        <p:nvSpPr>
          <p:cNvPr id="4" name="Slide Number Placeholder 3"/>
          <p:cNvSpPr>
            <a:spLocks noGrp="1"/>
          </p:cNvSpPr>
          <p:nvPr>
            <p:ph type="sldNum" sz="quarter" idx="12"/>
          </p:nvPr>
        </p:nvSpPr>
        <p:spPr/>
        <p:txBody>
          <a:bodyPr/>
          <a:lstStyle/>
          <a:p>
            <a:fld id="{C8E06E48-51CC-4B04-A17C-41BFF93FA172}" type="slidenum">
              <a:rPr lang="en-US" smtClean="0"/>
              <a:pPr/>
              <a:t>‹#›</a:t>
            </a:fld>
            <a:endParaRPr lang="en-US" dirty="0"/>
          </a:p>
        </p:txBody>
      </p:sp>
    </p:spTree>
    <p:extLst>
      <p:ext uri="{BB962C8B-B14F-4D97-AF65-F5344CB8AC3E}">
        <p14:creationId xmlns:p14="http://schemas.microsoft.com/office/powerpoint/2010/main" val="3655312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1FBB66-70EF-45E4-A2BD-6E582A423996}" type="datetime1">
              <a:rPr lang="en-US" smtClean="0"/>
              <a:t>11/8/2019</a:t>
            </a:fld>
            <a:endParaRPr lang="en-US" dirty="0"/>
          </a:p>
        </p:txBody>
      </p:sp>
      <p:sp>
        <p:nvSpPr>
          <p:cNvPr id="6" name="Footer Placeholder 5"/>
          <p:cNvSpPr>
            <a:spLocks noGrp="1"/>
          </p:cNvSpPr>
          <p:nvPr>
            <p:ph type="ftr" sz="quarter" idx="11"/>
          </p:nvPr>
        </p:nvSpPr>
        <p:spPr/>
        <p:txBody>
          <a:bodyPr/>
          <a:lstStyle/>
          <a:p>
            <a:r>
              <a:rPr lang="en-US">
                <a:solidFill>
                  <a:srgbClr val="344068"/>
                </a:solidFill>
              </a:rPr>
              <a:t>DOE CODE: Software Services Platform and Search Tool</a:t>
            </a:r>
            <a:endParaRPr lang="en-US" dirty="0">
              <a:solidFill>
                <a:srgbClr val="344068"/>
              </a:solidFill>
            </a:endParaRPr>
          </a:p>
        </p:txBody>
      </p:sp>
      <p:sp>
        <p:nvSpPr>
          <p:cNvPr id="7" name="Slide Number Placeholder 6"/>
          <p:cNvSpPr>
            <a:spLocks noGrp="1"/>
          </p:cNvSpPr>
          <p:nvPr>
            <p:ph type="sldNum" sz="quarter" idx="12"/>
          </p:nvPr>
        </p:nvSpPr>
        <p:spPr/>
        <p:txBody>
          <a:bodyPr/>
          <a:lstStyle/>
          <a:p>
            <a:fld id="{C8E06E48-51CC-4B04-A17C-41BFF93FA172}" type="slidenum">
              <a:rPr lang="en-US" smtClean="0">
                <a:solidFill>
                  <a:srgbClr val="344068"/>
                </a:solidFill>
              </a:rPr>
              <a:pPr/>
              <a:t>‹#›</a:t>
            </a:fld>
            <a:endParaRPr lang="en-US" dirty="0">
              <a:solidFill>
                <a:srgbClr val="344068"/>
              </a:solidFill>
            </a:endParaRPr>
          </a:p>
        </p:txBody>
      </p:sp>
    </p:spTree>
    <p:extLst>
      <p:ext uri="{BB962C8B-B14F-4D97-AF65-F5344CB8AC3E}">
        <p14:creationId xmlns:p14="http://schemas.microsoft.com/office/powerpoint/2010/main" val="131760279"/>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A0E990-1587-44B4-8C0E-6E9A027DA972}" type="datetime1">
              <a:rPr lang="en-US" smtClean="0"/>
              <a:t>11/8/2019</a:t>
            </a:fld>
            <a:endParaRPr lang="en-US" dirty="0"/>
          </a:p>
        </p:txBody>
      </p:sp>
      <p:sp>
        <p:nvSpPr>
          <p:cNvPr id="6" name="Footer Placeholder 5"/>
          <p:cNvSpPr>
            <a:spLocks noGrp="1"/>
          </p:cNvSpPr>
          <p:nvPr>
            <p:ph type="ftr" sz="quarter" idx="11"/>
          </p:nvPr>
        </p:nvSpPr>
        <p:spPr/>
        <p:txBody>
          <a:bodyPr/>
          <a:lstStyle/>
          <a:p>
            <a:r>
              <a:rPr lang="en-US"/>
              <a:t>DOE CODE: Software Services Platform and Search Tool</a:t>
            </a:r>
            <a:endParaRPr lang="en-US" dirty="0"/>
          </a:p>
        </p:txBody>
      </p:sp>
      <p:sp>
        <p:nvSpPr>
          <p:cNvPr id="7" name="Slide Number Placeholder 6"/>
          <p:cNvSpPr>
            <a:spLocks noGrp="1"/>
          </p:cNvSpPr>
          <p:nvPr>
            <p:ph type="sldNum" sz="quarter" idx="12"/>
          </p:nvPr>
        </p:nvSpPr>
        <p:spPr/>
        <p:txBody>
          <a:bodyPr/>
          <a:lstStyle/>
          <a:p>
            <a:fld id="{C8E06E48-51CC-4B04-A17C-41BFF93FA172}" type="slidenum">
              <a:rPr lang="en-US" smtClean="0"/>
              <a:pPr/>
              <a:t>‹#›</a:t>
            </a:fld>
            <a:endParaRPr lang="en-US" dirty="0"/>
          </a:p>
        </p:txBody>
      </p:sp>
    </p:spTree>
    <p:extLst>
      <p:ext uri="{BB962C8B-B14F-4D97-AF65-F5344CB8AC3E}">
        <p14:creationId xmlns:p14="http://schemas.microsoft.com/office/powerpoint/2010/main" val="841667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4EC969-F6EF-4D52-95FF-4B45D1DE5090}" type="datetime1">
              <a:rPr lang="en-US" smtClean="0"/>
              <a:t>11/8/2019</a:t>
            </a:fld>
            <a:endParaRPr lang="en-US" dirty="0"/>
          </a:p>
        </p:txBody>
      </p:sp>
      <p:sp>
        <p:nvSpPr>
          <p:cNvPr id="5" name="Footer Placeholder 4"/>
          <p:cNvSpPr>
            <a:spLocks noGrp="1"/>
          </p:cNvSpPr>
          <p:nvPr>
            <p:ph type="ftr" sz="quarter" idx="3"/>
          </p:nvPr>
        </p:nvSpPr>
        <p:spPr>
          <a:xfrm>
            <a:off x="8456103" y="6492671"/>
            <a:ext cx="3322039" cy="365125"/>
          </a:xfrm>
          <a:prstGeom prst="rect">
            <a:avLst/>
          </a:prstGeom>
        </p:spPr>
        <p:txBody>
          <a:bodyPr vert="horz" lIns="91440" tIns="45720" rIns="91440" bIns="45720" rtlCol="0" anchor="ctr"/>
          <a:lstStyle>
            <a:lvl1pPr algn="ctr">
              <a:defRPr sz="1100">
                <a:solidFill>
                  <a:schemeClr val="bg2">
                    <a:lumMod val="75000"/>
                  </a:schemeClr>
                </a:solidFill>
              </a:defRPr>
            </a:lvl1pPr>
          </a:lstStyle>
          <a:p>
            <a:r>
              <a:rPr lang="en-US" dirty="0"/>
              <a:t>DOE CODE: Software Services Platform and Search Tool</a:t>
            </a:r>
          </a:p>
        </p:txBody>
      </p:sp>
      <p:sp>
        <p:nvSpPr>
          <p:cNvPr id="6" name="Slide Number Placeholder 5"/>
          <p:cNvSpPr>
            <a:spLocks noGrp="1"/>
          </p:cNvSpPr>
          <p:nvPr>
            <p:ph type="sldNum" sz="quarter" idx="4"/>
          </p:nvPr>
        </p:nvSpPr>
        <p:spPr>
          <a:xfrm>
            <a:off x="11794921" y="6492875"/>
            <a:ext cx="371912" cy="365125"/>
          </a:xfrm>
          <a:prstGeom prst="rect">
            <a:avLst/>
          </a:prstGeom>
        </p:spPr>
        <p:txBody>
          <a:bodyPr vert="horz" lIns="91440" tIns="45720" rIns="91440" bIns="45720" rtlCol="0" anchor="ctr"/>
          <a:lstStyle>
            <a:lvl1pPr algn="r">
              <a:defRPr sz="1100">
                <a:solidFill>
                  <a:schemeClr val="bg2">
                    <a:lumMod val="75000"/>
                  </a:schemeClr>
                </a:solidFill>
              </a:defRPr>
            </a:lvl1pPr>
          </a:lstStyle>
          <a:p>
            <a:pPr algn="l"/>
            <a:fld id="{C8E06E48-51CC-4B04-A17C-41BFF93FA172}" type="slidenum">
              <a:rPr lang="en-US" smtClean="0"/>
              <a:pPr algn="l"/>
              <a:t>‹#›</a:t>
            </a:fld>
            <a:endParaRPr lang="en-US" dirty="0"/>
          </a:p>
        </p:txBody>
      </p:sp>
    </p:spTree>
    <p:extLst>
      <p:ext uri="{BB962C8B-B14F-4D97-AF65-F5344CB8AC3E}">
        <p14:creationId xmlns:p14="http://schemas.microsoft.com/office/powerpoint/2010/main" val="147802059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EC49850-878A-4905-AD59-5EFEAD488E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9A159E8-3DC1-4C11-A49C-5865AE10CE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135F27B-116E-4A4F-B4AA-964B56400D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343EE0-16B2-4C89-A9C3-DC545F909DA0}" type="datetimeFigureOut">
              <a:rPr lang="en-US" smtClean="0"/>
              <a:t>11/8/2019</a:t>
            </a:fld>
            <a:endParaRPr lang="en-US"/>
          </a:p>
        </p:txBody>
      </p:sp>
      <p:sp>
        <p:nvSpPr>
          <p:cNvPr id="5" name="Footer Placeholder 4">
            <a:extLst>
              <a:ext uri="{FF2B5EF4-FFF2-40B4-BE49-F238E27FC236}">
                <a16:creationId xmlns:a16="http://schemas.microsoft.com/office/drawing/2014/main" xmlns="" id="{859438DA-7267-460A-89C5-08CF7036B1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681E9DD-2C71-4C54-8317-DA570B01A6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1721CF-5D05-409D-9A59-F91DC3D35980}" type="slidenum">
              <a:rPr lang="en-US" smtClean="0"/>
              <a:t>‹#›</a:t>
            </a:fld>
            <a:endParaRPr lang="en-US"/>
          </a:p>
        </p:txBody>
      </p:sp>
    </p:spTree>
    <p:extLst>
      <p:ext uri="{BB962C8B-B14F-4D97-AF65-F5344CB8AC3E}">
        <p14:creationId xmlns:p14="http://schemas.microsoft.com/office/powerpoint/2010/main" val="309503848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hyperlink" Target="mailto:Carly.Robinson@science.doe.gov" TargetMode="External"/><Relationship Id="rId7" Type="http://schemas.openxmlformats.org/officeDocument/2006/relationships/hyperlink" Target="https://twitter.com/OSTIgov"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mailto:comments@osti.gov" TargetMode="External"/><Relationship Id="rId5" Type="http://schemas.openxmlformats.org/officeDocument/2006/relationships/hyperlink" Target="http://www.osti.gov/"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osti.gov/" TargetMode="Externa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www.osti.gov/doecode/" TargetMode="External"/><Relationship Id="rId4" Type="http://schemas.openxmlformats.org/officeDocument/2006/relationships/hyperlink" Target="https://github.com/doecod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610600" y="6492878"/>
            <a:ext cx="2057400" cy="365125"/>
          </a:xfrm>
        </p:spPr>
        <p:txBody>
          <a:bodyPr/>
          <a:lstStyle/>
          <a:p>
            <a:fld id="{FFA0ABB0-BDE1-41EC-B2FC-F6911ED20AA4}" type="slidenum">
              <a:rPr lang="en-US" smtClean="0"/>
              <a:t>1</a:t>
            </a:fld>
            <a:endParaRPr lang="en-US" dirty="0"/>
          </a:p>
        </p:txBody>
      </p:sp>
      <p:sp>
        <p:nvSpPr>
          <p:cNvPr id="5" name="TextBox 4"/>
          <p:cNvSpPr txBox="1"/>
          <p:nvPr/>
        </p:nvSpPr>
        <p:spPr>
          <a:xfrm>
            <a:off x="1737285" y="2386957"/>
            <a:ext cx="8717431" cy="677108"/>
          </a:xfrm>
          <a:prstGeom prst="rect">
            <a:avLst/>
          </a:prstGeom>
          <a:noFill/>
        </p:spPr>
        <p:txBody>
          <a:bodyPr wrap="square" rtlCol="0">
            <a:spAutoFit/>
          </a:bodyPr>
          <a:lstStyle/>
          <a:p>
            <a:pPr algn="ctr"/>
            <a:r>
              <a:rPr lang="en-US" sz="3800" dirty="0">
                <a:solidFill>
                  <a:srgbClr val="113E5B"/>
                </a:solidFill>
              </a:rPr>
              <a:t>Software Services Platform and Search Tool</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08950" y="1064469"/>
            <a:ext cx="7974101" cy="1171913"/>
          </a:xfrm>
          <a:prstGeom prst="rect">
            <a:avLst/>
          </a:prstGeom>
        </p:spPr>
      </p:pic>
      <p:sp>
        <p:nvSpPr>
          <p:cNvPr id="3" name="Rectangle 2"/>
          <p:cNvSpPr/>
          <p:nvPr/>
        </p:nvSpPr>
        <p:spPr>
          <a:xfrm>
            <a:off x="0" y="5784112"/>
            <a:ext cx="12192000" cy="1073888"/>
          </a:xfrm>
          <a:prstGeom prst="rect">
            <a:avLst/>
          </a:prstGeom>
          <a:solidFill>
            <a:srgbClr val="2270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6391" y="5916168"/>
            <a:ext cx="8839218" cy="941834"/>
          </a:xfrm>
          <a:prstGeom prst="rect">
            <a:avLst/>
          </a:prstGeom>
        </p:spPr>
      </p:pic>
      <p:sp>
        <p:nvSpPr>
          <p:cNvPr id="10" name="TextBox 9"/>
          <p:cNvSpPr txBox="1"/>
          <p:nvPr/>
        </p:nvSpPr>
        <p:spPr>
          <a:xfrm>
            <a:off x="3388659" y="3346870"/>
            <a:ext cx="5414682" cy="1046440"/>
          </a:xfrm>
          <a:prstGeom prst="rect">
            <a:avLst/>
          </a:prstGeom>
          <a:noFill/>
        </p:spPr>
        <p:txBody>
          <a:bodyPr wrap="square" rtlCol="0">
            <a:spAutoFit/>
          </a:bodyPr>
          <a:lstStyle>
            <a:defPPr>
              <a:defRPr lang="en-US"/>
            </a:defPPr>
            <a:lvl1pPr>
              <a:defRPr sz="1600">
                <a:latin typeface="Segoe UI Semibold" panose="020B0702040204020203" pitchFamily="34" charset="0"/>
                <a:cs typeface="Segoe UI Semibold" panose="020B0702040204020203" pitchFamily="34" charset="0"/>
              </a:defRPr>
            </a:lvl1pPr>
          </a:lstStyle>
          <a:p>
            <a:pPr algn="ctr"/>
            <a:r>
              <a:rPr lang="en-US" sz="2000" b="1" dirty="0" smtClean="0"/>
              <a:t>Carly Robinson</a:t>
            </a:r>
            <a:r>
              <a:rPr lang="en-US" dirty="0"/>
              <a:t/>
            </a:r>
            <a:br>
              <a:rPr lang="en-US" dirty="0"/>
            </a:br>
            <a:r>
              <a:rPr lang="en-US" sz="1400" dirty="0" smtClean="0"/>
              <a:t>Assistant Director for Information Products and Services</a:t>
            </a:r>
          </a:p>
          <a:p>
            <a:pPr algn="ctr"/>
            <a:r>
              <a:rPr lang="en-US" sz="1400" dirty="0" smtClean="0"/>
              <a:t>Department of Energy</a:t>
            </a:r>
          </a:p>
          <a:p>
            <a:pPr algn="ctr"/>
            <a:r>
              <a:rPr lang="en-US" sz="1400" dirty="0" smtClean="0"/>
              <a:t>Office of Scientific and Technical Information</a:t>
            </a:r>
          </a:p>
        </p:txBody>
      </p:sp>
    </p:spTree>
    <p:extLst>
      <p:ext uri="{BB962C8B-B14F-4D97-AF65-F5344CB8AC3E}">
        <p14:creationId xmlns:p14="http://schemas.microsoft.com/office/powerpoint/2010/main" val="727507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STI_pptTemplate_slide2.jpg">
            <a:extLst>
              <a:ext uri="{FF2B5EF4-FFF2-40B4-BE49-F238E27FC236}">
                <a16:creationId xmlns:a16="http://schemas.microsoft.com/office/drawing/2014/main" xmlns="" id="{17B54F54-D70F-4285-8EF6-7631ACC3E4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7" y="0"/>
            <a:ext cx="12270377" cy="6858000"/>
          </a:xfrm>
          <a:prstGeom prst="rect">
            <a:avLst/>
          </a:prstGeom>
        </p:spPr>
      </p:pic>
      <p:sp>
        <p:nvSpPr>
          <p:cNvPr id="11" name="Content Placeholder 10">
            <a:extLst>
              <a:ext uri="{FF2B5EF4-FFF2-40B4-BE49-F238E27FC236}">
                <a16:creationId xmlns:a16="http://schemas.microsoft.com/office/drawing/2014/main" xmlns="" id="{CA0B3C42-09F1-483F-A7FA-E9E47E7DDA2E}"/>
              </a:ext>
            </a:extLst>
          </p:cNvPr>
          <p:cNvSpPr>
            <a:spLocks noGrp="1"/>
          </p:cNvSpPr>
          <p:nvPr>
            <p:ph idx="1"/>
          </p:nvPr>
        </p:nvSpPr>
        <p:spPr/>
        <p:txBody>
          <a:bodyPr/>
          <a:lstStyle/>
          <a:p>
            <a:pPr lvl="1"/>
            <a:endParaRPr lang="en-US" dirty="0"/>
          </a:p>
          <a:p>
            <a:pPr lvl="1"/>
            <a:endParaRPr lang="en-US" dirty="0"/>
          </a:p>
        </p:txBody>
      </p:sp>
      <p:sp>
        <p:nvSpPr>
          <p:cNvPr id="9" name="Footer Placeholder 8"/>
          <p:cNvSpPr>
            <a:spLocks noGrp="1"/>
          </p:cNvSpPr>
          <p:nvPr>
            <p:ph type="ftr" sz="quarter" idx="11"/>
          </p:nvPr>
        </p:nvSpPr>
        <p:spPr/>
        <p:txBody>
          <a:bodyPr/>
          <a:lstStyle/>
          <a:p>
            <a:r>
              <a:rPr lang="en-US"/>
              <a:t>DOE CODE: Software Services Platform and Search Tool</a:t>
            </a:r>
            <a:endParaRPr lang="en-US" dirty="0"/>
          </a:p>
        </p:txBody>
      </p:sp>
      <p:sp>
        <p:nvSpPr>
          <p:cNvPr id="3" name="Slide Number Placeholder 2"/>
          <p:cNvSpPr>
            <a:spLocks noGrp="1"/>
          </p:cNvSpPr>
          <p:nvPr>
            <p:ph type="sldNum" sz="quarter" idx="12"/>
          </p:nvPr>
        </p:nvSpPr>
        <p:spPr/>
        <p:txBody>
          <a:bodyPr/>
          <a:lstStyle/>
          <a:p>
            <a:fld id="{C8E06E48-51CC-4B04-A17C-41BFF93FA172}" type="slidenum">
              <a:rPr lang="en-US" smtClean="0"/>
              <a:pPr/>
              <a:t>10</a:t>
            </a:fld>
            <a:endParaRPr lang="en-US" dirty="0"/>
          </a:p>
        </p:txBody>
      </p:sp>
      <p:pic>
        <p:nvPicPr>
          <p:cNvPr id="6" name="Picture 5">
            <a:extLst>
              <a:ext uri="{FF2B5EF4-FFF2-40B4-BE49-F238E27FC236}">
                <a16:creationId xmlns:a16="http://schemas.microsoft.com/office/drawing/2014/main" xmlns="" id="{52432016-4215-4950-9F0F-203C2B357CFF}"/>
              </a:ext>
            </a:extLst>
          </p:cNvPr>
          <p:cNvPicPr>
            <a:picLocks noChangeAspect="1"/>
          </p:cNvPicPr>
          <p:nvPr/>
        </p:nvPicPr>
        <p:blipFill>
          <a:blip r:embed="rId4"/>
          <a:stretch>
            <a:fillRect/>
          </a:stretch>
        </p:blipFill>
        <p:spPr>
          <a:xfrm>
            <a:off x="119332" y="1298965"/>
            <a:ext cx="11953334" cy="4640953"/>
          </a:xfrm>
          <a:prstGeom prst="rect">
            <a:avLst/>
          </a:prstGeom>
          <a:effectLst>
            <a:outerShdw blurRad="50800" dist="38100" dir="2700000" algn="tl" rotWithShape="0">
              <a:prstClr val="black">
                <a:alpha val="40000"/>
              </a:prstClr>
            </a:outerShdw>
          </a:effectLst>
        </p:spPr>
      </p:pic>
      <p:sp>
        <p:nvSpPr>
          <p:cNvPr id="8" name="Title 7">
            <a:extLst>
              <a:ext uri="{FF2B5EF4-FFF2-40B4-BE49-F238E27FC236}">
                <a16:creationId xmlns:a16="http://schemas.microsoft.com/office/drawing/2014/main" xmlns="" id="{B97E74C2-C970-48A8-AA36-263AED20DBD0}"/>
              </a:ext>
            </a:extLst>
          </p:cNvPr>
          <p:cNvSpPr>
            <a:spLocks noGrp="1"/>
          </p:cNvSpPr>
          <p:nvPr>
            <p:ph type="title"/>
          </p:nvPr>
        </p:nvSpPr>
        <p:spPr>
          <a:xfrm>
            <a:off x="838200" y="40918"/>
            <a:ext cx="10515600" cy="1325563"/>
          </a:xfrm>
        </p:spPr>
        <p:txBody>
          <a:bodyPr/>
          <a:lstStyle/>
          <a:p>
            <a:pPr algn="ctr"/>
            <a:r>
              <a:rPr lang="en-US" b="1" dirty="0">
                <a:solidFill>
                  <a:srgbClr val="227093"/>
                </a:solidFill>
              </a:rPr>
              <a:t>Submitting and Announcing Metadata</a:t>
            </a:r>
          </a:p>
        </p:txBody>
      </p:sp>
    </p:spTree>
    <p:extLst>
      <p:ext uri="{BB962C8B-B14F-4D97-AF65-F5344CB8AC3E}">
        <p14:creationId xmlns:p14="http://schemas.microsoft.com/office/powerpoint/2010/main" val="2597080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STI_pptTemplate_slide2.jpg">
            <a:extLst>
              <a:ext uri="{FF2B5EF4-FFF2-40B4-BE49-F238E27FC236}">
                <a16:creationId xmlns:a16="http://schemas.microsoft.com/office/drawing/2014/main" xmlns="" id="{17B54F54-D70F-4285-8EF6-7631ACC3E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7" y="0"/>
            <a:ext cx="12270377" cy="6858000"/>
          </a:xfrm>
          <a:prstGeom prst="rect">
            <a:avLst/>
          </a:prstGeom>
        </p:spPr>
      </p:pic>
      <p:sp>
        <p:nvSpPr>
          <p:cNvPr id="2" name="Footer Placeholder 1"/>
          <p:cNvSpPr>
            <a:spLocks noGrp="1"/>
          </p:cNvSpPr>
          <p:nvPr>
            <p:ph type="ftr" sz="quarter" idx="11"/>
          </p:nvPr>
        </p:nvSpPr>
        <p:spPr/>
        <p:txBody>
          <a:bodyPr/>
          <a:lstStyle/>
          <a:p>
            <a:r>
              <a:rPr lang="en-US" smtClean="0"/>
              <a:t>DOE CODE: Software Services Platform and Search Tool</a:t>
            </a:r>
            <a:endParaRPr lang="en-US" dirty="0"/>
          </a:p>
        </p:txBody>
      </p:sp>
      <p:sp>
        <p:nvSpPr>
          <p:cNvPr id="3" name="Slide Number Placeholder 2"/>
          <p:cNvSpPr>
            <a:spLocks noGrp="1"/>
          </p:cNvSpPr>
          <p:nvPr>
            <p:ph type="sldNum" sz="quarter" idx="12"/>
          </p:nvPr>
        </p:nvSpPr>
        <p:spPr/>
        <p:txBody>
          <a:bodyPr/>
          <a:lstStyle/>
          <a:p>
            <a:fld id="{C8E06E48-51CC-4B04-A17C-41BFF93FA172}" type="slidenum">
              <a:rPr lang="en-US" smtClean="0"/>
              <a:pPr/>
              <a:t>11</a:t>
            </a:fld>
            <a:endParaRPr lang="en-US" dirty="0"/>
          </a:p>
        </p:txBody>
      </p:sp>
      <p:pic>
        <p:nvPicPr>
          <p:cNvPr id="4" name="Picture 3"/>
          <p:cNvPicPr>
            <a:picLocks noChangeAspect="1"/>
          </p:cNvPicPr>
          <p:nvPr/>
        </p:nvPicPr>
        <p:blipFill>
          <a:blip r:embed="rId3"/>
          <a:stretch>
            <a:fillRect/>
          </a:stretch>
        </p:blipFill>
        <p:spPr>
          <a:xfrm>
            <a:off x="1880277" y="0"/>
            <a:ext cx="8431446" cy="6858000"/>
          </a:xfrm>
          <a:prstGeom prst="rect">
            <a:avLst/>
          </a:prstGeom>
        </p:spPr>
      </p:pic>
    </p:spTree>
    <p:extLst>
      <p:ext uri="{BB962C8B-B14F-4D97-AF65-F5344CB8AC3E}">
        <p14:creationId xmlns:p14="http://schemas.microsoft.com/office/powerpoint/2010/main" val="19718957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OSTI_pptTemplate_slide2.jpg">
            <a:extLst>
              <a:ext uri="{FF2B5EF4-FFF2-40B4-BE49-F238E27FC236}">
                <a16:creationId xmlns:a16="http://schemas.microsoft.com/office/drawing/2014/main" xmlns="" id="{D1485540-9C13-4759-81D4-B63AF01D2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7" y="0"/>
            <a:ext cx="12270377" cy="6858000"/>
          </a:xfrm>
          <a:prstGeom prst="rect">
            <a:avLst/>
          </a:prstGeom>
        </p:spPr>
      </p:pic>
      <p:pic>
        <p:nvPicPr>
          <p:cNvPr id="5" name="Picture 4" descr="OSTI_pptTemplate_slide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4" name="Slide Number Placeholder 3"/>
          <p:cNvSpPr>
            <a:spLocks noGrp="1"/>
          </p:cNvSpPr>
          <p:nvPr>
            <p:ph type="sldNum" sz="quarter" idx="12"/>
          </p:nvPr>
        </p:nvSpPr>
        <p:spPr>
          <a:xfrm>
            <a:off x="10109075" y="6466176"/>
            <a:ext cx="2057400" cy="365125"/>
          </a:xfrm>
        </p:spPr>
        <p:txBody>
          <a:bodyPr/>
          <a:lstStyle/>
          <a:p>
            <a:fld id="{6EC98122-F9F3-4D55-94D5-A9529FC70E70}" type="slidenum">
              <a:rPr lang="en-US" smtClean="0"/>
              <a:t>12</a:t>
            </a:fld>
            <a:endParaRPr lang="en-US" dirty="0"/>
          </a:p>
        </p:txBody>
      </p:sp>
      <p:pic>
        <p:nvPicPr>
          <p:cNvPr id="3" name="Picture 2"/>
          <p:cNvPicPr>
            <a:picLocks noChangeAspect="1"/>
          </p:cNvPicPr>
          <p:nvPr/>
        </p:nvPicPr>
        <p:blipFill>
          <a:blip r:embed="rId4"/>
          <a:stretch>
            <a:fillRect/>
          </a:stretch>
        </p:blipFill>
        <p:spPr>
          <a:xfrm>
            <a:off x="0" y="587586"/>
            <a:ext cx="12192000" cy="5682827"/>
          </a:xfrm>
          <a:prstGeom prst="rect">
            <a:avLst/>
          </a:prstGeom>
        </p:spPr>
      </p:pic>
    </p:spTree>
    <p:extLst>
      <p:ext uri="{BB962C8B-B14F-4D97-AF65-F5344CB8AC3E}">
        <p14:creationId xmlns:p14="http://schemas.microsoft.com/office/powerpoint/2010/main" val="3722317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STI_pptTemplate_slide2.jpg">
            <a:extLst>
              <a:ext uri="{FF2B5EF4-FFF2-40B4-BE49-F238E27FC236}">
                <a16:creationId xmlns:a16="http://schemas.microsoft.com/office/drawing/2014/main" xmlns="" id="{D1485540-9C13-4759-81D4-B63AF01D2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7" y="0"/>
            <a:ext cx="12270377" cy="6858000"/>
          </a:xfrm>
          <a:prstGeom prst="rect">
            <a:avLst/>
          </a:prstGeom>
        </p:spPr>
      </p:pic>
      <p:sp>
        <p:nvSpPr>
          <p:cNvPr id="2" name="Footer Placeholder 1"/>
          <p:cNvSpPr>
            <a:spLocks noGrp="1"/>
          </p:cNvSpPr>
          <p:nvPr>
            <p:ph type="ftr" sz="quarter" idx="11"/>
          </p:nvPr>
        </p:nvSpPr>
        <p:spPr/>
        <p:txBody>
          <a:bodyPr/>
          <a:lstStyle/>
          <a:p>
            <a:r>
              <a:rPr lang="en-US" smtClean="0"/>
              <a:t>DOE CODE: Software Services Platform and Search Tool</a:t>
            </a:r>
            <a:endParaRPr lang="en-US" dirty="0"/>
          </a:p>
        </p:txBody>
      </p:sp>
      <p:sp>
        <p:nvSpPr>
          <p:cNvPr id="3" name="Slide Number Placeholder 2"/>
          <p:cNvSpPr>
            <a:spLocks noGrp="1"/>
          </p:cNvSpPr>
          <p:nvPr>
            <p:ph type="sldNum" sz="quarter" idx="12"/>
          </p:nvPr>
        </p:nvSpPr>
        <p:spPr/>
        <p:txBody>
          <a:bodyPr/>
          <a:lstStyle/>
          <a:p>
            <a:fld id="{C8E06E48-51CC-4B04-A17C-41BFF93FA172}" type="slidenum">
              <a:rPr lang="en-US" smtClean="0"/>
              <a:pPr/>
              <a:t>13</a:t>
            </a:fld>
            <a:endParaRPr lang="en-US" dirty="0"/>
          </a:p>
        </p:txBody>
      </p:sp>
      <p:pic>
        <p:nvPicPr>
          <p:cNvPr id="4" name="Picture 3"/>
          <p:cNvPicPr>
            <a:picLocks noChangeAspect="1"/>
          </p:cNvPicPr>
          <p:nvPr/>
        </p:nvPicPr>
        <p:blipFill>
          <a:blip r:embed="rId3"/>
          <a:stretch>
            <a:fillRect/>
          </a:stretch>
        </p:blipFill>
        <p:spPr>
          <a:xfrm>
            <a:off x="557436" y="0"/>
            <a:ext cx="11077128" cy="6858000"/>
          </a:xfrm>
          <a:prstGeom prst="rect">
            <a:avLst/>
          </a:prstGeom>
        </p:spPr>
      </p:pic>
    </p:spTree>
    <p:extLst>
      <p:ext uri="{BB962C8B-B14F-4D97-AF65-F5344CB8AC3E}">
        <p14:creationId xmlns:p14="http://schemas.microsoft.com/office/powerpoint/2010/main" val="31963456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STI_pptTemplate_slide2.jpg">
            <a:extLst>
              <a:ext uri="{FF2B5EF4-FFF2-40B4-BE49-F238E27FC236}">
                <a16:creationId xmlns:a16="http://schemas.microsoft.com/office/drawing/2014/main" xmlns="" id="{D1485540-9C13-4759-81D4-B63AF01D2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7" y="0"/>
            <a:ext cx="12270377" cy="6858000"/>
          </a:xfrm>
          <a:prstGeom prst="rect">
            <a:avLst/>
          </a:prstGeom>
        </p:spPr>
      </p:pic>
      <p:sp>
        <p:nvSpPr>
          <p:cNvPr id="2" name="Footer Placeholder 1"/>
          <p:cNvSpPr>
            <a:spLocks noGrp="1"/>
          </p:cNvSpPr>
          <p:nvPr>
            <p:ph type="ftr" sz="quarter" idx="11"/>
          </p:nvPr>
        </p:nvSpPr>
        <p:spPr/>
        <p:txBody>
          <a:bodyPr/>
          <a:lstStyle/>
          <a:p>
            <a:r>
              <a:rPr lang="en-US" smtClean="0"/>
              <a:t>DOE CODE: Software Services Platform and Search Tool</a:t>
            </a:r>
            <a:endParaRPr lang="en-US" dirty="0"/>
          </a:p>
        </p:txBody>
      </p:sp>
      <p:sp>
        <p:nvSpPr>
          <p:cNvPr id="3" name="Slide Number Placeholder 2"/>
          <p:cNvSpPr>
            <a:spLocks noGrp="1"/>
          </p:cNvSpPr>
          <p:nvPr>
            <p:ph type="sldNum" sz="quarter" idx="12"/>
          </p:nvPr>
        </p:nvSpPr>
        <p:spPr/>
        <p:txBody>
          <a:bodyPr/>
          <a:lstStyle/>
          <a:p>
            <a:fld id="{C8E06E48-51CC-4B04-A17C-41BFF93FA172}" type="slidenum">
              <a:rPr lang="en-US" smtClean="0"/>
              <a:pPr/>
              <a:t>14</a:t>
            </a:fld>
            <a:endParaRPr lang="en-US" dirty="0"/>
          </a:p>
        </p:txBody>
      </p:sp>
      <p:pic>
        <p:nvPicPr>
          <p:cNvPr id="4" name="Picture 3"/>
          <p:cNvPicPr>
            <a:picLocks noChangeAspect="1"/>
          </p:cNvPicPr>
          <p:nvPr/>
        </p:nvPicPr>
        <p:blipFill>
          <a:blip r:embed="rId3"/>
          <a:stretch>
            <a:fillRect/>
          </a:stretch>
        </p:blipFill>
        <p:spPr>
          <a:xfrm>
            <a:off x="1515040" y="0"/>
            <a:ext cx="9161919" cy="6858000"/>
          </a:xfrm>
          <a:prstGeom prst="rect">
            <a:avLst/>
          </a:prstGeom>
        </p:spPr>
      </p:pic>
    </p:spTree>
    <p:extLst>
      <p:ext uri="{BB962C8B-B14F-4D97-AF65-F5344CB8AC3E}">
        <p14:creationId xmlns:p14="http://schemas.microsoft.com/office/powerpoint/2010/main" val="6453194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OSTI_pptTemplate_slide2.jpg">
            <a:extLst>
              <a:ext uri="{FF2B5EF4-FFF2-40B4-BE49-F238E27FC236}">
                <a16:creationId xmlns:a16="http://schemas.microsoft.com/office/drawing/2014/main" xmlns="" id="{67FEFC20-82CA-48DF-B2EE-C7ED89605A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7" y="0"/>
            <a:ext cx="12270377" cy="6858000"/>
          </a:xfrm>
          <a:prstGeom prst="rect">
            <a:avLst/>
          </a:prstGeom>
        </p:spPr>
      </p:pic>
      <p:sp>
        <p:nvSpPr>
          <p:cNvPr id="11" name="Content Placeholder 10">
            <a:extLst>
              <a:ext uri="{FF2B5EF4-FFF2-40B4-BE49-F238E27FC236}">
                <a16:creationId xmlns:a16="http://schemas.microsoft.com/office/drawing/2014/main" xmlns="" id="{CA0B3C42-09F1-483F-A7FA-E9E47E7DDA2E}"/>
              </a:ext>
            </a:extLst>
          </p:cNvPr>
          <p:cNvSpPr>
            <a:spLocks noGrp="1"/>
          </p:cNvSpPr>
          <p:nvPr>
            <p:ph idx="1"/>
          </p:nvPr>
        </p:nvSpPr>
        <p:spPr/>
        <p:txBody>
          <a:bodyPr/>
          <a:lstStyle/>
          <a:p>
            <a:pPr lvl="1"/>
            <a:endParaRPr lang="en-US" dirty="0"/>
          </a:p>
          <a:p>
            <a:pPr lvl="1"/>
            <a:endParaRPr lang="en-US" dirty="0"/>
          </a:p>
        </p:txBody>
      </p:sp>
      <p:sp>
        <p:nvSpPr>
          <p:cNvPr id="9" name="Footer Placeholder 8"/>
          <p:cNvSpPr>
            <a:spLocks noGrp="1"/>
          </p:cNvSpPr>
          <p:nvPr>
            <p:ph type="ftr" sz="quarter" idx="11"/>
          </p:nvPr>
        </p:nvSpPr>
        <p:spPr/>
        <p:txBody>
          <a:bodyPr/>
          <a:lstStyle/>
          <a:p>
            <a:r>
              <a:rPr lang="en-US"/>
              <a:t>DOE CODE: Software Services Platform and Search Tool</a:t>
            </a:r>
            <a:endParaRPr lang="en-US" dirty="0"/>
          </a:p>
        </p:txBody>
      </p:sp>
      <p:sp>
        <p:nvSpPr>
          <p:cNvPr id="3" name="Slide Number Placeholder 2"/>
          <p:cNvSpPr>
            <a:spLocks noGrp="1"/>
          </p:cNvSpPr>
          <p:nvPr>
            <p:ph type="sldNum" sz="quarter" idx="12"/>
          </p:nvPr>
        </p:nvSpPr>
        <p:spPr/>
        <p:txBody>
          <a:bodyPr/>
          <a:lstStyle/>
          <a:p>
            <a:fld id="{C8E06E48-51CC-4B04-A17C-41BFF93FA172}" type="slidenum">
              <a:rPr lang="en-US" smtClean="0"/>
              <a:pPr/>
              <a:t>15</a:t>
            </a:fld>
            <a:endParaRPr lang="en-US" dirty="0"/>
          </a:p>
        </p:txBody>
      </p:sp>
      <p:grpSp>
        <p:nvGrpSpPr>
          <p:cNvPr id="2" name="Group 1">
            <a:extLst>
              <a:ext uri="{FF2B5EF4-FFF2-40B4-BE49-F238E27FC236}">
                <a16:creationId xmlns:a16="http://schemas.microsoft.com/office/drawing/2014/main" xmlns="" id="{DABF8E1C-2256-4492-AE59-784F3A2C9AA3}"/>
              </a:ext>
            </a:extLst>
          </p:cNvPr>
          <p:cNvGrpSpPr/>
          <p:nvPr/>
        </p:nvGrpSpPr>
        <p:grpSpPr>
          <a:xfrm>
            <a:off x="184190" y="657365"/>
            <a:ext cx="11610731" cy="4371213"/>
            <a:chOff x="60259" y="433220"/>
            <a:chExt cx="11610731" cy="4371213"/>
          </a:xfrm>
        </p:grpSpPr>
        <p:pic>
          <p:nvPicPr>
            <p:cNvPr id="5" name="Picture 4">
              <a:extLst>
                <a:ext uri="{FF2B5EF4-FFF2-40B4-BE49-F238E27FC236}">
                  <a16:creationId xmlns:a16="http://schemas.microsoft.com/office/drawing/2014/main" xmlns="" id="{634E27DD-554D-439B-8655-FF949CB531DD}"/>
                </a:ext>
              </a:extLst>
            </p:cNvPr>
            <p:cNvPicPr>
              <a:picLocks noChangeAspect="1"/>
            </p:cNvPicPr>
            <p:nvPr/>
          </p:nvPicPr>
          <p:blipFill>
            <a:blip r:embed="rId4"/>
            <a:stretch>
              <a:fillRect/>
            </a:stretch>
          </p:blipFill>
          <p:spPr>
            <a:xfrm>
              <a:off x="181288" y="639836"/>
              <a:ext cx="6313377" cy="2371577"/>
            </a:xfrm>
            <a:prstGeom prst="rect">
              <a:avLst/>
            </a:prstGeom>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xmlns="" id="{7E8EBAB5-EDD4-43A7-9EAD-12FBEE346405}"/>
                </a:ext>
              </a:extLst>
            </p:cNvPr>
            <p:cNvPicPr>
              <a:picLocks noChangeAspect="1"/>
            </p:cNvPicPr>
            <p:nvPr/>
          </p:nvPicPr>
          <p:blipFill>
            <a:blip r:embed="rId5"/>
            <a:stretch>
              <a:fillRect/>
            </a:stretch>
          </p:blipFill>
          <p:spPr>
            <a:xfrm>
              <a:off x="60259" y="3670872"/>
              <a:ext cx="2816729" cy="1133561"/>
            </a:xfrm>
            <a:prstGeom prst="rect">
              <a:avLst/>
            </a:prstGeom>
            <a:effectLst>
              <a:outerShdw blurRad="50800" dist="38100" dir="2700000" algn="tl" rotWithShape="0">
                <a:prstClr val="black">
                  <a:alpha val="40000"/>
                </a:prstClr>
              </a:outerShdw>
            </a:effectLst>
          </p:spPr>
        </p:pic>
        <p:pic>
          <p:nvPicPr>
            <p:cNvPr id="17" name="Picture 16">
              <a:extLst>
                <a:ext uri="{FF2B5EF4-FFF2-40B4-BE49-F238E27FC236}">
                  <a16:creationId xmlns:a16="http://schemas.microsoft.com/office/drawing/2014/main" xmlns="" id="{C9DE441A-C2FE-4E87-A1CE-E9ABA89B7174}"/>
                </a:ext>
              </a:extLst>
            </p:cNvPr>
            <p:cNvPicPr>
              <a:picLocks noChangeAspect="1"/>
            </p:cNvPicPr>
            <p:nvPr/>
          </p:nvPicPr>
          <p:blipFill>
            <a:blip r:embed="rId6"/>
            <a:stretch>
              <a:fillRect/>
            </a:stretch>
          </p:blipFill>
          <p:spPr>
            <a:xfrm>
              <a:off x="6759007" y="433220"/>
              <a:ext cx="4911983" cy="3635625"/>
            </a:xfrm>
            <a:prstGeom prst="rect">
              <a:avLst/>
            </a:prstGeom>
            <a:effectLst>
              <a:outerShdw blurRad="50800" dist="38100" dir="2700000" algn="tl" rotWithShape="0">
                <a:prstClr val="black">
                  <a:alpha val="40000"/>
                </a:prstClr>
              </a:outerShdw>
            </a:effectLst>
          </p:spPr>
        </p:pic>
      </p:grpSp>
      <p:pic>
        <p:nvPicPr>
          <p:cNvPr id="7" name="Picture 6">
            <a:extLst>
              <a:ext uri="{FF2B5EF4-FFF2-40B4-BE49-F238E27FC236}">
                <a16:creationId xmlns:a16="http://schemas.microsoft.com/office/drawing/2014/main" xmlns="" id="{8B8E672F-16C8-4BCE-96FC-B5A40F5B70B9}"/>
              </a:ext>
            </a:extLst>
          </p:cNvPr>
          <p:cNvPicPr>
            <a:picLocks noChangeAspect="1"/>
          </p:cNvPicPr>
          <p:nvPr/>
        </p:nvPicPr>
        <p:blipFill>
          <a:blip r:embed="rId7"/>
          <a:stretch>
            <a:fillRect/>
          </a:stretch>
        </p:blipFill>
        <p:spPr>
          <a:xfrm>
            <a:off x="3112490" y="3314217"/>
            <a:ext cx="8249700" cy="3271141"/>
          </a:xfrm>
          <a:prstGeom prst="rect">
            <a:avLst/>
          </a:prstGeom>
        </p:spPr>
      </p:pic>
      <p:sp>
        <p:nvSpPr>
          <p:cNvPr id="14" name="Rectangle: Rounded Corners 13">
            <a:extLst>
              <a:ext uri="{FF2B5EF4-FFF2-40B4-BE49-F238E27FC236}">
                <a16:creationId xmlns:a16="http://schemas.microsoft.com/office/drawing/2014/main" xmlns="" id="{ADBDA28B-C64F-4A0F-A185-92C92EDB4540}"/>
              </a:ext>
            </a:extLst>
          </p:cNvPr>
          <p:cNvSpPr/>
          <p:nvPr/>
        </p:nvSpPr>
        <p:spPr>
          <a:xfrm>
            <a:off x="5084189" y="3610601"/>
            <a:ext cx="1534407" cy="25067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1796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8411" y="1262564"/>
            <a:ext cx="4957233" cy="2938290"/>
          </a:xfrm>
        </p:spPr>
        <p:txBody>
          <a:bodyPr>
            <a:normAutofit lnSpcReduction="10000"/>
          </a:bodyPr>
          <a:lstStyle/>
          <a:p>
            <a:pPr marL="0" indent="0">
              <a:buNone/>
            </a:pPr>
            <a:r>
              <a:rPr lang="en-US" b="1" dirty="0"/>
              <a:t>Questions?</a:t>
            </a:r>
          </a:p>
          <a:p>
            <a:pPr marL="0" indent="0">
              <a:buNone/>
            </a:pPr>
            <a:endParaRPr lang="en-US" b="1" dirty="0"/>
          </a:p>
          <a:p>
            <a:pPr marL="0" indent="0">
              <a:buNone/>
            </a:pPr>
            <a:endParaRPr lang="en-US" b="1" dirty="0"/>
          </a:p>
          <a:p>
            <a:pPr marL="0" indent="0">
              <a:buNone/>
            </a:pPr>
            <a:endParaRPr lang="en-US" b="1" dirty="0"/>
          </a:p>
          <a:p>
            <a:pPr marL="0" indent="0">
              <a:buNone/>
            </a:pPr>
            <a:r>
              <a:rPr lang="en-US" b="1" dirty="0"/>
              <a:t>Carly Robinson</a:t>
            </a:r>
          </a:p>
          <a:p>
            <a:pPr marL="0" indent="0">
              <a:buNone/>
            </a:pPr>
            <a:r>
              <a:rPr lang="en-US" sz="2400" u="sng" dirty="0">
                <a:solidFill>
                  <a:srgbClr val="002060"/>
                </a:solidFill>
                <a:hlinkClick r:id="rId3"/>
              </a:rPr>
              <a:t>Carly.Robinson@science.doe.gov</a:t>
            </a:r>
            <a:endParaRPr lang="en-US" sz="2400" u="sng" dirty="0">
              <a:solidFill>
                <a:srgbClr val="002060"/>
              </a:solidFill>
            </a:endParaRPr>
          </a:p>
          <a:p>
            <a:pPr marL="396875" lvl="1" indent="0">
              <a:buNone/>
            </a:pPr>
            <a:endParaRPr lang="en-US" u="sng" dirty="0">
              <a:solidFill>
                <a:srgbClr val="002060"/>
              </a:solidFill>
            </a:endParaRPr>
          </a:p>
          <a:p>
            <a:pPr marL="457200" lvl="1" indent="0">
              <a:buNone/>
            </a:pPr>
            <a:endParaRPr lang="en-US" b="0" dirty="0"/>
          </a:p>
        </p:txBody>
      </p:sp>
      <p:sp>
        <p:nvSpPr>
          <p:cNvPr id="13" name="Rectangle 12"/>
          <p:cNvSpPr/>
          <p:nvPr/>
        </p:nvSpPr>
        <p:spPr>
          <a:xfrm>
            <a:off x="0" y="6006352"/>
            <a:ext cx="12192000" cy="851647"/>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75000"/>
                  </a:schemeClr>
                </a:solidFill>
              </a:ln>
              <a:solidFill>
                <a:schemeClr val="accent5"/>
              </a:solidFill>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2871" y="6107209"/>
            <a:ext cx="7046258" cy="750791"/>
          </a:xfrm>
          <a:prstGeom prst="rect">
            <a:avLst/>
          </a:prstGeom>
        </p:spPr>
      </p:pic>
      <p:grpSp>
        <p:nvGrpSpPr>
          <p:cNvPr id="5" name="Group 4">
            <a:extLst>
              <a:ext uri="{FF2B5EF4-FFF2-40B4-BE49-F238E27FC236}">
                <a16:creationId xmlns="" xmlns:a16="http://schemas.microsoft.com/office/drawing/2014/main" id="{500AE678-45DD-4238-A98D-DB456B52DF6F}"/>
              </a:ext>
            </a:extLst>
          </p:cNvPr>
          <p:cNvGrpSpPr/>
          <p:nvPr/>
        </p:nvGrpSpPr>
        <p:grpSpPr>
          <a:xfrm>
            <a:off x="7215473" y="1274082"/>
            <a:ext cx="4461192" cy="2915255"/>
            <a:chOff x="7297484" y="1956391"/>
            <a:chExt cx="4299979" cy="3253562"/>
          </a:xfrm>
        </p:grpSpPr>
        <p:sp>
          <p:nvSpPr>
            <p:cNvPr id="6" name="Title 1"/>
            <p:cNvSpPr txBox="1">
              <a:spLocks/>
            </p:cNvSpPr>
            <p:nvPr/>
          </p:nvSpPr>
          <p:spPr>
            <a:xfrm>
              <a:off x="7942521" y="1956391"/>
              <a:ext cx="3654942" cy="32535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200" b="1" dirty="0">
                  <a:solidFill>
                    <a:srgbClr val="210791"/>
                  </a:solidFill>
                  <a:hlinkClick r:id="rId5"/>
                </a:rPr>
                <a:t>www.osti.gov</a:t>
              </a:r>
              <a:r>
                <a:rPr lang="en-US" sz="2200" b="1" dirty="0">
                  <a:solidFill>
                    <a:srgbClr val="210791"/>
                  </a:solidFill>
                </a:rPr>
                <a:t> </a:t>
              </a:r>
            </a:p>
            <a:p>
              <a:pPr algn="l"/>
              <a:endParaRPr lang="en-US" sz="2200" b="1" dirty="0">
                <a:solidFill>
                  <a:srgbClr val="210791"/>
                </a:solidFill>
              </a:endParaRPr>
            </a:p>
            <a:p>
              <a:pPr algn="l"/>
              <a:endParaRPr lang="en-US" sz="2200" b="1" dirty="0">
                <a:solidFill>
                  <a:srgbClr val="210791"/>
                </a:solidFill>
              </a:endParaRPr>
            </a:p>
            <a:p>
              <a:pPr algn="l"/>
              <a:r>
                <a:rPr lang="en-US" sz="2200" b="1" dirty="0">
                  <a:solidFill>
                    <a:srgbClr val="210791"/>
                  </a:solidFill>
                  <a:hlinkClick r:id="rId6"/>
                </a:rPr>
                <a:t>comments@osti.gov</a:t>
              </a:r>
              <a:r>
                <a:rPr lang="en-US" sz="2200" b="1" dirty="0">
                  <a:solidFill>
                    <a:srgbClr val="210791"/>
                  </a:solidFill>
                </a:rPr>
                <a:t> </a:t>
              </a:r>
            </a:p>
            <a:p>
              <a:pPr algn="l"/>
              <a:endParaRPr lang="en-US" sz="2200" b="1" dirty="0">
                <a:solidFill>
                  <a:srgbClr val="210791"/>
                </a:solidFill>
              </a:endParaRPr>
            </a:p>
            <a:p>
              <a:pPr algn="l"/>
              <a:endParaRPr lang="en-US" sz="2200" b="1" dirty="0">
                <a:solidFill>
                  <a:srgbClr val="210791"/>
                </a:solidFill>
              </a:endParaRPr>
            </a:p>
            <a:p>
              <a:pPr algn="l"/>
              <a:r>
                <a:rPr lang="en-US" sz="2200" b="1" dirty="0">
                  <a:solidFill>
                    <a:srgbClr val="210791"/>
                  </a:solidFill>
                  <a:hlinkClick r:id="rId7"/>
                </a:rPr>
                <a:t>@osti.gov</a:t>
              </a:r>
              <a:endParaRPr lang="en-US" sz="2200" b="1" dirty="0">
                <a:solidFill>
                  <a:srgbClr val="210791"/>
                </a:solidFill>
              </a:endParaRPr>
            </a:p>
          </p:txBody>
        </p:sp>
        <p:sp>
          <p:nvSpPr>
            <p:cNvPr id="7" name="Freeform 5"/>
            <p:cNvSpPr>
              <a:spLocks noChangeAspect="1" noEditPoints="1"/>
            </p:cNvSpPr>
            <p:nvPr/>
          </p:nvSpPr>
          <p:spPr bwMode="auto">
            <a:xfrm>
              <a:off x="7304741" y="2000441"/>
              <a:ext cx="544830" cy="548640"/>
            </a:xfrm>
            <a:custGeom>
              <a:avLst/>
              <a:gdLst>
                <a:gd name="T0" fmla="*/ 0 w 300"/>
                <a:gd name="T1" fmla="*/ 150 h 300"/>
                <a:gd name="T2" fmla="*/ 300 w 300"/>
                <a:gd name="T3" fmla="*/ 150 h 300"/>
                <a:gd name="T4" fmla="*/ 163 w 300"/>
                <a:gd name="T5" fmla="*/ 201 h 300"/>
                <a:gd name="T6" fmla="*/ 200 w 300"/>
                <a:gd name="T7" fmla="*/ 162 h 300"/>
                <a:gd name="T8" fmla="*/ 163 w 300"/>
                <a:gd name="T9" fmla="*/ 201 h 300"/>
                <a:gd name="T10" fmla="*/ 163 w 300"/>
                <a:gd name="T11" fmla="*/ 271 h 300"/>
                <a:gd name="T12" fmla="*/ 187 w 300"/>
                <a:gd name="T13" fmla="*/ 228 h 300"/>
                <a:gd name="T14" fmla="*/ 163 w 300"/>
                <a:gd name="T15" fmla="*/ 100 h 300"/>
                <a:gd name="T16" fmla="*/ 200 w 300"/>
                <a:gd name="T17" fmla="*/ 137 h 300"/>
                <a:gd name="T18" fmla="*/ 163 w 300"/>
                <a:gd name="T19" fmla="*/ 75 h 300"/>
                <a:gd name="T20" fmla="*/ 187 w 300"/>
                <a:gd name="T21" fmla="*/ 73 h 300"/>
                <a:gd name="T22" fmla="*/ 196 w 300"/>
                <a:gd name="T23" fmla="*/ 34 h 300"/>
                <a:gd name="T24" fmla="*/ 212 w 300"/>
                <a:gd name="T25" fmla="*/ 68 h 300"/>
                <a:gd name="T26" fmla="*/ 106 w 300"/>
                <a:gd name="T27" fmla="*/ 203 h 300"/>
                <a:gd name="T28" fmla="*/ 138 w 300"/>
                <a:gd name="T29" fmla="*/ 162 h 300"/>
                <a:gd name="T30" fmla="*/ 106 w 300"/>
                <a:gd name="T31" fmla="*/ 203 h 300"/>
                <a:gd name="T32" fmla="*/ 138 w 300"/>
                <a:gd name="T33" fmla="*/ 271 h 300"/>
                <a:gd name="T34" fmla="*/ 138 w 300"/>
                <a:gd name="T35" fmla="*/ 226 h 300"/>
                <a:gd name="T36" fmla="*/ 106 w 300"/>
                <a:gd name="T37" fmla="*/ 97 h 300"/>
                <a:gd name="T38" fmla="*/ 138 w 300"/>
                <a:gd name="T39" fmla="*/ 137 h 300"/>
                <a:gd name="T40" fmla="*/ 113 w 300"/>
                <a:gd name="T41" fmla="*/ 73 h 300"/>
                <a:gd name="T42" fmla="*/ 138 w 300"/>
                <a:gd name="T43" fmla="*/ 75 h 300"/>
                <a:gd name="T44" fmla="*/ 88 w 300"/>
                <a:gd name="T45" fmla="*/ 68 h 300"/>
                <a:gd name="T46" fmla="*/ 104 w 300"/>
                <a:gd name="T47" fmla="*/ 34 h 300"/>
                <a:gd name="T48" fmla="*/ 81 w 300"/>
                <a:gd name="T49" fmla="*/ 92 h 300"/>
                <a:gd name="T50" fmla="*/ 26 w 300"/>
                <a:gd name="T51" fmla="*/ 137 h 300"/>
                <a:gd name="T52" fmla="*/ 81 w 300"/>
                <a:gd name="T53" fmla="*/ 92 h 300"/>
                <a:gd name="T54" fmla="*/ 46 w 300"/>
                <a:gd name="T55" fmla="*/ 219 h 300"/>
                <a:gd name="T56" fmla="*/ 75 w 300"/>
                <a:gd name="T57" fmla="*/ 162 h 300"/>
                <a:gd name="T58" fmla="*/ 88 w 300"/>
                <a:gd name="T59" fmla="*/ 232 h 300"/>
                <a:gd name="T60" fmla="*/ 63 w 300"/>
                <a:gd name="T61" fmla="*/ 240 h 300"/>
                <a:gd name="T62" fmla="*/ 212 w 300"/>
                <a:gd name="T63" fmla="*/ 232 h 300"/>
                <a:gd name="T64" fmla="*/ 196 w 300"/>
                <a:gd name="T65" fmla="*/ 266 h 300"/>
                <a:gd name="T66" fmla="*/ 219 w 300"/>
                <a:gd name="T67" fmla="*/ 208 h 300"/>
                <a:gd name="T68" fmla="*/ 274 w 300"/>
                <a:gd name="T69" fmla="*/ 162 h 300"/>
                <a:gd name="T70" fmla="*/ 219 w 300"/>
                <a:gd name="T71" fmla="*/ 208 h 300"/>
                <a:gd name="T72" fmla="*/ 219 w 300"/>
                <a:gd name="T73" fmla="*/ 92 h 300"/>
                <a:gd name="T74" fmla="*/ 274 w 300"/>
                <a:gd name="T75" fmla="*/ 13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150" y="0"/>
                  </a:moveTo>
                  <a:cubicBezTo>
                    <a:pt x="67" y="0"/>
                    <a:pt x="0" y="67"/>
                    <a:pt x="0" y="150"/>
                  </a:cubicBezTo>
                  <a:cubicBezTo>
                    <a:pt x="0" y="233"/>
                    <a:pt x="67" y="300"/>
                    <a:pt x="150" y="300"/>
                  </a:cubicBezTo>
                  <a:cubicBezTo>
                    <a:pt x="233" y="300"/>
                    <a:pt x="300" y="233"/>
                    <a:pt x="300" y="150"/>
                  </a:cubicBezTo>
                  <a:cubicBezTo>
                    <a:pt x="300" y="67"/>
                    <a:pt x="233" y="0"/>
                    <a:pt x="150" y="0"/>
                  </a:cubicBezTo>
                  <a:close/>
                  <a:moveTo>
                    <a:pt x="163" y="201"/>
                  </a:moveTo>
                  <a:lnTo>
                    <a:pt x="163" y="162"/>
                  </a:lnTo>
                  <a:lnTo>
                    <a:pt x="200" y="162"/>
                  </a:lnTo>
                  <a:cubicBezTo>
                    <a:pt x="199" y="177"/>
                    <a:pt x="197" y="190"/>
                    <a:pt x="194" y="203"/>
                  </a:cubicBezTo>
                  <a:cubicBezTo>
                    <a:pt x="184" y="202"/>
                    <a:pt x="173" y="201"/>
                    <a:pt x="163" y="201"/>
                  </a:cubicBezTo>
                  <a:close/>
                  <a:moveTo>
                    <a:pt x="187" y="228"/>
                  </a:moveTo>
                  <a:cubicBezTo>
                    <a:pt x="181" y="244"/>
                    <a:pt x="172" y="259"/>
                    <a:pt x="163" y="271"/>
                  </a:cubicBezTo>
                  <a:lnTo>
                    <a:pt x="163" y="226"/>
                  </a:lnTo>
                  <a:cubicBezTo>
                    <a:pt x="171" y="226"/>
                    <a:pt x="179" y="227"/>
                    <a:pt x="187" y="228"/>
                  </a:cubicBezTo>
                  <a:close/>
                  <a:moveTo>
                    <a:pt x="163" y="137"/>
                  </a:moveTo>
                  <a:lnTo>
                    <a:pt x="163" y="100"/>
                  </a:lnTo>
                  <a:cubicBezTo>
                    <a:pt x="173" y="99"/>
                    <a:pt x="184" y="99"/>
                    <a:pt x="194" y="97"/>
                  </a:cubicBezTo>
                  <a:cubicBezTo>
                    <a:pt x="197" y="110"/>
                    <a:pt x="199" y="123"/>
                    <a:pt x="200" y="137"/>
                  </a:cubicBezTo>
                  <a:lnTo>
                    <a:pt x="163" y="137"/>
                  </a:lnTo>
                  <a:close/>
                  <a:moveTo>
                    <a:pt x="163" y="75"/>
                  </a:moveTo>
                  <a:lnTo>
                    <a:pt x="163" y="29"/>
                  </a:lnTo>
                  <a:cubicBezTo>
                    <a:pt x="173" y="41"/>
                    <a:pt x="181" y="56"/>
                    <a:pt x="187" y="73"/>
                  </a:cubicBezTo>
                  <a:cubicBezTo>
                    <a:pt x="179" y="74"/>
                    <a:pt x="171" y="74"/>
                    <a:pt x="163" y="75"/>
                  </a:cubicBezTo>
                  <a:close/>
                  <a:moveTo>
                    <a:pt x="196" y="34"/>
                  </a:moveTo>
                  <a:cubicBezTo>
                    <a:pt x="212" y="40"/>
                    <a:pt x="226" y="49"/>
                    <a:pt x="237" y="61"/>
                  </a:cubicBezTo>
                  <a:cubicBezTo>
                    <a:pt x="229" y="64"/>
                    <a:pt x="221" y="66"/>
                    <a:pt x="212" y="68"/>
                  </a:cubicBezTo>
                  <a:cubicBezTo>
                    <a:pt x="208" y="56"/>
                    <a:pt x="202" y="45"/>
                    <a:pt x="196" y="34"/>
                  </a:cubicBezTo>
                  <a:close/>
                  <a:moveTo>
                    <a:pt x="106" y="203"/>
                  </a:moveTo>
                  <a:cubicBezTo>
                    <a:pt x="103" y="190"/>
                    <a:pt x="101" y="177"/>
                    <a:pt x="100" y="162"/>
                  </a:cubicBezTo>
                  <a:lnTo>
                    <a:pt x="138" y="162"/>
                  </a:lnTo>
                  <a:lnTo>
                    <a:pt x="138" y="201"/>
                  </a:lnTo>
                  <a:cubicBezTo>
                    <a:pt x="127" y="201"/>
                    <a:pt x="116" y="202"/>
                    <a:pt x="106" y="203"/>
                  </a:cubicBezTo>
                  <a:close/>
                  <a:moveTo>
                    <a:pt x="138" y="226"/>
                  </a:moveTo>
                  <a:lnTo>
                    <a:pt x="138" y="271"/>
                  </a:lnTo>
                  <a:cubicBezTo>
                    <a:pt x="128" y="259"/>
                    <a:pt x="119" y="244"/>
                    <a:pt x="113" y="228"/>
                  </a:cubicBezTo>
                  <a:cubicBezTo>
                    <a:pt x="121" y="227"/>
                    <a:pt x="129" y="226"/>
                    <a:pt x="138" y="226"/>
                  </a:cubicBezTo>
                  <a:close/>
                  <a:moveTo>
                    <a:pt x="100" y="137"/>
                  </a:moveTo>
                  <a:cubicBezTo>
                    <a:pt x="101" y="123"/>
                    <a:pt x="103" y="110"/>
                    <a:pt x="106" y="97"/>
                  </a:cubicBezTo>
                  <a:cubicBezTo>
                    <a:pt x="116" y="99"/>
                    <a:pt x="127" y="99"/>
                    <a:pt x="138" y="100"/>
                  </a:cubicBezTo>
                  <a:lnTo>
                    <a:pt x="138" y="137"/>
                  </a:lnTo>
                  <a:lnTo>
                    <a:pt x="100" y="137"/>
                  </a:lnTo>
                  <a:close/>
                  <a:moveTo>
                    <a:pt x="113" y="73"/>
                  </a:moveTo>
                  <a:cubicBezTo>
                    <a:pt x="119" y="56"/>
                    <a:pt x="127" y="41"/>
                    <a:pt x="138" y="29"/>
                  </a:cubicBezTo>
                  <a:lnTo>
                    <a:pt x="138" y="75"/>
                  </a:lnTo>
                  <a:cubicBezTo>
                    <a:pt x="129" y="74"/>
                    <a:pt x="121" y="74"/>
                    <a:pt x="113" y="73"/>
                  </a:cubicBezTo>
                  <a:close/>
                  <a:moveTo>
                    <a:pt x="88" y="68"/>
                  </a:moveTo>
                  <a:cubicBezTo>
                    <a:pt x="79" y="66"/>
                    <a:pt x="71" y="64"/>
                    <a:pt x="63" y="61"/>
                  </a:cubicBezTo>
                  <a:cubicBezTo>
                    <a:pt x="74" y="49"/>
                    <a:pt x="88" y="40"/>
                    <a:pt x="104" y="34"/>
                  </a:cubicBezTo>
                  <a:cubicBezTo>
                    <a:pt x="98" y="45"/>
                    <a:pt x="92" y="56"/>
                    <a:pt x="88" y="68"/>
                  </a:cubicBezTo>
                  <a:close/>
                  <a:moveTo>
                    <a:pt x="81" y="92"/>
                  </a:moveTo>
                  <a:cubicBezTo>
                    <a:pt x="78" y="107"/>
                    <a:pt x="76" y="122"/>
                    <a:pt x="75" y="137"/>
                  </a:cubicBezTo>
                  <a:lnTo>
                    <a:pt x="26" y="137"/>
                  </a:lnTo>
                  <a:cubicBezTo>
                    <a:pt x="28" y="117"/>
                    <a:pt x="35" y="98"/>
                    <a:pt x="46" y="81"/>
                  </a:cubicBezTo>
                  <a:cubicBezTo>
                    <a:pt x="57" y="86"/>
                    <a:pt x="69" y="89"/>
                    <a:pt x="81" y="92"/>
                  </a:cubicBezTo>
                  <a:close/>
                  <a:moveTo>
                    <a:pt x="81" y="208"/>
                  </a:moveTo>
                  <a:cubicBezTo>
                    <a:pt x="69" y="211"/>
                    <a:pt x="57" y="215"/>
                    <a:pt x="46" y="219"/>
                  </a:cubicBezTo>
                  <a:cubicBezTo>
                    <a:pt x="35" y="203"/>
                    <a:pt x="28" y="183"/>
                    <a:pt x="26" y="162"/>
                  </a:cubicBezTo>
                  <a:lnTo>
                    <a:pt x="75" y="162"/>
                  </a:lnTo>
                  <a:cubicBezTo>
                    <a:pt x="76" y="178"/>
                    <a:pt x="78" y="194"/>
                    <a:pt x="81" y="208"/>
                  </a:cubicBezTo>
                  <a:close/>
                  <a:moveTo>
                    <a:pt x="88" y="232"/>
                  </a:moveTo>
                  <a:cubicBezTo>
                    <a:pt x="92" y="244"/>
                    <a:pt x="98" y="256"/>
                    <a:pt x="104" y="266"/>
                  </a:cubicBezTo>
                  <a:cubicBezTo>
                    <a:pt x="88" y="260"/>
                    <a:pt x="75" y="251"/>
                    <a:pt x="63" y="240"/>
                  </a:cubicBezTo>
                  <a:cubicBezTo>
                    <a:pt x="71" y="237"/>
                    <a:pt x="79" y="234"/>
                    <a:pt x="88" y="232"/>
                  </a:cubicBezTo>
                  <a:close/>
                  <a:moveTo>
                    <a:pt x="212" y="232"/>
                  </a:moveTo>
                  <a:cubicBezTo>
                    <a:pt x="221" y="234"/>
                    <a:pt x="229" y="237"/>
                    <a:pt x="237" y="240"/>
                  </a:cubicBezTo>
                  <a:cubicBezTo>
                    <a:pt x="225" y="251"/>
                    <a:pt x="212" y="260"/>
                    <a:pt x="196" y="266"/>
                  </a:cubicBezTo>
                  <a:cubicBezTo>
                    <a:pt x="202" y="256"/>
                    <a:pt x="208" y="244"/>
                    <a:pt x="212" y="232"/>
                  </a:cubicBezTo>
                  <a:close/>
                  <a:moveTo>
                    <a:pt x="219" y="208"/>
                  </a:moveTo>
                  <a:cubicBezTo>
                    <a:pt x="222" y="194"/>
                    <a:pt x="224" y="178"/>
                    <a:pt x="225" y="162"/>
                  </a:cubicBezTo>
                  <a:lnTo>
                    <a:pt x="274" y="162"/>
                  </a:lnTo>
                  <a:cubicBezTo>
                    <a:pt x="272" y="183"/>
                    <a:pt x="265" y="203"/>
                    <a:pt x="254" y="219"/>
                  </a:cubicBezTo>
                  <a:cubicBezTo>
                    <a:pt x="243" y="215"/>
                    <a:pt x="231" y="211"/>
                    <a:pt x="219" y="208"/>
                  </a:cubicBezTo>
                  <a:close/>
                  <a:moveTo>
                    <a:pt x="225" y="137"/>
                  </a:moveTo>
                  <a:cubicBezTo>
                    <a:pt x="224" y="122"/>
                    <a:pt x="222" y="107"/>
                    <a:pt x="219" y="92"/>
                  </a:cubicBezTo>
                  <a:cubicBezTo>
                    <a:pt x="231" y="89"/>
                    <a:pt x="243" y="86"/>
                    <a:pt x="254" y="81"/>
                  </a:cubicBezTo>
                  <a:cubicBezTo>
                    <a:pt x="265" y="98"/>
                    <a:pt x="272" y="117"/>
                    <a:pt x="274" y="137"/>
                  </a:cubicBezTo>
                  <a:lnTo>
                    <a:pt x="225" y="13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9"/>
            <p:cNvSpPr>
              <a:spLocks noChangeAspect="1" noEditPoints="1"/>
            </p:cNvSpPr>
            <p:nvPr/>
          </p:nvSpPr>
          <p:spPr bwMode="auto">
            <a:xfrm>
              <a:off x="7298264" y="3076344"/>
              <a:ext cx="557784" cy="548640"/>
            </a:xfrm>
            <a:custGeom>
              <a:avLst/>
              <a:gdLst>
                <a:gd name="T0" fmla="*/ 150 w 300"/>
                <a:gd name="T1" fmla="*/ 0 h 300"/>
                <a:gd name="T2" fmla="*/ 0 w 300"/>
                <a:gd name="T3" fmla="*/ 150 h 300"/>
                <a:gd name="T4" fmla="*/ 150 w 300"/>
                <a:gd name="T5" fmla="*/ 300 h 300"/>
                <a:gd name="T6" fmla="*/ 300 w 300"/>
                <a:gd name="T7" fmla="*/ 150 h 300"/>
                <a:gd name="T8" fmla="*/ 150 w 300"/>
                <a:gd name="T9" fmla="*/ 0 h 300"/>
                <a:gd name="T10" fmla="*/ 237 w 300"/>
                <a:gd name="T11" fmla="*/ 88 h 300"/>
                <a:gd name="T12" fmla="*/ 150 w 300"/>
                <a:gd name="T13" fmla="*/ 158 h 300"/>
                <a:gd name="T14" fmla="*/ 63 w 300"/>
                <a:gd name="T15" fmla="*/ 88 h 300"/>
                <a:gd name="T16" fmla="*/ 237 w 300"/>
                <a:gd name="T17" fmla="*/ 88 h 300"/>
                <a:gd name="T18" fmla="*/ 238 w 300"/>
                <a:gd name="T19" fmla="*/ 213 h 300"/>
                <a:gd name="T20" fmla="*/ 63 w 300"/>
                <a:gd name="T21" fmla="*/ 213 h 300"/>
                <a:gd name="T22" fmla="*/ 63 w 300"/>
                <a:gd name="T23" fmla="*/ 106 h 300"/>
                <a:gd name="T24" fmla="*/ 150 w 300"/>
                <a:gd name="T25" fmla="*/ 177 h 300"/>
                <a:gd name="T26" fmla="*/ 238 w 300"/>
                <a:gd name="T27" fmla="*/ 106 h 300"/>
                <a:gd name="T28" fmla="*/ 238 w 300"/>
                <a:gd name="T29" fmla="*/ 21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0" h="300">
                  <a:moveTo>
                    <a:pt x="150" y="0"/>
                  </a:moveTo>
                  <a:cubicBezTo>
                    <a:pt x="67" y="0"/>
                    <a:pt x="0" y="67"/>
                    <a:pt x="0" y="150"/>
                  </a:cubicBezTo>
                  <a:cubicBezTo>
                    <a:pt x="0" y="233"/>
                    <a:pt x="67" y="300"/>
                    <a:pt x="150" y="300"/>
                  </a:cubicBezTo>
                  <a:cubicBezTo>
                    <a:pt x="233" y="300"/>
                    <a:pt x="300" y="233"/>
                    <a:pt x="300" y="150"/>
                  </a:cubicBezTo>
                  <a:cubicBezTo>
                    <a:pt x="300" y="67"/>
                    <a:pt x="233" y="0"/>
                    <a:pt x="150" y="0"/>
                  </a:cubicBezTo>
                  <a:close/>
                  <a:moveTo>
                    <a:pt x="237" y="88"/>
                  </a:moveTo>
                  <a:lnTo>
                    <a:pt x="150" y="158"/>
                  </a:lnTo>
                  <a:lnTo>
                    <a:pt x="63" y="88"/>
                  </a:lnTo>
                  <a:lnTo>
                    <a:pt x="237" y="88"/>
                  </a:lnTo>
                  <a:close/>
                  <a:moveTo>
                    <a:pt x="238" y="213"/>
                  </a:moveTo>
                  <a:lnTo>
                    <a:pt x="63" y="213"/>
                  </a:lnTo>
                  <a:lnTo>
                    <a:pt x="63" y="106"/>
                  </a:lnTo>
                  <a:lnTo>
                    <a:pt x="150" y="177"/>
                  </a:lnTo>
                  <a:lnTo>
                    <a:pt x="238" y="106"/>
                  </a:lnTo>
                  <a:lnTo>
                    <a:pt x="238" y="21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noChangeAspect="1" noEditPoints="1"/>
            </p:cNvSpPr>
            <p:nvPr/>
          </p:nvSpPr>
          <p:spPr bwMode="auto">
            <a:xfrm>
              <a:off x="7297484" y="4152248"/>
              <a:ext cx="559343" cy="557784"/>
            </a:xfrm>
            <a:custGeom>
              <a:avLst/>
              <a:gdLst>
                <a:gd name="T0" fmla="*/ 150 w 300"/>
                <a:gd name="T1" fmla="*/ 0 h 300"/>
                <a:gd name="T2" fmla="*/ 0 w 300"/>
                <a:gd name="T3" fmla="*/ 150 h 300"/>
                <a:gd name="T4" fmla="*/ 150 w 300"/>
                <a:gd name="T5" fmla="*/ 300 h 300"/>
                <a:gd name="T6" fmla="*/ 300 w 300"/>
                <a:gd name="T7" fmla="*/ 150 h 300"/>
                <a:gd name="T8" fmla="*/ 150 w 300"/>
                <a:gd name="T9" fmla="*/ 0 h 300"/>
                <a:gd name="T10" fmla="*/ 226 w 300"/>
                <a:gd name="T11" fmla="*/ 121 h 300"/>
                <a:gd name="T12" fmla="*/ 124 w 300"/>
                <a:gd name="T13" fmla="*/ 227 h 300"/>
                <a:gd name="T14" fmla="*/ 69 w 300"/>
                <a:gd name="T15" fmla="*/ 211 h 300"/>
                <a:gd name="T16" fmla="*/ 122 w 300"/>
                <a:gd name="T17" fmla="*/ 196 h 300"/>
                <a:gd name="T18" fmla="*/ 88 w 300"/>
                <a:gd name="T19" fmla="*/ 171 h 300"/>
                <a:gd name="T20" fmla="*/ 105 w 300"/>
                <a:gd name="T21" fmla="*/ 171 h 300"/>
                <a:gd name="T22" fmla="*/ 76 w 300"/>
                <a:gd name="T23" fmla="*/ 135 h 300"/>
                <a:gd name="T24" fmla="*/ 92 w 300"/>
                <a:gd name="T25" fmla="*/ 140 h 300"/>
                <a:gd name="T26" fmla="*/ 81 w 300"/>
                <a:gd name="T27" fmla="*/ 92 h 300"/>
                <a:gd name="T28" fmla="*/ 155 w 300"/>
                <a:gd name="T29" fmla="*/ 129 h 300"/>
                <a:gd name="T30" fmla="*/ 190 w 300"/>
                <a:gd name="T31" fmla="*/ 85 h 300"/>
                <a:gd name="T32" fmla="*/ 216 w 300"/>
                <a:gd name="T33" fmla="*/ 96 h 300"/>
                <a:gd name="T34" fmla="*/ 239 w 300"/>
                <a:gd name="T35" fmla="*/ 88 h 300"/>
                <a:gd name="T36" fmla="*/ 223 w 300"/>
                <a:gd name="T37" fmla="*/ 108 h 300"/>
                <a:gd name="T38" fmla="*/ 244 w 300"/>
                <a:gd name="T39" fmla="*/ 102 h 300"/>
                <a:gd name="T40" fmla="*/ 226 w 300"/>
                <a:gd name="T41" fmla="*/ 121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0" h="300">
                  <a:moveTo>
                    <a:pt x="150" y="0"/>
                  </a:moveTo>
                  <a:cubicBezTo>
                    <a:pt x="67" y="0"/>
                    <a:pt x="0" y="67"/>
                    <a:pt x="0" y="150"/>
                  </a:cubicBezTo>
                  <a:cubicBezTo>
                    <a:pt x="0" y="233"/>
                    <a:pt x="67" y="300"/>
                    <a:pt x="150" y="300"/>
                  </a:cubicBezTo>
                  <a:cubicBezTo>
                    <a:pt x="233" y="300"/>
                    <a:pt x="300" y="233"/>
                    <a:pt x="300" y="150"/>
                  </a:cubicBezTo>
                  <a:cubicBezTo>
                    <a:pt x="300" y="67"/>
                    <a:pt x="233" y="0"/>
                    <a:pt x="150" y="0"/>
                  </a:cubicBezTo>
                  <a:close/>
                  <a:moveTo>
                    <a:pt x="226" y="121"/>
                  </a:moveTo>
                  <a:cubicBezTo>
                    <a:pt x="228" y="171"/>
                    <a:pt x="190" y="227"/>
                    <a:pt x="124" y="227"/>
                  </a:cubicBezTo>
                  <a:cubicBezTo>
                    <a:pt x="103" y="227"/>
                    <a:pt x="85" y="221"/>
                    <a:pt x="69" y="211"/>
                  </a:cubicBezTo>
                  <a:cubicBezTo>
                    <a:pt x="88" y="213"/>
                    <a:pt x="107" y="208"/>
                    <a:pt x="122" y="196"/>
                  </a:cubicBezTo>
                  <a:cubicBezTo>
                    <a:pt x="106" y="196"/>
                    <a:pt x="93" y="186"/>
                    <a:pt x="88" y="171"/>
                  </a:cubicBezTo>
                  <a:cubicBezTo>
                    <a:pt x="94" y="173"/>
                    <a:pt x="100" y="172"/>
                    <a:pt x="105" y="171"/>
                  </a:cubicBezTo>
                  <a:cubicBezTo>
                    <a:pt x="87" y="167"/>
                    <a:pt x="75" y="152"/>
                    <a:pt x="76" y="135"/>
                  </a:cubicBezTo>
                  <a:cubicBezTo>
                    <a:pt x="81" y="138"/>
                    <a:pt x="86" y="139"/>
                    <a:pt x="92" y="140"/>
                  </a:cubicBezTo>
                  <a:cubicBezTo>
                    <a:pt x="76" y="129"/>
                    <a:pt x="72" y="108"/>
                    <a:pt x="81" y="92"/>
                  </a:cubicBezTo>
                  <a:cubicBezTo>
                    <a:pt x="99" y="113"/>
                    <a:pt x="125" y="128"/>
                    <a:pt x="155" y="129"/>
                  </a:cubicBezTo>
                  <a:cubicBezTo>
                    <a:pt x="150" y="107"/>
                    <a:pt x="167" y="85"/>
                    <a:pt x="190" y="85"/>
                  </a:cubicBezTo>
                  <a:cubicBezTo>
                    <a:pt x="200" y="85"/>
                    <a:pt x="210" y="89"/>
                    <a:pt x="216" y="96"/>
                  </a:cubicBezTo>
                  <a:cubicBezTo>
                    <a:pt x="224" y="95"/>
                    <a:pt x="232" y="92"/>
                    <a:pt x="239" y="88"/>
                  </a:cubicBezTo>
                  <a:cubicBezTo>
                    <a:pt x="236" y="96"/>
                    <a:pt x="231" y="103"/>
                    <a:pt x="223" y="108"/>
                  </a:cubicBezTo>
                  <a:cubicBezTo>
                    <a:pt x="230" y="107"/>
                    <a:pt x="237" y="105"/>
                    <a:pt x="244" y="102"/>
                  </a:cubicBezTo>
                  <a:cubicBezTo>
                    <a:pt x="239" y="109"/>
                    <a:pt x="233" y="116"/>
                    <a:pt x="226" y="121"/>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Slide Number Placeholder 1"/>
          <p:cNvSpPr>
            <a:spLocks noGrp="1"/>
          </p:cNvSpPr>
          <p:nvPr>
            <p:ph type="sldNum" sz="quarter" idx="12"/>
          </p:nvPr>
        </p:nvSpPr>
        <p:spPr/>
        <p:txBody>
          <a:bodyPr/>
          <a:lstStyle/>
          <a:p>
            <a:fld id="{D63DC9F3-B8FD-46E0-8CAC-E1628DBFC714}" type="slidenum">
              <a:rPr lang="en-US" smtClean="0"/>
              <a:t>16</a:t>
            </a:fld>
            <a:endParaRPr lang="en-US"/>
          </a:p>
        </p:txBody>
      </p:sp>
    </p:spTree>
    <p:extLst>
      <p:ext uri="{BB962C8B-B14F-4D97-AF65-F5344CB8AC3E}">
        <p14:creationId xmlns:p14="http://schemas.microsoft.com/office/powerpoint/2010/main" val="12512983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OSTI_pptTemplate_slide2.jpg">
            <a:extLst>
              <a:ext uri="{FF2B5EF4-FFF2-40B4-BE49-F238E27FC236}">
                <a16:creationId xmlns:a16="http://schemas.microsoft.com/office/drawing/2014/main" xmlns="" id="{9B097062-B37E-4D31-809D-DE0BBAF8C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7" y="0"/>
            <a:ext cx="12270377" cy="6858000"/>
          </a:xfrm>
          <a:prstGeom prst="rect">
            <a:avLst/>
          </a:prstGeom>
        </p:spPr>
      </p:pic>
      <p:sp>
        <p:nvSpPr>
          <p:cNvPr id="4" name="TextBox 3"/>
          <p:cNvSpPr txBox="1"/>
          <p:nvPr/>
        </p:nvSpPr>
        <p:spPr>
          <a:xfrm>
            <a:off x="5312948" y="1031348"/>
            <a:ext cx="2398157" cy="5863144"/>
          </a:xfrm>
          <a:prstGeom prst="rect">
            <a:avLst/>
          </a:prstGeom>
          <a:noFill/>
        </p:spPr>
        <p:txBody>
          <a:bodyPr wrap="none" rtlCol="0">
            <a:spAutoFit/>
          </a:bodyPr>
          <a:lstStyle/>
          <a:p>
            <a:r>
              <a:rPr lang="en-US" b="1" dirty="0">
                <a:solidFill>
                  <a:srgbClr val="006633"/>
                </a:solidFill>
              </a:rPr>
              <a:t>NATIONAL LABS</a:t>
            </a:r>
          </a:p>
          <a:p>
            <a:r>
              <a:rPr lang="en-US" sz="1700" dirty="0"/>
              <a:t>Ames</a:t>
            </a:r>
          </a:p>
          <a:p>
            <a:r>
              <a:rPr lang="en-US" sz="1700" dirty="0"/>
              <a:t>Argonne</a:t>
            </a:r>
          </a:p>
          <a:p>
            <a:r>
              <a:rPr lang="en-US" sz="1700" dirty="0"/>
              <a:t>Brookhaven</a:t>
            </a:r>
          </a:p>
          <a:p>
            <a:r>
              <a:rPr lang="en-US" sz="1700" dirty="0"/>
              <a:t>Fermi</a:t>
            </a:r>
          </a:p>
          <a:p>
            <a:r>
              <a:rPr lang="en-US" sz="1700" dirty="0"/>
              <a:t>Idaho</a:t>
            </a:r>
          </a:p>
          <a:p>
            <a:r>
              <a:rPr lang="en-US" sz="1700" dirty="0"/>
              <a:t>Los Alamos</a:t>
            </a:r>
          </a:p>
          <a:p>
            <a:r>
              <a:rPr lang="en-US" sz="1700" dirty="0"/>
              <a:t>Lawrence Berkeley</a:t>
            </a:r>
          </a:p>
          <a:p>
            <a:r>
              <a:rPr lang="en-US" sz="1700" dirty="0"/>
              <a:t>Lawrence Livermore</a:t>
            </a:r>
          </a:p>
          <a:p>
            <a:r>
              <a:rPr lang="en-US" sz="1700" dirty="0"/>
              <a:t>NETL</a:t>
            </a:r>
          </a:p>
          <a:p>
            <a:r>
              <a:rPr lang="en-US" sz="1700" dirty="0"/>
              <a:t>NREL</a:t>
            </a:r>
          </a:p>
          <a:p>
            <a:r>
              <a:rPr lang="en-US" sz="1700" dirty="0"/>
              <a:t>Oak Ridge</a:t>
            </a:r>
          </a:p>
          <a:p>
            <a:r>
              <a:rPr lang="en-US" sz="1700" dirty="0"/>
              <a:t>Pacific Northwest</a:t>
            </a:r>
          </a:p>
          <a:p>
            <a:r>
              <a:rPr lang="en-US" sz="1700" dirty="0"/>
              <a:t>Princeton</a:t>
            </a:r>
          </a:p>
          <a:p>
            <a:r>
              <a:rPr lang="en-US" sz="1700" dirty="0"/>
              <a:t>SLAC</a:t>
            </a:r>
          </a:p>
          <a:p>
            <a:r>
              <a:rPr lang="en-US" sz="1700" dirty="0"/>
              <a:t>Sandia</a:t>
            </a:r>
          </a:p>
          <a:p>
            <a:r>
              <a:rPr lang="en-US" sz="1700" dirty="0"/>
              <a:t>Savannah River</a:t>
            </a:r>
          </a:p>
          <a:p>
            <a:r>
              <a:rPr lang="en-US" sz="1700" dirty="0"/>
              <a:t>Thomas Jefferson</a:t>
            </a:r>
          </a:p>
          <a:p>
            <a:endParaRPr lang="en-US" sz="1400" dirty="0"/>
          </a:p>
          <a:p>
            <a:r>
              <a:rPr lang="en-US" b="1" dirty="0">
                <a:solidFill>
                  <a:srgbClr val="006633"/>
                </a:solidFill>
              </a:rPr>
              <a:t>GRANTEES</a:t>
            </a:r>
          </a:p>
          <a:p>
            <a:r>
              <a:rPr lang="en-US" b="1" dirty="0">
                <a:solidFill>
                  <a:srgbClr val="006633"/>
                </a:solidFill>
              </a:rPr>
              <a:t>TECHNOLOGY CENTERS</a:t>
            </a:r>
          </a:p>
          <a:p>
            <a:r>
              <a:rPr lang="en-US" b="1" dirty="0">
                <a:solidFill>
                  <a:srgbClr val="006633"/>
                </a:solidFill>
              </a:rPr>
              <a:t>SITES</a:t>
            </a:r>
          </a:p>
        </p:txBody>
      </p:sp>
      <p:sp>
        <p:nvSpPr>
          <p:cNvPr id="9" name="TextBox 8"/>
          <p:cNvSpPr txBox="1"/>
          <p:nvPr/>
        </p:nvSpPr>
        <p:spPr>
          <a:xfrm>
            <a:off x="8390457" y="2430316"/>
            <a:ext cx="3263926" cy="4308872"/>
          </a:xfrm>
          <a:prstGeom prst="rect">
            <a:avLst/>
          </a:prstGeom>
          <a:noFill/>
        </p:spPr>
        <p:txBody>
          <a:bodyPr wrap="square" rtlCol="0">
            <a:spAutoFit/>
          </a:bodyPr>
          <a:lstStyle/>
          <a:p>
            <a:r>
              <a:rPr lang="en-US" b="1" dirty="0">
                <a:solidFill>
                  <a:srgbClr val="006633"/>
                </a:solidFill>
              </a:rPr>
              <a:t>SCIENTIFIC &amp; TECHNICAL INFO</a:t>
            </a:r>
          </a:p>
          <a:p>
            <a:pPr marL="285750" indent="-285750">
              <a:buFont typeface="Arial" panose="020B0604020202020204" pitchFamily="34" charset="0"/>
              <a:buChar char="•"/>
            </a:pPr>
            <a:r>
              <a:rPr lang="en-US" dirty="0"/>
              <a:t>Journal articles/accepted manuscripts</a:t>
            </a:r>
          </a:p>
          <a:p>
            <a:pPr marL="285750" indent="-285750">
              <a:buFont typeface="Arial" panose="020B0604020202020204" pitchFamily="34" charset="0"/>
              <a:buChar char="•"/>
            </a:pPr>
            <a:r>
              <a:rPr lang="en-US" dirty="0"/>
              <a:t>Technical reports</a:t>
            </a:r>
          </a:p>
          <a:p>
            <a:pPr marL="285750" indent="-285750">
              <a:buFont typeface="Arial" panose="020B0604020202020204" pitchFamily="34" charset="0"/>
              <a:buChar char="•"/>
            </a:pPr>
            <a:r>
              <a:rPr lang="en-US" dirty="0"/>
              <a:t>Conference papers</a:t>
            </a:r>
          </a:p>
          <a:p>
            <a:pPr marL="285750" indent="-285750">
              <a:buFont typeface="Arial" panose="020B0604020202020204" pitchFamily="34" charset="0"/>
              <a:buChar char="•"/>
            </a:pPr>
            <a:r>
              <a:rPr lang="en-US" dirty="0"/>
              <a:t>Theses/dissertations </a:t>
            </a:r>
          </a:p>
          <a:p>
            <a:pPr marL="285750" indent="-285750">
              <a:buFont typeface="Arial" panose="020B0604020202020204" pitchFamily="34" charset="0"/>
              <a:buChar char="•"/>
            </a:pPr>
            <a:r>
              <a:rPr lang="en-US" dirty="0"/>
              <a:t>Scientific and technical software</a:t>
            </a:r>
          </a:p>
          <a:p>
            <a:pPr marL="285750" indent="-285750">
              <a:buFont typeface="Arial" panose="020B0604020202020204" pitchFamily="34" charset="0"/>
              <a:buChar char="•"/>
            </a:pPr>
            <a:r>
              <a:rPr lang="en-US" dirty="0" smtClean="0"/>
              <a:t>Data objects</a:t>
            </a:r>
          </a:p>
          <a:p>
            <a:pPr marL="285750" indent="-285750">
              <a:buFont typeface="Arial" panose="020B0604020202020204" pitchFamily="34" charset="0"/>
              <a:buChar char="•"/>
            </a:pPr>
            <a:r>
              <a:rPr lang="en-US" dirty="0" smtClean="0"/>
              <a:t>Patents</a:t>
            </a:r>
            <a:endParaRPr lang="en-US" dirty="0"/>
          </a:p>
          <a:p>
            <a:pPr marL="285750" indent="-285750">
              <a:buFont typeface="Arial" panose="020B0604020202020204" pitchFamily="34" charset="0"/>
              <a:buChar char="•"/>
            </a:pPr>
            <a:r>
              <a:rPr lang="en-US" dirty="0"/>
              <a:t>Workshop reports</a:t>
            </a:r>
          </a:p>
          <a:p>
            <a:pPr marL="285750" indent="-285750">
              <a:buFont typeface="Arial" panose="020B0604020202020204" pitchFamily="34" charset="0"/>
              <a:buChar char="•"/>
            </a:pPr>
            <a:r>
              <a:rPr lang="en-US" dirty="0"/>
              <a:t>Videos</a:t>
            </a:r>
          </a:p>
          <a:p>
            <a:pPr marL="285750" indent="-285750">
              <a:buFont typeface="Arial" panose="020B0604020202020204" pitchFamily="34" charset="0"/>
              <a:buChar char="•"/>
            </a:pPr>
            <a:endParaRPr lang="en-US" dirty="0"/>
          </a:p>
          <a:p>
            <a:r>
              <a:rPr lang="en-US" b="1" dirty="0">
                <a:solidFill>
                  <a:schemeClr val="accent5">
                    <a:lumMod val="75000"/>
                  </a:schemeClr>
                </a:solidFill>
              </a:rPr>
              <a:t>≈ 50,000 STI “products” per year</a:t>
            </a:r>
          </a:p>
          <a:p>
            <a:endParaRPr lang="en-US" dirty="0"/>
          </a:p>
        </p:txBody>
      </p:sp>
      <p:grpSp>
        <p:nvGrpSpPr>
          <p:cNvPr id="19" name="Group 18">
            <a:extLst>
              <a:ext uri="{FF2B5EF4-FFF2-40B4-BE49-F238E27FC236}">
                <a16:creationId xmlns="" xmlns:a16="http://schemas.microsoft.com/office/drawing/2014/main" id="{3592E491-AD46-48B4-9D7B-30743F3F917C}"/>
              </a:ext>
            </a:extLst>
          </p:cNvPr>
          <p:cNvGrpSpPr/>
          <p:nvPr/>
        </p:nvGrpSpPr>
        <p:grpSpPr>
          <a:xfrm>
            <a:off x="4263641" y="2303587"/>
            <a:ext cx="822960" cy="2385864"/>
            <a:chOff x="3764839" y="2571441"/>
            <a:chExt cx="822960" cy="2385864"/>
          </a:xfrm>
        </p:grpSpPr>
        <p:cxnSp>
          <p:nvCxnSpPr>
            <p:cNvPr id="6" name="Straight Arrow Connector 5"/>
            <p:cNvCxnSpPr/>
            <p:nvPr/>
          </p:nvCxnSpPr>
          <p:spPr>
            <a:xfrm flipV="1">
              <a:off x="3764839" y="2571441"/>
              <a:ext cx="822960" cy="608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764839" y="2976764"/>
              <a:ext cx="822960" cy="366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764839" y="3370942"/>
              <a:ext cx="822960" cy="151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764839" y="3705857"/>
              <a:ext cx="822960" cy="27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764839" y="3879557"/>
              <a:ext cx="822960" cy="272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764839" y="4136473"/>
              <a:ext cx="822960" cy="4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764839" y="4402997"/>
              <a:ext cx="822960" cy="554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 xmlns:a16="http://schemas.microsoft.com/office/drawing/2014/main" id="{D8C3E478-6270-48C9-95A7-45BEF5BA6B42}"/>
              </a:ext>
            </a:extLst>
          </p:cNvPr>
          <p:cNvGrpSpPr/>
          <p:nvPr/>
        </p:nvGrpSpPr>
        <p:grpSpPr>
          <a:xfrm>
            <a:off x="7299625" y="2740764"/>
            <a:ext cx="822960" cy="2385864"/>
            <a:chOff x="6656736" y="2571441"/>
            <a:chExt cx="822960" cy="2385864"/>
          </a:xfrm>
        </p:grpSpPr>
        <p:cxnSp>
          <p:nvCxnSpPr>
            <p:cNvPr id="78" name="Straight Arrow Connector 77"/>
            <p:cNvCxnSpPr/>
            <p:nvPr/>
          </p:nvCxnSpPr>
          <p:spPr>
            <a:xfrm flipV="1">
              <a:off x="6656736" y="2571441"/>
              <a:ext cx="822960" cy="608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6656736" y="2976764"/>
              <a:ext cx="822960" cy="366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6656736" y="3370942"/>
              <a:ext cx="822960" cy="151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6656736" y="3705857"/>
              <a:ext cx="822960" cy="27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656736" y="3879557"/>
              <a:ext cx="822960" cy="272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656736" y="4136473"/>
              <a:ext cx="822960" cy="4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6656736" y="4402997"/>
              <a:ext cx="822960" cy="554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 xmlns:a16="http://schemas.microsoft.com/office/drawing/2014/main" id="{28A89105-802F-4025-9F35-D6C2F9B8D4E2}"/>
              </a:ext>
            </a:extLst>
          </p:cNvPr>
          <p:cNvGrpSpPr/>
          <p:nvPr/>
        </p:nvGrpSpPr>
        <p:grpSpPr>
          <a:xfrm>
            <a:off x="8390457" y="1730177"/>
            <a:ext cx="3263926" cy="611074"/>
            <a:chOff x="7718917" y="1919742"/>
            <a:chExt cx="3263926" cy="611074"/>
          </a:xfrm>
        </p:grpSpPr>
        <p:sp>
          <p:nvSpPr>
            <p:cNvPr id="5" name="TextBox 4"/>
            <p:cNvSpPr txBox="1"/>
            <p:nvPr/>
          </p:nvSpPr>
          <p:spPr>
            <a:xfrm>
              <a:off x="7718917" y="1919742"/>
              <a:ext cx="3263926" cy="369332"/>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smtClean="0">
                  <a:solidFill>
                    <a:schemeClr val="bg1"/>
                  </a:solidFill>
                </a:rPr>
                <a:t>R&amp;D Results</a:t>
              </a:r>
              <a:endParaRPr lang="en-US" dirty="0">
                <a:solidFill>
                  <a:schemeClr val="bg1"/>
                </a:solidFill>
              </a:endParaRPr>
            </a:p>
          </p:txBody>
        </p:sp>
        <p:sp>
          <p:nvSpPr>
            <p:cNvPr id="11" name="Down Arrow 10"/>
            <p:cNvSpPr/>
            <p:nvPr/>
          </p:nvSpPr>
          <p:spPr>
            <a:xfrm>
              <a:off x="9095698" y="2289074"/>
              <a:ext cx="510363" cy="241742"/>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5200" y="2441548"/>
            <a:ext cx="2073729" cy="554125"/>
          </a:xfrm>
          <a:prstGeom prst="rect">
            <a:avLst/>
          </a:prstGeom>
        </p:spPr>
      </p:pic>
      <p:sp>
        <p:nvSpPr>
          <p:cNvPr id="3" name="TextBox 2"/>
          <p:cNvSpPr txBox="1"/>
          <p:nvPr/>
        </p:nvSpPr>
        <p:spPr>
          <a:xfrm rot="10800000" flipV="1">
            <a:off x="1603799" y="3382364"/>
            <a:ext cx="1890501" cy="400110"/>
          </a:xfrm>
          <a:prstGeom prst="rect">
            <a:avLst/>
          </a:prstGeom>
          <a:noFill/>
        </p:spPr>
        <p:txBody>
          <a:bodyPr wrap="square" rtlCol="0">
            <a:spAutoFit/>
          </a:bodyPr>
          <a:lstStyle/>
          <a:p>
            <a:r>
              <a:rPr lang="en-US" sz="2000" b="1" dirty="0">
                <a:solidFill>
                  <a:schemeClr val="accent5">
                    <a:lumMod val="75000"/>
                  </a:schemeClr>
                </a:solidFill>
                <a:latin typeface="Arial" panose="020B0604020202020204" pitchFamily="34" charset="0"/>
                <a:cs typeface="Arial" panose="020B0604020202020204" pitchFamily="34" charset="0"/>
              </a:rPr>
              <a:t>R&amp;D Funding</a:t>
            </a:r>
          </a:p>
        </p:txBody>
      </p:sp>
      <p:sp>
        <p:nvSpPr>
          <p:cNvPr id="8" name="TextBox 7"/>
          <p:cNvSpPr txBox="1"/>
          <p:nvPr/>
        </p:nvSpPr>
        <p:spPr>
          <a:xfrm>
            <a:off x="136761" y="4646308"/>
            <a:ext cx="4581425" cy="2031325"/>
          </a:xfrm>
          <a:prstGeom prst="rect">
            <a:avLst/>
          </a:prstGeom>
          <a:noFill/>
          <a:ln w="19050">
            <a:solidFill>
              <a:srgbClr val="7CCA62"/>
            </a:solidFill>
          </a:ln>
        </p:spPr>
        <p:txBody>
          <a:bodyPr wrap="square" rtlCol="0">
            <a:spAutoFit/>
          </a:bodyPr>
          <a:lstStyle/>
          <a:p>
            <a:pPr marL="171450" indent="-171450">
              <a:buFont typeface="Arial" panose="020B0604020202020204" pitchFamily="34" charset="0"/>
              <a:buChar char="•"/>
            </a:pPr>
            <a:r>
              <a:rPr lang="en-US" sz="1400" b="1" dirty="0"/>
              <a:t>Advanced Research Projects Agency – Energy (ARPA-E)</a:t>
            </a:r>
          </a:p>
          <a:p>
            <a:pPr marL="171450" indent="-171450">
              <a:buFont typeface="Arial" panose="020B0604020202020204" pitchFamily="34" charset="0"/>
              <a:buChar char="•"/>
            </a:pPr>
            <a:r>
              <a:rPr lang="en-US" sz="1400" b="1" dirty="0"/>
              <a:t>Office of Electricity Delivery &amp; Energy Reliability</a:t>
            </a:r>
          </a:p>
          <a:p>
            <a:pPr marL="171450" indent="-171450">
              <a:buFont typeface="Arial" panose="020B0604020202020204" pitchFamily="34" charset="0"/>
              <a:buChar char="•"/>
            </a:pPr>
            <a:r>
              <a:rPr lang="en-US" sz="1400" b="1" dirty="0"/>
              <a:t>Office of Energy Efficiency &amp; Renewable Energy</a:t>
            </a:r>
          </a:p>
          <a:p>
            <a:pPr marL="171450" indent="-171450">
              <a:buFont typeface="Arial" panose="020B0604020202020204" pitchFamily="34" charset="0"/>
              <a:buChar char="•"/>
            </a:pPr>
            <a:r>
              <a:rPr lang="en-US" sz="1400" b="1" dirty="0"/>
              <a:t>Office of Environmental Management</a:t>
            </a:r>
          </a:p>
          <a:p>
            <a:pPr marL="171450" indent="-171450">
              <a:buFont typeface="Arial" panose="020B0604020202020204" pitchFamily="34" charset="0"/>
              <a:buChar char="•"/>
            </a:pPr>
            <a:r>
              <a:rPr lang="en-US" sz="1400" b="1" dirty="0"/>
              <a:t>Office of Fossil Energy</a:t>
            </a:r>
          </a:p>
          <a:p>
            <a:pPr marL="171450" indent="-171450">
              <a:buFont typeface="Arial" panose="020B0604020202020204" pitchFamily="34" charset="0"/>
              <a:buChar char="•"/>
            </a:pPr>
            <a:r>
              <a:rPr lang="en-US" sz="1400" b="1" dirty="0"/>
              <a:t>Office of Legacy Management</a:t>
            </a:r>
          </a:p>
          <a:p>
            <a:pPr marL="171450" indent="-171450">
              <a:buFont typeface="Arial" panose="020B0604020202020204" pitchFamily="34" charset="0"/>
              <a:buChar char="•"/>
            </a:pPr>
            <a:r>
              <a:rPr lang="en-US" sz="1400" b="1" dirty="0"/>
              <a:t>Office of Nuclear Energy </a:t>
            </a:r>
          </a:p>
          <a:p>
            <a:pPr marL="171450" indent="-171450">
              <a:buFont typeface="Arial" panose="020B0604020202020204" pitchFamily="34" charset="0"/>
              <a:buChar char="•"/>
            </a:pPr>
            <a:r>
              <a:rPr lang="en-US" sz="1400" b="1" dirty="0"/>
              <a:t>Office of Science</a:t>
            </a:r>
          </a:p>
          <a:p>
            <a:pPr marL="171450" indent="-171450">
              <a:buFont typeface="Arial" panose="020B0604020202020204" pitchFamily="34" charset="0"/>
              <a:buChar char="•"/>
            </a:pPr>
            <a:r>
              <a:rPr lang="en-US" sz="1400" b="1" dirty="0"/>
              <a:t>Office of Environment, Health, Safety &amp; Security</a:t>
            </a:r>
          </a:p>
        </p:txBody>
      </p:sp>
      <p:sp>
        <p:nvSpPr>
          <p:cNvPr id="30" name="Title 1">
            <a:extLst>
              <a:ext uri="{FF2B5EF4-FFF2-40B4-BE49-F238E27FC236}">
                <a16:creationId xmlns="" xmlns:a16="http://schemas.microsoft.com/office/drawing/2014/main" id="{8A871D9E-54E2-4400-A7B9-7051C0929CC4}"/>
              </a:ext>
            </a:extLst>
          </p:cNvPr>
          <p:cNvSpPr txBox="1">
            <a:spLocks/>
          </p:cNvSpPr>
          <p:nvPr/>
        </p:nvSpPr>
        <p:spPr>
          <a:xfrm>
            <a:off x="267628" y="167515"/>
            <a:ext cx="11664177" cy="8053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rgbClr val="227093"/>
                </a:solidFill>
              </a:rPr>
              <a:t>DOE Invests $12B per Year in R&amp;D</a:t>
            </a:r>
          </a:p>
        </p:txBody>
      </p:sp>
      <p:sp>
        <p:nvSpPr>
          <p:cNvPr id="2" name="Slide Number Placeholder 1">
            <a:extLst>
              <a:ext uri="{FF2B5EF4-FFF2-40B4-BE49-F238E27FC236}">
                <a16:creationId xmlns="" xmlns:a16="http://schemas.microsoft.com/office/drawing/2014/main" id="{7F848CE9-D471-4901-983B-06CD701CC390}"/>
              </a:ext>
            </a:extLst>
          </p:cNvPr>
          <p:cNvSpPr>
            <a:spLocks noGrp="1"/>
          </p:cNvSpPr>
          <p:nvPr>
            <p:ph type="sldNum" sz="quarter" idx="12"/>
          </p:nvPr>
        </p:nvSpPr>
        <p:spPr/>
        <p:txBody>
          <a:bodyPr/>
          <a:lstStyle/>
          <a:p>
            <a:fld id="{D63DC9F3-B8FD-46E0-8CAC-E1628DBFC714}" type="slidenum">
              <a:rPr lang="en-US" smtClean="0"/>
              <a:t>2</a:t>
            </a:fld>
            <a:endParaRPr lang="en-US"/>
          </a:p>
        </p:txBody>
      </p:sp>
    </p:spTree>
    <p:extLst>
      <p:ext uri="{BB962C8B-B14F-4D97-AF65-F5344CB8AC3E}">
        <p14:creationId xmlns:p14="http://schemas.microsoft.com/office/powerpoint/2010/main" val="735851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OSTI_pptTemplate_slide2.jpg">
            <a:extLst>
              <a:ext uri="{FF2B5EF4-FFF2-40B4-BE49-F238E27FC236}">
                <a16:creationId xmlns:a16="http://schemas.microsoft.com/office/drawing/2014/main" xmlns="" id="{9B097062-B37E-4D31-809D-DE0BBAF8C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7" y="0"/>
            <a:ext cx="12270377" cy="6858000"/>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6179" y="3922919"/>
            <a:ext cx="7166998" cy="2620436"/>
          </a:xfrm>
          <a:prstGeom prst="rect">
            <a:avLst/>
          </a:prstGeom>
          <a:ln w="9525" cmpd="sng">
            <a:noFill/>
          </a:ln>
          <a:effectLst>
            <a:outerShdw blurRad="63500" algn="ctr" rotWithShape="0">
              <a:prstClr val="black">
                <a:alpha val="40000"/>
              </a:prstClr>
            </a:outerShdw>
          </a:effectLst>
        </p:spPr>
      </p:pic>
      <p:sp>
        <p:nvSpPr>
          <p:cNvPr id="29" name="Text Box 26"/>
          <p:cNvSpPr txBox="1">
            <a:spLocks noChangeArrowheads="1"/>
          </p:cNvSpPr>
          <p:nvPr/>
        </p:nvSpPr>
        <p:spPr bwMode="auto">
          <a:xfrm>
            <a:off x="205300" y="1225613"/>
            <a:ext cx="11657876" cy="757130"/>
          </a:xfrm>
          <a:prstGeom prst="rect">
            <a:avLst/>
          </a:prstGeom>
          <a:noFill/>
          <a:ln cap="rnd">
            <a:noFill/>
            <a:headEnd/>
            <a:tailEnd/>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spcBef>
                <a:spcPct val="20000"/>
              </a:spcBef>
              <a:buFont typeface="Arial" charset="0"/>
              <a:buChar char="»"/>
              <a:defRPr sz="2800">
                <a:solidFill>
                  <a:schemeClr val="tx2"/>
                </a:solidFill>
                <a:latin typeface="Calibri" pitchFamily="34" charset="0"/>
              </a:defRPr>
            </a:lvl1pPr>
            <a:lvl2pPr marL="796925" indent="-285750" eaLnBrk="0" hangingPunct="0">
              <a:spcBef>
                <a:spcPct val="20000"/>
              </a:spcBef>
              <a:buFont typeface="Arial" charset="0"/>
              <a:buChar char="˃"/>
              <a:defRPr>
                <a:solidFill>
                  <a:schemeClr val="tx1"/>
                </a:solidFill>
                <a:latin typeface="Calibri" pitchFamily="34" charset="0"/>
              </a:defRPr>
            </a:lvl2pPr>
            <a:lvl3pPr marL="1143000" indent="-228600" eaLnBrk="0" hangingPunct="0">
              <a:spcBef>
                <a:spcPct val="20000"/>
              </a:spcBef>
              <a:buFont typeface="Calibri" pitchFamily="34" charset="0"/>
              <a:buChar char="+"/>
              <a:defRPr>
                <a:solidFill>
                  <a:schemeClr val="tx1"/>
                </a:solidFill>
                <a:latin typeface="Calibri" pitchFamily="34" charset="0"/>
              </a:defRPr>
            </a:lvl3pPr>
            <a:lvl4pPr marL="1600200" indent="-228600" eaLnBrk="0" hangingPunct="0">
              <a:spcBef>
                <a:spcPct val="20000"/>
              </a:spcBef>
              <a:buFont typeface="Arial" charset="0"/>
              <a:buChar char="–"/>
              <a:defRPr>
                <a:solidFill>
                  <a:schemeClr val="tx1"/>
                </a:solidFill>
                <a:latin typeface="Calibri" pitchFamily="34" charset="0"/>
              </a:defRPr>
            </a:lvl4pPr>
            <a:lvl5pPr marL="2057400" indent="-228600" eaLnBrk="0" hangingPunct="0">
              <a:spcBef>
                <a:spcPct val="20000"/>
              </a:spcBef>
              <a:buFont typeface="Arial" charset="0"/>
              <a:buChar char="»"/>
              <a:defRPr>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a:solidFill>
                  <a:schemeClr val="tx1"/>
                </a:solidFill>
                <a:latin typeface="Calibri" pitchFamily="34" charset="0"/>
              </a:defRPr>
            </a:lvl9pPr>
          </a:lstStyle>
          <a:p>
            <a:pPr eaLnBrk="1" hangingPunct="1">
              <a:lnSpc>
                <a:spcPct val="90000"/>
              </a:lnSpc>
              <a:spcBef>
                <a:spcPts val="1000"/>
              </a:spcBef>
              <a:spcAft>
                <a:spcPts val="600"/>
              </a:spcAft>
              <a:buNone/>
              <a:defRPr/>
            </a:pPr>
            <a:r>
              <a:rPr lang="en-US" sz="2400" dirty="0">
                <a:solidFill>
                  <a:schemeClr val="accent5">
                    <a:lumMod val="50000"/>
                  </a:schemeClr>
                </a:solidFill>
                <a:latin typeface="+mn-lt"/>
              </a:rPr>
              <a:t>The </a:t>
            </a:r>
            <a:r>
              <a:rPr lang="en-US" sz="2400" dirty="0">
                <a:solidFill>
                  <a:schemeClr val="tx1"/>
                </a:solidFill>
                <a:latin typeface="+mn-lt"/>
                <a:hlinkClick r:id="rId5"/>
              </a:rPr>
              <a:t>Office of Scientific and Technical Information</a:t>
            </a:r>
            <a:r>
              <a:rPr lang="en-US" sz="2400" dirty="0">
                <a:solidFill>
                  <a:schemeClr val="tx1"/>
                </a:solidFill>
                <a:latin typeface="+mn-lt"/>
              </a:rPr>
              <a:t> (OSTI) collects, preserves, and disseminates DOE-funded research and development </a:t>
            </a:r>
            <a:r>
              <a:rPr lang="en-US" sz="2400" dirty="0" smtClean="0">
                <a:solidFill>
                  <a:schemeClr val="tx1"/>
                </a:solidFill>
                <a:latin typeface="+mn-lt"/>
              </a:rPr>
              <a:t>results.</a:t>
            </a:r>
            <a:endParaRPr lang="en-US" sz="2400" dirty="0">
              <a:solidFill>
                <a:schemeClr val="tx1"/>
              </a:solidFill>
              <a:latin typeface="+mn-lt"/>
            </a:endParaRPr>
          </a:p>
        </p:txBody>
      </p:sp>
      <p:sp>
        <p:nvSpPr>
          <p:cNvPr id="31" name="Content Placeholder 2"/>
          <p:cNvSpPr txBox="1">
            <a:spLocks/>
          </p:cNvSpPr>
          <p:nvPr/>
        </p:nvSpPr>
        <p:spPr>
          <a:xfrm>
            <a:off x="205299" y="2502356"/>
            <a:ext cx="10372645" cy="396289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a:solidFill>
                  <a:schemeClr val="accent5">
                    <a:lumMod val="75000"/>
                  </a:schemeClr>
                </a:solidFill>
                <a:cs typeface="Arial" panose="020B0604020202020204" pitchFamily="34" charset="0"/>
              </a:rPr>
              <a:t>Mission</a:t>
            </a:r>
          </a:p>
          <a:p>
            <a:pPr marL="0" indent="0">
              <a:spcAft>
                <a:spcPts val="600"/>
              </a:spcAft>
              <a:buFont typeface="Arial" panose="020B0604020202020204" pitchFamily="34" charset="0"/>
              <a:buNone/>
            </a:pPr>
            <a:r>
              <a:rPr lang="en-US" sz="2400" dirty="0"/>
              <a:t>Advance science and sustain technological creativity by making R&amp;D findings available and useful to Department of Energy researchers and the public.</a:t>
            </a:r>
          </a:p>
          <a:p>
            <a:pPr marL="0" indent="0">
              <a:spcAft>
                <a:spcPts val="600"/>
              </a:spcAft>
              <a:buFont typeface="Arial" panose="020B0604020202020204" pitchFamily="34" charset="0"/>
              <a:buNone/>
            </a:pPr>
            <a:endParaRPr lang="en-US" sz="2400" dirty="0">
              <a:solidFill>
                <a:schemeClr val="tx1">
                  <a:lumMod val="75000"/>
                  <a:lumOff val="25000"/>
                </a:schemeClr>
              </a:solidFill>
            </a:endParaRPr>
          </a:p>
          <a:p>
            <a:pPr marL="0" indent="0">
              <a:buFont typeface="Arial" panose="020B0604020202020204" pitchFamily="34" charset="0"/>
              <a:buNone/>
            </a:pPr>
            <a:r>
              <a:rPr lang="en-US" sz="2400" b="1" u="sng" dirty="0">
                <a:solidFill>
                  <a:schemeClr val="accent5">
                    <a:lumMod val="75000"/>
                  </a:schemeClr>
                </a:solidFill>
                <a:cs typeface="Arial" panose="020B0604020202020204" pitchFamily="34" charset="0"/>
              </a:rPr>
              <a:t>Core Functions</a:t>
            </a:r>
          </a:p>
          <a:p>
            <a:pPr marL="285750" lvl="1" indent="-285750">
              <a:spcBef>
                <a:spcPts val="1000"/>
              </a:spcBef>
              <a:spcAft>
                <a:spcPts val="600"/>
              </a:spcAft>
            </a:pPr>
            <a:r>
              <a:rPr lang="en-US" dirty="0"/>
              <a:t>Collection</a:t>
            </a:r>
          </a:p>
          <a:p>
            <a:pPr marL="285750" lvl="1" indent="-285750">
              <a:spcBef>
                <a:spcPts val="1000"/>
              </a:spcBef>
              <a:spcAft>
                <a:spcPts val="600"/>
              </a:spcAft>
            </a:pPr>
            <a:r>
              <a:rPr lang="en-US" dirty="0"/>
              <a:t>Preservation</a:t>
            </a:r>
          </a:p>
          <a:p>
            <a:pPr marL="285750" lvl="1" indent="-285750">
              <a:spcBef>
                <a:spcPts val="1000"/>
              </a:spcBef>
              <a:spcAft>
                <a:spcPts val="600"/>
              </a:spcAft>
            </a:pPr>
            <a:r>
              <a:rPr lang="en-US" dirty="0"/>
              <a:t>Dissemination</a:t>
            </a:r>
          </a:p>
        </p:txBody>
      </p:sp>
      <p:sp>
        <p:nvSpPr>
          <p:cNvPr id="2" name="Slide Number Placeholder 1">
            <a:extLst>
              <a:ext uri="{FF2B5EF4-FFF2-40B4-BE49-F238E27FC236}">
                <a16:creationId xmlns:a16="http://schemas.microsoft.com/office/drawing/2014/main" xmlns="" id="{2423CDF0-9E7E-4F1F-82AA-E686B7BDE35D}"/>
              </a:ext>
            </a:extLst>
          </p:cNvPr>
          <p:cNvSpPr>
            <a:spLocks noGrp="1"/>
          </p:cNvSpPr>
          <p:nvPr>
            <p:ph type="sldNum" sz="quarter" idx="12"/>
          </p:nvPr>
        </p:nvSpPr>
        <p:spPr>
          <a:xfrm>
            <a:off x="8629650" y="6465253"/>
            <a:ext cx="2743200" cy="365125"/>
          </a:xfrm>
        </p:spPr>
        <p:txBody>
          <a:bodyPr/>
          <a:lstStyle/>
          <a:p>
            <a:fld id="{D63DC9F3-B8FD-46E0-8CAC-E1628DBFC714}" type="slidenum">
              <a:rPr lang="en-US" smtClean="0"/>
              <a:t>3</a:t>
            </a:fld>
            <a:endParaRPr lang="en-US" dirty="0"/>
          </a:p>
        </p:txBody>
      </p:sp>
      <p:sp>
        <p:nvSpPr>
          <p:cNvPr id="3" name="TextBox 2"/>
          <p:cNvSpPr txBox="1"/>
          <p:nvPr/>
        </p:nvSpPr>
        <p:spPr>
          <a:xfrm>
            <a:off x="718933" y="269064"/>
            <a:ext cx="10812379" cy="830997"/>
          </a:xfrm>
          <a:prstGeom prst="rect">
            <a:avLst/>
          </a:prstGeom>
          <a:noFill/>
        </p:spPr>
        <p:txBody>
          <a:bodyPr wrap="square" rtlCol="0">
            <a:spAutoFit/>
          </a:bodyPr>
          <a:lstStyle/>
          <a:p>
            <a:pPr algn="ctr"/>
            <a:r>
              <a:rPr lang="en-US" sz="4800" b="1" dirty="0" smtClean="0">
                <a:solidFill>
                  <a:srgbClr val="227093"/>
                </a:solidFill>
                <a:latin typeface="+mj-lt"/>
              </a:rPr>
              <a:t>OSTI’s</a:t>
            </a:r>
            <a:r>
              <a:rPr lang="en-US" sz="4800" b="1" dirty="0" smtClean="0">
                <a:solidFill>
                  <a:srgbClr val="227093"/>
                </a:solidFill>
              </a:rPr>
              <a:t> </a:t>
            </a:r>
            <a:r>
              <a:rPr lang="en-US" sz="4800" b="1" dirty="0" smtClean="0">
                <a:solidFill>
                  <a:srgbClr val="227093"/>
                </a:solidFill>
                <a:latin typeface="+mj-lt"/>
              </a:rPr>
              <a:t>Role/Mission</a:t>
            </a:r>
            <a:endParaRPr lang="en-US" sz="4800" b="1" dirty="0">
              <a:solidFill>
                <a:srgbClr val="227093"/>
              </a:solidFill>
              <a:latin typeface="+mj-lt"/>
            </a:endParaRPr>
          </a:p>
        </p:txBody>
      </p:sp>
    </p:spTree>
    <p:extLst>
      <p:ext uri="{BB962C8B-B14F-4D97-AF65-F5344CB8AC3E}">
        <p14:creationId xmlns:p14="http://schemas.microsoft.com/office/powerpoint/2010/main" val="940163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OSTI_pptTemplate_slide2.jpg">
            <a:extLst>
              <a:ext uri="{FF2B5EF4-FFF2-40B4-BE49-F238E27FC236}">
                <a16:creationId xmlns:a16="http://schemas.microsoft.com/office/drawing/2014/main" xmlns="" id="{9B097062-B37E-4D31-809D-DE0BBAF8C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7" y="0"/>
            <a:ext cx="12270377" cy="6858000"/>
          </a:xfrm>
          <a:prstGeom prst="rect">
            <a:avLst/>
          </a:prstGeom>
        </p:spPr>
      </p:pic>
      <p:sp>
        <p:nvSpPr>
          <p:cNvPr id="4" name="Slide Number Placeholder 3"/>
          <p:cNvSpPr>
            <a:spLocks noGrp="1"/>
          </p:cNvSpPr>
          <p:nvPr>
            <p:ph type="sldNum" sz="quarter" idx="12"/>
          </p:nvPr>
        </p:nvSpPr>
        <p:spPr>
          <a:xfrm>
            <a:off x="8610600" y="6492876"/>
            <a:ext cx="2057400" cy="365125"/>
          </a:xfrm>
        </p:spPr>
        <p:txBody>
          <a:bodyPr/>
          <a:lstStyle/>
          <a:p>
            <a:fld id="{C8E06E48-51CC-4B04-A17C-41BFF93FA172}" type="slidenum">
              <a:rPr lang="en-US" smtClean="0"/>
              <a:t>4</a:t>
            </a:fld>
            <a:endParaRPr lang="en-US" dirty="0"/>
          </a:p>
        </p:txBody>
      </p:sp>
      <p:sp>
        <p:nvSpPr>
          <p:cNvPr id="6" name="Content Placeholder 5"/>
          <p:cNvSpPr txBox="1">
            <a:spLocks/>
          </p:cNvSpPr>
          <p:nvPr/>
        </p:nvSpPr>
        <p:spPr>
          <a:xfrm>
            <a:off x="8678302" y="4199373"/>
            <a:ext cx="3122347" cy="1221006"/>
          </a:xfrm>
          <a:prstGeom prst="rect">
            <a:avLst/>
          </a:prstGeom>
          <a:solidFill>
            <a:schemeClr val="bg1">
              <a:alpha val="53000"/>
            </a:schemeClr>
          </a:solidFill>
          <a:ln>
            <a:solidFill>
              <a:srgbClr val="113E5B"/>
            </a:solidFill>
          </a:ln>
        </p:spPr>
        <p:txBody>
          <a:bodyPr vert="horz" lIns="0" tIns="34290" rIns="0" bIns="3429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200" dirty="0"/>
              <a:t>DOE Code repository</a:t>
            </a:r>
            <a:r>
              <a:rPr lang="en-US" sz="1200" i="1" dirty="0"/>
              <a:t> </a:t>
            </a:r>
            <a:r>
              <a:rPr lang="en-US" sz="1200" dirty="0"/>
              <a:t>on GitHub</a:t>
            </a:r>
          </a:p>
          <a:p>
            <a:pPr lvl="1"/>
            <a:r>
              <a:rPr lang="en-US" sz="1200" dirty="0">
                <a:hlinkClick r:id="rId4"/>
              </a:rPr>
              <a:t>https://github.com/doecode/</a:t>
            </a:r>
            <a:endParaRPr lang="en-US" sz="1200" dirty="0"/>
          </a:p>
          <a:p>
            <a:r>
              <a:rPr lang="en-US" sz="1200" dirty="0"/>
              <a:t>DOE CODE – software services and search tool</a:t>
            </a:r>
          </a:p>
          <a:p>
            <a:pPr lvl="1"/>
            <a:r>
              <a:rPr lang="en-US" sz="1200" dirty="0">
                <a:hlinkClick r:id="rId5"/>
              </a:rPr>
              <a:t>https://www.osti.gov/doecode/</a:t>
            </a:r>
            <a:endParaRPr lang="en-US" sz="1200" dirty="0"/>
          </a:p>
        </p:txBody>
      </p:sp>
      <p:sp>
        <p:nvSpPr>
          <p:cNvPr id="2" name="Content Placeholder 1"/>
          <p:cNvSpPr>
            <a:spLocks noGrp="1"/>
          </p:cNvSpPr>
          <p:nvPr>
            <p:ph idx="1"/>
          </p:nvPr>
        </p:nvSpPr>
        <p:spPr>
          <a:xfrm>
            <a:off x="304800" y="1899375"/>
            <a:ext cx="8122024" cy="4351338"/>
          </a:xfrm>
        </p:spPr>
        <p:txBody>
          <a:bodyPr>
            <a:noAutofit/>
          </a:bodyPr>
          <a:lstStyle/>
          <a:p>
            <a:pPr marL="342900" indent="-342900"/>
            <a:r>
              <a:rPr lang="en-US" sz="2400" dirty="0"/>
              <a:t>Reinvented the Energy Science and Technology Software Center (ESTSC) was DOE’s software submission and dissemination tool.  </a:t>
            </a:r>
          </a:p>
          <a:p>
            <a:pPr lvl="1"/>
            <a:r>
              <a:rPr lang="en-US" sz="2000" dirty="0"/>
              <a:t>Not comprehensive</a:t>
            </a:r>
          </a:p>
          <a:p>
            <a:pPr lvl="1"/>
            <a:r>
              <a:rPr lang="en-US" sz="2000" dirty="0"/>
              <a:t>Not modern</a:t>
            </a:r>
            <a:endParaRPr lang="en-US" dirty="0"/>
          </a:p>
          <a:p>
            <a:pPr marL="342900" indent="-342900"/>
            <a:r>
              <a:rPr lang="en-US" sz="2400" dirty="0"/>
              <a:t>Using feedback from DOE researchers, developers, policy, legal, and technical communities – 9 requirements teams – the requirements for a reinvented ESTSC were defined.</a:t>
            </a:r>
          </a:p>
          <a:p>
            <a:pPr marL="342900" indent="-342900"/>
            <a:r>
              <a:rPr lang="en-US" sz="2400" dirty="0"/>
              <a:t>Renamed DOE CODE (launched alpha Nov. 2017) – open source code and requirements posted to GitHub</a:t>
            </a:r>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0600" y="2159570"/>
            <a:ext cx="2932784" cy="1276983"/>
          </a:xfrm>
          <a:prstGeom prst="rect">
            <a:avLst/>
          </a:prstGeom>
        </p:spPr>
      </p:pic>
      <p:sp>
        <p:nvSpPr>
          <p:cNvPr id="11" name="TextBox 10"/>
          <p:cNvSpPr txBox="1"/>
          <p:nvPr/>
        </p:nvSpPr>
        <p:spPr>
          <a:xfrm>
            <a:off x="650621" y="87553"/>
            <a:ext cx="10812379" cy="1569660"/>
          </a:xfrm>
          <a:prstGeom prst="rect">
            <a:avLst/>
          </a:prstGeom>
          <a:noFill/>
        </p:spPr>
        <p:txBody>
          <a:bodyPr wrap="square" rtlCol="0">
            <a:spAutoFit/>
          </a:bodyPr>
          <a:lstStyle/>
          <a:p>
            <a:pPr algn="ctr"/>
            <a:r>
              <a:rPr lang="en-US" sz="4800" b="1" dirty="0" smtClean="0">
                <a:solidFill>
                  <a:srgbClr val="227093"/>
                </a:solidFill>
                <a:latin typeface="+mj-lt"/>
              </a:rPr>
              <a:t>Modernizing our Software Collection and Dissemination Model</a:t>
            </a:r>
            <a:endParaRPr lang="en-US" sz="4800" b="1" dirty="0">
              <a:solidFill>
                <a:srgbClr val="227093"/>
              </a:solidFill>
              <a:latin typeface="+mj-lt"/>
            </a:endParaRPr>
          </a:p>
        </p:txBody>
      </p:sp>
    </p:spTree>
    <p:extLst>
      <p:ext uri="{BB962C8B-B14F-4D97-AF65-F5344CB8AC3E}">
        <p14:creationId xmlns:p14="http://schemas.microsoft.com/office/powerpoint/2010/main" val="369519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descr="OSTI_pptTemplate_slide2.jpg">
            <a:extLst>
              <a:ext uri="{FF2B5EF4-FFF2-40B4-BE49-F238E27FC236}">
                <a16:creationId xmlns:a16="http://schemas.microsoft.com/office/drawing/2014/main" xmlns="" id="{9B097062-B37E-4D31-809D-DE0BBAF8C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7" y="0"/>
            <a:ext cx="12270377" cy="6858000"/>
          </a:xfrm>
          <a:prstGeom prst="rect">
            <a:avLst/>
          </a:prstGeom>
        </p:spPr>
      </p:pic>
      <p:sp>
        <p:nvSpPr>
          <p:cNvPr id="2" name="Title 1">
            <a:extLst>
              <a:ext uri="{FF2B5EF4-FFF2-40B4-BE49-F238E27FC236}">
                <a16:creationId xmlns:a16="http://schemas.microsoft.com/office/drawing/2014/main" xmlns="" id="{4A17285B-6A81-4F15-9E0D-01F22C96405B}"/>
              </a:ext>
            </a:extLst>
          </p:cNvPr>
          <p:cNvSpPr>
            <a:spLocks noGrp="1"/>
          </p:cNvSpPr>
          <p:nvPr>
            <p:ph type="title"/>
          </p:nvPr>
        </p:nvSpPr>
        <p:spPr/>
        <p:txBody>
          <a:bodyPr/>
          <a:lstStyle/>
          <a:p>
            <a:r>
              <a:rPr lang="en-US" dirty="0"/>
              <a:t>Modern Science and the Role of Software</a:t>
            </a:r>
          </a:p>
        </p:txBody>
      </p:sp>
      <p:sp>
        <p:nvSpPr>
          <p:cNvPr id="3" name="Footer Placeholder 2">
            <a:extLst>
              <a:ext uri="{FF2B5EF4-FFF2-40B4-BE49-F238E27FC236}">
                <a16:creationId xmlns:a16="http://schemas.microsoft.com/office/drawing/2014/main" xmlns="" id="{7C22E23A-FFAE-4B3D-B4BE-7B148A0418A1}"/>
              </a:ext>
            </a:extLst>
          </p:cNvPr>
          <p:cNvSpPr>
            <a:spLocks noGrp="1"/>
          </p:cNvSpPr>
          <p:nvPr>
            <p:ph type="ftr" sz="quarter" idx="11"/>
          </p:nvPr>
        </p:nvSpPr>
        <p:spPr/>
        <p:txBody>
          <a:bodyPr/>
          <a:lstStyle/>
          <a:p>
            <a:r>
              <a:rPr lang="en-US" dirty="0"/>
              <a:t>DOE CODE: Software Services Platform and Search Tool</a:t>
            </a:r>
          </a:p>
        </p:txBody>
      </p:sp>
      <p:sp>
        <p:nvSpPr>
          <p:cNvPr id="4" name="Slide Number Placeholder 3">
            <a:extLst>
              <a:ext uri="{FF2B5EF4-FFF2-40B4-BE49-F238E27FC236}">
                <a16:creationId xmlns:a16="http://schemas.microsoft.com/office/drawing/2014/main" xmlns="" id="{FF22A69B-FC9D-450A-9DDF-E98EB868176B}"/>
              </a:ext>
            </a:extLst>
          </p:cNvPr>
          <p:cNvSpPr>
            <a:spLocks noGrp="1"/>
          </p:cNvSpPr>
          <p:nvPr>
            <p:ph type="sldNum" sz="quarter" idx="12"/>
          </p:nvPr>
        </p:nvSpPr>
        <p:spPr/>
        <p:txBody>
          <a:bodyPr/>
          <a:lstStyle/>
          <a:p>
            <a:fld id="{C8E06E48-51CC-4B04-A17C-41BFF93FA172}" type="slidenum">
              <a:rPr lang="en-US" smtClean="0"/>
              <a:pPr/>
              <a:t>5</a:t>
            </a:fld>
            <a:endParaRPr lang="en-US" dirty="0"/>
          </a:p>
        </p:txBody>
      </p:sp>
      <p:sp>
        <p:nvSpPr>
          <p:cNvPr id="5" name="Slide Number Placeholder 1">
            <a:extLst>
              <a:ext uri="{FF2B5EF4-FFF2-40B4-BE49-F238E27FC236}">
                <a16:creationId xmlns:a16="http://schemas.microsoft.com/office/drawing/2014/main" xmlns="" id="{D76CC95B-53F8-4746-B47A-1AE92C1524C9}"/>
              </a:ext>
            </a:extLst>
          </p:cNvPr>
          <p:cNvSpPr txBox="1">
            <a:spLocks/>
          </p:cNvSpPr>
          <p:nvPr/>
        </p:nvSpPr>
        <p:spPr>
          <a:xfrm>
            <a:off x="11947321" y="6645275"/>
            <a:ext cx="37191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E06E48-51CC-4B04-A17C-41BFF93FA172}" type="slidenum">
              <a:rPr lang="en-US" smtClean="0"/>
              <a:pPr/>
              <a:t>5</a:t>
            </a:fld>
            <a:endParaRPr lang="en-US" dirty="0"/>
          </a:p>
        </p:txBody>
      </p:sp>
      <p:sp>
        <p:nvSpPr>
          <p:cNvPr id="6" name="TextBox 5">
            <a:extLst>
              <a:ext uri="{FF2B5EF4-FFF2-40B4-BE49-F238E27FC236}">
                <a16:creationId xmlns:a16="http://schemas.microsoft.com/office/drawing/2014/main" xmlns="" id="{B788CE41-1F88-4111-83D8-96DCDDF5E333}"/>
              </a:ext>
            </a:extLst>
          </p:cNvPr>
          <p:cNvSpPr txBox="1"/>
          <p:nvPr/>
        </p:nvSpPr>
        <p:spPr>
          <a:xfrm>
            <a:off x="2144569" y="1552045"/>
            <a:ext cx="9125017" cy="430887"/>
          </a:xfrm>
          <a:prstGeom prst="rect">
            <a:avLst/>
          </a:prstGeom>
          <a:noFill/>
        </p:spPr>
        <p:txBody>
          <a:bodyPr wrap="square" rtlCol="0">
            <a:spAutoFit/>
          </a:bodyPr>
          <a:lstStyle/>
          <a:p>
            <a:r>
              <a:rPr lang="en-US" sz="2200" dirty="0"/>
              <a:t>Modern science is data-intensive and computer-dependent.</a:t>
            </a:r>
          </a:p>
        </p:txBody>
      </p:sp>
      <p:sp>
        <p:nvSpPr>
          <p:cNvPr id="7" name="TextBox 6">
            <a:extLst>
              <a:ext uri="{FF2B5EF4-FFF2-40B4-BE49-F238E27FC236}">
                <a16:creationId xmlns:a16="http://schemas.microsoft.com/office/drawing/2014/main" xmlns="" id="{10ADE213-7F9D-479D-B7B4-A6AC95309A25}"/>
              </a:ext>
            </a:extLst>
          </p:cNvPr>
          <p:cNvSpPr txBox="1"/>
          <p:nvPr/>
        </p:nvSpPr>
        <p:spPr>
          <a:xfrm>
            <a:off x="2144568" y="5003819"/>
            <a:ext cx="9125018" cy="1200329"/>
          </a:xfrm>
          <a:prstGeom prst="rect">
            <a:avLst/>
          </a:prstGeom>
          <a:noFill/>
        </p:spPr>
        <p:txBody>
          <a:bodyPr wrap="square" rtlCol="0">
            <a:spAutoFit/>
          </a:bodyPr>
          <a:lstStyle/>
          <a:p>
            <a:pPr marR="0" lvl="0">
              <a:spcBef>
                <a:spcPts val="0"/>
              </a:spcBef>
              <a:spcAft>
                <a:spcPts val="600"/>
              </a:spcAft>
            </a:pPr>
            <a:r>
              <a:rPr lang="en-US" sz="2200" dirty="0">
                <a:latin typeface="Calibri" panose="020F0502020204030204" pitchFamily="34" charset="0"/>
                <a:ea typeface="Calibri" panose="020F0502020204030204" pitchFamily="34" charset="0"/>
              </a:rPr>
              <a:t>Collaborative platforms have emerged to support open source software.</a:t>
            </a:r>
          </a:p>
          <a:p>
            <a:pPr marL="742950" marR="0" lvl="1" indent="-285750">
              <a:spcBef>
                <a:spcPts val="0"/>
              </a:spcBef>
              <a:spcAft>
                <a:spcPts val="600"/>
              </a:spcAft>
              <a:buFont typeface="Courier New" panose="02070309020205020404" pitchFamily="49" charset="0"/>
              <a:buChar char="o"/>
            </a:pPr>
            <a:r>
              <a:rPr lang="en-US" sz="2000" dirty="0">
                <a:latin typeface="Calibri" panose="020F0502020204030204" pitchFamily="34" charset="0"/>
                <a:ea typeface="Calibri" panose="020F0502020204030204" pitchFamily="34" charset="0"/>
              </a:rPr>
              <a:t>Social coding sites, such as </a:t>
            </a:r>
            <a:r>
              <a:rPr lang="en-US" sz="2000" dirty="0" err="1">
                <a:latin typeface="Calibri" panose="020F0502020204030204" pitchFamily="34" charset="0"/>
                <a:ea typeface="Calibri" panose="020F0502020204030204" pitchFamily="34" charset="0"/>
              </a:rPr>
              <a:t>GitHub</a:t>
            </a:r>
            <a:r>
              <a:rPr lang="en-US" sz="2000" dirty="0">
                <a:latin typeface="Calibri" panose="020F0502020204030204" pitchFamily="34" charset="0"/>
                <a:ea typeface="Calibri" panose="020F0502020204030204" pitchFamily="34" charset="0"/>
              </a:rPr>
              <a:t> and </a:t>
            </a:r>
            <a:r>
              <a:rPr lang="en-US" sz="2000" dirty="0" err="1">
                <a:latin typeface="Calibri" panose="020F0502020204030204" pitchFamily="34" charset="0"/>
                <a:ea typeface="Calibri" panose="020F0502020204030204" pitchFamily="34" charset="0"/>
              </a:rPr>
              <a:t>BitBucket</a:t>
            </a:r>
            <a:endParaRPr lang="en-US" sz="2000" dirty="0">
              <a:latin typeface="Calibri" panose="020F0502020204030204" pitchFamily="34" charset="0"/>
              <a:ea typeface="Calibri" panose="020F0502020204030204" pitchFamily="34" charset="0"/>
            </a:endParaRPr>
          </a:p>
          <a:p>
            <a:pPr marL="742950" marR="0" lvl="1" indent="-285750">
              <a:spcBef>
                <a:spcPts val="0"/>
              </a:spcBef>
              <a:spcAft>
                <a:spcPts val="600"/>
              </a:spcAft>
              <a:buFont typeface="Courier New" panose="02070309020205020404" pitchFamily="49" charset="0"/>
              <a:buChar char="o"/>
            </a:pPr>
            <a:r>
              <a:rPr lang="en-US" sz="2000" dirty="0">
                <a:latin typeface="Calibri" panose="020F0502020204030204" pitchFamily="34" charset="0"/>
                <a:ea typeface="Calibri" panose="020F0502020204030204" pitchFamily="34" charset="0"/>
              </a:rPr>
              <a:t>“Software Foundations,” e.g. Eclipse, Apache, Linux “foundations”</a:t>
            </a:r>
          </a:p>
        </p:txBody>
      </p:sp>
      <p:sp>
        <p:nvSpPr>
          <p:cNvPr id="8" name="TextBox 7">
            <a:extLst>
              <a:ext uri="{FF2B5EF4-FFF2-40B4-BE49-F238E27FC236}">
                <a16:creationId xmlns:a16="http://schemas.microsoft.com/office/drawing/2014/main" xmlns="" id="{DE01BC81-C051-49CE-BF21-94FC2A4D0256}"/>
              </a:ext>
            </a:extLst>
          </p:cNvPr>
          <p:cNvSpPr txBox="1"/>
          <p:nvPr/>
        </p:nvSpPr>
        <p:spPr>
          <a:xfrm>
            <a:off x="2144568" y="3816167"/>
            <a:ext cx="9125018" cy="769441"/>
          </a:xfrm>
          <a:prstGeom prst="rect">
            <a:avLst/>
          </a:prstGeom>
          <a:noFill/>
        </p:spPr>
        <p:txBody>
          <a:bodyPr wrap="square" rtlCol="0">
            <a:spAutoFit/>
          </a:bodyPr>
          <a:lstStyle/>
          <a:p>
            <a:pPr lvl="0">
              <a:spcAft>
                <a:spcPts val="2400"/>
              </a:spcAft>
            </a:pPr>
            <a:r>
              <a:rPr lang="en-US" sz="2200" dirty="0">
                <a:latin typeface="Calibri" panose="020F0502020204030204" pitchFamily="34" charset="0"/>
                <a:ea typeface="Calibri" panose="020F0502020204030204" pitchFamily="34" charset="0"/>
              </a:rPr>
              <a:t>Modern software is increasingly open source – in private sector and, especially, in science.</a:t>
            </a:r>
          </a:p>
        </p:txBody>
      </p:sp>
      <p:sp>
        <p:nvSpPr>
          <p:cNvPr id="9" name="TextBox 8">
            <a:extLst>
              <a:ext uri="{FF2B5EF4-FFF2-40B4-BE49-F238E27FC236}">
                <a16:creationId xmlns:a16="http://schemas.microsoft.com/office/drawing/2014/main" xmlns="" id="{691BD9E4-D055-40C2-9E0A-E37DDF58B4C1}"/>
              </a:ext>
            </a:extLst>
          </p:cNvPr>
          <p:cNvSpPr txBox="1"/>
          <p:nvPr/>
        </p:nvSpPr>
        <p:spPr>
          <a:xfrm>
            <a:off x="2144568" y="2669497"/>
            <a:ext cx="9125017" cy="769441"/>
          </a:xfrm>
          <a:prstGeom prst="rect">
            <a:avLst/>
          </a:prstGeom>
          <a:noFill/>
        </p:spPr>
        <p:txBody>
          <a:bodyPr wrap="square" rtlCol="0">
            <a:spAutoFit/>
          </a:bodyPr>
          <a:lstStyle/>
          <a:p>
            <a:pPr lvl="0">
              <a:spcAft>
                <a:spcPts val="2400"/>
              </a:spcAft>
            </a:pPr>
            <a:r>
              <a:rPr lang="en-US" sz="2200" dirty="0">
                <a:latin typeface="Calibri" panose="020F0502020204030204" pitchFamily="34" charset="0"/>
                <a:ea typeface="Calibri" panose="020F0502020204030204" pitchFamily="34" charset="0"/>
              </a:rPr>
              <a:t>Software/Code is essential for creating, processing, analyzing, preserving, and re-using data – i.e. an integral component and result of modern science.</a:t>
            </a:r>
          </a:p>
        </p:txBody>
      </p:sp>
      <p:cxnSp>
        <p:nvCxnSpPr>
          <p:cNvPr id="10" name="Straight Connector 9">
            <a:extLst>
              <a:ext uri="{FF2B5EF4-FFF2-40B4-BE49-F238E27FC236}">
                <a16:creationId xmlns:a16="http://schemas.microsoft.com/office/drawing/2014/main" xmlns="" id="{8202DBDD-73E8-4DD3-A5F9-10D494D36A70}"/>
              </a:ext>
            </a:extLst>
          </p:cNvPr>
          <p:cNvCxnSpPr/>
          <p:nvPr/>
        </p:nvCxnSpPr>
        <p:spPr>
          <a:xfrm>
            <a:off x="1657523" y="4968285"/>
            <a:ext cx="2834640" cy="12032"/>
          </a:xfrm>
          <a:prstGeom prst="line">
            <a:avLst/>
          </a:prstGeom>
          <a:ln w="50800">
            <a:solidFill>
              <a:srgbClr val="227093"/>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xmlns="" id="{7095530E-6520-4F2B-8B64-A4E0AC73EC53}"/>
              </a:ext>
            </a:extLst>
          </p:cNvPr>
          <p:cNvGrpSpPr/>
          <p:nvPr/>
        </p:nvGrpSpPr>
        <p:grpSpPr>
          <a:xfrm>
            <a:off x="1291764" y="4969278"/>
            <a:ext cx="731520" cy="731520"/>
            <a:chOff x="1139364" y="4816878"/>
            <a:chExt cx="731520" cy="731520"/>
          </a:xfrm>
        </p:grpSpPr>
        <p:sp>
          <p:nvSpPr>
            <p:cNvPr id="12" name="Oval 11">
              <a:extLst>
                <a:ext uri="{FF2B5EF4-FFF2-40B4-BE49-F238E27FC236}">
                  <a16:creationId xmlns:a16="http://schemas.microsoft.com/office/drawing/2014/main" xmlns="" id="{13211D54-1786-4666-804B-C8D702D9BC0C}"/>
                </a:ext>
              </a:extLst>
            </p:cNvPr>
            <p:cNvSpPr/>
            <p:nvPr/>
          </p:nvSpPr>
          <p:spPr>
            <a:xfrm>
              <a:off x="1139364" y="4816878"/>
              <a:ext cx="731520" cy="731520"/>
            </a:xfrm>
            <a:prstGeom prst="ellipse">
              <a:avLst/>
            </a:prstGeom>
            <a:noFill/>
            <a:ln w="50800">
              <a:solidFill>
                <a:srgbClr val="227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xmlns="" id="{40AB2C4D-BE97-44C0-ABDD-79C53335C3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152" y="5070041"/>
              <a:ext cx="537820" cy="261227"/>
            </a:xfrm>
            <a:prstGeom prst="rect">
              <a:avLst/>
            </a:prstGeom>
          </p:spPr>
        </p:pic>
      </p:grpSp>
      <p:cxnSp>
        <p:nvCxnSpPr>
          <p:cNvPr id="14" name="Straight Connector 13">
            <a:extLst>
              <a:ext uri="{FF2B5EF4-FFF2-40B4-BE49-F238E27FC236}">
                <a16:creationId xmlns:a16="http://schemas.microsoft.com/office/drawing/2014/main" xmlns="" id="{AF7ACC3E-56BC-4430-B9CA-0752101C0DC2}"/>
              </a:ext>
            </a:extLst>
          </p:cNvPr>
          <p:cNvCxnSpPr/>
          <p:nvPr/>
        </p:nvCxnSpPr>
        <p:spPr>
          <a:xfrm>
            <a:off x="1657523" y="3788491"/>
            <a:ext cx="2834640" cy="12032"/>
          </a:xfrm>
          <a:prstGeom prst="line">
            <a:avLst/>
          </a:prstGeom>
          <a:ln w="50800">
            <a:solidFill>
              <a:srgbClr val="227093"/>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xmlns="" id="{817AAA21-DE66-4626-8406-4F16C38E3C6C}"/>
              </a:ext>
            </a:extLst>
          </p:cNvPr>
          <p:cNvGrpSpPr/>
          <p:nvPr/>
        </p:nvGrpSpPr>
        <p:grpSpPr>
          <a:xfrm>
            <a:off x="1291764" y="3789911"/>
            <a:ext cx="731520" cy="731520"/>
            <a:chOff x="1139364" y="3637511"/>
            <a:chExt cx="731520" cy="731520"/>
          </a:xfrm>
        </p:grpSpPr>
        <p:sp>
          <p:nvSpPr>
            <p:cNvPr id="16" name="Oval 15">
              <a:extLst>
                <a:ext uri="{FF2B5EF4-FFF2-40B4-BE49-F238E27FC236}">
                  <a16:creationId xmlns:a16="http://schemas.microsoft.com/office/drawing/2014/main" xmlns="" id="{DCF5A741-0530-4F7B-9F37-8D6CD42D1589}"/>
                </a:ext>
              </a:extLst>
            </p:cNvPr>
            <p:cNvSpPr/>
            <p:nvPr/>
          </p:nvSpPr>
          <p:spPr>
            <a:xfrm>
              <a:off x="1139364" y="3637511"/>
              <a:ext cx="731520" cy="731520"/>
            </a:xfrm>
            <a:prstGeom prst="ellipse">
              <a:avLst/>
            </a:prstGeom>
            <a:noFill/>
            <a:ln w="50800">
              <a:solidFill>
                <a:srgbClr val="227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xmlns="" id="{FDBD7800-7859-4FCE-8267-6F3A72578D0D}"/>
                </a:ext>
              </a:extLst>
            </p:cNvPr>
            <p:cNvGrpSpPr/>
            <p:nvPr/>
          </p:nvGrpSpPr>
          <p:grpSpPr>
            <a:xfrm>
              <a:off x="1254279" y="3807902"/>
              <a:ext cx="493470" cy="341107"/>
              <a:chOff x="1254279" y="3807902"/>
              <a:chExt cx="493470" cy="341107"/>
            </a:xfrm>
          </p:grpSpPr>
          <p:sp>
            <p:nvSpPr>
              <p:cNvPr id="18" name="Rounded Rectangular Callout 7">
                <a:extLst>
                  <a:ext uri="{FF2B5EF4-FFF2-40B4-BE49-F238E27FC236}">
                    <a16:creationId xmlns:a16="http://schemas.microsoft.com/office/drawing/2014/main" xmlns="" id="{041FF3CC-F390-44EC-B126-D384F16A87F6}"/>
                  </a:ext>
                </a:extLst>
              </p:cNvPr>
              <p:cNvSpPr/>
              <p:nvPr/>
            </p:nvSpPr>
            <p:spPr>
              <a:xfrm>
                <a:off x="1254279" y="3807902"/>
                <a:ext cx="378555" cy="279310"/>
              </a:xfrm>
              <a:prstGeom prst="wedgeRoundRectCallout">
                <a:avLst>
                  <a:gd name="adj1" fmla="val -37500"/>
                  <a:gd name="adj2" fmla="val 81391"/>
                  <a:gd name="adj3" fmla="val 16667"/>
                </a:avLst>
              </a:prstGeom>
              <a:solidFill>
                <a:srgbClr val="227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ular Callout 35">
                <a:extLst>
                  <a:ext uri="{FF2B5EF4-FFF2-40B4-BE49-F238E27FC236}">
                    <a16:creationId xmlns:a16="http://schemas.microsoft.com/office/drawing/2014/main" xmlns="" id="{B01E441F-6A64-47E4-8AA7-F90570CC0710}"/>
                  </a:ext>
                </a:extLst>
              </p:cNvPr>
              <p:cNvSpPr/>
              <p:nvPr/>
            </p:nvSpPr>
            <p:spPr>
              <a:xfrm>
                <a:off x="1366281" y="3879104"/>
                <a:ext cx="381468" cy="269905"/>
              </a:xfrm>
              <a:prstGeom prst="wedgeRoundRectCallout">
                <a:avLst>
                  <a:gd name="adj1" fmla="val 41223"/>
                  <a:gd name="adj2" fmla="val 81391"/>
                  <a:gd name="adj3" fmla="val 16667"/>
                </a:avLst>
              </a:prstGeom>
              <a:solidFill>
                <a:srgbClr val="227093"/>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5">
                <a:extLst>
                  <a:ext uri="{FF2B5EF4-FFF2-40B4-BE49-F238E27FC236}">
                    <a16:creationId xmlns:a16="http://schemas.microsoft.com/office/drawing/2014/main" xmlns="" id="{8E2F5D0D-66F8-4DB6-9FE0-6CA76FCFED13}"/>
                  </a:ext>
                </a:extLst>
              </p:cNvPr>
              <p:cNvSpPr>
                <a:spLocks/>
              </p:cNvSpPr>
              <p:nvPr/>
            </p:nvSpPr>
            <p:spPr bwMode="auto">
              <a:xfrm>
                <a:off x="1520346" y="3924953"/>
                <a:ext cx="64167" cy="176067"/>
              </a:xfrm>
              <a:custGeom>
                <a:avLst/>
                <a:gdLst>
                  <a:gd name="T0" fmla="*/ 1701 w 1789"/>
                  <a:gd name="T1" fmla="*/ 70 h 4909"/>
                  <a:gd name="T2" fmla="*/ 1480 w 1789"/>
                  <a:gd name="T3" fmla="*/ 10 h 4909"/>
                  <a:gd name="T4" fmla="*/ 1396 w 1789"/>
                  <a:gd name="T5" fmla="*/ 19 h 4909"/>
                  <a:gd name="T6" fmla="*/ 1341 w 1789"/>
                  <a:gd name="T7" fmla="*/ 88 h 4909"/>
                  <a:gd name="T8" fmla="*/ 9 w 1789"/>
                  <a:gd name="T9" fmla="*/ 4696 h 4909"/>
                  <a:gd name="T10" fmla="*/ 18 w 1789"/>
                  <a:gd name="T11" fmla="*/ 4783 h 4909"/>
                  <a:gd name="T12" fmla="*/ 88 w 1789"/>
                  <a:gd name="T13" fmla="*/ 4838 h 4909"/>
                  <a:gd name="T14" fmla="*/ 309 w 1789"/>
                  <a:gd name="T15" fmla="*/ 4899 h 4909"/>
                  <a:gd name="T16" fmla="*/ 393 w 1789"/>
                  <a:gd name="T17" fmla="*/ 4890 h 4909"/>
                  <a:gd name="T18" fmla="*/ 448 w 1789"/>
                  <a:gd name="T19" fmla="*/ 4821 h 4909"/>
                  <a:gd name="T20" fmla="*/ 1780 w 1789"/>
                  <a:gd name="T21" fmla="*/ 213 h 4909"/>
                  <a:gd name="T22" fmla="*/ 1771 w 1789"/>
                  <a:gd name="T23" fmla="*/ 126 h 4909"/>
                  <a:gd name="T24" fmla="*/ 1701 w 1789"/>
                  <a:gd name="T25" fmla="*/ 70 h 4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9" h="4909">
                    <a:moveTo>
                      <a:pt x="1701" y="70"/>
                    </a:moveTo>
                    <a:lnTo>
                      <a:pt x="1480" y="10"/>
                    </a:lnTo>
                    <a:cubicBezTo>
                      <a:pt x="1451" y="0"/>
                      <a:pt x="1423" y="3"/>
                      <a:pt x="1396" y="19"/>
                    </a:cubicBezTo>
                    <a:cubicBezTo>
                      <a:pt x="1368" y="34"/>
                      <a:pt x="1350" y="57"/>
                      <a:pt x="1341" y="88"/>
                    </a:cubicBezTo>
                    <a:lnTo>
                      <a:pt x="9" y="4696"/>
                    </a:lnTo>
                    <a:cubicBezTo>
                      <a:pt x="0" y="4727"/>
                      <a:pt x="3" y="4756"/>
                      <a:pt x="18" y="4783"/>
                    </a:cubicBezTo>
                    <a:cubicBezTo>
                      <a:pt x="34" y="4810"/>
                      <a:pt x="57" y="4829"/>
                      <a:pt x="88" y="4838"/>
                    </a:cubicBezTo>
                    <a:lnTo>
                      <a:pt x="309" y="4899"/>
                    </a:lnTo>
                    <a:cubicBezTo>
                      <a:pt x="338" y="4909"/>
                      <a:pt x="366" y="4906"/>
                      <a:pt x="393" y="4890"/>
                    </a:cubicBezTo>
                    <a:cubicBezTo>
                      <a:pt x="420" y="4875"/>
                      <a:pt x="439" y="4852"/>
                      <a:pt x="448" y="4821"/>
                    </a:cubicBezTo>
                    <a:lnTo>
                      <a:pt x="1780" y="213"/>
                    </a:lnTo>
                    <a:cubicBezTo>
                      <a:pt x="1789" y="182"/>
                      <a:pt x="1786" y="153"/>
                      <a:pt x="1771" y="126"/>
                    </a:cubicBezTo>
                    <a:cubicBezTo>
                      <a:pt x="1755" y="98"/>
                      <a:pt x="1732" y="80"/>
                      <a:pt x="1701" y="7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xmlns="" id="{7F5C3B01-6310-4484-BB72-D1D68140B6FF}"/>
                  </a:ext>
                </a:extLst>
              </p:cNvPr>
              <p:cNvSpPr>
                <a:spLocks/>
              </p:cNvSpPr>
              <p:nvPr/>
            </p:nvSpPr>
            <p:spPr bwMode="auto">
              <a:xfrm>
                <a:off x="1435338" y="3949156"/>
                <a:ext cx="74475" cy="127662"/>
              </a:xfrm>
              <a:custGeom>
                <a:avLst/>
                <a:gdLst>
                  <a:gd name="T0" fmla="*/ 2077 w 2077"/>
                  <a:gd name="T1" fmla="*/ 296 h 3561"/>
                  <a:gd name="T2" fmla="*/ 2041 w 2077"/>
                  <a:gd name="T3" fmla="*/ 214 h 3561"/>
                  <a:gd name="T4" fmla="*/ 1863 w 2077"/>
                  <a:gd name="T5" fmla="*/ 35 h 3561"/>
                  <a:gd name="T6" fmla="*/ 1781 w 2077"/>
                  <a:gd name="T7" fmla="*/ 0 h 3561"/>
                  <a:gd name="T8" fmla="*/ 1699 w 2077"/>
                  <a:gd name="T9" fmla="*/ 35 h 3561"/>
                  <a:gd name="T10" fmla="*/ 36 w 2077"/>
                  <a:gd name="T11" fmla="*/ 1698 h 3561"/>
                  <a:gd name="T12" fmla="*/ 0 w 2077"/>
                  <a:gd name="T13" fmla="*/ 1780 h 3561"/>
                  <a:gd name="T14" fmla="*/ 36 w 2077"/>
                  <a:gd name="T15" fmla="*/ 1862 h 3561"/>
                  <a:gd name="T16" fmla="*/ 1699 w 2077"/>
                  <a:gd name="T17" fmla="*/ 3526 h 3561"/>
                  <a:gd name="T18" fmla="*/ 1781 w 2077"/>
                  <a:gd name="T19" fmla="*/ 3561 h 3561"/>
                  <a:gd name="T20" fmla="*/ 1863 w 2077"/>
                  <a:gd name="T21" fmla="*/ 3526 h 3561"/>
                  <a:gd name="T22" fmla="*/ 2041 w 2077"/>
                  <a:gd name="T23" fmla="*/ 3347 h 3561"/>
                  <a:gd name="T24" fmla="*/ 2077 w 2077"/>
                  <a:gd name="T25" fmla="*/ 3265 h 3561"/>
                  <a:gd name="T26" fmla="*/ 2041 w 2077"/>
                  <a:gd name="T27" fmla="*/ 3183 h 3561"/>
                  <a:gd name="T28" fmla="*/ 639 w 2077"/>
                  <a:gd name="T29" fmla="*/ 1780 h 3561"/>
                  <a:gd name="T30" fmla="*/ 2041 w 2077"/>
                  <a:gd name="T31" fmla="*/ 378 h 3561"/>
                  <a:gd name="T32" fmla="*/ 2077 w 2077"/>
                  <a:gd name="T33" fmla="*/ 296 h 3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77" h="3561">
                    <a:moveTo>
                      <a:pt x="2077" y="296"/>
                    </a:moveTo>
                    <a:cubicBezTo>
                      <a:pt x="2077" y="265"/>
                      <a:pt x="2065" y="238"/>
                      <a:pt x="2041" y="214"/>
                    </a:cubicBezTo>
                    <a:lnTo>
                      <a:pt x="1863" y="35"/>
                    </a:lnTo>
                    <a:cubicBezTo>
                      <a:pt x="1839" y="11"/>
                      <a:pt x="1812" y="0"/>
                      <a:pt x="1781" y="0"/>
                    </a:cubicBezTo>
                    <a:cubicBezTo>
                      <a:pt x="1750" y="0"/>
                      <a:pt x="1723" y="12"/>
                      <a:pt x="1699" y="35"/>
                    </a:cubicBezTo>
                    <a:lnTo>
                      <a:pt x="36" y="1698"/>
                    </a:lnTo>
                    <a:cubicBezTo>
                      <a:pt x="12" y="1722"/>
                      <a:pt x="0" y="1749"/>
                      <a:pt x="0" y="1780"/>
                    </a:cubicBezTo>
                    <a:cubicBezTo>
                      <a:pt x="0" y="1811"/>
                      <a:pt x="12" y="1839"/>
                      <a:pt x="36" y="1862"/>
                    </a:cubicBezTo>
                    <a:lnTo>
                      <a:pt x="1699" y="3526"/>
                    </a:lnTo>
                    <a:cubicBezTo>
                      <a:pt x="1723" y="3549"/>
                      <a:pt x="1750" y="3561"/>
                      <a:pt x="1781" y="3561"/>
                    </a:cubicBezTo>
                    <a:cubicBezTo>
                      <a:pt x="1812" y="3561"/>
                      <a:pt x="1839" y="3549"/>
                      <a:pt x="1863" y="3526"/>
                    </a:cubicBezTo>
                    <a:lnTo>
                      <a:pt x="2041" y="3347"/>
                    </a:lnTo>
                    <a:cubicBezTo>
                      <a:pt x="2065" y="3323"/>
                      <a:pt x="2077" y="3296"/>
                      <a:pt x="2077" y="3265"/>
                    </a:cubicBezTo>
                    <a:cubicBezTo>
                      <a:pt x="2077" y="3234"/>
                      <a:pt x="2065" y="3207"/>
                      <a:pt x="2041" y="3183"/>
                    </a:cubicBezTo>
                    <a:lnTo>
                      <a:pt x="639" y="1780"/>
                    </a:lnTo>
                    <a:lnTo>
                      <a:pt x="2041" y="378"/>
                    </a:lnTo>
                    <a:cubicBezTo>
                      <a:pt x="2065" y="354"/>
                      <a:pt x="2077" y="327"/>
                      <a:pt x="2077" y="296"/>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xmlns="" id="{878A9420-CCD1-4986-A369-9E4BE85F62CE}"/>
                  </a:ext>
                </a:extLst>
              </p:cNvPr>
              <p:cNvSpPr>
                <a:spLocks/>
              </p:cNvSpPr>
              <p:nvPr/>
            </p:nvSpPr>
            <p:spPr bwMode="auto">
              <a:xfrm>
                <a:off x="1595046" y="3949156"/>
                <a:ext cx="74475" cy="127662"/>
              </a:xfrm>
              <a:custGeom>
                <a:avLst/>
                <a:gdLst>
                  <a:gd name="T0" fmla="*/ 2041 w 2077"/>
                  <a:gd name="T1" fmla="*/ 1698 h 3561"/>
                  <a:gd name="T2" fmla="*/ 378 w 2077"/>
                  <a:gd name="T3" fmla="*/ 35 h 3561"/>
                  <a:gd name="T4" fmla="*/ 296 w 2077"/>
                  <a:gd name="T5" fmla="*/ 0 h 3561"/>
                  <a:gd name="T6" fmla="*/ 214 w 2077"/>
                  <a:gd name="T7" fmla="*/ 35 h 3561"/>
                  <a:gd name="T8" fmla="*/ 36 w 2077"/>
                  <a:gd name="T9" fmla="*/ 214 h 3561"/>
                  <a:gd name="T10" fmla="*/ 0 w 2077"/>
                  <a:gd name="T11" fmla="*/ 296 h 3561"/>
                  <a:gd name="T12" fmla="*/ 36 w 2077"/>
                  <a:gd name="T13" fmla="*/ 378 h 3561"/>
                  <a:gd name="T14" fmla="*/ 1438 w 2077"/>
                  <a:gd name="T15" fmla="*/ 1780 h 3561"/>
                  <a:gd name="T16" fmla="*/ 36 w 2077"/>
                  <a:gd name="T17" fmla="*/ 3183 h 3561"/>
                  <a:gd name="T18" fmla="*/ 0 w 2077"/>
                  <a:gd name="T19" fmla="*/ 3265 h 3561"/>
                  <a:gd name="T20" fmla="*/ 36 w 2077"/>
                  <a:gd name="T21" fmla="*/ 3347 h 3561"/>
                  <a:gd name="T22" fmla="*/ 214 w 2077"/>
                  <a:gd name="T23" fmla="*/ 3526 h 3561"/>
                  <a:gd name="T24" fmla="*/ 296 w 2077"/>
                  <a:gd name="T25" fmla="*/ 3561 h 3561"/>
                  <a:gd name="T26" fmla="*/ 378 w 2077"/>
                  <a:gd name="T27" fmla="*/ 3526 h 3561"/>
                  <a:gd name="T28" fmla="*/ 2041 w 2077"/>
                  <a:gd name="T29" fmla="*/ 1863 h 3561"/>
                  <a:gd name="T30" fmla="*/ 2077 w 2077"/>
                  <a:gd name="T31" fmla="*/ 1780 h 3561"/>
                  <a:gd name="T32" fmla="*/ 2041 w 2077"/>
                  <a:gd name="T33" fmla="*/ 1698 h 3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77" h="3561">
                    <a:moveTo>
                      <a:pt x="2041" y="1698"/>
                    </a:moveTo>
                    <a:lnTo>
                      <a:pt x="378" y="35"/>
                    </a:lnTo>
                    <a:cubicBezTo>
                      <a:pt x="354" y="11"/>
                      <a:pt x="327" y="0"/>
                      <a:pt x="296" y="0"/>
                    </a:cubicBezTo>
                    <a:cubicBezTo>
                      <a:pt x="265" y="0"/>
                      <a:pt x="238" y="11"/>
                      <a:pt x="214" y="35"/>
                    </a:cubicBezTo>
                    <a:lnTo>
                      <a:pt x="36" y="214"/>
                    </a:lnTo>
                    <a:cubicBezTo>
                      <a:pt x="12" y="237"/>
                      <a:pt x="0" y="265"/>
                      <a:pt x="0" y="296"/>
                    </a:cubicBezTo>
                    <a:cubicBezTo>
                      <a:pt x="0" y="327"/>
                      <a:pt x="12" y="354"/>
                      <a:pt x="36" y="378"/>
                    </a:cubicBezTo>
                    <a:lnTo>
                      <a:pt x="1438" y="1780"/>
                    </a:lnTo>
                    <a:lnTo>
                      <a:pt x="36" y="3183"/>
                    </a:lnTo>
                    <a:cubicBezTo>
                      <a:pt x="12" y="3207"/>
                      <a:pt x="0" y="3234"/>
                      <a:pt x="0" y="3265"/>
                    </a:cubicBezTo>
                    <a:cubicBezTo>
                      <a:pt x="0" y="3296"/>
                      <a:pt x="12" y="3323"/>
                      <a:pt x="36" y="3347"/>
                    </a:cubicBezTo>
                    <a:lnTo>
                      <a:pt x="214" y="3526"/>
                    </a:lnTo>
                    <a:cubicBezTo>
                      <a:pt x="238" y="3549"/>
                      <a:pt x="265" y="3561"/>
                      <a:pt x="296" y="3561"/>
                    </a:cubicBezTo>
                    <a:cubicBezTo>
                      <a:pt x="327" y="3561"/>
                      <a:pt x="354" y="3549"/>
                      <a:pt x="378" y="3526"/>
                    </a:cubicBezTo>
                    <a:lnTo>
                      <a:pt x="2041" y="1863"/>
                    </a:lnTo>
                    <a:cubicBezTo>
                      <a:pt x="2065" y="1839"/>
                      <a:pt x="2077" y="1811"/>
                      <a:pt x="2077" y="1780"/>
                    </a:cubicBezTo>
                    <a:cubicBezTo>
                      <a:pt x="2077" y="1749"/>
                      <a:pt x="2065" y="1722"/>
                      <a:pt x="2041" y="1698"/>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cxnSp>
        <p:nvCxnSpPr>
          <p:cNvPr id="23" name="Straight Connector 22">
            <a:extLst>
              <a:ext uri="{FF2B5EF4-FFF2-40B4-BE49-F238E27FC236}">
                <a16:creationId xmlns:a16="http://schemas.microsoft.com/office/drawing/2014/main" xmlns="" id="{6FEABE20-A030-4F9F-9292-8A0ECA9447D5}"/>
              </a:ext>
            </a:extLst>
          </p:cNvPr>
          <p:cNvCxnSpPr/>
          <p:nvPr/>
        </p:nvCxnSpPr>
        <p:spPr>
          <a:xfrm>
            <a:off x="1657523" y="2642112"/>
            <a:ext cx="2834640" cy="12032"/>
          </a:xfrm>
          <a:prstGeom prst="line">
            <a:avLst/>
          </a:prstGeom>
          <a:ln w="50800">
            <a:solidFill>
              <a:srgbClr val="227093"/>
            </a:solidFil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xmlns="" id="{7C06E7CE-E073-411E-ABC6-99E4EF2E07A1}"/>
              </a:ext>
            </a:extLst>
          </p:cNvPr>
          <p:cNvGrpSpPr/>
          <p:nvPr/>
        </p:nvGrpSpPr>
        <p:grpSpPr>
          <a:xfrm>
            <a:off x="1291764" y="2641217"/>
            <a:ext cx="731520" cy="731520"/>
            <a:chOff x="1139364" y="2488817"/>
            <a:chExt cx="731520" cy="731520"/>
          </a:xfrm>
        </p:grpSpPr>
        <p:sp>
          <p:nvSpPr>
            <p:cNvPr id="25" name="Oval 24">
              <a:extLst>
                <a:ext uri="{FF2B5EF4-FFF2-40B4-BE49-F238E27FC236}">
                  <a16:creationId xmlns:a16="http://schemas.microsoft.com/office/drawing/2014/main" xmlns="" id="{7F4BB9B1-B1C3-42B2-93AD-AFD2BEB5F36C}"/>
                </a:ext>
              </a:extLst>
            </p:cNvPr>
            <p:cNvSpPr/>
            <p:nvPr/>
          </p:nvSpPr>
          <p:spPr>
            <a:xfrm>
              <a:off x="1139364" y="2488817"/>
              <a:ext cx="731520" cy="731520"/>
            </a:xfrm>
            <a:prstGeom prst="ellipse">
              <a:avLst/>
            </a:prstGeom>
            <a:noFill/>
            <a:ln w="50800">
              <a:solidFill>
                <a:srgbClr val="227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xmlns="" id="{44709D68-AB24-4E6F-8584-A848B0C058EE}"/>
                </a:ext>
              </a:extLst>
            </p:cNvPr>
            <p:cNvGrpSpPr/>
            <p:nvPr/>
          </p:nvGrpSpPr>
          <p:grpSpPr>
            <a:xfrm>
              <a:off x="1236663" y="2659063"/>
              <a:ext cx="533401" cy="400050"/>
              <a:chOff x="1236663" y="2659063"/>
              <a:chExt cx="533401" cy="400050"/>
            </a:xfrm>
            <a:solidFill>
              <a:srgbClr val="227093"/>
            </a:solidFill>
          </p:grpSpPr>
          <p:sp>
            <p:nvSpPr>
              <p:cNvPr id="27" name="Freeform 11">
                <a:extLst>
                  <a:ext uri="{FF2B5EF4-FFF2-40B4-BE49-F238E27FC236}">
                    <a16:creationId xmlns:a16="http://schemas.microsoft.com/office/drawing/2014/main" xmlns="" id="{5CADBE01-5611-4A9D-9892-4C3DBDA1E860}"/>
                  </a:ext>
                </a:extLst>
              </p:cNvPr>
              <p:cNvSpPr>
                <a:spLocks/>
              </p:cNvSpPr>
              <p:nvPr/>
            </p:nvSpPr>
            <p:spPr bwMode="auto">
              <a:xfrm>
                <a:off x="1430338" y="2659063"/>
                <a:ext cx="146050" cy="400050"/>
              </a:xfrm>
              <a:custGeom>
                <a:avLst/>
                <a:gdLst>
                  <a:gd name="T0" fmla="*/ 1701 w 1789"/>
                  <a:gd name="T1" fmla="*/ 70 h 4909"/>
                  <a:gd name="T2" fmla="*/ 1480 w 1789"/>
                  <a:gd name="T3" fmla="*/ 10 h 4909"/>
                  <a:gd name="T4" fmla="*/ 1396 w 1789"/>
                  <a:gd name="T5" fmla="*/ 19 h 4909"/>
                  <a:gd name="T6" fmla="*/ 1341 w 1789"/>
                  <a:gd name="T7" fmla="*/ 88 h 4909"/>
                  <a:gd name="T8" fmla="*/ 9 w 1789"/>
                  <a:gd name="T9" fmla="*/ 4696 h 4909"/>
                  <a:gd name="T10" fmla="*/ 18 w 1789"/>
                  <a:gd name="T11" fmla="*/ 4783 h 4909"/>
                  <a:gd name="T12" fmla="*/ 88 w 1789"/>
                  <a:gd name="T13" fmla="*/ 4838 h 4909"/>
                  <a:gd name="T14" fmla="*/ 309 w 1789"/>
                  <a:gd name="T15" fmla="*/ 4899 h 4909"/>
                  <a:gd name="T16" fmla="*/ 393 w 1789"/>
                  <a:gd name="T17" fmla="*/ 4890 h 4909"/>
                  <a:gd name="T18" fmla="*/ 448 w 1789"/>
                  <a:gd name="T19" fmla="*/ 4821 h 4909"/>
                  <a:gd name="T20" fmla="*/ 1780 w 1789"/>
                  <a:gd name="T21" fmla="*/ 213 h 4909"/>
                  <a:gd name="T22" fmla="*/ 1771 w 1789"/>
                  <a:gd name="T23" fmla="*/ 126 h 4909"/>
                  <a:gd name="T24" fmla="*/ 1701 w 1789"/>
                  <a:gd name="T25" fmla="*/ 70 h 4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9" h="4909">
                    <a:moveTo>
                      <a:pt x="1701" y="70"/>
                    </a:moveTo>
                    <a:lnTo>
                      <a:pt x="1480" y="10"/>
                    </a:lnTo>
                    <a:cubicBezTo>
                      <a:pt x="1451" y="0"/>
                      <a:pt x="1423" y="3"/>
                      <a:pt x="1396" y="19"/>
                    </a:cubicBezTo>
                    <a:cubicBezTo>
                      <a:pt x="1368" y="34"/>
                      <a:pt x="1350" y="57"/>
                      <a:pt x="1341" y="88"/>
                    </a:cubicBezTo>
                    <a:lnTo>
                      <a:pt x="9" y="4696"/>
                    </a:lnTo>
                    <a:cubicBezTo>
                      <a:pt x="0" y="4727"/>
                      <a:pt x="3" y="4756"/>
                      <a:pt x="18" y="4783"/>
                    </a:cubicBezTo>
                    <a:cubicBezTo>
                      <a:pt x="34" y="4810"/>
                      <a:pt x="57" y="4829"/>
                      <a:pt x="88" y="4838"/>
                    </a:cubicBezTo>
                    <a:lnTo>
                      <a:pt x="309" y="4899"/>
                    </a:lnTo>
                    <a:cubicBezTo>
                      <a:pt x="338" y="4909"/>
                      <a:pt x="366" y="4906"/>
                      <a:pt x="393" y="4890"/>
                    </a:cubicBezTo>
                    <a:cubicBezTo>
                      <a:pt x="420" y="4875"/>
                      <a:pt x="439" y="4852"/>
                      <a:pt x="448" y="4821"/>
                    </a:cubicBezTo>
                    <a:lnTo>
                      <a:pt x="1780" y="213"/>
                    </a:lnTo>
                    <a:cubicBezTo>
                      <a:pt x="1789" y="182"/>
                      <a:pt x="1786" y="153"/>
                      <a:pt x="1771" y="126"/>
                    </a:cubicBezTo>
                    <a:cubicBezTo>
                      <a:pt x="1755" y="98"/>
                      <a:pt x="1732" y="80"/>
                      <a:pt x="1701" y="7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2">
                <a:extLst>
                  <a:ext uri="{FF2B5EF4-FFF2-40B4-BE49-F238E27FC236}">
                    <a16:creationId xmlns:a16="http://schemas.microsoft.com/office/drawing/2014/main" xmlns="" id="{0DC465DC-E39D-482B-BC98-8FE279D564F1}"/>
                  </a:ext>
                </a:extLst>
              </p:cNvPr>
              <p:cNvSpPr>
                <a:spLocks/>
              </p:cNvSpPr>
              <p:nvPr/>
            </p:nvSpPr>
            <p:spPr bwMode="auto">
              <a:xfrm>
                <a:off x="1236663" y="2713038"/>
                <a:ext cx="169863" cy="292100"/>
              </a:xfrm>
              <a:custGeom>
                <a:avLst/>
                <a:gdLst>
                  <a:gd name="T0" fmla="*/ 2077 w 2077"/>
                  <a:gd name="T1" fmla="*/ 296 h 3561"/>
                  <a:gd name="T2" fmla="*/ 2041 w 2077"/>
                  <a:gd name="T3" fmla="*/ 214 h 3561"/>
                  <a:gd name="T4" fmla="*/ 1863 w 2077"/>
                  <a:gd name="T5" fmla="*/ 35 h 3561"/>
                  <a:gd name="T6" fmla="*/ 1781 w 2077"/>
                  <a:gd name="T7" fmla="*/ 0 h 3561"/>
                  <a:gd name="T8" fmla="*/ 1699 w 2077"/>
                  <a:gd name="T9" fmla="*/ 35 h 3561"/>
                  <a:gd name="T10" fmla="*/ 36 w 2077"/>
                  <a:gd name="T11" fmla="*/ 1698 h 3561"/>
                  <a:gd name="T12" fmla="*/ 0 w 2077"/>
                  <a:gd name="T13" fmla="*/ 1780 h 3561"/>
                  <a:gd name="T14" fmla="*/ 36 w 2077"/>
                  <a:gd name="T15" fmla="*/ 1862 h 3561"/>
                  <a:gd name="T16" fmla="*/ 1699 w 2077"/>
                  <a:gd name="T17" fmla="*/ 3526 h 3561"/>
                  <a:gd name="T18" fmla="*/ 1781 w 2077"/>
                  <a:gd name="T19" fmla="*/ 3561 h 3561"/>
                  <a:gd name="T20" fmla="*/ 1863 w 2077"/>
                  <a:gd name="T21" fmla="*/ 3526 h 3561"/>
                  <a:gd name="T22" fmla="*/ 2041 w 2077"/>
                  <a:gd name="T23" fmla="*/ 3347 h 3561"/>
                  <a:gd name="T24" fmla="*/ 2077 w 2077"/>
                  <a:gd name="T25" fmla="*/ 3265 h 3561"/>
                  <a:gd name="T26" fmla="*/ 2041 w 2077"/>
                  <a:gd name="T27" fmla="*/ 3183 h 3561"/>
                  <a:gd name="T28" fmla="*/ 639 w 2077"/>
                  <a:gd name="T29" fmla="*/ 1780 h 3561"/>
                  <a:gd name="T30" fmla="*/ 2041 w 2077"/>
                  <a:gd name="T31" fmla="*/ 378 h 3561"/>
                  <a:gd name="T32" fmla="*/ 2077 w 2077"/>
                  <a:gd name="T33" fmla="*/ 296 h 3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77" h="3561">
                    <a:moveTo>
                      <a:pt x="2077" y="296"/>
                    </a:moveTo>
                    <a:cubicBezTo>
                      <a:pt x="2077" y="265"/>
                      <a:pt x="2065" y="238"/>
                      <a:pt x="2041" y="214"/>
                    </a:cubicBezTo>
                    <a:lnTo>
                      <a:pt x="1863" y="35"/>
                    </a:lnTo>
                    <a:cubicBezTo>
                      <a:pt x="1839" y="11"/>
                      <a:pt x="1812" y="0"/>
                      <a:pt x="1781" y="0"/>
                    </a:cubicBezTo>
                    <a:cubicBezTo>
                      <a:pt x="1750" y="0"/>
                      <a:pt x="1723" y="12"/>
                      <a:pt x="1699" y="35"/>
                    </a:cubicBezTo>
                    <a:lnTo>
                      <a:pt x="36" y="1698"/>
                    </a:lnTo>
                    <a:cubicBezTo>
                      <a:pt x="12" y="1722"/>
                      <a:pt x="0" y="1749"/>
                      <a:pt x="0" y="1780"/>
                    </a:cubicBezTo>
                    <a:cubicBezTo>
                      <a:pt x="0" y="1811"/>
                      <a:pt x="12" y="1839"/>
                      <a:pt x="36" y="1862"/>
                    </a:cubicBezTo>
                    <a:lnTo>
                      <a:pt x="1699" y="3526"/>
                    </a:lnTo>
                    <a:cubicBezTo>
                      <a:pt x="1723" y="3549"/>
                      <a:pt x="1750" y="3561"/>
                      <a:pt x="1781" y="3561"/>
                    </a:cubicBezTo>
                    <a:cubicBezTo>
                      <a:pt x="1812" y="3561"/>
                      <a:pt x="1839" y="3549"/>
                      <a:pt x="1863" y="3526"/>
                    </a:cubicBezTo>
                    <a:lnTo>
                      <a:pt x="2041" y="3347"/>
                    </a:lnTo>
                    <a:cubicBezTo>
                      <a:pt x="2065" y="3323"/>
                      <a:pt x="2077" y="3296"/>
                      <a:pt x="2077" y="3265"/>
                    </a:cubicBezTo>
                    <a:cubicBezTo>
                      <a:pt x="2077" y="3234"/>
                      <a:pt x="2065" y="3207"/>
                      <a:pt x="2041" y="3183"/>
                    </a:cubicBezTo>
                    <a:lnTo>
                      <a:pt x="639" y="1780"/>
                    </a:lnTo>
                    <a:lnTo>
                      <a:pt x="2041" y="378"/>
                    </a:lnTo>
                    <a:cubicBezTo>
                      <a:pt x="2065" y="354"/>
                      <a:pt x="2077" y="327"/>
                      <a:pt x="2077" y="29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3">
                <a:extLst>
                  <a:ext uri="{FF2B5EF4-FFF2-40B4-BE49-F238E27FC236}">
                    <a16:creationId xmlns:a16="http://schemas.microsoft.com/office/drawing/2014/main" xmlns="" id="{A94DF255-E78D-4D5D-B1FA-4CE6E5D51CE4}"/>
                  </a:ext>
                </a:extLst>
              </p:cNvPr>
              <p:cNvSpPr>
                <a:spLocks/>
              </p:cNvSpPr>
              <p:nvPr/>
            </p:nvSpPr>
            <p:spPr bwMode="auto">
              <a:xfrm>
                <a:off x="1600201" y="2713038"/>
                <a:ext cx="169863" cy="292100"/>
              </a:xfrm>
              <a:custGeom>
                <a:avLst/>
                <a:gdLst>
                  <a:gd name="T0" fmla="*/ 2041 w 2077"/>
                  <a:gd name="T1" fmla="*/ 1698 h 3561"/>
                  <a:gd name="T2" fmla="*/ 378 w 2077"/>
                  <a:gd name="T3" fmla="*/ 35 h 3561"/>
                  <a:gd name="T4" fmla="*/ 296 w 2077"/>
                  <a:gd name="T5" fmla="*/ 0 h 3561"/>
                  <a:gd name="T6" fmla="*/ 214 w 2077"/>
                  <a:gd name="T7" fmla="*/ 35 h 3561"/>
                  <a:gd name="T8" fmla="*/ 36 w 2077"/>
                  <a:gd name="T9" fmla="*/ 214 h 3561"/>
                  <a:gd name="T10" fmla="*/ 0 w 2077"/>
                  <a:gd name="T11" fmla="*/ 296 h 3561"/>
                  <a:gd name="T12" fmla="*/ 36 w 2077"/>
                  <a:gd name="T13" fmla="*/ 378 h 3561"/>
                  <a:gd name="T14" fmla="*/ 1438 w 2077"/>
                  <a:gd name="T15" fmla="*/ 1780 h 3561"/>
                  <a:gd name="T16" fmla="*/ 36 w 2077"/>
                  <a:gd name="T17" fmla="*/ 3183 h 3561"/>
                  <a:gd name="T18" fmla="*/ 0 w 2077"/>
                  <a:gd name="T19" fmla="*/ 3265 h 3561"/>
                  <a:gd name="T20" fmla="*/ 36 w 2077"/>
                  <a:gd name="T21" fmla="*/ 3347 h 3561"/>
                  <a:gd name="T22" fmla="*/ 214 w 2077"/>
                  <a:gd name="T23" fmla="*/ 3526 h 3561"/>
                  <a:gd name="T24" fmla="*/ 296 w 2077"/>
                  <a:gd name="T25" fmla="*/ 3561 h 3561"/>
                  <a:gd name="T26" fmla="*/ 378 w 2077"/>
                  <a:gd name="T27" fmla="*/ 3526 h 3561"/>
                  <a:gd name="T28" fmla="*/ 2041 w 2077"/>
                  <a:gd name="T29" fmla="*/ 1863 h 3561"/>
                  <a:gd name="T30" fmla="*/ 2077 w 2077"/>
                  <a:gd name="T31" fmla="*/ 1780 h 3561"/>
                  <a:gd name="T32" fmla="*/ 2041 w 2077"/>
                  <a:gd name="T33" fmla="*/ 1698 h 3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77" h="3561">
                    <a:moveTo>
                      <a:pt x="2041" y="1698"/>
                    </a:moveTo>
                    <a:lnTo>
                      <a:pt x="378" y="35"/>
                    </a:lnTo>
                    <a:cubicBezTo>
                      <a:pt x="354" y="11"/>
                      <a:pt x="327" y="0"/>
                      <a:pt x="296" y="0"/>
                    </a:cubicBezTo>
                    <a:cubicBezTo>
                      <a:pt x="265" y="0"/>
                      <a:pt x="238" y="11"/>
                      <a:pt x="214" y="35"/>
                    </a:cubicBezTo>
                    <a:lnTo>
                      <a:pt x="36" y="214"/>
                    </a:lnTo>
                    <a:cubicBezTo>
                      <a:pt x="12" y="237"/>
                      <a:pt x="0" y="265"/>
                      <a:pt x="0" y="296"/>
                    </a:cubicBezTo>
                    <a:cubicBezTo>
                      <a:pt x="0" y="327"/>
                      <a:pt x="12" y="354"/>
                      <a:pt x="36" y="378"/>
                    </a:cubicBezTo>
                    <a:lnTo>
                      <a:pt x="1438" y="1780"/>
                    </a:lnTo>
                    <a:lnTo>
                      <a:pt x="36" y="3183"/>
                    </a:lnTo>
                    <a:cubicBezTo>
                      <a:pt x="12" y="3207"/>
                      <a:pt x="0" y="3234"/>
                      <a:pt x="0" y="3265"/>
                    </a:cubicBezTo>
                    <a:cubicBezTo>
                      <a:pt x="0" y="3296"/>
                      <a:pt x="12" y="3323"/>
                      <a:pt x="36" y="3347"/>
                    </a:cubicBezTo>
                    <a:lnTo>
                      <a:pt x="214" y="3526"/>
                    </a:lnTo>
                    <a:cubicBezTo>
                      <a:pt x="238" y="3549"/>
                      <a:pt x="265" y="3561"/>
                      <a:pt x="296" y="3561"/>
                    </a:cubicBezTo>
                    <a:cubicBezTo>
                      <a:pt x="327" y="3561"/>
                      <a:pt x="354" y="3549"/>
                      <a:pt x="378" y="3526"/>
                    </a:cubicBezTo>
                    <a:lnTo>
                      <a:pt x="2041" y="1863"/>
                    </a:lnTo>
                    <a:cubicBezTo>
                      <a:pt x="2065" y="1839"/>
                      <a:pt x="2077" y="1811"/>
                      <a:pt x="2077" y="1780"/>
                    </a:cubicBezTo>
                    <a:cubicBezTo>
                      <a:pt x="2077" y="1749"/>
                      <a:pt x="2065" y="1722"/>
                      <a:pt x="2041" y="169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cxnSp>
        <p:nvCxnSpPr>
          <p:cNvPr id="30" name="Straight Connector 29">
            <a:extLst>
              <a:ext uri="{FF2B5EF4-FFF2-40B4-BE49-F238E27FC236}">
                <a16:creationId xmlns:a16="http://schemas.microsoft.com/office/drawing/2014/main" xmlns="" id="{241BDEDA-FD87-4318-97F6-4CD44F242A66}"/>
              </a:ext>
            </a:extLst>
          </p:cNvPr>
          <p:cNvCxnSpPr/>
          <p:nvPr/>
        </p:nvCxnSpPr>
        <p:spPr>
          <a:xfrm>
            <a:off x="1657524" y="1509411"/>
            <a:ext cx="2834640" cy="12032"/>
          </a:xfrm>
          <a:prstGeom prst="line">
            <a:avLst/>
          </a:prstGeom>
          <a:ln w="50800">
            <a:solidFill>
              <a:srgbClr val="227093"/>
            </a:solidFil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xmlns="" id="{135D8D76-CDEB-4073-BFBA-BBDDC05987C5}"/>
              </a:ext>
            </a:extLst>
          </p:cNvPr>
          <p:cNvGrpSpPr/>
          <p:nvPr/>
        </p:nvGrpSpPr>
        <p:grpSpPr>
          <a:xfrm>
            <a:off x="1291764" y="1509411"/>
            <a:ext cx="731520" cy="731520"/>
            <a:chOff x="1139364" y="1357011"/>
            <a:chExt cx="731520" cy="731520"/>
          </a:xfrm>
        </p:grpSpPr>
        <p:sp>
          <p:nvSpPr>
            <p:cNvPr id="32" name="Oval 31">
              <a:extLst>
                <a:ext uri="{FF2B5EF4-FFF2-40B4-BE49-F238E27FC236}">
                  <a16:creationId xmlns:a16="http://schemas.microsoft.com/office/drawing/2014/main" xmlns="" id="{D21DE257-1F3C-4334-8D70-FBC2938B7D11}"/>
                </a:ext>
              </a:extLst>
            </p:cNvPr>
            <p:cNvSpPr/>
            <p:nvPr/>
          </p:nvSpPr>
          <p:spPr>
            <a:xfrm>
              <a:off x="1139364" y="1357011"/>
              <a:ext cx="731520" cy="731520"/>
            </a:xfrm>
            <a:prstGeom prst="ellipse">
              <a:avLst/>
            </a:prstGeom>
            <a:noFill/>
            <a:ln w="50800">
              <a:solidFill>
                <a:srgbClr val="227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xmlns="" id="{1EF7674B-5E80-48D1-86E1-7DCB09576652}"/>
                </a:ext>
              </a:extLst>
            </p:cNvPr>
            <p:cNvGrpSpPr/>
            <p:nvPr/>
          </p:nvGrpSpPr>
          <p:grpSpPr>
            <a:xfrm>
              <a:off x="1255846" y="1503225"/>
              <a:ext cx="491401" cy="419543"/>
              <a:chOff x="1255846" y="1503225"/>
              <a:chExt cx="491401" cy="419543"/>
            </a:xfrm>
          </p:grpSpPr>
          <p:sp>
            <p:nvSpPr>
              <p:cNvPr id="34" name="Oval 33">
                <a:extLst>
                  <a:ext uri="{FF2B5EF4-FFF2-40B4-BE49-F238E27FC236}">
                    <a16:creationId xmlns:a16="http://schemas.microsoft.com/office/drawing/2014/main" xmlns="" id="{1828D059-000C-4614-B4FC-067CD67E9E6A}"/>
                  </a:ext>
                </a:extLst>
              </p:cNvPr>
              <p:cNvSpPr>
                <a:spLocks noChangeAspect="1"/>
              </p:cNvSpPr>
              <p:nvPr/>
            </p:nvSpPr>
            <p:spPr>
              <a:xfrm>
                <a:off x="1255846" y="1831328"/>
                <a:ext cx="91440" cy="91440"/>
              </a:xfrm>
              <a:prstGeom prst="ellipse">
                <a:avLst/>
              </a:prstGeom>
              <a:solidFill>
                <a:srgbClr val="227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xmlns="" id="{AB7C745D-330A-41F3-B6C2-06C79B415578}"/>
                  </a:ext>
                </a:extLst>
              </p:cNvPr>
              <p:cNvCxnSpPr/>
              <p:nvPr/>
            </p:nvCxnSpPr>
            <p:spPr>
              <a:xfrm flipV="1">
                <a:off x="1294338" y="1692396"/>
                <a:ext cx="110641" cy="174003"/>
              </a:xfrm>
              <a:prstGeom prst="line">
                <a:avLst/>
              </a:prstGeom>
              <a:ln w="25400">
                <a:solidFill>
                  <a:srgbClr val="227093"/>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xmlns="" id="{1BC38560-AF6E-4EA0-9BF4-9F64348FA370}"/>
                  </a:ext>
                </a:extLst>
              </p:cNvPr>
              <p:cNvSpPr>
                <a:spLocks noChangeAspect="1"/>
              </p:cNvSpPr>
              <p:nvPr/>
            </p:nvSpPr>
            <p:spPr>
              <a:xfrm>
                <a:off x="1368403" y="1654315"/>
                <a:ext cx="91440" cy="91440"/>
              </a:xfrm>
              <a:prstGeom prst="ellipse">
                <a:avLst/>
              </a:prstGeom>
              <a:solidFill>
                <a:srgbClr val="227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xmlns="" id="{C7FEFC37-AFF3-47AF-8629-9D73C8719268}"/>
                  </a:ext>
                </a:extLst>
              </p:cNvPr>
              <p:cNvSpPr>
                <a:spLocks noChangeAspect="1"/>
              </p:cNvSpPr>
              <p:nvPr/>
            </p:nvSpPr>
            <p:spPr>
              <a:xfrm>
                <a:off x="1536799" y="1793247"/>
                <a:ext cx="91440" cy="91440"/>
              </a:xfrm>
              <a:prstGeom prst="ellipse">
                <a:avLst/>
              </a:prstGeom>
              <a:solidFill>
                <a:srgbClr val="227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xmlns="" id="{884F1875-CEC8-4CC9-8B55-A0D86535E596}"/>
                  </a:ext>
                </a:extLst>
              </p:cNvPr>
              <p:cNvSpPr>
                <a:spLocks noChangeAspect="1"/>
              </p:cNvSpPr>
              <p:nvPr/>
            </p:nvSpPr>
            <p:spPr>
              <a:xfrm>
                <a:off x="1655807" y="1503225"/>
                <a:ext cx="91440" cy="91440"/>
              </a:xfrm>
              <a:prstGeom prst="ellipse">
                <a:avLst/>
              </a:prstGeom>
              <a:solidFill>
                <a:srgbClr val="227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xmlns="" id="{A677063E-109A-4A86-AF1C-A599D0D5F048}"/>
                  </a:ext>
                </a:extLst>
              </p:cNvPr>
              <p:cNvCxnSpPr/>
              <p:nvPr/>
            </p:nvCxnSpPr>
            <p:spPr>
              <a:xfrm flipV="1">
                <a:off x="1575291" y="1530783"/>
                <a:ext cx="117092" cy="299520"/>
              </a:xfrm>
              <a:prstGeom prst="line">
                <a:avLst/>
              </a:prstGeom>
              <a:ln w="25400">
                <a:solidFill>
                  <a:srgbClr val="22709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16EE54AC-5789-423E-9682-B5DA674A6882}"/>
                  </a:ext>
                </a:extLst>
              </p:cNvPr>
              <p:cNvCxnSpPr/>
              <p:nvPr/>
            </p:nvCxnSpPr>
            <p:spPr>
              <a:xfrm>
                <a:off x="1406895" y="1683510"/>
                <a:ext cx="168396" cy="147022"/>
              </a:xfrm>
              <a:prstGeom prst="line">
                <a:avLst/>
              </a:prstGeom>
              <a:ln w="25400">
                <a:solidFill>
                  <a:srgbClr val="227093"/>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53351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DOE CODE: Software Services Platform and Search Tool</a:t>
            </a:r>
            <a:endParaRPr lang="en-US" dirty="0"/>
          </a:p>
        </p:txBody>
      </p:sp>
      <p:sp>
        <p:nvSpPr>
          <p:cNvPr id="3" name="Slide Number Placeholder 2"/>
          <p:cNvSpPr>
            <a:spLocks noGrp="1"/>
          </p:cNvSpPr>
          <p:nvPr>
            <p:ph type="sldNum" sz="quarter" idx="12"/>
          </p:nvPr>
        </p:nvSpPr>
        <p:spPr/>
        <p:txBody>
          <a:bodyPr/>
          <a:lstStyle/>
          <a:p>
            <a:fld id="{C8E06E48-51CC-4B04-A17C-41BFF93FA172}" type="slidenum">
              <a:rPr lang="en-US" smtClean="0"/>
              <a:pPr/>
              <a:t>6</a:t>
            </a:fld>
            <a:endParaRPr lang="en-US" dirty="0"/>
          </a:p>
        </p:txBody>
      </p:sp>
      <p:pic>
        <p:nvPicPr>
          <p:cNvPr id="4" name="Picture 3"/>
          <p:cNvPicPr>
            <a:picLocks noChangeAspect="1"/>
          </p:cNvPicPr>
          <p:nvPr/>
        </p:nvPicPr>
        <p:blipFill>
          <a:blip r:embed="rId2"/>
          <a:stretch>
            <a:fillRect/>
          </a:stretch>
        </p:blipFill>
        <p:spPr>
          <a:xfrm>
            <a:off x="0" y="557437"/>
            <a:ext cx="12192000" cy="5743125"/>
          </a:xfrm>
          <a:prstGeom prst="rect">
            <a:avLst/>
          </a:prstGeom>
        </p:spPr>
      </p:pic>
    </p:spTree>
    <p:extLst>
      <p:ext uri="{BB962C8B-B14F-4D97-AF65-F5344CB8AC3E}">
        <p14:creationId xmlns:p14="http://schemas.microsoft.com/office/powerpoint/2010/main" val="3936769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15240" y="1359568"/>
            <a:ext cx="12161520" cy="5498432"/>
          </a:xfrm>
          <a:prstGeom prst="rect">
            <a:avLst/>
          </a:prstGeom>
          <a:solidFill>
            <a:srgbClr val="ECEBEB"/>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568" y="273720"/>
            <a:ext cx="5599708" cy="82296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601" y="150749"/>
            <a:ext cx="1463040" cy="109728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83585" y="150749"/>
            <a:ext cx="1463040" cy="109728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66569" y="150749"/>
            <a:ext cx="1463040" cy="1097280"/>
          </a:xfrm>
          <a:prstGeom prst="rect">
            <a:avLst/>
          </a:prstGeom>
        </p:spPr>
      </p:pic>
      <p:sp>
        <p:nvSpPr>
          <p:cNvPr id="12" name="Slide Number Placeholder 11"/>
          <p:cNvSpPr>
            <a:spLocks noGrp="1"/>
          </p:cNvSpPr>
          <p:nvPr>
            <p:ph type="sldNum" sz="quarter" idx="12"/>
          </p:nvPr>
        </p:nvSpPr>
        <p:spPr/>
        <p:txBody>
          <a:bodyPr/>
          <a:lstStyle/>
          <a:p>
            <a:fld id="{C8E06E48-51CC-4B04-A17C-41BFF93FA172}" type="slidenum">
              <a:rPr lang="en-US" smtClean="0"/>
              <a:pPr/>
              <a:t>7</a:t>
            </a:fld>
            <a:endParaRPr lang="en-US" dirty="0"/>
          </a:p>
        </p:txBody>
      </p:sp>
      <p:sp>
        <p:nvSpPr>
          <p:cNvPr id="15" name="Footer Placeholder 14"/>
          <p:cNvSpPr>
            <a:spLocks noGrp="1"/>
          </p:cNvSpPr>
          <p:nvPr>
            <p:ph type="ftr" sz="quarter" idx="11"/>
          </p:nvPr>
        </p:nvSpPr>
        <p:spPr/>
        <p:txBody>
          <a:bodyPr/>
          <a:lstStyle/>
          <a:p>
            <a:r>
              <a:rPr lang="en-US"/>
              <a:t>DOE CODE: Software Services Platform and Search Tool</a:t>
            </a:r>
            <a:endParaRPr lang="en-US" dirty="0"/>
          </a:p>
        </p:txBody>
      </p:sp>
      <p:pic>
        <p:nvPicPr>
          <p:cNvPr id="23" name="Picture 22">
            <a:extLst>
              <a:ext uri="{FF2B5EF4-FFF2-40B4-BE49-F238E27FC236}">
                <a16:creationId xmlns:a16="http://schemas.microsoft.com/office/drawing/2014/main" xmlns="" id="{7A982FFF-BFD5-494F-AE58-ED95469080D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29375" y="1383284"/>
            <a:ext cx="8333249" cy="4837186"/>
          </a:xfrm>
          <a:prstGeom prst="rect">
            <a:avLst/>
          </a:prstGeom>
        </p:spPr>
      </p:pic>
      <p:pic>
        <p:nvPicPr>
          <p:cNvPr id="25" name="Picture 24">
            <a:extLst>
              <a:ext uri="{FF2B5EF4-FFF2-40B4-BE49-F238E27FC236}">
                <a16:creationId xmlns:a16="http://schemas.microsoft.com/office/drawing/2014/main" xmlns="" id="{ACF24145-0337-4172-90FE-E763521D448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29375" y="1383286"/>
            <a:ext cx="8333249" cy="4837186"/>
          </a:xfrm>
          <a:prstGeom prst="rect">
            <a:avLst/>
          </a:prstGeom>
        </p:spPr>
      </p:pic>
      <p:pic>
        <p:nvPicPr>
          <p:cNvPr id="27" name="Picture 26">
            <a:extLst>
              <a:ext uri="{FF2B5EF4-FFF2-40B4-BE49-F238E27FC236}">
                <a16:creationId xmlns:a16="http://schemas.microsoft.com/office/drawing/2014/main" xmlns="" id="{F220D625-09CB-4858-A11A-3754FA0D233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29375" y="1383282"/>
            <a:ext cx="8333249" cy="4837186"/>
          </a:xfrm>
          <a:prstGeom prst="rect">
            <a:avLst/>
          </a:prstGeom>
        </p:spPr>
      </p:pic>
      <p:pic>
        <p:nvPicPr>
          <p:cNvPr id="29" name="Picture 28">
            <a:extLst>
              <a:ext uri="{FF2B5EF4-FFF2-40B4-BE49-F238E27FC236}">
                <a16:creationId xmlns:a16="http://schemas.microsoft.com/office/drawing/2014/main" xmlns="" id="{070AD937-0B1C-4445-B9D1-1B72968CE85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929375" y="1361509"/>
            <a:ext cx="8333249" cy="4837186"/>
          </a:xfrm>
          <a:prstGeom prst="rect">
            <a:avLst/>
          </a:prstGeom>
        </p:spPr>
      </p:pic>
      <p:pic>
        <p:nvPicPr>
          <p:cNvPr id="31" name="Picture 30">
            <a:extLst>
              <a:ext uri="{FF2B5EF4-FFF2-40B4-BE49-F238E27FC236}">
                <a16:creationId xmlns:a16="http://schemas.microsoft.com/office/drawing/2014/main" xmlns="" id="{1C1837FE-B301-4AB1-9DEE-06D3F2D8F7E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29375" y="1383282"/>
            <a:ext cx="8333249" cy="4837186"/>
          </a:xfrm>
          <a:prstGeom prst="rect">
            <a:avLst/>
          </a:prstGeom>
        </p:spPr>
      </p:pic>
      <p:pic>
        <p:nvPicPr>
          <p:cNvPr id="34" name="Picture 33">
            <a:extLst>
              <a:ext uri="{FF2B5EF4-FFF2-40B4-BE49-F238E27FC236}">
                <a16:creationId xmlns:a16="http://schemas.microsoft.com/office/drawing/2014/main" xmlns="" id="{C580EDA1-406A-4E72-9883-32C2514BA03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929375" y="1383282"/>
            <a:ext cx="8333249" cy="4837186"/>
          </a:xfrm>
          <a:prstGeom prst="rect">
            <a:avLst/>
          </a:prstGeom>
        </p:spPr>
      </p:pic>
      <p:pic>
        <p:nvPicPr>
          <p:cNvPr id="37" name="Picture 36">
            <a:extLst>
              <a:ext uri="{FF2B5EF4-FFF2-40B4-BE49-F238E27FC236}">
                <a16:creationId xmlns:a16="http://schemas.microsoft.com/office/drawing/2014/main" xmlns="" id="{C5E48A62-D53D-4278-AAD7-6E646992499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929375" y="1383282"/>
            <a:ext cx="8333249" cy="4837186"/>
          </a:xfrm>
          <a:prstGeom prst="rect">
            <a:avLst/>
          </a:prstGeom>
        </p:spPr>
      </p:pic>
      <p:pic>
        <p:nvPicPr>
          <p:cNvPr id="39" name="Picture 38">
            <a:extLst>
              <a:ext uri="{FF2B5EF4-FFF2-40B4-BE49-F238E27FC236}">
                <a16:creationId xmlns:a16="http://schemas.microsoft.com/office/drawing/2014/main" xmlns="" id="{3C45D2A0-50CF-4EAF-83AA-8A8E86A13BE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929375" y="1383287"/>
            <a:ext cx="8333249" cy="4837186"/>
          </a:xfrm>
          <a:prstGeom prst="rect">
            <a:avLst/>
          </a:prstGeom>
        </p:spPr>
      </p:pic>
    </p:spTree>
    <p:extLst>
      <p:ext uri="{BB962C8B-B14F-4D97-AF65-F5344CB8AC3E}">
        <p14:creationId xmlns:p14="http://schemas.microsoft.com/office/powerpoint/2010/main" val="117394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OSTI_pptTemplate_slide2.jpg">
            <a:extLst>
              <a:ext uri="{FF2B5EF4-FFF2-40B4-BE49-F238E27FC236}">
                <a16:creationId xmlns:a16="http://schemas.microsoft.com/office/drawing/2014/main" xmlns="" id="{2EC32349-617D-45BF-84BC-F8D1B12BB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7" y="0"/>
            <a:ext cx="12270377" cy="6858000"/>
          </a:xfrm>
          <a:prstGeom prst="rect">
            <a:avLst/>
          </a:prstGeom>
        </p:spPr>
      </p:pic>
      <p:pic>
        <p:nvPicPr>
          <p:cNvPr id="5" name="Picture 4" descr="OSTI_pptTemplate_slide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4" name="Slide Number Placeholder 3"/>
          <p:cNvSpPr>
            <a:spLocks noGrp="1"/>
          </p:cNvSpPr>
          <p:nvPr>
            <p:ph type="sldNum" sz="quarter" idx="12"/>
          </p:nvPr>
        </p:nvSpPr>
        <p:spPr>
          <a:xfrm>
            <a:off x="10006718" y="6492875"/>
            <a:ext cx="2057400" cy="365125"/>
          </a:xfrm>
        </p:spPr>
        <p:txBody>
          <a:bodyPr/>
          <a:lstStyle/>
          <a:p>
            <a:fld id="{6EC98122-F9F3-4D55-94D5-A9529FC70E70}" type="slidenum">
              <a:rPr lang="en-US" smtClean="0"/>
              <a:t>8</a:t>
            </a:fld>
            <a:endParaRPr lang="en-US" dirty="0"/>
          </a:p>
        </p:txBody>
      </p:sp>
      <p:sp>
        <p:nvSpPr>
          <p:cNvPr id="7" name="Content Placeholder 1"/>
          <p:cNvSpPr>
            <a:spLocks noGrp="1"/>
          </p:cNvSpPr>
          <p:nvPr>
            <p:ph idx="1"/>
          </p:nvPr>
        </p:nvSpPr>
        <p:spPr>
          <a:xfrm>
            <a:off x="493482" y="1328267"/>
            <a:ext cx="5940654" cy="4811276"/>
          </a:xfrm>
        </p:spPr>
        <p:txBody>
          <a:bodyPr>
            <a:noAutofit/>
          </a:bodyPr>
          <a:lstStyle/>
          <a:p>
            <a:pPr marL="0" indent="0">
              <a:buNone/>
            </a:pPr>
            <a:r>
              <a:rPr lang="en-US" sz="2600" b="1" dirty="0"/>
              <a:t>Submitting Software</a:t>
            </a:r>
          </a:p>
          <a:p>
            <a:pPr marL="800100" lvl="1" indent="-342900"/>
            <a:r>
              <a:rPr lang="en-US" sz="2600" dirty="0"/>
              <a:t>minimal set of metadata required</a:t>
            </a:r>
          </a:p>
          <a:p>
            <a:pPr marL="800100" lvl="1" indent="-342900"/>
            <a:r>
              <a:rPr lang="en-US" sz="2600" dirty="0"/>
              <a:t>option to obtain a Digital Object Identifier (DOI) for the code</a:t>
            </a:r>
          </a:p>
          <a:p>
            <a:pPr marL="800100" lvl="1" indent="-342900"/>
            <a:r>
              <a:rPr lang="en-US" sz="2600" dirty="0"/>
              <a:t>codes in early development </a:t>
            </a:r>
            <a:endParaRPr lang="en-US" sz="2600" dirty="0" smtClean="0"/>
          </a:p>
          <a:p>
            <a:pPr marL="457200" lvl="1" indent="0">
              <a:buNone/>
            </a:pPr>
            <a:endParaRPr lang="en-US" sz="2600" dirty="0"/>
          </a:p>
          <a:p>
            <a:pPr marL="0" indent="0">
              <a:buNone/>
            </a:pPr>
            <a:r>
              <a:rPr lang="en-US" sz="2600" b="1" dirty="0"/>
              <a:t>Announcing Software</a:t>
            </a:r>
          </a:p>
          <a:p>
            <a:pPr marL="800100" lvl="1" indent="-342900"/>
            <a:r>
              <a:rPr lang="en-US" sz="2600" dirty="0"/>
              <a:t>ensures announcement and dissemination in accordance with DOE statutory responsibilities</a:t>
            </a:r>
          </a:p>
          <a:p>
            <a:pPr marL="800100" lvl="1" indent="-342900"/>
            <a:r>
              <a:rPr lang="en-US" sz="2600" dirty="0"/>
              <a:t>DOI assigned and registered</a:t>
            </a:r>
          </a:p>
          <a:p>
            <a:pPr marL="800100" lvl="1" indent="-342900"/>
            <a:r>
              <a:rPr lang="en-US" sz="2600" dirty="0"/>
              <a:t>codes in later stages of development</a:t>
            </a:r>
          </a:p>
        </p:txBody>
      </p:sp>
      <p:sp>
        <p:nvSpPr>
          <p:cNvPr id="11" name="Title 7">
            <a:extLst>
              <a:ext uri="{FF2B5EF4-FFF2-40B4-BE49-F238E27FC236}">
                <a16:creationId xmlns:a16="http://schemas.microsoft.com/office/drawing/2014/main" xmlns="" id="{BD45B85F-E63E-4488-BEED-DE4B54926FB1}"/>
              </a:ext>
            </a:extLst>
          </p:cNvPr>
          <p:cNvSpPr>
            <a:spLocks noGrp="1"/>
          </p:cNvSpPr>
          <p:nvPr>
            <p:ph type="title"/>
          </p:nvPr>
        </p:nvSpPr>
        <p:spPr>
          <a:xfrm>
            <a:off x="838200" y="40918"/>
            <a:ext cx="10515600" cy="1325563"/>
          </a:xfrm>
        </p:spPr>
        <p:txBody>
          <a:bodyPr/>
          <a:lstStyle/>
          <a:p>
            <a:pPr algn="ctr"/>
            <a:r>
              <a:rPr lang="en-US" b="1" dirty="0">
                <a:solidFill>
                  <a:srgbClr val="227093"/>
                </a:solidFill>
              </a:rPr>
              <a:t>Submitting and Announcing Software to DOE</a:t>
            </a:r>
          </a:p>
        </p:txBody>
      </p:sp>
      <p:grpSp>
        <p:nvGrpSpPr>
          <p:cNvPr id="14" name="Group 13">
            <a:extLst>
              <a:ext uri="{FF2B5EF4-FFF2-40B4-BE49-F238E27FC236}">
                <a16:creationId xmlns:a16="http://schemas.microsoft.com/office/drawing/2014/main" xmlns="" id="{B16CE3D5-B50B-4073-9B6B-811776D0218B}"/>
              </a:ext>
            </a:extLst>
          </p:cNvPr>
          <p:cNvGrpSpPr/>
          <p:nvPr/>
        </p:nvGrpSpPr>
        <p:grpSpPr>
          <a:xfrm>
            <a:off x="6552227" y="1096121"/>
            <a:ext cx="5384009" cy="5492609"/>
            <a:chOff x="6349031" y="1096121"/>
            <a:chExt cx="5384009" cy="5492609"/>
          </a:xfrm>
        </p:grpSpPr>
        <p:sp>
          <p:nvSpPr>
            <p:cNvPr id="12" name="Rectangle 11">
              <a:extLst>
                <a:ext uri="{FF2B5EF4-FFF2-40B4-BE49-F238E27FC236}">
                  <a16:creationId xmlns:a16="http://schemas.microsoft.com/office/drawing/2014/main" xmlns="" id="{30FD6E24-3527-4E4F-8559-5D2A17757B6E}"/>
                </a:ext>
              </a:extLst>
            </p:cNvPr>
            <p:cNvSpPr/>
            <p:nvPr/>
          </p:nvSpPr>
          <p:spPr>
            <a:xfrm>
              <a:off x="6349031" y="1495028"/>
              <a:ext cx="5384009" cy="5093702"/>
            </a:xfrm>
            <a:prstGeom prst="rect">
              <a:avLst/>
            </a:prstGeom>
            <a:solidFill>
              <a:schemeClr val="bg1"/>
            </a:solidFill>
            <a:effectLst>
              <a:innerShdw blurRad="50800">
                <a:prstClr val="black"/>
              </a:innerShdw>
            </a:effectLst>
          </p:spPr>
          <p:txBody>
            <a:bodyPr wrap="square">
              <a:spAutoFit/>
            </a:bodyPr>
            <a:lstStyle/>
            <a:p>
              <a:r>
                <a:rPr lang="en-US" sz="1300" dirty="0"/>
                <a:t>DOE CODE is a software service platform and search tool that allows for scientific and business software to be provided to the U.S. Department of Energy (DOE). DOE CODE provides functionality for collaboration, archiving, and discovery of scientific and business software. DOE CODE replaces the Energy Science and Technology Software Center (ESTSC). </a:t>
              </a:r>
            </a:p>
            <a:p>
              <a:endParaRPr lang="en-US" sz="1300" dirty="0"/>
            </a:p>
            <a:p>
              <a:r>
                <a:rPr lang="en-US" sz="1300" dirty="0"/>
                <a:t>The DOE Office of Scientific and Technical Information (OSTI) is charged with fulfilling the Department's responsibilities to collect, preserve, and disseminate scientific and technical information, including software, emanating from DOE R&amp;D activities. </a:t>
              </a:r>
            </a:p>
            <a:p>
              <a:endParaRPr lang="en-US" sz="1300" dirty="0"/>
            </a:p>
            <a:p>
              <a:r>
                <a:rPr lang="en-US" sz="1300" dirty="0"/>
                <a:t>In addition to OSTI's charge for scientific software, the Office of the Chief Information Officer (OCIO) and OSTI are partnering to leverage DOE CODE to maintain a comprehensive inventory of DOE-funded custom-developed business software. In accordance with Office of Management and Budget Memorandum M-16-21, </a:t>
              </a:r>
              <a:r>
                <a:rPr lang="en-US" sz="1300" i="1" dirty="0"/>
                <a:t>Federal Source Code Policy: Achieving Efficiency, Transparency, and Innovation through Reusable and Open Source Software</a:t>
              </a:r>
              <a:r>
                <a:rPr lang="en-US" sz="1300" dirty="0"/>
                <a:t>, DOE CODE will fulfill requirements to maintain an inventory of all DOE-funded custom-developed software and to report this inventory to the government-wide Code.gov website. </a:t>
              </a:r>
            </a:p>
            <a:p>
              <a:endParaRPr lang="en-US" sz="1300" dirty="0"/>
            </a:p>
            <a:p>
              <a:r>
                <a:rPr lang="en-US" sz="1300" dirty="0"/>
                <a:t>When providing software and code to DOE CODE, users will first need to identify what type of software they are submitting - scientific or business software. Users who are unsure of the type of software are encouraged to please work with their site's Dissemination Authority. </a:t>
              </a:r>
            </a:p>
          </p:txBody>
        </p:sp>
        <p:pic>
          <p:nvPicPr>
            <p:cNvPr id="13" name="Picture 12">
              <a:extLst>
                <a:ext uri="{FF2B5EF4-FFF2-40B4-BE49-F238E27FC236}">
                  <a16:creationId xmlns:a16="http://schemas.microsoft.com/office/drawing/2014/main" xmlns="" id="{617F7CF8-6BA9-4E1B-97D1-C28BF19EF73A}"/>
                </a:ext>
              </a:extLst>
            </p:cNvPr>
            <p:cNvPicPr>
              <a:picLocks noChangeAspect="1"/>
            </p:cNvPicPr>
            <p:nvPr/>
          </p:nvPicPr>
          <p:blipFill>
            <a:blip r:embed="rId4"/>
            <a:stretch>
              <a:fillRect/>
            </a:stretch>
          </p:blipFill>
          <p:spPr>
            <a:xfrm>
              <a:off x="6349031" y="1096121"/>
              <a:ext cx="1770409" cy="404995"/>
            </a:xfrm>
            <a:prstGeom prst="rect">
              <a:avLst/>
            </a:prstGeom>
            <a:solidFill>
              <a:schemeClr val="bg1"/>
            </a:solidFill>
            <a:effectLst>
              <a:innerShdw blurRad="25400">
                <a:prstClr val="black"/>
              </a:innerShdw>
            </a:effectLst>
          </p:spPr>
        </p:pic>
      </p:grpSp>
    </p:spTree>
    <p:extLst>
      <p:ext uri="{BB962C8B-B14F-4D97-AF65-F5344CB8AC3E}">
        <p14:creationId xmlns:p14="http://schemas.microsoft.com/office/powerpoint/2010/main" val="1112056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OSTI_pptTemplate_slide2.jpg">
            <a:extLst>
              <a:ext uri="{FF2B5EF4-FFF2-40B4-BE49-F238E27FC236}">
                <a16:creationId xmlns="" xmlns:a16="http://schemas.microsoft.com/office/drawing/2014/main" id="{DF446A3B-F2D8-4C02-94A1-26951211A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7" y="0"/>
            <a:ext cx="12270377" cy="6858000"/>
          </a:xfrm>
          <a:prstGeom prst="rect">
            <a:avLst/>
          </a:prstGeom>
        </p:spPr>
      </p:pic>
      <p:sp>
        <p:nvSpPr>
          <p:cNvPr id="4" name="Slide Number Placeholder 3"/>
          <p:cNvSpPr>
            <a:spLocks noGrp="1"/>
          </p:cNvSpPr>
          <p:nvPr>
            <p:ph type="sldNum" sz="quarter" idx="12"/>
          </p:nvPr>
        </p:nvSpPr>
        <p:spPr>
          <a:xfrm>
            <a:off x="10134600" y="6492875"/>
            <a:ext cx="2057400" cy="365125"/>
          </a:xfrm>
        </p:spPr>
        <p:txBody>
          <a:bodyPr/>
          <a:lstStyle/>
          <a:p>
            <a:fld id="{6EC98122-F9F3-4D55-94D5-A9529FC70E70}" type="slidenum">
              <a:rPr lang="en-US" smtClean="0"/>
              <a:t>9</a:t>
            </a:fld>
            <a:endParaRPr lang="en-US" dirty="0"/>
          </a:p>
        </p:txBody>
      </p:sp>
      <p:sp>
        <p:nvSpPr>
          <p:cNvPr id="8" name="Content Placeholder 1"/>
          <p:cNvSpPr txBox="1">
            <a:spLocks/>
          </p:cNvSpPr>
          <p:nvPr/>
        </p:nvSpPr>
        <p:spPr>
          <a:xfrm>
            <a:off x="501485" y="1012155"/>
            <a:ext cx="5091919" cy="29699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800" u="sng" dirty="0"/>
              <a:t>Submitting Software Required Metadata </a:t>
            </a:r>
            <a:r>
              <a:rPr lang="en-US" sz="1800" u="sng" dirty="0" smtClean="0"/>
              <a:t>Fields</a:t>
            </a:r>
          </a:p>
          <a:p>
            <a:pPr marL="0" indent="0">
              <a:lnSpc>
                <a:spcPct val="100000"/>
              </a:lnSpc>
              <a:spcBef>
                <a:spcPts val="0"/>
              </a:spcBef>
              <a:buNone/>
            </a:pPr>
            <a:endParaRPr lang="en-US" sz="1800" u="sng" dirty="0"/>
          </a:p>
          <a:p>
            <a:pPr>
              <a:lnSpc>
                <a:spcPct val="100000"/>
              </a:lnSpc>
              <a:spcBef>
                <a:spcPts val="0"/>
              </a:spcBef>
            </a:pPr>
            <a:r>
              <a:rPr lang="en-US" sz="1800" dirty="0"/>
              <a:t>Project Type/Software Availability *</a:t>
            </a:r>
          </a:p>
          <a:p>
            <a:pPr>
              <a:lnSpc>
                <a:spcPct val="100000"/>
              </a:lnSpc>
              <a:spcBef>
                <a:spcPts val="0"/>
              </a:spcBef>
            </a:pPr>
            <a:r>
              <a:rPr lang="en-US" sz="1800" dirty="0"/>
              <a:t>Repository Link *</a:t>
            </a:r>
          </a:p>
          <a:p>
            <a:pPr>
              <a:lnSpc>
                <a:spcPct val="100000"/>
              </a:lnSpc>
              <a:spcBef>
                <a:spcPts val="0"/>
              </a:spcBef>
            </a:pPr>
            <a:r>
              <a:rPr lang="en-US" sz="1800" dirty="0"/>
              <a:t>Software Title *</a:t>
            </a:r>
          </a:p>
          <a:p>
            <a:pPr>
              <a:lnSpc>
                <a:spcPct val="100000"/>
              </a:lnSpc>
              <a:spcBef>
                <a:spcPts val="0"/>
              </a:spcBef>
            </a:pPr>
            <a:r>
              <a:rPr lang="en-US" sz="1800" dirty="0"/>
              <a:t>Description/Abstract *</a:t>
            </a:r>
          </a:p>
          <a:p>
            <a:pPr>
              <a:lnSpc>
                <a:spcPct val="100000"/>
              </a:lnSpc>
              <a:spcBef>
                <a:spcPts val="0"/>
              </a:spcBef>
            </a:pPr>
            <a:r>
              <a:rPr lang="en-US" sz="1800" dirty="0"/>
              <a:t>Licenses *</a:t>
            </a:r>
          </a:p>
          <a:p>
            <a:pPr>
              <a:lnSpc>
                <a:spcPct val="100000"/>
              </a:lnSpc>
              <a:spcBef>
                <a:spcPts val="0"/>
              </a:spcBef>
            </a:pPr>
            <a:r>
              <a:rPr lang="en-US" sz="1800" dirty="0"/>
              <a:t>Developers * - Email, ORCID, Affiliations</a:t>
            </a:r>
          </a:p>
          <a:p>
            <a:pPr>
              <a:lnSpc>
                <a:spcPct val="100000"/>
              </a:lnSpc>
              <a:spcBef>
                <a:spcPts val="0"/>
              </a:spcBef>
            </a:pPr>
            <a:r>
              <a:rPr lang="en-US" sz="1800" dirty="0"/>
              <a:t>DOI, Release Date</a:t>
            </a:r>
          </a:p>
        </p:txBody>
      </p:sp>
      <p:sp>
        <p:nvSpPr>
          <p:cNvPr id="10" name="Content Placeholder 1"/>
          <p:cNvSpPr txBox="1">
            <a:spLocks/>
          </p:cNvSpPr>
          <p:nvPr/>
        </p:nvSpPr>
        <p:spPr>
          <a:xfrm>
            <a:off x="5593404" y="1006754"/>
            <a:ext cx="6598596" cy="58458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800" u="sng" dirty="0"/>
              <a:t>Announcing Software Required Metadata </a:t>
            </a:r>
            <a:r>
              <a:rPr lang="en-US" sz="1800" u="sng" dirty="0" smtClean="0"/>
              <a:t>Fields</a:t>
            </a:r>
          </a:p>
          <a:p>
            <a:pPr marL="0" indent="0">
              <a:lnSpc>
                <a:spcPct val="100000"/>
              </a:lnSpc>
              <a:spcBef>
                <a:spcPts val="0"/>
              </a:spcBef>
              <a:buNone/>
            </a:pPr>
            <a:endParaRPr lang="en-US" sz="1800" u="sng" dirty="0"/>
          </a:p>
          <a:p>
            <a:pPr>
              <a:lnSpc>
                <a:spcPct val="100000"/>
              </a:lnSpc>
              <a:spcBef>
                <a:spcPts val="0"/>
              </a:spcBef>
            </a:pPr>
            <a:r>
              <a:rPr lang="en-US" sz="1800" dirty="0"/>
              <a:t>Project Type/Software Availability *</a:t>
            </a:r>
          </a:p>
          <a:p>
            <a:pPr>
              <a:lnSpc>
                <a:spcPct val="100000"/>
              </a:lnSpc>
              <a:spcBef>
                <a:spcPts val="0"/>
              </a:spcBef>
            </a:pPr>
            <a:r>
              <a:rPr lang="en-US" sz="1800" dirty="0"/>
              <a:t>Repository Link *</a:t>
            </a:r>
          </a:p>
          <a:p>
            <a:pPr>
              <a:lnSpc>
                <a:spcPct val="100000"/>
              </a:lnSpc>
              <a:spcBef>
                <a:spcPts val="0"/>
              </a:spcBef>
            </a:pPr>
            <a:r>
              <a:rPr lang="en-US" sz="1800" dirty="0"/>
              <a:t>Software Title *</a:t>
            </a:r>
          </a:p>
          <a:p>
            <a:pPr>
              <a:lnSpc>
                <a:spcPct val="100000"/>
              </a:lnSpc>
              <a:spcBef>
                <a:spcPts val="0"/>
              </a:spcBef>
            </a:pPr>
            <a:r>
              <a:rPr lang="en-US" sz="1800" dirty="0"/>
              <a:t>Description/Abstract *</a:t>
            </a:r>
          </a:p>
          <a:p>
            <a:pPr>
              <a:lnSpc>
                <a:spcPct val="100000"/>
              </a:lnSpc>
              <a:spcBef>
                <a:spcPts val="0"/>
              </a:spcBef>
            </a:pPr>
            <a:r>
              <a:rPr lang="en-US" sz="1800" dirty="0"/>
              <a:t>Licenses *</a:t>
            </a:r>
          </a:p>
          <a:p>
            <a:pPr>
              <a:lnSpc>
                <a:spcPct val="100000"/>
              </a:lnSpc>
              <a:spcBef>
                <a:spcPts val="0"/>
              </a:spcBef>
            </a:pPr>
            <a:r>
              <a:rPr lang="en-US" sz="1800" dirty="0"/>
              <a:t>Developers * - ORCID, Email, Affiliations</a:t>
            </a:r>
          </a:p>
          <a:p>
            <a:pPr>
              <a:lnSpc>
                <a:spcPct val="100000"/>
              </a:lnSpc>
              <a:spcBef>
                <a:spcPts val="0"/>
              </a:spcBef>
            </a:pPr>
            <a:r>
              <a:rPr lang="en-US" sz="1800" dirty="0"/>
              <a:t>Release Date *</a:t>
            </a:r>
          </a:p>
          <a:p>
            <a:pPr>
              <a:lnSpc>
                <a:spcPct val="100000"/>
              </a:lnSpc>
              <a:spcBef>
                <a:spcPts val="0"/>
              </a:spcBef>
            </a:pPr>
            <a:r>
              <a:rPr lang="en-US" sz="1800" dirty="0"/>
              <a:t>Sponsoring Organization Name *, Primary Award Number *, Additional Awards, B&amp;R Codes, FWP Numbers</a:t>
            </a:r>
          </a:p>
          <a:p>
            <a:pPr>
              <a:lnSpc>
                <a:spcPct val="100000"/>
              </a:lnSpc>
              <a:spcBef>
                <a:spcPts val="0"/>
              </a:spcBef>
            </a:pPr>
            <a:r>
              <a:rPr lang="en-US" sz="1800" dirty="0"/>
              <a:t>Research Organization Name * </a:t>
            </a:r>
          </a:p>
          <a:p>
            <a:pPr marL="285750" indent="-285750">
              <a:lnSpc>
                <a:spcPct val="100000"/>
              </a:lnSpc>
              <a:spcBef>
                <a:spcPts val="0"/>
              </a:spcBef>
            </a:pPr>
            <a:r>
              <a:rPr lang="en-US" sz="1800" dirty="0"/>
              <a:t>Short Title/Acronym</a:t>
            </a:r>
          </a:p>
          <a:p>
            <a:pPr marL="285750" indent="-285750">
              <a:lnSpc>
                <a:spcPct val="100000"/>
              </a:lnSpc>
              <a:spcBef>
                <a:spcPts val="0"/>
              </a:spcBef>
            </a:pPr>
            <a:r>
              <a:rPr lang="en-US" sz="1800" dirty="0"/>
              <a:t>Country of Origin</a:t>
            </a:r>
          </a:p>
          <a:p>
            <a:pPr marL="285750" indent="-285750">
              <a:lnSpc>
                <a:spcPct val="100000"/>
              </a:lnSpc>
              <a:spcBef>
                <a:spcPts val="0"/>
              </a:spcBef>
            </a:pPr>
            <a:r>
              <a:rPr lang="en-US" sz="1800" dirty="0"/>
              <a:t>Keywords</a:t>
            </a:r>
          </a:p>
          <a:p>
            <a:pPr marL="285750" indent="-285750">
              <a:lnSpc>
                <a:spcPct val="100000"/>
              </a:lnSpc>
              <a:spcBef>
                <a:spcPts val="0"/>
              </a:spcBef>
            </a:pPr>
            <a:r>
              <a:rPr lang="en-US" sz="1800" dirty="0"/>
              <a:t>Other Special Requirements</a:t>
            </a:r>
          </a:p>
          <a:p>
            <a:pPr marL="285750" indent="-285750">
              <a:lnSpc>
                <a:spcPct val="100000"/>
              </a:lnSpc>
              <a:spcBef>
                <a:spcPts val="0"/>
              </a:spcBef>
            </a:pPr>
            <a:r>
              <a:rPr lang="en-US" sz="1800" dirty="0"/>
              <a:t>Site Accession Number</a:t>
            </a:r>
          </a:p>
          <a:p>
            <a:pPr marL="285750" indent="-285750">
              <a:lnSpc>
                <a:spcPct val="100000"/>
              </a:lnSpc>
              <a:spcBef>
                <a:spcPts val="0"/>
              </a:spcBef>
            </a:pPr>
            <a:r>
              <a:rPr lang="en-US" sz="1800" dirty="0"/>
              <a:t>Contributors, Email, ORCID, Affiliations, Contributor Type</a:t>
            </a:r>
          </a:p>
          <a:p>
            <a:pPr marL="285750" indent="-285750">
              <a:lnSpc>
                <a:spcPct val="100000"/>
              </a:lnSpc>
              <a:spcBef>
                <a:spcPts val="0"/>
              </a:spcBef>
            </a:pPr>
            <a:r>
              <a:rPr lang="en-US" sz="1800" dirty="0"/>
              <a:t>Contributing Organization, Contributor Type</a:t>
            </a:r>
          </a:p>
          <a:p>
            <a:pPr marL="285750" indent="-285750">
              <a:lnSpc>
                <a:spcPct val="100000"/>
              </a:lnSpc>
              <a:spcBef>
                <a:spcPts val="0"/>
              </a:spcBef>
            </a:pPr>
            <a:r>
              <a:rPr lang="en-US" sz="1800" dirty="0"/>
              <a:t>Related Identifiers</a:t>
            </a:r>
          </a:p>
          <a:p>
            <a:pPr marL="285750" indent="-285750">
              <a:lnSpc>
                <a:spcPct val="100000"/>
              </a:lnSpc>
              <a:spcBef>
                <a:spcPts val="0"/>
              </a:spcBef>
            </a:pPr>
            <a:r>
              <a:rPr lang="en-US" sz="1800" dirty="0"/>
              <a:t>Contact Information</a:t>
            </a:r>
          </a:p>
        </p:txBody>
      </p:sp>
      <p:sp>
        <p:nvSpPr>
          <p:cNvPr id="12" name="Rectangle 11"/>
          <p:cNvSpPr/>
          <p:nvPr/>
        </p:nvSpPr>
        <p:spPr>
          <a:xfrm>
            <a:off x="1011442" y="5019938"/>
            <a:ext cx="2131555" cy="369332"/>
          </a:xfrm>
          <a:prstGeom prst="rect">
            <a:avLst/>
          </a:prstGeom>
        </p:spPr>
        <p:txBody>
          <a:bodyPr wrap="square">
            <a:spAutoFit/>
          </a:bodyPr>
          <a:lstStyle/>
          <a:p>
            <a:r>
              <a:rPr lang="en-US" dirty="0"/>
              <a:t>* = required fields</a:t>
            </a:r>
          </a:p>
        </p:txBody>
      </p:sp>
      <p:sp>
        <p:nvSpPr>
          <p:cNvPr id="13" name="Title 7">
            <a:extLst>
              <a:ext uri="{FF2B5EF4-FFF2-40B4-BE49-F238E27FC236}">
                <a16:creationId xmlns="" xmlns:a16="http://schemas.microsoft.com/office/drawing/2014/main" id="{EF7387A0-B44D-4FED-A21E-A80E9518B991}"/>
              </a:ext>
            </a:extLst>
          </p:cNvPr>
          <p:cNvSpPr>
            <a:spLocks noGrp="1"/>
          </p:cNvSpPr>
          <p:nvPr>
            <p:ph type="title"/>
          </p:nvPr>
        </p:nvSpPr>
        <p:spPr>
          <a:xfrm>
            <a:off x="838200" y="40918"/>
            <a:ext cx="10515600" cy="1325563"/>
          </a:xfrm>
        </p:spPr>
        <p:txBody>
          <a:bodyPr/>
          <a:lstStyle/>
          <a:p>
            <a:pPr algn="ctr"/>
            <a:r>
              <a:rPr lang="en-US" b="1" dirty="0">
                <a:solidFill>
                  <a:srgbClr val="227093"/>
                </a:solidFill>
              </a:rPr>
              <a:t>Submitting and Announcing Metadata</a:t>
            </a:r>
          </a:p>
        </p:txBody>
      </p:sp>
    </p:spTree>
    <p:extLst>
      <p:ext uri="{BB962C8B-B14F-4D97-AF65-F5344CB8AC3E}">
        <p14:creationId xmlns:p14="http://schemas.microsoft.com/office/powerpoint/2010/main" val="155276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8619</TotalTime>
  <Words>874</Words>
  <Application>Microsoft Office PowerPoint</Application>
  <PresentationFormat>Widescreen</PresentationFormat>
  <Paragraphs>172</Paragraphs>
  <Slides>16</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Calibri Light</vt:lpstr>
      <vt:lpstr>Courier New</vt:lpstr>
      <vt:lpstr>Segoe UI Semibold</vt:lpstr>
      <vt:lpstr>Office Theme</vt:lpstr>
      <vt:lpstr>Custom Design</vt:lpstr>
      <vt:lpstr>PowerPoint Presentation</vt:lpstr>
      <vt:lpstr>PowerPoint Presentation</vt:lpstr>
      <vt:lpstr>PowerPoint Presentation</vt:lpstr>
      <vt:lpstr>PowerPoint Presentation</vt:lpstr>
      <vt:lpstr>Modern Science and the Role of Software</vt:lpstr>
      <vt:lpstr>PowerPoint Presentation</vt:lpstr>
      <vt:lpstr>PowerPoint Presentation</vt:lpstr>
      <vt:lpstr>Submitting and Announcing Software to DOE</vt:lpstr>
      <vt:lpstr>Submitting and Announcing Metadata</vt:lpstr>
      <vt:lpstr>Submitting and Announcing Metadata</vt:lpstr>
      <vt:lpstr>PowerPoint Presentation</vt:lpstr>
      <vt:lpstr>PowerPoint Presentation</vt:lpstr>
      <vt:lpstr>PowerPoint Presentation</vt:lpstr>
      <vt:lpstr>PowerPoint Presentation</vt:lpstr>
      <vt:lpstr>PowerPoint Presentation</vt:lpstr>
      <vt:lpstr>PowerPoint Presentation</vt:lpstr>
    </vt:vector>
  </TitlesOfParts>
  <Company>Osti.gov</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OSTI Update for Dr. Harnet Kung, BES (SC-22)  Moving Toward a More Unified Scientific “Record”:  Software, Data , Publications</dc:title>
  <dc:creator>Studwell, Sara</dc:creator>
  <cp:lastModifiedBy>Robinson, Carly</cp:lastModifiedBy>
  <cp:revision>344</cp:revision>
  <cp:lastPrinted>2017-10-13T18:59:21Z</cp:lastPrinted>
  <dcterms:created xsi:type="dcterms:W3CDTF">2017-02-21T20:01:03Z</dcterms:created>
  <dcterms:modified xsi:type="dcterms:W3CDTF">2019-11-08T19:40:07Z</dcterms:modified>
</cp:coreProperties>
</file>