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40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8" r:id="rId6"/>
    <p:sldId id="269" r:id="rId7"/>
    <p:sldId id="267" r:id="rId8"/>
    <p:sldId id="264" r:id="rId9"/>
    <p:sldId id="265" r:id="rId10"/>
    <p:sldId id="271" r:id="rId11"/>
    <p:sldId id="266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2110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Objects="1" showGuides="1">
      <p:cViewPr>
        <p:scale>
          <a:sx n="100" d="100"/>
          <a:sy n="100" d="100"/>
        </p:scale>
        <p:origin x="-46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ice:Documents:ASCL:Complete%20list%20of%20co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clustered"/>
        <c:ser>
          <c:idx val="1"/>
          <c:order val="0"/>
          <c:tx>
            <c:strRef>
              <c:f>'Figures and citation stats'!$AL$26</c:f>
              <c:strCache>
                <c:ptCount val="1"/>
                <c:pt idx="0">
                  <c:v>Citations</c:v>
                </c:pt>
              </c:strCache>
            </c:strRef>
          </c:tx>
          <c:spPr>
            <a:solidFill>
              <a:srgbClr val="B2110C"/>
            </a:solidFill>
          </c:spPr>
          <c:dLbls>
            <c:dLbl>
              <c:idx val="0"/>
              <c:layout/>
              <c:showVal val="1"/>
            </c:dLbl>
            <c:dLbl>
              <c:idx val="1"/>
              <c:layout/>
              <c:showVal val="1"/>
            </c:dLbl>
            <c:dLbl>
              <c:idx val="2"/>
              <c:layout/>
              <c:showVal val="1"/>
            </c:dLbl>
            <c:dLbl>
              <c:idx val="3"/>
              <c:layout/>
              <c:showVal val="1"/>
            </c:dLbl>
            <c:dLbl>
              <c:idx val="4"/>
              <c:layout/>
              <c:showVal val="1"/>
            </c:dLbl>
            <c:dLbl>
              <c:idx val="5"/>
              <c:layout/>
              <c:showVal val="1"/>
            </c:dLbl>
            <c:dLbl>
              <c:idx val="6"/>
              <c:layout/>
              <c:showVal val="1"/>
            </c:dLbl>
            <c:dLbl>
              <c:idx val="7"/>
              <c:layout/>
              <c:showVal val="1"/>
            </c:dLbl>
            <c:delete val="1"/>
          </c:dLbls>
          <c:cat>
            <c:strRef>
              <c:f>'Figures and citation stats'!$AK$27:$AK$34</c:f>
              <c:strCache>
                <c:ptCount val="8"/>
                <c:pt idx="0">
                  <c:v> </c:v>
                </c:pt>
                <c:pt idx="1">
                  <c:v>2013</c:v>
                </c:pt>
                <c:pt idx="2">
                  <c:v> </c:v>
                </c:pt>
                <c:pt idx="3">
                  <c:v>2015</c:v>
                </c:pt>
                <c:pt idx="4">
                  <c:v> </c:v>
                </c:pt>
                <c:pt idx="5">
                  <c:v>2017</c:v>
                </c:pt>
                <c:pt idx="6">
                  <c:v> </c:v>
                </c:pt>
                <c:pt idx="7">
                  <c:v>2019</c:v>
                </c:pt>
              </c:strCache>
            </c:strRef>
          </c:cat>
          <c:val>
            <c:numRef>
              <c:f>'Figures and citation stats'!$AL$27:$AL$34</c:f>
              <c:numCache>
                <c:formatCode>General</c:formatCode>
                <c:ptCount val="8"/>
                <c:pt idx="0">
                  <c:v>29.0</c:v>
                </c:pt>
                <c:pt idx="1">
                  <c:v>61.0</c:v>
                </c:pt>
                <c:pt idx="2">
                  <c:v>122.0</c:v>
                </c:pt>
                <c:pt idx="3">
                  <c:v>267.0</c:v>
                </c:pt>
                <c:pt idx="4">
                  <c:v>449.0</c:v>
                </c:pt>
                <c:pt idx="5">
                  <c:v>691.0</c:v>
                </c:pt>
                <c:pt idx="6">
                  <c:v>1083.0</c:v>
                </c:pt>
                <c:pt idx="7">
                  <c:v>1446.0</c:v>
                </c:pt>
              </c:numCache>
            </c:numRef>
          </c:val>
        </c:ser>
        <c:gapWidth val="40"/>
        <c:overlap val="50"/>
        <c:axId val="719131784"/>
        <c:axId val="719151720"/>
      </c:barChart>
      <c:catAx>
        <c:axId val="719131784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>
                <a:latin typeface="Avenir Book"/>
              </a:defRPr>
            </a:pPr>
            <a:endParaRPr lang="en-US"/>
          </a:p>
        </c:txPr>
        <c:crossAx val="719151720"/>
        <c:crosses val="autoZero"/>
        <c:auto val="1"/>
        <c:lblAlgn val="ctr"/>
        <c:lblOffset val="100"/>
      </c:catAx>
      <c:valAx>
        <c:axId val="719151720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800">
                <a:latin typeface="Avenir Book"/>
              </a:defRPr>
            </a:pPr>
            <a:endParaRPr lang="en-US"/>
          </a:p>
        </c:txPr>
        <c:crossAx val="719131784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3216-107D-5C4F-BC36-01AA0A2FA69A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5BDF6-B70A-0842-B2FF-E155AAB1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C01B-1124-024E-8E8C-3A17DBBADED3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2600-B060-C242-8D3C-C3E7F3F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cl.net/1305.00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cl_cak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0"/>
            <a:ext cx="91440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venir Book"/>
                <a:cs typeface="Avenir Book"/>
              </a:rPr>
              <a:t>Citations per year, 2012-2019</a:t>
            </a:r>
            <a:endParaRPr lang="en-US" b="1" dirty="0">
              <a:latin typeface="Avenir Book"/>
              <a:cs typeface="Avenir Book"/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762000" y="1295400"/>
          <a:ext cx="7467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29200" y="63246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venir Book"/>
                <a:cs typeface="Avenir Book"/>
              </a:rPr>
              <a:t>Citation data from ADS </a:t>
            </a:r>
            <a:endParaRPr lang="en-US" sz="2000" dirty="0">
              <a:latin typeface="Avenir Book"/>
              <a:cs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venir Book"/>
                <a:cs typeface="Avenir Book"/>
              </a:rPr>
              <a:t>Site link </a:t>
            </a:r>
            <a:r>
              <a:rPr lang="en-US" b="1" dirty="0" err="1" smtClean="0">
                <a:latin typeface="Avenir Book"/>
                <a:cs typeface="Avenir Book"/>
              </a:rPr>
              <a:t>curation</a:t>
            </a:r>
            <a:endParaRPr lang="en-US" b="1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Links checked with two link checkers, one twice weekly, the other continuously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When links are consistently down for period of time, editor seeks new link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b="1" i="1" dirty="0" smtClean="0">
                <a:latin typeface="Avenir Book"/>
                <a:cs typeface="Avenir Book"/>
              </a:rPr>
              <a:t>Result: </a:t>
            </a:r>
            <a:r>
              <a:rPr lang="en-US" dirty="0" smtClean="0">
                <a:latin typeface="Avenir Book"/>
                <a:cs typeface="Avenir Book"/>
              </a:rPr>
              <a:t>Links are consistently healthy; link health is reported twice weekly on public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venir Book"/>
                <a:cs typeface="Avenir Book"/>
              </a:rPr>
              <a:t>Live </a:t>
            </a:r>
            <a:r>
              <a:rPr lang="en-US" b="1" dirty="0" smtClean="0">
                <a:latin typeface="Avenir Book"/>
                <a:cs typeface="Avenir Book"/>
              </a:rPr>
              <a:t>demo here</a:t>
            </a:r>
            <a:endParaRPr lang="en-US" b="1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09900"/>
            <a:ext cx="9144000" cy="838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en-US" dirty="0" smtClean="0">
                <a:latin typeface="Avenir Book"/>
                <a:cs typeface="Avenir Book"/>
              </a:rPr>
              <a:t>(</a:t>
            </a:r>
            <a:r>
              <a:rPr lang="en-US" smtClean="0">
                <a:latin typeface="Avenir Book"/>
                <a:cs typeface="Avenir Book"/>
                <a:hlinkClick r:id="rId2"/>
              </a:rPr>
              <a:t>I hope</a:t>
            </a:r>
            <a:r>
              <a:rPr lang="en-US" dirty="0" smtClean="0">
                <a:latin typeface="Avenir Book"/>
                <a:cs typeface="Avenir Book"/>
                <a:hlinkClick r:id="rId2"/>
              </a:rPr>
              <a:t>…</a:t>
            </a:r>
            <a:r>
              <a:rPr lang="en-US" dirty="0" smtClean="0">
                <a:latin typeface="Avenir Book"/>
                <a:cs typeface="Avenir Book"/>
              </a:rPr>
              <a:t>)</a:t>
            </a:r>
            <a:endParaRPr lang="en-US" dirty="0" smtClean="0">
              <a:latin typeface="Avenir Book"/>
              <a:cs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venir Book"/>
                <a:cs typeface="Avenir Book"/>
              </a:rPr>
              <a:t>Astrophysics Source Code Library</a:t>
            </a:r>
            <a:endParaRPr lang="en-US" b="1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Repository scope: (lower case) open source software </a:t>
            </a:r>
            <a:r>
              <a:rPr lang="en-US" dirty="0" smtClean="0">
                <a:latin typeface="Avenir Book"/>
                <a:cs typeface="Avenir Book"/>
              </a:rPr>
              <a:t>used in </a:t>
            </a:r>
            <a:r>
              <a:rPr lang="en-US" dirty="0" err="1" smtClean="0">
                <a:latin typeface="Avenir Book"/>
                <a:cs typeface="Avenir Book"/>
              </a:rPr>
              <a:t>astro</a:t>
            </a:r>
            <a:r>
              <a:rPr lang="en-US" dirty="0" smtClean="0">
                <a:latin typeface="Avenir Book"/>
                <a:cs typeface="Avenir Book"/>
              </a:rPr>
              <a:t> research</a:t>
            </a:r>
            <a:r>
              <a:rPr lang="en-US" dirty="0" smtClean="0">
                <a:latin typeface="Avenir Book"/>
                <a:cs typeface="Avenir Book"/>
              </a:rPr>
              <a:t/>
            </a:r>
            <a:br>
              <a:rPr lang="en-US" dirty="0" smtClean="0">
                <a:latin typeface="Avenir Book"/>
                <a:cs typeface="Avenir Book"/>
              </a:rPr>
            </a:b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Software is submitted by authors or entered by editors and is assigned a unique ID</a:t>
            </a:r>
            <a:br>
              <a:rPr lang="en-US" dirty="0" smtClean="0">
                <a:latin typeface="Avenir Book"/>
                <a:cs typeface="Avenir Book"/>
              </a:rPr>
            </a:b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Started in 1999</a:t>
            </a:r>
            <a:endParaRPr lang="en-US" dirty="0">
              <a:latin typeface="Avenir Book"/>
              <a:cs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endParaRPr lang="en-US" dirty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To improve the transparency</a:t>
            </a:r>
            <a:r>
              <a:rPr lang="en-US" dirty="0" smtClean="0">
                <a:latin typeface="Avenir Book"/>
                <a:cs typeface="Avenir Book"/>
              </a:rPr>
              <a:t>, reproducibility</a:t>
            </a:r>
            <a:r>
              <a:rPr lang="en-US" dirty="0" smtClean="0">
                <a:latin typeface="Avenir Book"/>
                <a:cs typeface="Avenir Book"/>
              </a:rPr>
              <a:t>, and </a:t>
            </a:r>
            <a:r>
              <a:rPr lang="en-US" dirty="0" err="1" smtClean="0">
                <a:latin typeface="Avenir Book"/>
                <a:cs typeface="Avenir Book"/>
              </a:rPr>
              <a:t>falsifiability</a:t>
            </a:r>
            <a:r>
              <a:rPr lang="en-US" dirty="0" smtClean="0">
                <a:latin typeface="Avenir Book"/>
                <a:cs typeface="Avenir Book"/>
              </a:rPr>
              <a:t> of research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Avenir Book"/>
                <a:cs typeface="Avenir Book"/>
              </a:rPr>
              <a:t>Rationale for existence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/>
              <a:ea typeface="+mj-ea"/>
              <a:cs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32432"/>
          <a:ext cx="8229600" cy="377951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249168">
                <a:tc>
                  <a:txBody>
                    <a:bodyPr/>
                    <a:lstStyle/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ASCL ID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Software name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Author(s</a:t>
                      </a: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)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Description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Download site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Time/date edited*</a:t>
                      </a:r>
                    </a:p>
                    <a:p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Described in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Used in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Bibcode</a:t>
                      </a:r>
                      <a:endParaRPr kumimoji="0" lang="en-US" sz="320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venir Book"/>
                        <a:cs typeface="Avenir Book"/>
                      </a:endParaRP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Preferred citation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Keyword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Number of views</a:t>
                      </a:r>
                    </a:p>
                    <a:p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Avenir Book"/>
                <a:cs typeface="Avenir Book"/>
              </a:rPr>
              <a:t>Exposed metadata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/>
              <a:ea typeface="+mj-ea"/>
              <a:cs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32432"/>
          <a:ext cx="8229600" cy="324916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249168">
                <a:tc>
                  <a:txBody>
                    <a:bodyPr/>
                    <a:lstStyle/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Published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Time/date added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Record creator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Time/date edited*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Record editor</a:t>
                      </a:r>
                    </a:p>
                    <a:p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Aliases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Author’s email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venir Book"/>
                          <a:cs typeface="Avenir Book"/>
                        </a:rPr>
                        <a:t>Notes</a:t>
                      </a:r>
                    </a:p>
                    <a:p>
                      <a:pPr marL="3429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venir Book"/>
                          <a:ea typeface="+mn-ea"/>
                          <a:cs typeface="Avenir Book"/>
                        </a:rPr>
                        <a:t>See also</a:t>
                      </a:r>
                    </a:p>
                    <a:p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Avenir Book"/>
                <a:cs typeface="Avenir Book"/>
              </a:rPr>
              <a:t>Unexposed metadata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/>
              <a:ea typeface="+mj-ea"/>
              <a:cs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Book"/>
                <a:cs typeface="Avenir Book"/>
              </a:rPr>
              <a:t>Metadata</a:t>
            </a:r>
            <a:endParaRPr lang="en-US" b="1" dirty="0">
              <a:latin typeface="Avenir Book"/>
              <a:cs typeface="Avenir Book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Deliberately kept light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Previous ASCL-like efforts failed, many in part or in full because the metadata</a:t>
            </a:r>
            <a:r>
              <a:rPr lang="en-US" dirty="0" smtClean="0">
                <a:latin typeface="Avenir Book"/>
                <a:cs typeface="Avenir Book"/>
              </a:rPr>
              <a:t> were </a:t>
            </a:r>
            <a:r>
              <a:rPr lang="en-US" dirty="0" smtClean="0">
                <a:latin typeface="Avenir Book"/>
                <a:cs typeface="Avenir Book"/>
              </a:rPr>
              <a:t>not maintained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b="1" i="1" dirty="0" smtClean="0">
                <a:latin typeface="Avenir Book"/>
                <a:cs typeface="Avenir Book"/>
              </a:rPr>
              <a:t>Result: </a:t>
            </a:r>
            <a:r>
              <a:rPr lang="en-US" dirty="0" smtClean="0">
                <a:latin typeface="Avenir Book"/>
                <a:cs typeface="Avenir Book"/>
              </a:rPr>
              <a:t>ASCL is more easily maintained and has been reliably available for 20 years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venir Book"/>
                <a:cs typeface="Avenir Book"/>
              </a:rPr>
              <a:t>Repository</a:t>
            </a:r>
            <a:endParaRPr lang="en-US" b="1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ASCL initially required code deposit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Most software authors were reluctant to deposit code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b="1" i="1" dirty="0" smtClean="0">
                <a:latin typeface="Avenir Book"/>
                <a:cs typeface="Avenir Book"/>
              </a:rPr>
              <a:t>Result: </a:t>
            </a:r>
            <a:r>
              <a:rPr lang="en-US" dirty="0" smtClean="0">
                <a:latin typeface="Avenir Book"/>
                <a:cs typeface="Avenir Book"/>
              </a:rPr>
              <a:t>ASCL didn’t grow, and research was not becoming any more transparent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venir Book"/>
                <a:cs typeface="Avenir Book"/>
              </a:rPr>
              <a:t>Repo + Registry</a:t>
            </a:r>
            <a:endParaRPr lang="en-US" b="1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ASCL dropped requirement to deposit code, though still accepts code deposits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Pointing to software download location is easily done and removes barrier to growth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b="1" i="1" dirty="0" smtClean="0">
                <a:latin typeface="Avenir Book"/>
                <a:cs typeface="Avenir Book"/>
              </a:rPr>
              <a:t>Result: </a:t>
            </a:r>
            <a:r>
              <a:rPr lang="en-US" dirty="0" smtClean="0">
                <a:latin typeface="Avenir Book"/>
                <a:cs typeface="Avenir Book"/>
              </a:rPr>
              <a:t>ASCL has grown from initial ~40 entries to over 2000 today, making more research more transparent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venir Book"/>
                <a:cs typeface="Avenir Book"/>
              </a:rPr>
              <a:t>ASCL IDs</a:t>
            </a:r>
            <a:endParaRPr lang="en-US" b="1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ASCL assigns unique identifier to entries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dirty="0" smtClean="0">
                <a:latin typeface="Avenir Book"/>
                <a:cs typeface="Avenir Book"/>
              </a:rPr>
              <a:t>Identifier formula is </a:t>
            </a:r>
            <a:r>
              <a:rPr lang="en-US" i="1" dirty="0" err="1" smtClean="0">
                <a:latin typeface="Avenir Book"/>
                <a:cs typeface="Avenir Book"/>
              </a:rPr>
              <a:t>ascl:yymm.xxx</a:t>
            </a:r>
            <a:r>
              <a:rPr lang="en-US" dirty="0" smtClean="0">
                <a:latin typeface="Avenir Book"/>
                <a:cs typeface="Avenir Book"/>
              </a:rPr>
              <a:t>, where </a:t>
            </a:r>
            <a:r>
              <a:rPr lang="en-US" i="1" dirty="0" err="1" smtClean="0">
                <a:latin typeface="Avenir Book"/>
                <a:cs typeface="Avenir Book"/>
              </a:rPr>
              <a:t>yy</a:t>
            </a:r>
            <a:r>
              <a:rPr lang="en-US" i="1" dirty="0" smtClean="0">
                <a:latin typeface="Avenir Book"/>
                <a:cs typeface="Avenir Book"/>
              </a:rPr>
              <a:t> </a:t>
            </a:r>
            <a:r>
              <a:rPr lang="en-US" dirty="0" smtClean="0">
                <a:latin typeface="Avenir Book"/>
                <a:cs typeface="Avenir Book"/>
              </a:rPr>
              <a:t>is year/</a:t>
            </a:r>
            <a:r>
              <a:rPr lang="en-US" i="1" dirty="0" smtClean="0">
                <a:latin typeface="Avenir Book"/>
                <a:cs typeface="Avenir Book"/>
              </a:rPr>
              <a:t>mm </a:t>
            </a:r>
            <a:r>
              <a:rPr lang="en-US" dirty="0" smtClean="0">
                <a:latin typeface="Avenir Book"/>
                <a:cs typeface="Avenir Book"/>
              </a:rPr>
              <a:t>is month of addition to ASCL, and </a:t>
            </a:r>
            <a:r>
              <a:rPr lang="en-US" i="1" dirty="0" smtClean="0">
                <a:latin typeface="Avenir Book"/>
                <a:cs typeface="Avenir Book"/>
              </a:rPr>
              <a:t>xxx</a:t>
            </a:r>
            <a:r>
              <a:rPr lang="en-US" dirty="0" smtClean="0">
                <a:latin typeface="Avenir Book"/>
                <a:cs typeface="Avenir Book"/>
              </a:rPr>
              <a:t> is incremental number</a:t>
            </a:r>
          </a:p>
          <a:p>
            <a:pPr indent="0">
              <a:buNone/>
            </a:pPr>
            <a:endParaRPr lang="en-US" dirty="0" smtClean="0">
              <a:latin typeface="Avenir Book"/>
              <a:cs typeface="Avenir Book"/>
            </a:endParaRPr>
          </a:p>
          <a:p>
            <a:pPr indent="0">
              <a:buNone/>
            </a:pPr>
            <a:r>
              <a:rPr lang="en-US" b="1" i="1" dirty="0" smtClean="0">
                <a:latin typeface="Avenir Book"/>
                <a:cs typeface="Avenir Book"/>
              </a:rPr>
              <a:t>Result: </a:t>
            </a:r>
            <a:r>
              <a:rPr lang="en-US" dirty="0" smtClean="0">
                <a:latin typeface="Avenir Book"/>
                <a:cs typeface="Avenir Book"/>
              </a:rPr>
              <a:t>Software can easily be cited by </a:t>
            </a:r>
            <a:r>
              <a:rPr lang="en-US" dirty="0" err="1" smtClean="0">
                <a:latin typeface="Avenir Book"/>
                <a:cs typeface="Avenir Book"/>
              </a:rPr>
              <a:t>ascl</a:t>
            </a:r>
            <a:r>
              <a:rPr lang="en-US" dirty="0" smtClean="0">
                <a:latin typeface="Avenir Book"/>
                <a:cs typeface="Avenir Book"/>
              </a:rPr>
              <a:t> ID, and discipline indexer and others can easily track citations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342</Words>
  <Application>Microsoft Macintosh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Astrophysics Source Code Library</vt:lpstr>
      <vt:lpstr>Slide 3</vt:lpstr>
      <vt:lpstr>Slide 4</vt:lpstr>
      <vt:lpstr>Slide 5</vt:lpstr>
      <vt:lpstr>Metadata</vt:lpstr>
      <vt:lpstr>Repository</vt:lpstr>
      <vt:lpstr>Repo + Registry</vt:lpstr>
      <vt:lpstr>ASCL IDs</vt:lpstr>
      <vt:lpstr>Citations per year, 2012-2019</vt:lpstr>
      <vt:lpstr>Site link curation</vt:lpstr>
      <vt:lpstr>Live demo here</vt:lpstr>
    </vt:vector>
  </TitlesOfParts>
  <Manager/>
  <Company>Astrophysics Source Code Library</Company>
  <LinksUpToDate>false</LinksUpToDate>
  <SharedDoc>false</SharedDoc>
  <HyperlinkBase/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ASCL</dc:title>
  <dc:subject/>
  <dc:creator>Alice Allen</dc:creator>
  <cp:keywords/>
  <dc:description/>
  <cp:lastModifiedBy>Alice Allen</cp:lastModifiedBy>
  <cp:revision>30</cp:revision>
  <dcterms:created xsi:type="dcterms:W3CDTF">2019-11-14T02:53:04Z</dcterms:created>
  <dcterms:modified xsi:type="dcterms:W3CDTF">2019-11-14T04:08:15Z</dcterms:modified>
  <cp:category/>
</cp:coreProperties>
</file>