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  <p:sldMasterId id="2147483702" r:id="rId2"/>
    <p:sldMasterId id="2147483723" r:id="rId3"/>
    <p:sldMasterId id="2147483736" r:id="rId4"/>
    <p:sldMasterId id="2147483752" r:id="rId5"/>
    <p:sldMasterId id="2147483765" r:id="rId6"/>
  </p:sldMasterIdLst>
  <p:notesMasterIdLst>
    <p:notesMasterId r:id="rId16"/>
  </p:notesMasterIdLst>
  <p:sldIdLst>
    <p:sldId id="324" r:id="rId7"/>
    <p:sldId id="299" r:id="rId8"/>
    <p:sldId id="353" r:id="rId9"/>
    <p:sldId id="349" r:id="rId10"/>
    <p:sldId id="350" r:id="rId11"/>
    <p:sldId id="352" r:id="rId12"/>
    <p:sldId id="351" r:id="rId13"/>
    <p:sldId id="354" r:id="rId14"/>
    <p:sldId id="296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9A"/>
    <a:srgbClr val="FF6E1E"/>
    <a:srgbClr val="E46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/>
    <p:restoredTop sz="91398"/>
  </p:normalViewPr>
  <p:slideViewPr>
    <p:cSldViewPr snapToGrid="0" snapToObjects="1">
      <p:cViewPr varScale="1">
        <p:scale>
          <a:sx n="100" d="100"/>
          <a:sy n="100" d="100"/>
        </p:scale>
        <p:origin x="16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DC608-1231-7C4D-A94C-C618346137E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5C60-ECEA-9545-AA05-2DA71B3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6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85C60-ECEA-9545-AA05-2DA71B33F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85C60-ECEA-9545-AA05-2DA71B33F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85C60-ECEA-9545-AA05-2DA71B33F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0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85C60-ECEA-9545-AA05-2DA71B33F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90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85C60-ECEA-9545-AA05-2DA71B33F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3" y="1818761"/>
            <a:ext cx="7543800" cy="127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2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0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7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2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1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83840" y="1935697"/>
            <a:ext cx="3576320" cy="55151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err="1"/>
              <a:t>library.caltech.edu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6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4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9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04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4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72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58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3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9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rgbClr val="FF6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53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rgbClr val="FF6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057400"/>
            <a:ext cx="60769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151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0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26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6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95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9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25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73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502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solidFill>
          <a:srgbClr val="FF6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07641" y="1808697"/>
            <a:ext cx="3750310" cy="5515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err="1"/>
              <a:t>l</a:t>
            </a:r>
            <a:r>
              <a:rPr lang="en-US"/>
              <a:t>ibrary.caltech.edu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421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3" y="1818761"/>
            <a:ext cx="7543800" cy="1271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3" y="1818761"/>
            <a:ext cx="7543800" cy="127169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83840" y="1935697"/>
            <a:ext cx="3576320" cy="55151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err="1"/>
              <a:t>library.caltech.edu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solidFill>
          <a:srgbClr val="FF6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057400"/>
            <a:ext cx="6076950" cy="101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057400"/>
            <a:ext cx="6076950" cy="101917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solidFill>
          <a:srgbClr val="FF6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07641" y="1808697"/>
            <a:ext cx="3750310" cy="5515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err="1"/>
              <a:t>l</a:t>
            </a:r>
            <a:r>
              <a:rPr lang="en-US"/>
              <a:t>ibrary.caltech.edu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3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635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bg>
      <p:bgPr>
        <a:solidFill>
          <a:srgbClr val="FF6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1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41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4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16497"/>
            <a:ext cx="7886700" cy="55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3" y="4718029"/>
            <a:ext cx="1907939" cy="3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9" r:id="rId2"/>
    <p:sldLayoutId id="2147483721" r:id="rId3"/>
    <p:sldLayoutId id="214748372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7649" y="273844"/>
            <a:ext cx="7557701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78"/>
            <a:ext cx="957648" cy="9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7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6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" y="139304"/>
            <a:ext cx="1941196" cy="3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16497"/>
            <a:ext cx="7886700" cy="55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74EC-9CC1-9940-83C1-4DC8DA9AEB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3" y="4718029"/>
            <a:ext cx="1907939" cy="321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3" y="4718029"/>
            <a:ext cx="1907939" cy="3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6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7649" y="273844"/>
            <a:ext cx="7557701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5E1B0-DD47-E64F-97C0-B1777B95604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D839-E0AE-9D44-B9D7-456721F932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78"/>
            <a:ext cx="957648" cy="9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6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2A8B7-0666-1E4A-A6C7-EAEC439347E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7278-31A1-EB43-8127-E69102533B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" y="139304"/>
            <a:ext cx="1941196" cy="3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3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6.png"/><Relationship Id="rId5" Type="http://schemas.openxmlformats.org/officeDocument/2006/relationships/hyperlink" Target="https://github.com/caltechlibrary/dataset" TargetMode="External"/><Relationship Id="rId4" Type="http://schemas.openxmlformats.org/officeDocument/2006/relationships/hyperlink" Target="https://github.com/caltechlibrary/am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morrell@caltech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5.png"/><Relationship Id="rId5" Type="http://schemas.openxmlformats.org/officeDocument/2006/relationships/hyperlink" Target="https://www.library.caltech.edu/caltechdata" TargetMode="External"/><Relationship Id="rId4" Type="http://schemas.openxmlformats.org/officeDocument/2006/relationships/hyperlink" Target="http://data.caltech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56182"/>
            <a:ext cx="6858000" cy="1790700"/>
          </a:xfrm>
        </p:spPr>
        <p:txBody>
          <a:bodyPr>
            <a:normAutofit/>
          </a:bodyPr>
          <a:lstStyle/>
          <a:p>
            <a:r>
              <a:rPr lang="en-US" b="1" dirty="0"/>
              <a:t>Software in the </a:t>
            </a:r>
            <a:r>
              <a:rPr lang="en-US" b="1" dirty="0" err="1"/>
              <a:t>CaltechDATA</a:t>
            </a:r>
            <a:r>
              <a:rPr lang="en-US" b="1" dirty="0"/>
              <a:t>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96577"/>
            <a:ext cx="6858000" cy="1664732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Tom Morrell</a:t>
            </a:r>
          </a:p>
          <a:p>
            <a:r>
              <a:rPr lang="en-US" sz="2300" dirty="0"/>
              <a:t>Caltech Library, Pasadena, CA, USA</a:t>
            </a:r>
          </a:p>
          <a:p>
            <a:endParaRPr lang="en-US" sz="2300" dirty="0"/>
          </a:p>
          <a:p>
            <a:r>
              <a:rPr lang="en-US" sz="2300" dirty="0"/>
              <a:t>Scientific Software Registry Collaboration Workshop</a:t>
            </a:r>
          </a:p>
          <a:p>
            <a:r>
              <a:rPr lang="en-US" sz="2300" dirty="0"/>
              <a:t>November 14,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CaltechDATA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15" y="1369538"/>
            <a:ext cx="4395042" cy="32635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Institutional Repository for Data and Software</a:t>
            </a:r>
          </a:p>
          <a:p>
            <a:r>
              <a:rPr lang="en-US" sz="2400" dirty="0"/>
              <a:t>Based on </a:t>
            </a:r>
            <a:r>
              <a:rPr lang="en-US" sz="2400" dirty="0" err="1"/>
              <a:t>Invenio</a:t>
            </a:r>
            <a:r>
              <a:rPr lang="en-US" sz="2400" dirty="0"/>
              <a:t> v3 (partner in </a:t>
            </a:r>
            <a:r>
              <a:rPr lang="en-US" sz="2400" dirty="0" err="1"/>
              <a:t>InvenioRDM</a:t>
            </a:r>
            <a:r>
              <a:rPr lang="en-US" sz="2400" dirty="0"/>
              <a:t> development)</a:t>
            </a:r>
          </a:p>
          <a:p>
            <a:r>
              <a:rPr lang="en-US" sz="2400" dirty="0"/>
              <a:t>Easy to describe and upload files</a:t>
            </a:r>
          </a:p>
          <a:p>
            <a:r>
              <a:rPr lang="en-US" sz="2400" dirty="0"/>
              <a:t>All records get a DOI</a:t>
            </a:r>
          </a:p>
          <a:p>
            <a:r>
              <a:rPr lang="en-US" sz="2400" dirty="0"/>
              <a:t>API for accessing data</a:t>
            </a:r>
          </a:p>
          <a:p>
            <a:r>
              <a:rPr lang="en-US" sz="2400" dirty="0"/>
              <a:t>Library takes care of preserving and maintaining access to files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6" b="22958"/>
          <a:stretch/>
        </p:blipFill>
        <p:spPr>
          <a:xfrm>
            <a:off x="5036392" y="2206521"/>
            <a:ext cx="3982094" cy="11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CaltechDATA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15" y="1369538"/>
            <a:ext cx="4395042" cy="3263504"/>
          </a:xfrm>
        </p:spPr>
        <p:txBody>
          <a:bodyPr>
            <a:normAutofit/>
          </a:bodyPr>
          <a:lstStyle/>
          <a:p>
            <a:r>
              <a:rPr lang="en-US" sz="2400" dirty="0"/>
              <a:t>Available since June 2017</a:t>
            </a:r>
          </a:p>
          <a:p>
            <a:r>
              <a:rPr lang="en-US" sz="2400" dirty="0"/>
              <a:t>1089 records, 186 software records</a:t>
            </a:r>
          </a:p>
          <a:p>
            <a:r>
              <a:rPr lang="en-US" sz="2400" dirty="0"/>
              <a:t>75 unique submitters</a:t>
            </a:r>
          </a:p>
          <a:p>
            <a:r>
              <a:rPr lang="en-US" sz="2400" dirty="0"/>
              <a:t>Generally quality metadata from user submissions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CDE5F-5172-914A-9A2E-544C23EC08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6" b="22958"/>
          <a:stretch/>
        </p:blipFill>
        <p:spPr>
          <a:xfrm>
            <a:off x="5036392" y="2206521"/>
            <a:ext cx="3982094" cy="11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8A51-DFE8-4445-8285-2BA3F5B1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Preservation and 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A10E-DA57-684C-8795-3924C4BC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1319"/>
            <a:ext cx="3795069" cy="1781562"/>
          </a:xfrm>
        </p:spPr>
        <p:txBody>
          <a:bodyPr/>
          <a:lstStyle/>
          <a:p>
            <a:r>
              <a:rPr lang="en-US" dirty="0"/>
              <a:t>GitHub integration automatically preserves software releases</a:t>
            </a:r>
          </a:p>
          <a:p>
            <a:r>
              <a:rPr lang="en-US" dirty="0"/>
              <a:t>Mints DOI and Provides Badge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EEB42-2F81-E24B-B27E-0EFC22E2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674" y="1770758"/>
            <a:ext cx="3249676" cy="1332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E2C0C-0C6E-A245-9499-BAA38E3FD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57" y="3442881"/>
            <a:ext cx="7747686" cy="9195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102387-703D-4547-BB62-DA36CAB129CE}"/>
              </a:ext>
            </a:extLst>
          </p:cNvPr>
          <p:cNvSpPr/>
          <p:nvPr/>
        </p:nvSpPr>
        <p:spPr>
          <a:xfrm>
            <a:off x="698158" y="3442881"/>
            <a:ext cx="7976286" cy="919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2035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172E5-778C-AE49-AA2A-188CA4DB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72" y="0"/>
            <a:ext cx="8193223" cy="6096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923BBE-F4A3-E244-8D57-28EFBF42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12" y="264805"/>
            <a:ext cx="1795060" cy="1475860"/>
          </a:xfrm>
        </p:spPr>
        <p:txBody>
          <a:bodyPr>
            <a:normAutofit/>
          </a:bodyPr>
          <a:lstStyle/>
          <a:p>
            <a:r>
              <a:rPr lang="en-US" dirty="0"/>
              <a:t>Initial GitHub Records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F9B4B-096F-4E47-9071-DF1CB7FAB3AA}"/>
              </a:ext>
            </a:extLst>
          </p:cNvPr>
          <p:cNvSpPr/>
          <p:nvPr/>
        </p:nvSpPr>
        <p:spPr>
          <a:xfrm>
            <a:off x="4522423" y="2791903"/>
            <a:ext cx="1311007" cy="347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F21754-4C80-674D-B4E5-1947D89FC9AE}"/>
              </a:ext>
            </a:extLst>
          </p:cNvPr>
          <p:cNvSpPr/>
          <p:nvPr/>
        </p:nvSpPr>
        <p:spPr>
          <a:xfrm>
            <a:off x="4522424" y="3939011"/>
            <a:ext cx="644488" cy="330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538FB5-7A97-3749-901C-0E44F50D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475" y="0"/>
            <a:ext cx="7271257" cy="6018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923BBE-F4A3-E244-8D57-28EFBF42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12" y="264805"/>
            <a:ext cx="2070482" cy="1475860"/>
          </a:xfrm>
        </p:spPr>
        <p:txBody>
          <a:bodyPr>
            <a:normAutofit/>
          </a:bodyPr>
          <a:lstStyle/>
          <a:p>
            <a:r>
              <a:rPr lang="en-US" dirty="0"/>
              <a:t>After </a:t>
            </a:r>
            <a:r>
              <a:rPr lang="en-US" dirty="0" err="1"/>
              <a:t>Codemeta</a:t>
            </a:r>
            <a:r>
              <a:rPr lang="en-US" dirty="0"/>
              <a:t> Integration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F9B4B-096F-4E47-9071-DF1CB7FAB3AA}"/>
              </a:ext>
            </a:extLst>
          </p:cNvPr>
          <p:cNvSpPr/>
          <p:nvPr/>
        </p:nvSpPr>
        <p:spPr>
          <a:xfrm>
            <a:off x="4186408" y="2464585"/>
            <a:ext cx="3051673" cy="410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F21754-4C80-674D-B4E5-1947D89FC9AE}"/>
              </a:ext>
            </a:extLst>
          </p:cNvPr>
          <p:cNvSpPr/>
          <p:nvPr/>
        </p:nvSpPr>
        <p:spPr>
          <a:xfrm>
            <a:off x="4219457" y="3703968"/>
            <a:ext cx="771181" cy="743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04E83C-283E-F442-AB97-6F684C3FF517}"/>
              </a:ext>
            </a:extLst>
          </p:cNvPr>
          <p:cNvSpPr/>
          <p:nvPr/>
        </p:nvSpPr>
        <p:spPr>
          <a:xfrm>
            <a:off x="4371857" y="4891488"/>
            <a:ext cx="508615" cy="3414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73" y="355367"/>
            <a:ext cx="7886700" cy="551519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12BD11-CE37-2649-A5E3-0403470FE60B}"/>
              </a:ext>
            </a:extLst>
          </p:cNvPr>
          <p:cNvGrpSpPr/>
          <p:nvPr/>
        </p:nvGrpSpPr>
        <p:grpSpPr>
          <a:xfrm>
            <a:off x="4156965" y="1971516"/>
            <a:ext cx="1215187" cy="509592"/>
            <a:chOff x="3835559" y="2105017"/>
            <a:chExt cx="1215187" cy="509592"/>
          </a:xfrm>
        </p:grpSpPr>
        <p:sp>
          <p:nvSpPr>
            <p:cNvPr id="14" name="Rectangle 13"/>
            <p:cNvSpPr/>
            <p:nvPr/>
          </p:nvSpPr>
          <p:spPr>
            <a:xfrm>
              <a:off x="3835559" y="2105017"/>
              <a:ext cx="1215187" cy="5095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45946" y="2163866"/>
              <a:ext cx="10189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Dataset</a:t>
              </a:r>
            </a:p>
          </p:txBody>
        </p:sp>
      </p:grp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662865" y="2371615"/>
            <a:ext cx="452456" cy="694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3303645" y="2591302"/>
            <a:ext cx="851054" cy="55680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408137" y="2614610"/>
            <a:ext cx="683245" cy="56468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6" b="22958"/>
          <a:stretch/>
        </p:blipFill>
        <p:spPr>
          <a:xfrm>
            <a:off x="683466" y="3179295"/>
            <a:ext cx="2823639" cy="819499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DFDD2F8-28E0-6C48-BC9A-76D26ADAE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09" y="1007951"/>
            <a:ext cx="7562099" cy="854252"/>
          </a:xfrm>
        </p:spPr>
        <p:txBody>
          <a:bodyPr/>
          <a:lstStyle/>
          <a:p>
            <a:r>
              <a:rPr lang="en-US" dirty="0"/>
              <a:t>Part of </a:t>
            </a:r>
            <a:r>
              <a:rPr lang="en-US" dirty="0">
                <a:hlinkClick r:id="rId4"/>
              </a:rPr>
              <a:t>https://github.com/caltechlibrary/ames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>
                <a:hlinkClick r:id="rId5"/>
              </a:rPr>
              <a:t>https://github.com/caltechlibrary/dataset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3D9053D-3EAF-9E4A-998C-95AF95433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54" y="1943850"/>
            <a:ext cx="1409152" cy="57775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BCD3A59-9C03-EF46-B150-E5E0904D7804}"/>
              </a:ext>
            </a:extLst>
          </p:cNvPr>
          <p:cNvSpPr txBox="1"/>
          <p:nvPr/>
        </p:nvSpPr>
        <p:spPr>
          <a:xfrm>
            <a:off x="514764" y="2445333"/>
            <a:ext cx="825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Release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13759-2FEF-F84A-92A7-D223861E56C4}"/>
              </a:ext>
            </a:extLst>
          </p:cNvPr>
          <p:cNvSpPr txBox="1"/>
          <p:nvPr/>
        </p:nvSpPr>
        <p:spPr>
          <a:xfrm>
            <a:off x="619271" y="4055648"/>
            <a:ext cx="311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Record Created and DOI Generated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B485-AE10-B449-865C-89858917A4F9}"/>
              </a:ext>
            </a:extLst>
          </p:cNvPr>
          <p:cNvSpPr txBox="1"/>
          <p:nvPr/>
        </p:nvSpPr>
        <p:spPr>
          <a:xfrm>
            <a:off x="5814298" y="2614610"/>
            <a:ext cx="1652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Detect </a:t>
            </a:r>
            <a:r>
              <a:rPr lang="en-US" sz="1600" dirty="0" err="1"/>
              <a:t>CodeMeta</a:t>
            </a:r>
            <a:endParaRPr lang="en-US" sz="16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1ECD341-C7C7-C842-A2B9-4D2754229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6" b="22958"/>
          <a:stretch/>
        </p:blipFill>
        <p:spPr>
          <a:xfrm>
            <a:off x="6091382" y="3179293"/>
            <a:ext cx="2823639" cy="8194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4465166-1514-3541-8266-D9382D63BE55}"/>
              </a:ext>
            </a:extLst>
          </p:cNvPr>
          <p:cNvSpPr txBox="1"/>
          <p:nvPr/>
        </p:nvSpPr>
        <p:spPr>
          <a:xfrm>
            <a:off x="6869109" y="4063201"/>
            <a:ext cx="1424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Update Record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B1855B-D849-7F4B-870A-D2689E63DD8F}"/>
              </a:ext>
            </a:extLst>
          </p:cNvPr>
          <p:cNvGrpSpPr/>
          <p:nvPr/>
        </p:nvGrpSpPr>
        <p:grpSpPr>
          <a:xfrm>
            <a:off x="4171752" y="2814183"/>
            <a:ext cx="1210195" cy="539631"/>
            <a:chOff x="5375106" y="1708472"/>
            <a:chExt cx="1215187" cy="509592"/>
          </a:xfrm>
          <a:solidFill>
            <a:srgbClr val="92D050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1EE9D12-AC2D-1341-864A-753EA498F305}"/>
                </a:ext>
              </a:extLst>
            </p:cNvPr>
            <p:cNvSpPr/>
            <p:nvPr/>
          </p:nvSpPr>
          <p:spPr>
            <a:xfrm>
              <a:off x="5375106" y="1708472"/>
              <a:ext cx="1215187" cy="5095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DD3DC1-788A-DD43-924E-F7C78585CF34}"/>
                </a:ext>
              </a:extLst>
            </p:cNvPr>
            <p:cNvSpPr txBox="1"/>
            <p:nvPr/>
          </p:nvSpPr>
          <p:spPr>
            <a:xfrm>
              <a:off x="5598619" y="1755519"/>
              <a:ext cx="768159" cy="4154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100" dirty="0" err="1"/>
                <a:t>ames</a:t>
              </a:r>
              <a:endParaRPr lang="en-US" sz="210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5DB0F74-5814-2F48-A4DB-D9DB64BC41D9}"/>
              </a:ext>
            </a:extLst>
          </p:cNvPr>
          <p:cNvSpPr txBox="1"/>
          <p:nvPr/>
        </p:nvSpPr>
        <p:spPr>
          <a:xfrm>
            <a:off x="2578910" y="2549477"/>
            <a:ext cx="124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Harvest Files</a:t>
            </a:r>
          </a:p>
        </p:txBody>
      </p:sp>
    </p:spTree>
    <p:extLst>
      <p:ext uri="{BB962C8B-B14F-4D97-AF65-F5344CB8AC3E}">
        <p14:creationId xmlns:p14="http://schemas.microsoft.com/office/powerpoint/2010/main" val="42161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2" grpId="0"/>
      <p:bldP spid="33" grpId="0"/>
      <p:bldP spid="35" grpId="0"/>
      <p:bldP spid="42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FCAB-606C-C343-9CCF-5A20A34C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76" y="379832"/>
            <a:ext cx="7886700" cy="551519"/>
          </a:xfrm>
        </p:spPr>
        <p:txBody>
          <a:bodyPr/>
          <a:lstStyle/>
          <a:p>
            <a:r>
              <a:rPr lang="en-US" dirty="0" err="1"/>
              <a:t>CaltechDATA</a:t>
            </a:r>
            <a:r>
              <a:rPr lang="en-US" dirty="0"/>
              <a:t> and Binder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CB10-1543-F349-9CF8-50AE68914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98" y="1244527"/>
            <a:ext cx="4527197" cy="3263504"/>
          </a:xfrm>
        </p:spPr>
        <p:txBody>
          <a:bodyPr/>
          <a:lstStyle/>
          <a:p>
            <a:r>
              <a:rPr lang="en-US" dirty="0"/>
              <a:t>Binder provides web-based access to </a:t>
            </a:r>
            <a:r>
              <a:rPr lang="en-US" dirty="0" err="1"/>
              <a:t>Jupyter</a:t>
            </a:r>
            <a:r>
              <a:rPr lang="en-US" dirty="0"/>
              <a:t> notebooks, </a:t>
            </a:r>
            <a:r>
              <a:rPr lang="en-US" dirty="0" err="1"/>
              <a:t>RStudio</a:t>
            </a:r>
            <a:r>
              <a:rPr lang="en-US" dirty="0"/>
              <a:t>, and other computing environments</a:t>
            </a:r>
          </a:p>
          <a:p>
            <a:r>
              <a:rPr lang="en-US" dirty="0"/>
              <a:t>Pulls content from GitHub, </a:t>
            </a:r>
            <a:r>
              <a:rPr lang="en-US" dirty="0" err="1"/>
              <a:t>Zenodo</a:t>
            </a:r>
            <a:r>
              <a:rPr lang="en-US" dirty="0"/>
              <a:t>, and other repositories</a:t>
            </a:r>
          </a:p>
          <a:p>
            <a:r>
              <a:rPr lang="en-US" dirty="0"/>
              <a:t>Researchers can test at </a:t>
            </a:r>
            <a:r>
              <a:rPr lang="en-US" dirty="0" err="1"/>
              <a:t>mybinder.org</a:t>
            </a:r>
            <a:endParaRPr lang="en-US" dirty="0"/>
          </a:p>
          <a:p>
            <a:r>
              <a:rPr lang="en-US" dirty="0"/>
              <a:t>Then get a badge in </a:t>
            </a:r>
            <a:r>
              <a:rPr lang="en-US" dirty="0" err="1"/>
              <a:t>CaltechDATA</a:t>
            </a:r>
            <a:r>
              <a:rPr lang="en-US" dirty="0"/>
              <a:t>: https://</a:t>
            </a:r>
            <a:r>
              <a:rPr lang="en-US" dirty="0" err="1"/>
              <a:t>doi.org</a:t>
            </a:r>
            <a:r>
              <a:rPr lang="en-US" dirty="0"/>
              <a:t>/10.22002/D1.1259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51DBF-ABBB-3544-8DC0-5B5C6AEE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02538"/>
            <a:ext cx="3631047" cy="823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40C9A-F140-E44A-9F42-277DCDE3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095" y="2636249"/>
            <a:ext cx="6793240" cy="177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337509" y="3076540"/>
            <a:ext cx="6254912" cy="104273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hlinkClick r:id="rId3"/>
              </a:rPr>
              <a:t>tmorrell@caltech.edu</a:t>
            </a:r>
            <a:endParaRPr lang="en-US" sz="2100" dirty="0"/>
          </a:p>
          <a:p>
            <a:pPr marL="0" indent="0" algn="ctr">
              <a:buNone/>
            </a:pPr>
            <a:r>
              <a:rPr lang="en-US" sz="2100" dirty="0">
                <a:hlinkClick r:id="rId4"/>
              </a:rPr>
              <a:t>data.caltech.edu</a:t>
            </a:r>
            <a:endParaRPr lang="en-US" sz="2100" dirty="0"/>
          </a:p>
          <a:p>
            <a:pPr marL="0" indent="0" algn="ctr">
              <a:buNone/>
            </a:pPr>
            <a:r>
              <a:rPr lang="en-US" sz="2100" dirty="0">
                <a:hlinkClick r:id="rId5"/>
              </a:rPr>
              <a:t>https://library.caltech.edu/caltechdata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26" y="1249272"/>
            <a:ext cx="4139277" cy="20696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8628DA-03C1-774E-9CA7-91905724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73" y="355367"/>
            <a:ext cx="7886700" cy="551519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905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ltech_Modifi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tech_Modified" id="{56EDA7A0-3C2B-7247-81B6-A20332303390}" vid="{970E8EB9-C14D-A347-B8B6-F4272D4DB5B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73642</TotalTime>
  <Words>220</Words>
  <Application>Microsoft Macintosh PowerPoint</Application>
  <PresentationFormat>On-screen Show (16:9)</PresentationFormat>
  <Paragraphs>47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Helvetica Neue</vt:lpstr>
      <vt:lpstr>Custom Design</vt:lpstr>
      <vt:lpstr>1_Custom Design</vt:lpstr>
      <vt:lpstr>2_Custom Design</vt:lpstr>
      <vt:lpstr>Caltech_Modified</vt:lpstr>
      <vt:lpstr>3_Custom Design</vt:lpstr>
      <vt:lpstr>4_Custom Design</vt:lpstr>
      <vt:lpstr>Software in the CaltechDATA Repository</vt:lpstr>
      <vt:lpstr>CaltechDATA </vt:lpstr>
      <vt:lpstr>CaltechDATA </vt:lpstr>
      <vt:lpstr>Software Preservation and Citation</vt:lpstr>
      <vt:lpstr>Initial GitHub Records</vt:lpstr>
      <vt:lpstr>After Codemeta Integration</vt:lpstr>
      <vt:lpstr>Implementation</vt:lpstr>
      <vt:lpstr>CaltechDATA and Binder Integration</vt:lpstr>
      <vt:lpstr>Thanks!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Morrell, Thomas E. (Tom)</cp:lastModifiedBy>
  <cp:revision>330</cp:revision>
  <cp:lastPrinted>2017-07-11T17:23:19Z</cp:lastPrinted>
  <dcterms:created xsi:type="dcterms:W3CDTF">2016-05-04T22:08:29Z</dcterms:created>
  <dcterms:modified xsi:type="dcterms:W3CDTF">2019-11-14T03:43:22Z</dcterms:modified>
</cp:coreProperties>
</file>