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92966" autoAdjust="0"/>
  </p:normalViewPr>
  <p:slideViewPr>
    <p:cSldViewPr snapToGrid="0">
      <p:cViewPr>
        <p:scale>
          <a:sx n="80" d="100"/>
          <a:sy n="80" d="100"/>
        </p:scale>
        <p:origin x="205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4381-78D6-4145-9C6A-48D6FF0C1C2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A3AD8-7BE5-4BB1-B8B0-EB0BC7EE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49CA-0A08-4528-B75D-5DF08B6D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A40534-EBE7-4AEA-90AB-7A32A013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239CD-D3A1-4223-9858-EC424EEE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68DA3-CD6D-47C7-943B-F5D61EAD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206CE-C80A-40FA-9DE0-42A211F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0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16440-0038-480F-8DDC-F04051FC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BF9B1-6D32-46A9-BE4B-2128CA20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B7FB-9084-44F8-82E0-B4CC9AD2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C006-8FEE-4229-A298-17A5BCEA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97B8-D83F-44ED-98ED-57ED6146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0BEB1A-D555-494D-9DE3-D3B6F0B9E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A8148-8AA0-419E-9F75-86161DC3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1C2CC-A7D9-42D2-ABD4-330A3062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BBFD7-E77D-4953-96A3-60909BC9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5E12D-0FBF-4156-B234-5E17C786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8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D665F-8048-485A-8F36-BAA92F9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B7091-63DA-4950-8D8A-95B6E211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76A1B-95B3-4830-A507-6B2316AC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70DC4-A9EB-4F37-91AE-67686901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5B509-FBCE-4785-853A-4FEAD45B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4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5FDE3-EDFC-442B-82BB-7290F83C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67399-6642-4E4C-8E45-C6CB7E18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F0251-A0F6-4E40-932D-A64A2A90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E25E2-E60F-4BDD-A044-4C80D196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4818E-EE67-40C0-82F5-159AC536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64B56-DFDD-4DCB-AD34-A4E2409C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BAD16-2CB1-4D4E-83AD-3A90B8EFF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BCC54-7229-4E1C-9472-04130B27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32106-9513-4FE7-A2B0-CDE52845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3E919-9B2A-4EB6-BC82-1036E9E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118EF-67D1-46E2-AC83-1FE703D7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BA3E0-850A-4850-BD81-C4F136EE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451D6-805B-4BEF-8B5E-C323D7DBB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97B39-D690-4B34-9251-E72E72AE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A5BC06-B387-4A6F-9BA2-7CB160DD2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36D268-793C-40BC-834F-A03BA89C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F4E8C0-2C8A-47A8-9D51-A3BFF616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847DD-7BA7-4B0B-9E68-B0CC3E98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9D4FB-971C-4D40-93B4-C59AF3B6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7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F077-91CD-44BC-8B48-84B50F83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FD7AC-84F5-441B-8D24-EA1B10BA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E80F2-6221-42C9-B3C7-2BF5178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A9EDFE-9D8E-4AC2-89A9-EDAED34A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1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A2BD02-91DE-45B1-9142-84E53F11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590859-54A2-4AF4-8AAC-45AB3442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DCA5F-255D-440F-A27A-1C8AB99E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8FFB9-23A4-461E-91AA-E49042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71172-2B0C-44B5-BD95-0F4E2602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6023C-B30A-4EB2-8F03-0AEFFB98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DEF26-7D00-4781-9815-F1F7A4AC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E957A-626D-45E8-805B-9114FC0D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B782E-2E8E-4668-8FC5-F26C1F70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8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349F5-4677-4678-B3D1-61B7B230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C440A-9E87-4566-A9CD-8BD6FB1F0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2B5D7-B896-42D5-92B5-10DD2A7F8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DA76-F8D0-4E7A-AAA2-65AB1C6A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CE4D6-EC10-4178-BEFD-E81BB6D3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68914-5689-476E-A767-36D1D189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2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3003E3-6206-406F-9995-0B76C25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0751E-1CB6-4736-8B99-5AC0679F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28FB1-E11A-4E93-A1A9-4FB50B486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3504-AE68-49E8-A5CA-9CE0F5C092F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237F2-7D4A-4173-AE95-FCFFA2B71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887FF-317F-4084-8FFB-26AB0A384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50BD-B5F2-453C-9B08-36046BB19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2AD2DC-8DF7-4F3F-82AD-C9B0D1C95D04}"/>
              </a:ext>
            </a:extLst>
          </p:cNvPr>
          <p:cNvSpPr/>
          <p:nvPr/>
        </p:nvSpPr>
        <p:spPr>
          <a:xfrm>
            <a:off x="-11225" y="1096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35E7F6-6EB9-462D-B9C2-B55D78980B14}"/>
              </a:ext>
            </a:extLst>
          </p:cNvPr>
          <p:cNvSpPr/>
          <p:nvPr/>
        </p:nvSpPr>
        <p:spPr>
          <a:xfrm>
            <a:off x="11225" y="2090"/>
            <a:ext cx="12169550" cy="238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0FC6BEF-F84B-4E96-A0DF-4BDB71354867}"/>
              </a:ext>
            </a:extLst>
          </p:cNvPr>
          <p:cNvSpPr txBox="1"/>
          <p:nvPr/>
        </p:nvSpPr>
        <p:spPr>
          <a:xfrm>
            <a:off x="-558805" y="2781582"/>
            <a:ext cx="12819355" cy="131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PM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上的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B+-tree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读写优化</a:t>
            </a:r>
            <a:endParaRPr lang="en-US" altLang="zh-C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2021.12.31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关天锦</a:t>
            </a:r>
            <a:endParaRPr lang="en-US" altLang="zh-C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77B57B-9741-413D-AF87-2178D025927F}"/>
              </a:ext>
            </a:extLst>
          </p:cNvPr>
          <p:cNvSpPr/>
          <p:nvPr/>
        </p:nvSpPr>
        <p:spPr>
          <a:xfrm>
            <a:off x="11224" y="4787169"/>
            <a:ext cx="12169551" cy="2086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19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9465212" cy="954107"/>
            <a:chOff x="-8389" y="178894"/>
            <a:chExt cx="2835340" cy="95410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90202" y="178894"/>
              <a:ext cx="27367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Insertion performance varying the number of operations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8353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6162634-9AB0-41FE-8CFC-670C3C60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621"/>
            <a:ext cx="12192000" cy="27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6746075" cy="523220"/>
            <a:chOff x="-8389" y="178894"/>
            <a:chExt cx="2835340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90202" y="178894"/>
              <a:ext cx="2736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Insertion performance varying node size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8353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A66E829-EC7D-40FE-8655-A00601857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7"/>
          <a:stretch/>
        </p:blipFill>
        <p:spPr>
          <a:xfrm>
            <a:off x="0" y="2340177"/>
            <a:ext cx="12192000" cy="21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0" y="178894"/>
            <a:ext cx="1428118" cy="523220"/>
            <a:chOff x="-8389" y="178894"/>
            <a:chExt cx="3096187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351049" y="178894"/>
              <a:ext cx="2736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总结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8353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791A98E-2670-4A36-836D-265A1CC8212D}"/>
              </a:ext>
            </a:extLst>
          </p:cNvPr>
          <p:cNvSpPr/>
          <p:nvPr/>
        </p:nvSpPr>
        <p:spPr>
          <a:xfrm>
            <a:off x="-123760" y="1225334"/>
            <a:ext cx="11156718" cy="2803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B+-tree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上的写开销是由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shift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rebalance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两类操作带来的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wB+-tree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：无序化（优化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shift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排序数组（在无序化的基础上优化读）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Fptree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：选择性持久化（只需要保证叶结点的崩溃一致性）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指纹数组（进一步优化读）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3DXPoint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中修改任意数量的字不影响写性能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nvmline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大小为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256B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LB+-tree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entry moving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（减少修改的缓存行）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logless split +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考虑大结点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5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2AD2DC-8DF7-4F3F-82AD-C9B0D1C95D04}"/>
              </a:ext>
            </a:extLst>
          </p:cNvPr>
          <p:cNvSpPr/>
          <p:nvPr/>
        </p:nvSpPr>
        <p:spPr>
          <a:xfrm>
            <a:off x="-11225" y="1096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35E7F6-6EB9-462D-B9C2-B55D78980B14}"/>
              </a:ext>
            </a:extLst>
          </p:cNvPr>
          <p:cNvSpPr/>
          <p:nvPr/>
        </p:nvSpPr>
        <p:spPr>
          <a:xfrm>
            <a:off x="11225" y="2090"/>
            <a:ext cx="12169550" cy="238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0FC6BEF-F84B-4E96-A0DF-4BDB71354867}"/>
              </a:ext>
            </a:extLst>
          </p:cNvPr>
          <p:cNvSpPr txBox="1"/>
          <p:nvPr/>
        </p:nvSpPr>
        <p:spPr>
          <a:xfrm>
            <a:off x="4533716" y="2620894"/>
            <a:ext cx="3124574" cy="17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2021.12.31 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关天锦</a:t>
            </a:r>
            <a:endParaRPr lang="en-US" altLang="zh-C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77B57B-9741-413D-AF87-2178D025927F}"/>
              </a:ext>
            </a:extLst>
          </p:cNvPr>
          <p:cNvSpPr/>
          <p:nvPr/>
        </p:nvSpPr>
        <p:spPr>
          <a:xfrm>
            <a:off x="11224" y="4787169"/>
            <a:ext cx="12169551" cy="2086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2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556E63-95E1-4137-9BBB-B64AC3D138CA}"/>
              </a:ext>
            </a:extLst>
          </p:cNvPr>
          <p:cNvSpPr/>
          <p:nvPr/>
        </p:nvSpPr>
        <p:spPr>
          <a:xfrm>
            <a:off x="-123760" y="1225334"/>
            <a:ext cx="5619749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Shift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引入的记录左移或者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引起的记录右移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0" y="178894"/>
            <a:ext cx="4251916" cy="523220"/>
            <a:chOff x="-8389" y="178894"/>
            <a:chExt cx="2380814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198829" y="178894"/>
              <a:ext cx="2173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B+-tree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PM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上的写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32375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ACA8B84-EE1E-44DE-97DE-380E0613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61" y="2435674"/>
            <a:ext cx="2343705" cy="21036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C4BB87-B029-4E00-962F-202A8FF7E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1751" y="2375688"/>
            <a:ext cx="830011" cy="7889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6B5E9A3-962A-458A-852E-D2BB6BEB7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3701160"/>
            <a:ext cx="1863015" cy="880529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84F556-244B-4AFA-90B8-4ED1A2630CA8}"/>
              </a:ext>
            </a:extLst>
          </p:cNvPr>
          <p:cNvCxnSpPr>
            <a:cxnSpLocks/>
          </p:cNvCxnSpPr>
          <p:nvPr/>
        </p:nvCxnSpPr>
        <p:spPr>
          <a:xfrm flipH="1">
            <a:off x="8231751" y="3257291"/>
            <a:ext cx="350337" cy="343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B5C580-3E09-470B-A4EE-67B4D74A1BD0}"/>
              </a:ext>
            </a:extLst>
          </p:cNvPr>
          <p:cNvCxnSpPr>
            <a:cxnSpLocks/>
          </p:cNvCxnSpPr>
          <p:nvPr/>
        </p:nvCxnSpPr>
        <p:spPr>
          <a:xfrm>
            <a:off x="8743950" y="3265348"/>
            <a:ext cx="400050" cy="335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6219569-7449-408F-87B1-F13F6BF8DAA5}"/>
              </a:ext>
            </a:extLst>
          </p:cNvPr>
          <p:cNvSpPr/>
          <p:nvPr/>
        </p:nvSpPr>
        <p:spPr>
          <a:xfrm>
            <a:off x="5772213" y="1225334"/>
            <a:ext cx="5619749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ebalance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引起的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结点分裂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split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引起的结点合并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441E73E-DB84-4C35-B51E-9DB197AD4F61}"/>
              </a:ext>
            </a:extLst>
          </p:cNvPr>
          <p:cNvSpPr/>
          <p:nvPr/>
        </p:nvSpPr>
        <p:spPr>
          <a:xfrm>
            <a:off x="2133663" y="4750044"/>
            <a:ext cx="681031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undo-redo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日志、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shadowing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等技术保证崩溃一致性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表格 46">
            <a:extLst>
              <a:ext uri="{FF2B5EF4-FFF2-40B4-BE49-F238E27FC236}">
                <a16:creationId xmlns:a16="http://schemas.microsoft.com/office/drawing/2014/main" id="{C0F58D1A-FBB6-434D-B5BC-36A0A2ACC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86949"/>
              </p:ext>
            </p:extLst>
          </p:nvPr>
        </p:nvGraphicFramePr>
        <p:xfrm>
          <a:off x="3651250" y="548985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49247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778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0804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54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0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undo-redo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日志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4m+12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m+3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m+3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5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Shadowing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2m+11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0.25m+2.5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22753"/>
                  </a:ext>
                </a:extLst>
              </a:tr>
            </a:tbl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FDFEC212-AB6F-4E2E-A1D9-B9316E129C7D}"/>
              </a:ext>
            </a:extLst>
          </p:cNvPr>
          <p:cNvSpPr/>
          <p:nvPr/>
        </p:nvSpPr>
        <p:spPr>
          <a:xfrm>
            <a:off x="-123760" y="5565952"/>
            <a:ext cx="3781362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是结点中有效记录的条数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insertion without node splits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7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5432648" cy="523220"/>
            <a:chOff x="-8389" y="178894"/>
            <a:chExt cx="2436558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166586" y="178894"/>
              <a:ext cx="2205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[VLDB’15]wB+-tree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优化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shift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436558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6DC1E38-FB57-4935-A89E-FC22E8BFD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67" b="22850"/>
          <a:stretch/>
        </p:blipFill>
        <p:spPr>
          <a:xfrm>
            <a:off x="501497" y="1830355"/>
            <a:ext cx="3015634" cy="136636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211F5EB-6746-4D49-900F-AA3AE4DD077B}"/>
              </a:ext>
            </a:extLst>
          </p:cNvPr>
          <p:cNvGrpSpPr/>
          <p:nvPr/>
        </p:nvGrpSpPr>
        <p:grpSpPr>
          <a:xfrm>
            <a:off x="4191000" y="1820829"/>
            <a:ext cx="3076575" cy="1366366"/>
            <a:chOff x="4114800" y="1820829"/>
            <a:chExt cx="3076575" cy="136636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AC4630E-7838-41F2-BCFF-BF7EADA30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11" r="35041" b="22850"/>
            <a:stretch/>
          </p:blipFill>
          <p:spPr>
            <a:xfrm>
              <a:off x="4114800" y="1820829"/>
              <a:ext cx="2962276" cy="136636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47436E-CB62-41D2-8518-67F8F98FDB72}"/>
                </a:ext>
              </a:extLst>
            </p:cNvPr>
            <p:cNvSpPr/>
            <p:nvPr/>
          </p:nvSpPr>
          <p:spPr>
            <a:xfrm>
              <a:off x="6610350" y="2790825"/>
              <a:ext cx="581025" cy="386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2E2293C-4312-4384-9E52-73D973AECFB4}"/>
              </a:ext>
            </a:extLst>
          </p:cNvPr>
          <p:cNvGrpSpPr/>
          <p:nvPr/>
        </p:nvGrpSpPr>
        <p:grpSpPr>
          <a:xfrm>
            <a:off x="7591425" y="1820829"/>
            <a:ext cx="3777633" cy="1366366"/>
            <a:chOff x="6877050" y="4895851"/>
            <a:chExt cx="3777633" cy="1366366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EF18AE6-A044-40AC-882F-B11721AF2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977" b="22850"/>
            <a:stretch/>
          </p:blipFill>
          <p:spPr>
            <a:xfrm>
              <a:off x="7000874" y="4895851"/>
              <a:ext cx="3653809" cy="1366366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431746-742C-45A9-8283-F897B78D8564}"/>
                </a:ext>
              </a:extLst>
            </p:cNvPr>
            <p:cNvSpPr/>
            <p:nvPr/>
          </p:nvSpPr>
          <p:spPr>
            <a:xfrm>
              <a:off x="6877050" y="4905377"/>
              <a:ext cx="571500" cy="942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048C863-46F7-4C8D-BD69-F2783A9DAF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3517131" y="2504012"/>
            <a:ext cx="673869" cy="9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6B1B94-FC17-46B3-AEAC-35B08F57E203}"/>
              </a:ext>
            </a:extLst>
          </p:cNvPr>
          <p:cNvCxnSpPr>
            <a:stCxn id="16" idx="3"/>
          </p:cNvCxnSpPr>
          <p:nvPr/>
        </p:nvCxnSpPr>
        <p:spPr>
          <a:xfrm>
            <a:off x="7153276" y="2504012"/>
            <a:ext cx="8572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7C9F844-0FDF-424C-87FF-B330769E2A2A}"/>
              </a:ext>
            </a:extLst>
          </p:cNvPr>
          <p:cNvSpPr/>
          <p:nvPr/>
        </p:nvSpPr>
        <p:spPr>
          <a:xfrm>
            <a:off x="1114425" y="3390214"/>
            <a:ext cx="9963149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检索性能变差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：对叶结点必须按照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bitmap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进行遍历直至检索到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，对于内部结点必须遍历完全部有效记录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0F1AECA-B42A-415B-BA76-0F7EA5D2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91" y="4827185"/>
            <a:ext cx="3792093" cy="800066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E08C651-3B7F-426E-8453-41ED1B7A5191}"/>
              </a:ext>
            </a:extLst>
          </p:cNvPr>
          <p:cNvCxnSpPr>
            <a:cxnSpLocks/>
          </p:cNvCxnSpPr>
          <p:nvPr/>
        </p:nvCxnSpPr>
        <p:spPr>
          <a:xfrm>
            <a:off x="6095999" y="4063871"/>
            <a:ext cx="0" cy="763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C3D38BD-0AB9-44D4-B405-789309FAA934}"/>
              </a:ext>
            </a:extLst>
          </p:cNvPr>
          <p:cNvSpPr/>
          <p:nvPr/>
        </p:nvSpPr>
        <p:spPr>
          <a:xfrm>
            <a:off x="1728787" y="5908093"/>
            <a:ext cx="7886699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优化了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shift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split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仍然需要借助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undo-redo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日志等技术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0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6285366" cy="954107"/>
            <a:chOff x="-8389" y="178894"/>
            <a:chExt cx="2436558" cy="95410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134511" y="178894"/>
              <a:ext cx="22058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[SIGMOD’16]FPTree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选择性持久化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436558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67E5B0F-9A5F-4614-A15A-0485243D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9" y="1745845"/>
            <a:ext cx="4427817" cy="137238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07B2EC3-1F54-4241-B0EA-F66CD7821ED1}"/>
              </a:ext>
            </a:extLst>
          </p:cNvPr>
          <p:cNvSpPr/>
          <p:nvPr/>
        </p:nvSpPr>
        <p:spPr>
          <a:xfrm>
            <a:off x="348796" y="3549117"/>
            <a:ext cx="4924479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选择性持久化：非叶结点放在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上，叶结点放置在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上，不需要再考虑非叶结点的崩溃一致性，但是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恢复时间较长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4890B85-F978-4A66-A068-A5041AAEAFA4}"/>
              </a:ext>
            </a:extLst>
          </p:cNvPr>
          <p:cNvCxnSpPr>
            <a:cxnSpLocks/>
          </p:cNvCxnSpPr>
          <p:nvPr/>
        </p:nvCxnSpPr>
        <p:spPr>
          <a:xfrm>
            <a:off x="5648325" y="1133001"/>
            <a:ext cx="0" cy="53454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2BDF681-064C-45DB-A93D-AE14C7524FFB}"/>
              </a:ext>
            </a:extLst>
          </p:cNvPr>
          <p:cNvSpPr/>
          <p:nvPr/>
        </p:nvSpPr>
        <p:spPr>
          <a:xfrm>
            <a:off x="1961682" y="839846"/>
            <a:ext cx="183688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写优化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F72F007-8BE0-420E-9775-8E6216B35F8F}"/>
              </a:ext>
            </a:extLst>
          </p:cNvPr>
          <p:cNvSpPr/>
          <p:nvPr/>
        </p:nvSpPr>
        <p:spPr>
          <a:xfrm>
            <a:off x="7775503" y="839846"/>
            <a:ext cx="183688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1B26F8-B7EB-47AA-8EA5-4D1C3A362874}"/>
              </a:ext>
            </a:extLst>
          </p:cNvPr>
          <p:cNvSpPr/>
          <p:nvPr/>
        </p:nvSpPr>
        <p:spPr>
          <a:xfrm>
            <a:off x="6355528" y="1482769"/>
            <a:ext cx="492447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非叶结点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上而且是排序的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2060227-0F95-4CD8-9712-066DB54E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03" y="2270538"/>
            <a:ext cx="3792093" cy="80006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DCB442E-7174-43F2-9CBC-723AC0CED82F}"/>
              </a:ext>
            </a:extLst>
          </p:cNvPr>
          <p:cNvSpPr txBox="1"/>
          <p:nvPr/>
        </p:nvSpPr>
        <p:spPr>
          <a:xfrm>
            <a:off x="6355528" y="2485905"/>
            <a:ext cx="1114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wB+-tree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3049C1D-B624-45F2-B171-27776AF4C271}"/>
              </a:ext>
            </a:extLst>
          </p:cNvPr>
          <p:cNvSpPr/>
          <p:nvPr/>
        </p:nvSpPr>
        <p:spPr>
          <a:xfrm>
            <a:off x="5398292" y="3019425"/>
            <a:ext cx="683895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叶结点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中通过排序数组访问乱序记录的方式局部性很差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C98035E-1816-4C78-9DEF-6E25D13FDAB9}"/>
              </a:ext>
            </a:extLst>
          </p:cNvPr>
          <p:cNvCxnSpPr>
            <a:cxnSpLocks/>
          </p:cNvCxnSpPr>
          <p:nvPr/>
        </p:nvCxnSpPr>
        <p:spPr>
          <a:xfrm>
            <a:off x="8886824" y="3515010"/>
            <a:ext cx="0" cy="475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FC97F1A9-8EF5-4B9B-851C-A7D7F6910B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96"/>
          <a:stretch/>
        </p:blipFill>
        <p:spPr>
          <a:xfrm>
            <a:off x="6268998" y="3990975"/>
            <a:ext cx="5513486" cy="1106271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F3492171-AD5D-41C6-96E6-607E82A23519}"/>
              </a:ext>
            </a:extLst>
          </p:cNvPr>
          <p:cNvSpPr/>
          <p:nvPr/>
        </p:nvSpPr>
        <p:spPr>
          <a:xfrm>
            <a:off x="7195172" y="5730030"/>
            <a:ext cx="4187201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叶结点的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split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C1C5FD-140D-49CD-B778-AAC07F6D3900}"/>
              </a:ext>
            </a:extLst>
          </p:cNvPr>
          <p:cNvSpPr/>
          <p:nvPr/>
        </p:nvSpPr>
        <p:spPr>
          <a:xfrm>
            <a:off x="6795602" y="5072549"/>
            <a:ext cx="404433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读需要访问两条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1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8028441" cy="954107"/>
            <a:chOff x="-8389" y="178894"/>
            <a:chExt cx="2835340" cy="95410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90202" y="178894"/>
              <a:ext cx="27367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[PVLDB’20]LB+-tree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3DXPoint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上进行写优化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8353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4BAA7ED-4334-48D5-8C4E-822BDE31D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67"/>
          <a:stretch/>
        </p:blipFill>
        <p:spPr>
          <a:xfrm>
            <a:off x="6501764" y="1373878"/>
            <a:ext cx="4894405" cy="18317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651F9A-E6B7-4C21-8F1F-1C79DB93C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33" b="10341"/>
          <a:stretch/>
        </p:blipFill>
        <p:spPr>
          <a:xfrm>
            <a:off x="6576677" y="3429000"/>
            <a:ext cx="4969319" cy="1961807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2237554-68DB-41AC-A421-729D733F3205}"/>
              </a:ext>
            </a:extLst>
          </p:cNvPr>
          <p:cNvSpPr/>
          <p:nvPr/>
        </p:nvSpPr>
        <p:spPr>
          <a:xfrm>
            <a:off x="5949659" y="5583324"/>
            <a:ext cx="622335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中修改任意数量的字不影响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的写性能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156495-62D2-47DC-8D55-CE2E145C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80" y="1510634"/>
            <a:ext cx="4068819" cy="3404266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702766C-7BB5-4A29-9738-6620E355D16B}"/>
              </a:ext>
            </a:extLst>
          </p:cNvPr>
          <p:cNvCxnSpPr>
            <a:cxnSpLocks/>
          </p:cNvCxnSpPr>
          <p:nvPr/>
        </p:nvCxnSpPr>
        <p:spPr>
          <a:xfrm>
            <a:off x="6025859" y="1209201"/>
            <a:ext cx="0" cy="53454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3EFCAC7-E19C-4FC6-A868-9EE614208F25}"/>
              </a:ext>
            </a:extLst>
          </p:cNvPr>
          <p:cNvSpPr/>
          <p:nvPr/>
        </p:nvSpPr>
        <p:spPr>
          <a:xfrm>
            <a:off x="1418014" y="5044740"/>
            <a:ext cx="363855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的数据访问粒度是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256B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04147D-892B-4EDF-8A97-AF55AB337745}"/>
              </a:ext>
            </a:extLst>
          </p:cNvPr>
          <p:cNvSpPr/>
          <p:nvPr/>
        </p:nvSpPr>
        <p:spPr>
          <a:xfrm>
            <a:off x="1403290" y="5831116"/>
            <a:ext cx="363855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F9B202-E540-48FC-9EFC-BB6A693DE768}"/>
              </a:ext>
            </a:extLst>
          </p:cNvPr>
          <p:cNvCxnSpPr>
            <a:cxnSpLocks/>
          </p:cNvCxnSpPr>
          <p:nvPr/>
        </p:nvCxnSpPr>
        <p:spPr>
          <a:xfrm>
            <a:off x="3352799" y="5540325"/>
            <a:ext cx="0" cy="412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8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8028441" cy="954107"/>
            <a:chOff x="-8389" y="178894"/>
            <a:chExt cx="2835340" cy="95410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90202" y="178894"/>
              <a:ext cx="27367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[PVLDB’20]LB+-tree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3DXPoint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上进行写优化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8353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B66E99CC-9351-4519-9DE5-2DA7E9E73576}"/>
              </a:ext>
            </a:extLst>
          </p:cNvPr>
          <p:cNvSpPr/>
          <p:nvPr/>
        </p:nvSpPr>
        <p:spPr>
          <a:xfrm>
            <a:off x="3663539" y="1149884"/>
            <a:ext cx="4864922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Fptree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：选择性持久化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+fingerprint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F6B4AA-251C-4BB1-8AA0-F972F2A86BB4}"/>
              </a:ext>
            </a:extLst>
          </p:cNvPr>
          <p:cNvSpPr/>
          <p:nvPr/>
        </p:nvSpPr>
        <p:spPr>
          <a:xfrm>
            <a:off x="5358989" y="5214794"/>
            <a:ext cx="6167923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Insert/delete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需要修改两条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3B447F2-676C-4122-83C5-FDAA72C2F402}"/>
              </a:ext>
            </a:extLst>
          </p:cNvPr>
          <p:cNvSpPr/>
          <p:nvPr/>
        </p:nvSpPr>
        <p:spPr>
          <a:xfrm>
            <a:off x="1097606" y="5502918"/>
            <a:ext cx="4261382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3DXPoint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中修改任意数量的字不影响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的写性能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05D5B5-EA26-4AF8-9539-C8C6FB6C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87" y="2096316"/>
            <a:ext cx="7733768" cy="285474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F2D734D-26F5-4CF4-AA0D-597825B41DF2}"/>
              </a:ext>
            </a:extLst>
          </p:cNvPr>
          <p:cNvSpPr/>
          <p:nvPr/>
        </p:nvSpPr>
        <p:spPr>
          <a:xfrm>
            <a:off x="792788" y="3387537"/>
            <a:ext cx="204379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LB+-tree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ADEA52-5859-4436-9F74-1EE47C1C1559}"/>
              </a:ext>
            </a:extLst>
          </p:cNvPr>
          <p:cNvSpPr/>
          <p:nvPr/>
        </p:nvSpPr>
        <p:spPr>
          <a:xfrm>
            <a:off x="5358988" y="6069899"/>
            <a:ext cx="6167923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减少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Insert/delete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需要修改的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1911666-E008-4F45-9189-80A32429E346}"/>
              </a:ext>
            </a:extLst>
          </p:cNvPr>
          <p:cNvCxnSpPr>
            <a:cxnSpLocks/>
          </p:cNvCxnSpPr>
          <p:nvPr/>
        </p:nvCxnSpPr>
        <p:spPr>
          <a:xfrm flipH="1">
            <a:off x="5105401" y="5524609"/>
            <a:ext cx="685799" cy="44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F557658-FAEA-4C24-AD00-313F108D2799}"/>
              </a:ext>
            </a:extLst>
          </p:cNvPr>
          <p:cNvCxnSpPr/>
          <p:nvPr/>
        </p:nvCxnSpPr>
        <p:spPr>
          <a:xfrm>
            <a:off x="5105401" y="6069899"/>
            <a:ext cx="685799" cy="39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5690D8-BF65-4332-9BB9-8B08280D0B88}"/>
              </a:ext>
            </a:extLst>
          </p:cNvPr>
          <p:cNvCxnSpPr>
            <a:stCxn id="18" idx="2"/>
          </p:cNvCxnSpPr>
          <p:nvPr/>
        </p:nvCxnSpPr>
        <p:spPr>
          <a:xfrm>
            <a:off x="6096000" y="1648547"/>
            <a:ext cx="0" cy="447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5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8028441" cy="954107"/>
            <a:chOff x="-8389" y="178894"/>
            <a:chExt cx="2835340" cy="95410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90202" y="178894"/>
              <a:ext cx="27367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[PVLDB’20]LB+-tree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3DXPoint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上进行写优化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8353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85C483F-4138-4069-A4E9-A1967446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0" y="1895002"/>
            <a:ext cx="5394469" cy="199124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64B89DE-B3A2-4B61-80DF-A7F760FA319C}"/>
              </a:ext>
            </a:extLst>
          </p:cNvPr>
          <p:cNvSpPr/>
          <p:nvPr/>
        </p:nvSpPr>
        <p:spPr>
          <a:xfrm>
            <a:off x="423175" y="4246421"/>
            <a:ext cx="5596625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cacheline0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中插入记录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&gt;&gt;&gt; 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line1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中插入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记录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&gt;&gt;&gt; 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7F5087-CE8F-45E1-927D-7CBD2A9BB1D8}"/>
              </a:ext>
            </a:extLst>
          </p:cNvPr>
          <p:cNvSpPr/>
          <p:nvPr/>
        </p:nvSpPr>
        <p:spPr>
          <a:xfrm>
            <a:off x="6710110" y="2014913"/>
            <a:ext cx="485656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ine0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满，在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line1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/2/3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中插入记录时，把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line0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中的记录移到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line1/2/3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82B91C-50BC-42B8-9F9F-A3FD5023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98" y="3145652"/>
            <a:ext cx="5063054" cy="2181008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56092B-C2A4-4BC3-8DFD-4599B4819443}"/>
              </a:ext>
            </a:extLst>
          </p:cNvPr>
          <p:cNvCxnSpPr>
            <a:cxnSpLocks/>
          </p:cNvCxnSpPr>
          <p:nvPr/>
        </p:nvCxnSpPr>
        <p:spPr>
          <a:xfrm>
            <a:off x="6273509" y="1133001"/>
            <a:ext cx="0" cy="53454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0697F60-5554-4541-8EEF-EC33A3FD9EA2}"/>
              </a:ext>
            </a:extLst>
          </p:cNvPr>
          <p:cNvSpPr/>
          <p:nvPr/>
        </p:nvSpPr>
        <p:spPr>
          <a:xfrm>
            <a:off x="7527751" y="1434946"/>
            <a:ext cx="3221277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Entry Moving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C6BFB4-840C-43CC-93DF-CC08906213AF}"/>
              </a:ext>
            </a:extLst>
          </p:cNvPr>
          <p:cNvSpPr/>
          <p:nvPr/>
        </p:nvSpPr>
        <p:spPr>
          <a:xfrm>
            <a:off x="7527751" y="5337331"/>
            <a:ext cx="3221277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Shift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写优化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1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1.77/1.31 = 1.35x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9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8028441" cy="954107"/>
            <a:chOff x="-8389" y="178894"/>
            <a:chExt cx="2835340" cy="95410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90202" y="178894"/>
              <a:ext cx="27367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[PVLDB’20]LB+-tree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3DXPoint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上进行写优化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8353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4EDC20B-45B3-41CE-9B0B-7B56DAC9B6D3}"/>
              </a:ext>
            </a:extLst>
          </p:cNvPr>
          <p:cNvSpPr/>
          <p:nvPr/>
        </p:nvSpPr>
        <p:spPr>
          <a:xfrm>
            <a:off x="1466278" y="1133001"/>
            <a:ext cx="3221277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Logless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 split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659B30-1FF3-46D9-BE46-9C9115527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6" y="1744203"/>
            <a:ext cx="5581211" cy="402817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208B963-A646-4221-BAE9-238C2DA99325}"/>
              </a:ext>
            </a:extLst>
          </p:cNvPr>
          <p:cNvSpPr/>
          <p:nvPr/>
        </p:nvSpPr>
        <p:spPr>
          <a:xfrm>
            <a:off x="1480418" y="5855367"/>
            <a:ext cx="5329989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两次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cacheline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2E5E149-6D6D-4986-ADB9-6444FFACB16C}"/>
              </a:ext>
            </a:extLst>
          </p:cNvPr>
          <p:cNvCxnSpPr>
            <a:cxnSpLocks/>
          </p:cNvCxnSpPr>
          <p:nvPr/>
        </p:nvCxnSpPr>
        <p:spPr>
          <a:xfrm>
            <a:off x="6273509" y="1133001"/>
            <a:ext cx="0" cy="53454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EA11E24-295D-4B92-8FD0-1796F78DB12B}"/>
              </a:ext>
            </a:extLst>
          </p:cNvPr>
          <p:cNvSpPr/>
          <p:nvPr/>
        </p:nvSpPr>
        <p:spPr>
          <a:xfrm>
            <a:off x="6610782" y="2113004"/>
            <a:ext cx="527140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考虑叶结点的不同大小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m*256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14B7BF1-1936-407F-813B-EEA34961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78" y="3013767"/>
            <a:ext cx="4968410" cy="20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9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FA84C9-EEFA-409E-A55E-006EDF0B8AC7}"/>
              </a:ext>
            </a:extLst>
          </p:cNvPr>
          <p:cNvGrpSpPr/>
          <p:nvPr/>
        </p:nvGrpSpPr>
        <p:grpSpPr>
          <a:xfrm>
            <a:off x="-8391" y="178894"/>
            <a:ext cx="5542917" cy="523220"/>
            <a:chOff x="-8389" y="178894"/>
            <a:chExt cx="2835340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169907-7C50-4C05-B3BA-4A11BBC7F378}"/>
                </a:ext>
              </a:extLst>
            </p:cNvPr>
            <p:cNvSpPr txBox="1"/>
            <p:nvPr/>
          </p:nvSpPr>
          <p:spPr>
            <a:xfrm>
              <a:off x="90202" y="178894"/>
              <a:ext cx="2736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wB+-tree &amp; fptree &amp; LB+-tree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353D4-E8D1-4883-9626-DA3F9E7D8771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702114"/>
              <a:ext cx="28353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07658D6-FE4A-41D6-B405-CAD6D73598E4}"/>
              </a:ext>
            </a:extLst>
          </p:cNvPr>
          <p:cNvSpPr/>
          <p:nvPr/>
        </p:nvSpPr>
        <p:spPr>
          <a:xfrm>
            <a:off x="-8391" y="1086009"/>
            <a:ext cx="10829778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非叶结点放置于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DRAM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，叶结点放置于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结点大小保持一致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预分配大量内存，最小化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PMDK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的分配开销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1EAD6-D354-432D-A57E-AA729F36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8" y="3081171"/>
            <a:ext cx="6609416" cy="30548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9C05B5B-71CC-4D1D-A46E-C1E2942C838B}"/>
              </a:ext>
            </a:extLst>
          </p:cNvPr>
          <p:cNvSpPr/>
          <p:nvPr/>
        </p:nvSpPr>
        <p:spPr>
          <a:xfrm>
            <a:off x="6525126" y="3786094"/>
            <a:ext cx="566687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level Root-to-leaf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search: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823ns</a:t>
            </a: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Search leaf node: 27ns &gt;&gt; 21ns</a:t>
            </a:r>
          </a:p>
        </p:txBody>
      </p:sp>
    </p:spTree>
    <p:extLst>
      <p:ext uri="{BB962C8B-B14F-4D97-AF65-F5344CB8AC3E}">
        <p14:creationId xmlns:p14="http://schemas.microsoft.com/office/powerpoint/2010/main" val="165666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10741</TotalTime>
  <Words>584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关 天锦</dc:creator>
  <cp:lastModifiedBy>关 天锦</cp:lastModifiedBy>
  <cp:revision>191</cp:revision>
  <dcterms:created xsi:type="dcterms:W3CDTF">2021-03-11T12:12:37Z</dcterms:created>
  <dcterms:modified xsi:type="dcterms:W3CDTF">2021-12-29T14:15:51Z</dcterms:modified>
</cp:coreProperties>
</file>