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6" r:id="rId2"/>
    <p:sldId id="797" r:id="rId3"/>
    <p:sldId id="798" r:id="rId4"/>
    <p:sldId id="799" r:id="rId5"/>
    <p:sldId id="800" r:id="rId6"/>
    <p:sldId id="794" r:id="rId7"/>
    <p:sldId id="801" r:id="rId8"/>
    <p:sldId id="8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0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E39E-C9C0-1E2D-24D8-C80F4948F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7B89-9389-3C8E-C651-3F8B97527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0E51A-24CF-0B1C-73D2-606D1BA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3817-6F12-0B1B-4BCA-BC834F6F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A663-E259-BA91-E770-51E2B62D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69D6-1D86-0101-06E1-2C6EBEB5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DAAC2-D5F8-C581-AD0B-20ADC7B4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F9F1-8235-6303-CAB4-E788495B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CAE8-9E36-73B7-A8E4-E195D474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B57D-38C7-6494-8485-2187D35E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030BB-179B-9202-7502-63983764D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2DA80-F122-C7DF-63A7-E4A4F7F11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92692-6FF9-4C9F-7340-CBEA3439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964A-9E24-F7FC-0525-195227A8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E3A9-0AB2-F5A9-17BD-54842EBF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31A8-AECB-E17B-161D-74B4C629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54B4-227A-01D3-AE1E-CB4482FB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CBFE-23E6-0885-C88B-AA7F0EBF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DA7D-EE62-7FC7-EBF7-285F4EE0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EB1A-3166-EF05-6628-15E0BF57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B65B-43E5-1E54-96EC-0C6D4965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7E5BF-3315-4DA3-C80C-C98C2D8AE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97A8-8076-22A5-8E60-33906904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A67DA-FE9F-95D7-514D-5630229D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39FC-27FF-8C17-EAA8-C8ECC42B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C47D-07C9-DFE3-B491-9DAE50F2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6F5A-EB83-CA5F-BDFC-DAC77C9C5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3278C-4D56-A9DF-40C7-B0FEFFCB7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B046-AA3A-C073-D11D-2799FF63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CF04B-C85C-B50A-EC1F-4D8C03D6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632E5-C21C-23C3-33C1-A573AE6E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15A9-8DE3-A8A7-D95C-5F3D93E3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F2A0D-3FFD-9D40-1CA2-5F1C4711A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3CABD-CB7B-3119-908C-3B8C28EA0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66B3-C9B8-1DFA-3637-EDD6AC2C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8984A-CA97-A9CE-584E-B033F444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50F02-AF9D-CBC9-C63E-2555EF92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15E4-9C5A-6286-129E-2792343C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B8E9C-7D12-AD46-9FFC-922A0C88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3A57-97BE-8273-A26E-6EBA1ADE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32A8B-1C7F-CC9B-3640-373482AC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94E6-39D5-BFA9-858D-F533B0AA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A52A2-1442-C2F5-4E19-6B1CE3EF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4CF3C-36F7-9627-5E04-601F8697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1682C-A2EC-800B-9929-D859F639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3DF95-F289-20C1-3828-24DA2173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691B-8222-ED3F-691F-A36ACFB0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B4F7-68A5-CA83-5B7D-AD96A87E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F0BA-93A9-AA99-334B-15D4231EE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5478C-D6DB-8774-10CE-D71E87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3DE71-8D22-2EDD-C680-A1813CE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0974-FE9A-7B23-B432-510E4CD4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D7D3-A7C5-6924-1F1F-C323D53F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389FF-62EB-A6AF-6703-75A4EC272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2EB8-D342-D8D2-5050-7B21C4D1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D9EDB-8578-D0B6-CB9A-4A930EF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3602D-A1D5-B339-D146-226440C2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DE64E-7EBC-D181-468D-9A068C1D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9BE3A-E969-F0EC-DC46-AE818D25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AED9-F57C-4F07-3EDA-87A4F99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1900-2EA0-A09E-AC95-5A2E6C8D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20047-A921-4112-A1D4-96B13D6483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E0B5-1D3B-ED5A-C299-150FC9569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91C4-F197-860A-80AB-13C4DBA8E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40962-60D8-4D51-B3DA-EE52F57E8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69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4613B-E7C6-510B-136A-0E716810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499-B86F-45EC-0681-DD2B4CE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MVLEM 3D - calibration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6F81D-EB80-2821-17A0-1D943D72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16" y="1959746"/>
            <a:ext cx="5602371" cy="4638583"/>
          </a:xfrm>
          <a:prstGeom prst="rect">
            <a:avLst/>
          </a:prstGeom>
        </p:spPr>
      </p:pic>
      <p:pic>
        <p:nvPicPr>
          <p:cNvPr id="1026" name="Picture 2" descr="3D_model_v2 3">
            <a:extLst>
              <a:ext uri="{FF2B5EF4-FFF2-40B4-BE49-F238E27FC236}">
                <a16:creationId xmlns:a16="http://schemas.microsoft.com/office/drawing/2014/main" id="{8C311C19-60E6-04DE-BBA0-394CC4CF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90" y="2216943"/>
            <a:ext cx="5185618" cy="20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E1659DB-7AC3-FDDB-8808-FBBAF1AE0AF1}"/>
              </a:ext>
            </a:extLst>
          </p:cNvPr>
          <p:cNvSpPr/>
          <p:nvPr/>
        </p:nvSpPr>
        <p:spPr>
          <a:xfrm>
            <a:off x="1514247" y="3098307"/>
            <a:ext cx="4886553" cy="1127464"/>
          </a:xfrm>
          <a:custGeom>
            <a:avLst/>
            <a:gdLst>
              <a:gd name="connsiteX0" fmla="*/ 3835 w 4886553"/>
              <a:gd name="connsiteY0" fmla="*/ 1127464 h 1127464"/>
              <a:gd name="connsiteX1" fmla="*/ 216899 w 4886553"/>
              <a:gd name="connsiteY1" fmla="*/ 665825 h 1127464"/>
              <a:gd name="connsiteX2" fmla="*/ 1397629 w 4886553"/>
              <a:gd name="connsiteY2" fmla="*/ 603681 h 1127464"/>
              <a:gd name="connsiteX3" fmla="*/ 3546025 w 4886553"/>
              <a:gd name="connsiteY3" fmla="*/ 328474 h 1127464"/>
              <a:gd name="connsiteX4" fmla="*/ 4886553 w 4886553"/>
              <a:gd name="connsiteY4" fmla="*/ 0 h 11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553" h="1127464">
                <a:moveTo>
                  <a:pt x="3835" y="1127464"/>
                </a:moveTo>
                <a:cubicBezTo>
                  <a:pt x="-5783" y="940293"/>
                  <a:pt x="-15400" y="753122"/>
                  <a:pt x="216899" y="665825"/>
                </a:cubicBezTo>
                <a:cubicBezTo>
                  <a:pt x="449198" y="578528"/>
                  <a:pt x="842775" y="659906"/>
                  <a:pt x="1397629" y="603681"/>
                </a:cubicBezTo>
                <a:cubicBezTo>
                  <a:pt x="1952483" y="547456"/>
                  <a:pt x="2964538" y="429087"/>
                  <a:pt x="3546025" y="328474"/>
                </a:cubicBezTo>
                <a:cubicBezTo>
                  <a:pt x="4127512" y="227861"/>
                  <a:pt x="4507032" y="113930"/>
                  <a:pt x="488655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1FE3E-50B7-58DD-3B3C-070EB12F46BB}"/>
              </a:ext>
            </a:extLst>
          </p:cNvPr>
          <p:cNvGrpSpPr/>
          <p:nvPr/>
        </p:nvGrpSpPr>
        <p:grpSpPr>
          <a:xfrm flipV="1">
            <a:off x="6096000" y="5486065"/>
            <a:ext cx="5680467" cy="244114"/>
            <a:chOff x="221473" y="5111204"/>
            <a:chExt cx="13520294" cy="581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37E499-B7CE-93FE-DB18-B7E0C88D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8110" y="5111204"/>
              <a:ext cx="4533900" cy="5810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738EB0-E867-0426-E0F1-1938A9AC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73" y="5142045"/>
              <a:ext cx="4533900" cy="5193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92802B-38F8-1698-10F2-917101C9B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207867" y="5142045"/>
              <a:ext cx="4533900" cy="51934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E8DA9E-332D-A6F9-6BB0-65FC6193C5A3}"/>
              </a:ext>
            </a:extLst>
          </p:cNvPr>
          <p:cNvSpPr txBox="1"/>
          <p:nvPr/>
        </p:nvSpPr>
        <p:spPr>
          <a:xfrm>
            <a:off x="7813662" y="5103775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Cross section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04703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4613B-E7C6-510B-136A-0E716810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A191591-9CFA-B7AC-53D6-815174715578}"/>
              </a:ext>
            </a:extLst>
          </p:cNvPr>
          <p:cNvGrpSpPr/>
          <p:nvPr/>
        </p:nvGrpSpPr>
        <p:grpSpPr>
          <a:xfrm>
            <a:off x="7083952" y="2436883"/>
            <a:ext cx="4295567" cy="2580184"/>
            <a:chOff x="3872259" y="305863"/>
            <a:chExt cx="4295567" cy="2580184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8D484D7-689F-C373-E573-3FB2C12C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2788" y="582083"/>
              <a:ext cx="4105038" cy="215159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010B37-22AA-3BA5-3EFE-AE467F9A51FA}"/>
                </a:ext>
              </a:extLst>
            </p:cNvPr>
            <p:cNvSpPr txBox="1"/>
            <p:nvPr/>
          </p:nvSpPr>
          <p:spPr>
            <a:xfrm>
              <a:off x="5600987" y="305863"/>
              <a:ext cx="1449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Concrete01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D8A1A1-396F-5B1F-9B84-60D515791BF0}"/>
                </a:ext>
              </a:extLst>
            </p:cNvPr>
            <p:cNvSpPr txBox="1"/>
            <p:nvPr/>
          </p:nvSpPr>
          <p:spPr>
            <a:xfrm rot="16200000">
              <a:off x="3611714" y="1497780"/>
              <a:ext cx="744296" cy="22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Stress [</a:t>
              </a:r>
              <a:r>
                <a:rPr lang="en-US" sz="1100" err="1">
                  <a:latin typeface="Arial" panose="020B0604020202020204" pitchFamily="34" charset="0"/>
                  <a:cs typeface="Arial" panose="020B0604020202020204" pitchFamily="34" charset="0"/>
                </a:rPr>
                <a:t>ksi</a:t>
              </a:r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0A59D0-41A8-5390-F3A3-0BA707DE9373}"/>
                </a:ext>
              </a:extLst>
            </p:cNvPr>
            <p:cNvSpPr txBox="1"/>
            <p:nvPr/>
          </p:nvSpPr>
          <p:spPr>
            <a:xfrm>
              <a:off x="5800909" y="2624437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Strain [-]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62499-B86F-45EC-0681-DD2B4CE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MVLEM 3D – concrete MATERIAL</a:t>
            </a:r>
          </a:p>
        </p:txBody>
      </p:sp>
      <p:pic>
        <p:nvPicPr>
          <p:cNvPr id="1026" name="Picture 2" descr="3D_model_v2 3">
            <a:extLst>
              <a:ext uri="{FF2B5EF4-FFF2-40B4-BE49-F238E27FC236}">
                <a16:creationId xmlns:a16="http://schemas.microsoft.com/office/drawing/2014/main" id="{8C311C19-60E6-04DE-BBA0-394CC4CF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9" y="2470440"/>
            <a:ext cx="5185618" cy="20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F1FE3E-50B7-58DD-3B3C-070EB12F46BB}"/>
              </a:ext>
            </a:extLst>
          </p:cNvPr>
          <p:cNvGrpSpPr/>
          <p:nvPr/>
        </p:nvGrpSpPr>
        <p:grpSpPr>
          <a:xfrm flipV="1">
            <a:off x="319889" y="5739562"/>
            <a:ext cx="5680467" cy="244114"/>
            <a:chOff x="221473" y="5111204"/>
            <a:chExt cx="13520294" cy="581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37E499-B7CE-93FE-DB18-B7E0C88D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8110" y="5111204"/>
              <a:ext cx="4533900" cy="5810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738EB0-E867-0426-E0F1-1938A9AC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73" y="5142045"/>
              <a:ext cx="4533900" cy="5193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92802B-38F8-1698-10F2-917101C9B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207867" y="5142045"/>
              <a:ext cx="4533900" cy="51934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E8DA9E-332D-A6F9-6BB0-65FC6193C5A3}"/>
              </a:ext>
            </a:extLst>
          </p:cNvPr>
          <p:cNvSpPr txBox="1"/>
          <p:nvPr/>
        </p:nvSpPr>
        <p:spPr>
          <a:xfrm>
            <a:off x="2037551" y="5357272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Cross section definition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4B5A13-A531-D571-361E-D808B0F41DE6}"/>
              </a:ext>
            </a:extLst>
          </p:cNvPr>
          <p:cNvCxnSpPr>
            <a:cxnSpLocks/>
          </p:cNvCxnSpPr>
          <p:nvPr/>
        </p:nvCxnSpPr>
        <p:spPr>
          <a:xfrm flipV="1">
            <a:off x="6311663" y="3209795"/>
            <a:ext cx="1459091" cy="1639148"/>
          </a:xfrm>
          <a:prstGeom prst="straightConnector1">
            <a:avLst/>
          </a:prstGeom>
          <a:ln>
            <a:solidFill>
              <a:srgbClr val="FF9B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A254DA7-71E4-4666-B5E0-96D458434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5610" y="4813114"/>
            <a:ext cx="2225360" cy="428958"/>
          </a:xfrm>
          <a:prstGeom prst="rect">
            <a:avLst/>
          </a:prstGeom>
          <a:ln>
            <a:solidFill>
              <a:srgbClr val="FF9B25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37BE12-2BDA-4062-8854-504A9413F0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607"/>
          <a:stretch/>
        </p:blipFill>
        <p:spPr>
          <a:xfrm>
            <a:off x="6601985" y="4824702"/>
            <a:ext cx="1705072" cy="405783"/>
          </a:xfrm>
          <a:prstGeom prst="rect">
            <a:avLst/>
          </a:prstGeom>
          <a:ln>
            <a:solidFill>
              <a:srgbClr val="172D56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800FE-5FEC-2E23-F55E-7C817D948723}"/>
              </a:ext>
            </a:extLst>
          </p:cNvPr>
          <p:cNvCxnSpPr>
            <a:cxnSpLocks/>
          </p:cNvCxnSpPr>
          <p:nvPr/>
        </p:nvCxnSpPr>
        <p:spPr>
          <a:xfrm flipV="1">
            <a:off x="6975039" y="2894680"/>
            <a:ext cx="2170303" cy="19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A95802-F92D-2BB2-A871-BA5DF4F09121}"/>
              </a:ext>
            </a:extLst>
          </p:cNvPr>
          <p:cNvSpPr txBox="1"/>
          <p:nvPr/>
        </p:nvSpPr>
        <p:spPr>
          <a:xfrm>
            <a:off x="8132023" y="3808288"/>
            <a:ext cx="835930" cy="31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9B25"/>
                </a:solidFill>
              </a:rPr>
              <a:t>confined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455FA-C8EB-F35D-D7CB-DFBE08406C27}"/>
              </a:ext>
            </a:extLst>
          </p:cNvPr>
          <p:cNvSpPr txBox="1"/>
          <p:nvPr/>
        </p:nvSpPr>
        <p:spPr>
          <a:xfrm>
            <a:off x="7830626" y="2772246"/>
            <a:ext cx="1032877" cy="31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4B8DD0"/>
                </a:solidFill>
              </a:rPr>
              <a:t>unconfined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03A4A1-73FC-6601-531F-F731E0001AF3}"/>
              </a:ext>
            </a:extLst>
          </p:cNvPr>
          <p:cNvCxnSpPr>
            <a:cxnSpLocks/>
          </p:cNvCxnSpPr>
          <p:nvPr/>
        </p:nvCxnSpPr>
        <p:spPr>
          <a:xfrm flipH="1" flipV="1">
            <a:off x="10755085" y="3541584"/>
            <a:ext cx="435429" cy="2000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A692DE9-DAB2-04D1-6DE7-7F52115522B6}"/>
              </a:ext>
            </a:extLst>
          </p:cNvPr>
          <p:cNvSpPr txBox="1"/>
          <p:nvPr/>
        </p:nvSpPr>
        <p:spPr>
          <a:xfrm>
            <a:off x="10124846" y="5541938"/>
            <a:ext cx="190489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Incorrect initial slope due to parabolic shape</a:t>
            </a:r>
          </a:p>
        </p:txBody>
      </p:sp>
    </p:spTree>
    <p:extLst>
      <p:ext uri="{BB962C8B-B14F-4D97-AF65-F5344CB8AC3E}">
        <p14:creationId xmlns:p14="http://schemas.microsoft.com/office/powerpoint/2010/main" val="254972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4613B-E7C6-510B-136A-0E716810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499-B86F-45EC-0681-DD2B4CE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MVLEM 3D – CONCRETE MATERIAL</a:t>
            </a:r>
          </a:p>
        </p:txBody>
      </p:sp>
      <p:pic>
        <p:nvPicPr>
          <p:cNvPr id="1026" name="Picture 2" descr="3D_model_v2 3">
            <a:extLst>
              <a:ext uri="{FF2B5EF4-FFF2-40B4-BE49-F238E27FC236}">
                <a16:creationId xmlns:a16="http://schemas.microsoft.com/office/drawing/2014/main" id="{8C311C19-60E6-04DE-BBA0-394CC4CF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9" y="2470440"/>
            <a:ext cx="5185618" cy="20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F1FE3E-50B7-58DD-3B3C-070EB12F46BB}"/>
              </a:ext>
            </a:extLst>
          </p:cNvPr>
          <p:cNvGrpSpPr/>
          <p:nvPr/>
        </p:nvGrpSpPr>
        <p:grpSpPr>
          <a:xfrm flipV="1">
            <a:off x="319889" y="5739562"/>
            <a:ext cx="5680467" cy="244114"/>
            <a:chOff x="221473" y="5111204"/>
            <a:chExt cx="13520294" cy="581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37E499-B7CE-93FE-DB18-B7E0C88D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110" y="5111204"/>
              <a:ext cx="4533900" cy="5810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738EB0-E867-0426-E0F1-1938A9AC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473" y="5142045"/>
              <a:ext cx="4533900" cy="5193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92802B-38F8-1698-10F2-917101C9B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9207867" y="5142045"/>
              <a:ext cx="4533900" cy="51934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E8DA9E-332D-A6F9-6BB0-65FC6193C5A3}"/>
              </a:ext>
            </a:extLst>
          </p:cNvPr>
          <p:cNvSpPr txBox="1"/>
          <p:nvPr/>
        </p:nvSpPr>
        <p:spPr>
          <a:xfrm>
            <a:off x="2037551" y="5357272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Cross section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83782-C030-995F-6AAC-2AE79C5944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53"/>
          <a:stretch/>
        </p:blipFill>
        <p:spPr>
          <a:xfrm>
            <a:off x="7165784" y="4138791"/>
            <a:ext cx="4105038" cy="2172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94443C-55A1-F06A-9DCF-B4D34A475A0C}"/>
              </a:ext>
            </a:extLst>
          </p:cNvPr>
          <p:cNvSpPr txBox="1"/>
          <p:nvPr/>
        </p:nvSpPr>
        <p:spPr>
          <a:xfrm rot="16200000">
            <a:off x="6722972" y="5053012"/>
            <a:ext cx="744296" cy="22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Stress [</a:t>
            </a:r>
            <a:r>
              <a:rPr lang="en-US" sz="1100" err="1">
                <a:latin typeface="Arial" panose="020B0604020202020204" pitchFamily="34" charset="0"/>
                <a:cs typeface="Arial" panose="020B0604020202020204" pitchFamily="34" charset="0"/>
              </a:rPr>
              <a:t>ksi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FE3A8-F412-5FDB-053B-D743DBEF62D7}"/>
              </a:ext>
            </a:extLst>
          </p:cNvPr>
          <p:cNvSpPr txBox="1"/>
          <p:nvPr/>
        </p:nvSpPr>
        <p:spPr>
          <a:xfrm>
            <a:off x="8612343" y="625708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Strain [-]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4B5A13-A531-D571-361E-D808B0F41DE6}"/>
              </a:ext>
            </a:extLst>
          </p:cNvPr>
          <p:cNvCxnSpPr>
            <a:cxnSpLocks/>
          </p:cNvCxnSpPr>
          <p:nvPr/>
        </p:nvCxnSpPr>
        <p:spPr>
          <a:xfrm flipV="1">
            <a:off x="6096000" y="4684184"/>
            <a:ext cx="1591664" cy="1703705"/>
          </a:xfrm>
          <a:prstGeom prst="straightConnector1">
            <a:avLst/>
          </a:prstGeom>
          <a:ln>
            <a:solidFill>
              <a:srgbClr val="FF9B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A254DA7-71E4-4666-B5E0-96D458434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947" y="6352060"/>
            <a:ext cx="2225360" cy="428958"/>
          </a:xfrm>
          <a:prstGeom prst="rect">
            <a:avLst/>
          </a:prstGeom>
          <a:ln>
            <a:solidFill>
              <a:srgbClr val="FF9B25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37BE12-2BDA-4062-8854-504A9413F0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607"/>
          <a:stretch/>
        </p:blipFill>
        <p:spPr>
          <a:xfrm>
            <a:off x="6386322" y="6363648"/>
            <a:ext cx="1705072" cy="405783"/>
          </a:xfrm>
          <a:prstGeom prst="rect">
            <a:avLst/>
          </a:prstGeom>
          <a:ln>
            <a:solidFill>
              <a:srgbClr val="172D56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800FE-5FEC-2E23-F55E-7C817D948723}"/>
              </a:ext>
            </a:extLst>
          </p:cNvPr>
          <p:cNvCxnSpPr>
            <a:cxnSpLocks/>
          </p:cNvCxnSpPr>
          <p:nvPr/>
        </p:nvCxnSpPr>
        <p:spPr>
          <a:xfrm flipV="1">
            <a:off x="6759376" y="4433626"/>
            <a:ext cx="2170303" cy="19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ADE9BA7-D624-EE28-D40C-7965616032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350" t="4440" r="4228" b="10937"/>
          <a:stretch/>
        </p:blipFill>
        <p:spPr>
          <a:xfrm>
            <a:off x="7140575" y="2081484"/>
            <a:ext cx="1701800" cy="13475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6568D3-7DBB-C2CF-D307-20AB740072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436" t="4760" r="4773" b="10129"/>
          <a:stretch/>
        </p:blipFill>
        <p:spPr>
          <a:xfrm>
            <a:off x="9696450" y="2081484"/>
            <a:ext cx="1750219" cy="1295130"/>
          </a:xfrm>
          <a:prstGeom prst="rect">
            <a:avLst/>
          </a:prstGeom>
        </p:spPr>
      </p:pic>
      <p:sp>
        <p:nvSpPr>
          <p:cNvPr id="27" name="Cross 26">
            <a:extLst>
              <a:ext uri="{FF2B5EF4-FFF2-40B4-BE49-F238E27FC236}">
                <a16:creationId xmlns:a16="http://schemas.microsoft.com/office/drawing/2014/main" id="{46AEE59B-15F4-1D01-8EB1-FB56E9643538}"/>
              </a:ext>
            </a:extLst>
          </p:cNvPr>
          <p:cNvSpPr/>
          <p:nvPr/>
        </p:nvSpPr>
        <p:spPr>
          <a:xfrm>
            <a:off x="8997950" y="2580300"/>
            <a:ext cx="406400" cy="406400"/>
          </a:xfrm>
          <a:prstGeom prst="plus">
            <a:avLst>
              <a:gd name="adj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705BD5-1E51-A144-0AEE-4510E04455C6}"/>
              </a:ext>
            </a:extLst>
          </p:cNvPr>
          <p:cNvCxnSpPr>
            <a:cxnSpLocks/>
          </p:cNvCxnSpPr>
          <p:nvPr/>
        </p:nvCxnSpPr>
        <p:spPr>
          <a:xfrm>
            <a:off x="7975600" y="1887885"/>
            <a:ext cx="0" cy="170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9FAE57-CE07-75D9-9FFA-F6DF760AB8B6}"/>
              </a:ext>
            </a:extLst>
          </p:cNvPr>
          <p:cNvCxnSpPr>
            <a:cxnSpLocks/>
          </p:cNvCxnSpPr>
          <p:nvPr/>
        </p:nvCxnSpPr>
        <p:spPr>
          <a:xfrm>
            <a:off x="7567405" y="2151334"/>
            <a:ext cx="13622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EB1500-EAA5-4846-02A7-0A846B898397}"/>
              </a:ext>
            </a:extLst>
          </p:cNvPr>
          <p:cNvCxnSpPr>
            <a:cxnSpLocks/>
          </p:cNvCxnSpPr>
          <p:nvPr/>
        </p:nvCxnSpPr>
        <p:spPr>
          <a:xfrm>
            <a:off x="9580355" y="2736192"/>
            <a:ext cx="2122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2DCB3B-09F4-7918-27A9-ACCA8C386F19}"/>
              </a:ext>
            </a:extLst>
          </p:cNvPr>
          <p:cNvCxnSpPr>
            <a:cxnSpLocks/>
          </p:cNvCxnSpPr>
          <p:nvPr/>
        </p:nvCxnSpPr>
        <p:spPr>
          <a:xfrm>
            <a:off x="10571559" y="1930392"/>
            <a:ext cx="0" cy="170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BEE5A3-3604-434A-4946-924E01E1FC2D}"/>
              </a:ext>
            </a:extLst>
          </p:cNvPr>
          <p:cNvSpPr txBox="1"/>
          <p:nvPr/>
        </p:nvSpPr>
        <p:spPr>
          <a:xfrm>
            <a:off x="9404350" y="1974016"/>
            <a:ext cx="130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Hysteretic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60D34B-7998-E74E-6C5F-8732E4C22882}"/>
              </a:ext>
            </a:extLst>
          </p:cNvPr>
          <p:cNvSpPr txBox="1"/>
          <p:nvPr/>
        </p:nvSpPr>
        <p:spPr>
          <a:xfrm>
            <a:off x="6809645" y="19740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A95802-F92D-2BB2-A871-BA5DF4F09121}"/>
              </a:ext>
            </a:extLst>
          </p:cNvPr>
          <p:cNvSpPr txBox="1"/>
          <p:nvPr/>
        </p:nvSpPr>
        <p:spPr>
          <a:xfrm>
            <a:off x="7916360" y="5347234"/>
            <a:ext cx="835930" cy="31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9B25"/>
                </a:solidFill>
              </a:rPr>
              <a:t>confined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455FA-C8EB-F35D-D7CB-DFBE08406C27}"/>
              </a:ext>
            </a:extLst>
          </p:cNvPr>
          <p:cNvSpPr txBox="1"/>
          <p:nvPr/>
        </p:nvSpPr>
        <p:spPr>
          <a:xfrm>
            <a:off x="7614963" y="4311192"/>
            <a:ext cx="1032877" cy="315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4B8DD0"/>
                </a:solidFill>
              </a:rPr>
              <a:t>unconfined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B7B6A-7CDC-EEA0-804F-E62CA4A642CB}"/>
              </a:ext>
            </a:extLst>
          </p:cNvPr>
          <p:cNvSpPr txBox="1"/>
          <p:nvPr/>
        </p:nvSpPr>
        <p:spPr>
          <a:xfrm>
            <a:off x="8545979" y="3901716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Series</a:t>
            </a:r>
            <a:r>
              <a:rPr lang="en-US"/>
              <a:t> Material</a:t>
            </a:r>
          </a:p>
        </p:txBody>
      </p:sp>
    </p:spTree>
    <p:extLst>
      <p:ext uri="{BB962C8B-B14F-4D97-AF65-F5344CB8AC3E}">
        <p14:creationId xmlns:p14="http://schemas.microsoft.com/office/powerpoint/2010/main" val="391372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4613B-E7C6-510B-136A-0E716810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pinch&#10;&#10;Description automatically generated">
            <a:extLst>
              <a:ext uri="{FF2B5EF4-FFF2-40B4-BE49-F238E27FC236}">
                <a16:creationId xmlns:a16="http://schemas.microsoft.com/office/drawing/2014/main" id="{E7C590E3-B6FC-64D7-5E7A-F808B39DA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34" y="1971806"/>
            <a:ext cx="5646874" cy="3004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D62499-B86F-45EC-0681-DD2B4CE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MVLEM 3D – REBAR MATERIAL</a:t>
            </a:r>
          </a:p>
        </p:txBody>
      </p:sp>
      <p:pic>
        <p:nvPicPr>
          <p:cNvPr id="1026" name="Picture 2" descr="3D_model_v2 3">
            <a:extLst>
              <a:ext uri="{FF2B5EF4-FFF2-40B4-BE49-F238E27FC236}">
                <a16:creationId xmlns:a16="http://schemas.microsoft.com/office/drawing/2014/main" id="{8C311C19-60E6-04DE-BBA0-394CC4CF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9" y="2470440"/>
            <a:ext cx="5185618" cy="20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F1FE3E-50B7-58DD-3B3C-070EB12F46BB}"/>
              </a:ext>
            </a:extLst>
          </p:cNvPr>
          <p:cNvGrpSpPr/>
          <p:nvPr/>
        </p:nvGrpSpPr>
        <p:grpSpPr>
          <a:xfrm flipV="1">
            <a:off x="319889" y="5739562"/>
            <a:ext cx="5680467" cy="244114"/>
            <a:chOff x="221473" y="5111204"/>
            <a:chExt cx="13520294" cy="581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37E499-B7CE-93FE-DB18-B7E0C88DF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8110" y="5111204"/>
              <a:ext cx="4533900" cy="5810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738EB0-E867-0426-E0F1-1938A9AC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73" y="5142045"/>
              <a:ext cx="4533900" cy="5193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92802B-38F8-1698-10F2-917101C9B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9207867" y="5142045"/>
              <a:ext cx="4533900" cy="51934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E8DA9E-332D-A6F9-6BB0-65FC6193C5A3}"/>
              </a:ext>
            </a:extLst>
          </p:cNvPr>
          <p:cNvSpPr txBox="1"/>
          <p:nvPr/>
        </p:nvSpPr>
        <p:spPr>
          <a:xfrm>
            <a:off x="2037551" y="5357272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Cross section definition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800FE-5FEC-2E23-F55E-7C817D948723}"/>
              </a:ext>
            </a:extLst>
          </p:cNvPr>
          <p:cNvCxnSpPr>
            <a:cxnSpLocks/>
          </p:cNvCxnSpPr>
          <p:nvPr/>
        </p:nvCxnSpPr>
        <p:spPr>
          <a:xfrm flipV="1">
            <a:off x="7256255" y="3627991"/>
            <a:ext cx="1521591" cy="242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6F4CB2-FA7C-B6DE-6F4F-FFF8A946271B}"/>
              </a:ext>
            </a:extLst>
          </p:cNvPr>
          <p:cNvGrpSpPr/>
          <p:nvPr/>
        </p:nvGrpSpPr>
        <p:grpSpPr>
          <a:xfrm>
            <a:off x="8252706" y="4954102"/>
            <a:ext cx="3358102" cy="1864098"/>
            <a:chOff x="6983517" y="4138791"/>
            <a:chExt cx="4287305" cy="237990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B283782-C030-995F-6AAC-2AE79C594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553"/>
            <a:stretch/>
          </p:blipFill>
          <p:spPr>
            <a:xfrm>
              <a:off x="7165784" y="4138791"/>
              <a:ext cx="4105038" cy="21729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4443C-55A1-F06A-9DCF-B4D34A475A0C}"/>
                </a:ext>
              </a:extLst>
            </p:cNvPr>
            <p:cNvSpPr txBox="1"/>
            <p:nvPr/>
          </p:nvSpPr>
          <p:spPr>
            <a:xfrm rot="16200000">
              <a:off x="6722972" y="5053012"/>
              <a:ext cx="744296" cy="22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Stress [</a:t>
              </a:r>
              <a:r>
                <a:rPr lang="en-US" sz="1100" err="1">
                  <a:latin typeface="Arial" panose="020B0604020202020204" pitchFamily="34" charset="0"/>
                  <a:cs typeface="Arial" panose="020B0604020202020204" pitchFamily="34" charset="0"/>
                </a:rPr>
                <a:t>ksi</a:t>
              </a:r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EFE3A8-F412-5FDB-053B-D743DBEF62D7}"/>
                </a:ext>
              </a:extLst>
            </p:cNvPr>
            <p:cNvSpPr txBox="1"/>
            <p:nvPr/>
          </p:nvSpPr>
          <p:spPr>
            <a:xfrm>
              <a:off x="8612343" y="6257084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Strain [-]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A95802-F92D-2BB2-A871-BA5DF4F09121}"/>
                </a:ext>
              </a:extLst>
            </p:cNvPr>
            <p:cNvSpPr txBox="1"/>
            <p:nvPr/>
          </p:nvSpPr>
          <p:spPr>
            <a:xfrm>
              <a:off x="7916360" y="5347234"/>
              <a:ext cx="835930" cy="315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9B25"/>
                  </a:solidFill>
                </a:rPr>
                <a:t>confined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2455FA-C8EB-F35D-D7CB-DFBE08406C27}"/>
                </a:ext>
              </a:extLst>
            </p:cNvPr>
            <p:cNvSpPr txBox="1"/>
            <p:nvPr/>
          </p:nvSpPr>
          <p:spPr>
            <a:xfrm>
              <a:off x="7614963" y="4311192"/>
              <a:ext cx="1032877" cy="315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4B8DD0"/>
                  </a:solidFill>
                </a:rPr>
                <a:t>unconfined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A1B7B6A-7CDC-EEA0-804F-E62CA4A642CB}"/>
              </a:ext>
            </a:extLst>
          </p:cNvPr>
          <p:cNvSpPr txBox="1"/>
          <p:nvPr/>
        </p:nvSpPr>
        <p:spPr>
          <a:xfrm>
            <a:off x="9029112" y="3682439"/>
            <a:ext cx="2581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Hysteretic Material</a:t>
            </a:r>
          </a:p>
          <a:p>
            <a:r>
              <a:rPr lang="en-US" sz="1600"/>
              <a:t>(need non-symmetric tensile and compressive behavior)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3A03F6-26C1-AD37-E9CA-C7604E36CF51}"/>
              </a:ext>
            </a:extLst>
          </p:cNvPr>
          <p:cNvCxnSpPr>
            <a:cxnSpLocks/>
          </p:cNvCxnSpPr>
          <p:nvPr/>
        </p:nvCxnSpPr>
        <p:spPr>
          <a:xfrm flipV="1">
            <a:off x="7238937" y="5373450"/>
            <a:ext cx="1560393" cy="684977"/>
          </a:xfrm>
          <a:prstGeom prst="straightConnector1">
            <a:avLst/>
          </a:prstGeom>
          <a:ln>
            <a:solidFill>
              <a:srgbClr val="FF9B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81F03E-67BE-19E8-0DB3-96AACE3AF11D}"/>
              </a:ext>
            </a:extLst>
          </p:cNvPr>
          <p:cNvCxnSpPr>
            <a:cxnSpLocks/>
          </p:cNvCxnSpPr>
          <p:nvPr/>
        </p:nvCxnSpPr>
        <p:spPr>
          <a:xfrm flipV="1">
            <a:off x="7238937" y="5147239"/>
            <a:ext cx="2569693" cy="90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377A9F-CA59-2C8D-1FD4-7CF254850AD1}"/>
                  </a:ext>
                </a:extLst>
              </p:cNvPr>
              <p:cNvSpPr txBox="1"/>
              <p:nvPr/>
            </p:nvSpPr>
            <p:spPr>
              <a:xfrm>
                <a:off x="6969442" y="5961856"/>
                <a:ext cx="475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377A9F-CA59-2C8D-1FD4-7CF25485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42" y="5961856"/>
                <a:ext cx="4757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24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4613B-E7C6-510B-136A-0E716810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0296C2B-0A56-4EB5-A964-301E9FF6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437" y="4275359"/>
            <a:ext cx="8760740" cy="2481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D62499-B86F-45EC-0681-DD2B4CEC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MVLEM 3D – REBAR MATERIAL</a:t>
            </a:r>
          </a:p>
        </p:txBody>
      </p:sp>
      <p:pic>
        <p:nvPicPr>
          <p:cNvPr id="1026" name="Picture 2" descr="3D_model_v2 3">
            <a:extLst>
              <a:ext uri="{FF2B5EF4-FFF2-40B4-BE49-F238E27FC236}">
                <a16:creationId xmlns:a16="http://schemas.microsoft.com/office/drawing/2014/main" id="{8C311C19-60E6-04DE-BBA0-394CC4CF5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9" y="1964610"/>
            <a:ext cx="5185618" cy="20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9A24B-9D22-4A68-C93C-9B8CA8A105E7}"/>
              </a:ext>
            </a:extLst>
          </p:cNvPr>
          <p:cNvSpPr txBox="1"/>
          <p:nvPr/>
        </p:nvSpPr>
        <p:spPr>
          <a:xfrm>
            <a:off x="6096000" y="3782546"/>
            <a:ext cx="547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Energy dissipation factor = 0.75 (Lowes and Baker 2018)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1FA77A-3430-190F-3610-4BAF06E8E5FA}"/>
              </a:ext>
            </a:extLst>
          </p:cNvPr>
          <p:cNvCxnSpPr>
            <a:cxnSpLocks/>
          </p:cNvCxnSpPr>
          <p:nvPr/>
        </p:nvCxnSpPr>
        <p:spPr>
          <a:xfrm>
            <a:off x="7966513" y="4810125"/>
            <a:ext cx="401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C82727-29FF-9201-B7BC-404DA63DDA27}"/>
              </a:ext>
            </a:extLst>
          </p:cNvPr>
          <p:cNvSpPr txBox="1"/>
          <p:nvPr/>
        </p:nvSpPr>
        <p:spPr>
          <a:xfrm>
            <a:off x="6528755" y="2399695"/>
            <a:ext cx="162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pinch_x</a:t>
            </a:r>
            <a:r>
              <a:rPr lang="en-US"/>
              <a:t> = 0.25, </a:t>
            </a:r>
            <a:r>
              <a:rPr lang="en-US" err="1"/>
              <a:t>pinch_y</a:t>
            </a:r>
            <a:r>
              <a:rPr lang="en-US"/>
              <a:t> = 0.75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D47516-903C-3F88-DDC6-059BB84E1022}"/>
              </a:ext>
            </a:extLst>
          </p:cNvPr>
          <p:cNvCxnSpPr>
            <a:cxnSpLocks/>
          </p:cNvCxnSpPr>
          <p:nvPr/>
        </p:nvCxnSpPr>
        <p:spPr>
          <a:xfrm flipH="1">
            <a:off x="10268445" y="3429000"/>
            <a:ext cx="399555" cy="12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F0FAB6-F897-D0ED-EB45-8C6DA5F85CE4}"/>
              </a:ext>
            </a:extLst>
          </p:cNvPr>
          <p:cNvSpPr txBox="1"/>
          <p:nvPr/>
        </p:nvSpPr>
        <p:spPr>
          <a:xfrm>
            <a:off x="8517555" y="1971321"/>
            <a:ext cx="35017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When strain is first increased to a higher level, a jump occurs. Subsequently, the EDR stabilizes at the target value during further cycles at the same strain level.</a:t>
            </a:r>
          </a:p>
        </p:txBody>
      </p:sp>
    </p:spTree>
    <p:extLst>
      <p:ext uri="{BB962C8B-B14F-4D97-AF65-F5344CB8AC3E}">
        <p14:creationId xmlns:p14="http://schemas.microsoft.com/office/powerpoint/2010/main" val="55516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7664-8E0A-1A92-5856-98F03247A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73F9-F41A-C171-3622-F3148809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MVLEM 3D – SHEAR MATERIAL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6A1D6-38A7-E2BB-65C2-A58E3BB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73745" y="638833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0DC6E-18BB-7732-C74C-0B614C2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255" y="4043969"/>
            <a:ext cx="9500645" cy="2709495"/>
          </a:xfrm>
          <a:prstGeom prst="rect">
            <a:avLst/>
          </a:prstGeom>
        </p:spPr>
      </p:pic>
      <p:pic>
        <p:nvPicPr>
          <p:cNvPr id="3" name="Picture 2" descr="3D_model_v2 3">
            <a:extLst>
              <a:ext uri="{FF2B5EF4-FFF2-40B4-BE49-F238E27FC236}">
                <a16:creationId xmlns:a16="http://schemas.microsoft.com/office/drawing/2014/main" id="{4DAF8272-86ED-B24C-2FC8-5ACAC1249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82" y="1816775"/>
            <a:ext cx="5185618" cy="20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C0867-D033-0952-050F-2BFFBFC7D1A4}"/>
              </a:ext>
            </a:extLst>
          </p:cNvPr>
          <p:cNvSpPr txBox="1"/>
          <p:nvPr/>
        </p:nvSpPr>
        <p:spPr>
          <a:xfrm>
            <a:off x="7874955" y="4215422"/>
            <a:ext cx="162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pinch_x</a:t>
            </a:r>
            <a:r>
              <a:rPr lang="en-US"/>
              <a:t> = 0.75, </a:t>
            </a:r>
            <a:r>
              <a:rPr lang="en-US" err="1"/>
              <a:t>pinch_y</a:t>
            </a:r>
            <a:r>
              <a:rPr lang="en-US"/>
              <a:t> = 0.15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A52637-A28C-CC5D-4928-145F345DE932}"/>
              </a:ext>
            </a:extLst>
          </p:cNvPr>
          <p:cNvCxnSpPr/>
          <p:nvPr/>
        </p:nvCxnSpPr>
        <p:spPr>
          <a:xfrm>
            <a:off x="7697155" y="5892800"/>
            <a:ext cx="4329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9ABEA9-309F-347C-C599-719278B0E8D8}"/>
              </a:ext>
            </a:extLst>
          </p:cNvPr>
          <p:cNvSpPr txBox="1"/>
          <p:nvPr/>
        </p:nvSpPr>
        <p:spPr>
          <a:xfrm>
            <a:off x="10071100" y="5133582"/>
            <a:ext cx="2007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Target EDR = 0.15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8AD980-A1BF-BF5E-1EA0-FFBD98AABBAB}"/>
              </a:ext>
            </a:extLst>
          </p:cNvPr>
          <p:cNvCxnSpPr>
            <a:cxnSpLocks/>
          </p:cNvCxnSpPr>
          <p:nvPr/>
        </p:nvCxnSpPr>
        <p:spPr>
          <a:xfrm flipH="1">
            <a:off x="10541000" y="5419848"/>
            <a:ext cx="115255" cy="47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16D8F2A-C31E-9CBB-6381-3104217A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750" y="1816775"/>
            <a:ext cx="3700995" cy="21496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4488F6-4A00-3E2F-E926-27DECF1065B4}"/>
              </a:ext>
            </a:extLst>
          </p:cNvPr>
          <p:cNvSpPr txBox="1"/>
          <p:nvPr/>
        </p:nvSpPr>
        <p:spPr>
          <a:xfrm rot="16200000">
            <a:off x="5646322" y="2753075"/>
            <a:ext cx="545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B8771-D655-BC16-F69E-FE133319D98F}"/>
              </a:ext>
            </a:extLst>
          </p:cNvPr>
          <p:cNvSpPr txBox="1"/>
          <p:nvPr/>
        </p:nvSpPr>
        <p:spPr>
          <a:xfrm>
            <a:off x="7659145" y="3822920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strain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85A09-BBCC-8E11-B52F-60DBB7104A55}"/>
              </a:ext>
            </a:extLst>
          </p:cNvPr>
          <p:cNvSpPr txBox="1"/>
          <p:nvPr/>
        </p:nvSpPr>
        <p:spPr>
          <a:xfrm>
            <a:off x="9667747" y="2618839"/>
            <a:ext cx="252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/>
              <a:t>HystereticSM</a:t>
            </a:r>
            <a:r>
              <a:rPr lang="en-US"/>
              <a:t> Material</a:t>
            </a:r>
            <a:br>
              <a:rPr lang="en-US"/>
            </a:br>
            <a:br>
              <a:rPr lang="en-US"/>
            </a:br>
            <a:r>
              <a:rPr lang="en-US"/>
              <a:t>(allows modeling 4-point envelope)</a:t>
            </a:r>
          </a:p>
        </p:txBody>
      </p:sp>
    </p:spTree>
    <p:extLst>
      <p:ext uri="{BB962C8B-B14F-4D97-AF65-F5344CB8AC3E}">
        <p14:creationId xmlns:p14="http://schemas.microsoft.com/office/powerpoint/2010/main" val="15101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7664-8E0A-1A92-5856-98F03247A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73F9-F41A-C171-3622-F3148809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MVLEM 3D – comparison with 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6A1D6-38A7-E2BB-65C2-A58E3BB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73745" y="638833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6E427-E59B-77C3-118B-D2D626373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6" y="1867363"/>
            <a:ext cx="5602371" cy="4638583"/>
          </a:xfrm>
          <a:prstGeom prst="rect">
            <a:avLst/>
          </a:prstGeom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97E453FE-36C1-F26E-73D3-797DF304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1224"/>
            <a:ext cx="5503416" cy="421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09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7664-8E0A-1A92-5856-98F03247A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73F9-F41A-C171-3622-F3148809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MVLEM 3D – ELEMENT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6A1D6-38A7-E2BB-65C2-A58E3BB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73745" y="638833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6E427-E59B-77C3-118B-D2D6263738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4" t="41881" r="71741" b="2534"/>
          <a:stretch/>
        </p:blipFill>
        <p:spPr>
          <a:xfrm>
            <a:off x="337774" y="2264202"/>
            <a:ext cx="2012951" cy="4046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30609-274D-7CF4-FF54-390D1882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322" y="2418449"/>
            <a:ext cx="4579903" cy="4046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92E9D5-0A0D-C84A-8342-D4E4DFCFF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297" y="2445083"/>
            <a:ext cx="4437453" cy="40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4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MVLEM 3D - calibration</vt:lpstr>
      <vt:lpstr>MVLEM 3D – concrete MATERIAL</vt:lpstr>
      <vt:lpstr>MVLEM 3D – CONCRETE MATERIAL</vt:lpstr>
      <vt:lpstr>MVLEM 3D – REBAR MATERIAL</vt:lpstr>
      <vt:lpstr>MVLEM 3D – REBAR MATERIAL</vt:lpstr>
      <vt:lpstr>MVLEM 3D – SHEAR MATERIAL</vt:lpstr>
      <vt:lpstr>MVLEM 3D – comparison with experimental results</vt:lpstr>
      <vt:lpstr>MVLEM 3D – ELEMENT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Insung Kim</dc:creator>
  <cp:lastModifiedBy>Insung Kim</cp:lastModifiedBy>
  <cp:revision>1</cp:revision>
  <dcterms:created xsi:type="dcterms:W3CDTF">2025-01-24T14:05:33Z</dcterms:created>
  <dcterms:modified xsi:type="dcterms:W3CDTF">2025-01-24T14:06:41Z</dcterms:modified>
</cp:coreProperties>
</file>