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5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4" y="-9"/>
            <a:ext cx="4608195" cy="450215"/>
          </a:xfrm>
          <a:custGeom>
            <a:avLst/>
            <a:gdLst/>
            <a:ahLst/>
            <a:cxnLst/>
            <a:rect l="l" t="t" r="r" b="b"/>
            <a:pathLst>
              <a:path w="4608195" h="450215">
                <a:moveTo>
                  <a:pt x="4608060" y="0"/>
                </a:moveTo>
                <a:lnTo>
                  <a:pt x="0" y="0"/>
                </a:lnTo>
                <a:lnTo>
                  <a:pt x="0" y="450005"/>
                </a:lnTo>
                <a:lnTo>
                  <a:pt x="4608060" y="450005"/>
                </a:lnTo>
                <a:lnTo>
                  <a:pt x="46080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4" y="-9"/>
            <a:ext cx="4608195" cy="450215"/>
          </a:xfrm>
          <a:custGeom>
            <a:avLst/>
            <a:gdLst/>
            <a:ahLst/>
            <a:cxnLst/>
            <a:rect l="l" t="t" r="r" b="b"/>
            <a:pathLst>
              <a:path w="4608195" h="450215">
                <a:moveTo>
                  <a:pt x="4608060" y="0"/>
                </a:moveTo>
                <a:lnTo>
                  <a:pt x="0" y="0"/>
                </a:lnTo>
                <a:lnTo>
                  <a:pt x="0" y="450005"/>
                </a:lnTo>
                <a:lnTo>
                  <a:pt x="4608060" y="450005"/>
                </a:lnTo>
                <a:lnTo>
                  <a:pt x="46080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0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14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8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22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72656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30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3455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238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74255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246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75055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54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5855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26249" y="14267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4167" y="276501"/>
            <a:ext cx="9201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297" y="1004149"/>
            <a:ext cx="4059504" cy="162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7" y="3341243"/>
            <a:ext cx="279717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hyperlink" Target="mailto:frankh@tcd.ie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9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18.xml"/><Relationship Id="rId7" Type="http://schemas.openxmlformats.org/officeDocument/2006/relationships/image" Target="../media/image1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23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18.xml"/><Relationship Id="rId7" Type="http://schemas.openxmlformats.org/officeDocument/2006/relationships/image" Target="../media/image34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18.xml"/><Relationship Id="rId7" Type="http://schemas.openxmlformats.org/officeDocument/2006/relationships/image" Target="../media/image36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49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49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slide" Target="slide2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85761" y="737538"/>
            <a:ext cx="2836545" cy="11537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240" dirty="0">
                <a:latin typeface="Calibri"/>
                <a:cs typeface="Calibri"/>
              </a:rPr>
              <a:t>A</a:t>
            </a:r>
            <a:r>
              <a:rPr sz="1400" cap="small" spc="240" dirty="0">
                <a:latin typeface="Calibri"/>
                <a:cs typeface="Calibri"/>
              </a:rPr>
              <a:t>pplied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215" dirty="0">
                <a:latin typeface="Calibri"/>
                <a:cs typeface="Calibri"/>
              </a:rPr>
              <a:t>S</a:t>
            </a:r>
            <a:r>
              <a:rPr sz="1400" cap="small" spc="215" dirty="0">
                <a:latin typeface="Calibri"/>
                <a:cs typeface="Calibri"/>
              </a:rPr>
              <a:t>tatistical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215" dirty="0">
                <a:latin typeface="Calibri"/>
                <a:cs typeface="Calibri"/>
              </a:rPr>
              <a:t>A</a:t>
            </a:r>
            <a:r>
              <a:rPr sz="1400" cap="small" spc="215" dirty="0">
                <a:latin typeface="Calibri"/>
                <a:cs typeface="Calibri"/>
              </a:rPr>
              <a:t>nalysis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I</a:t>
            </a:r>
            <a:endParaRPr sz="1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10" dirty="0">
                <a:latin typeface="Tahoma"/>
                <a:cs typeface="Tahoma"/>
              </a:rPr>
              <a:t>Bivariate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regression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1100" spc="-25" dirty="0">
                <a:latin typeface="Tahoma"/>
                <a:cs typeface="Tahoma"/>
              </a:rPr>
              <a:t>Trajche Panov, PhD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1000" spc="-10" dirty="0">
                <a:latin typeface="Tahoma"/>
                <a:cs typeface="Tahoma"/>
                <a:hlinkClick r:id="rId7"/>
              </a:rPr>
              <a:t>panovt</a:t>
            </a:r>
            <a:r>
              <a:rPr sz="1000" spc="-10" dirty="0">
                <a:latin typeface="Tahoma"/>
                <a:cs typeface="Tahoma"/>
                <a:hlinkClick r:id="rId7"/>
              </a:rPr>
              <a:t>@tcd.ie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1518" y="2024264"/>
            <a:ext cx="1445260" cy="659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Tahoma"/>
                <a:cs typeface="Tahoma"/>
              </a:rPr>
              <a:t>Department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Political</a:t>
            </a:r>
            <a:r>
              <a:rPr sz="800" spc="6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Science </a:t>
            </a:r>
            <a:r>
              <a:rPr sz="800" dirty="0">
                <a:latin typeface="Tahoma"/>
                <a:cs typeface="Tahoma"/>
              </a:rPr>
              <a:t>Trinity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College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Dublin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October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08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202</a:t>
            </a:r>
            <a:r>
              <a:rPr lang="en-US" sz="900" spc="-20" dirty="0">
                <a:latin typeface="Tahoma"/>
                <a:cs typeface="Tahoma"/>
              </a:rPr>
              <a:t>4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76501"/>
            <a:ext cx="2744470" cy="7585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135"/>
              </a:spcBef>
            </a:pPr>
            <a:endParaRPr lang="en-US" sz="1400" spc="-55" dirty="0">
              <a:latin typeface="Tahoma"/>
              <a:cs typeface="Tahoma"/>
            </a:endParaRPr>
          </a:p>
          <a:p>
            <a:pPr marL="1325245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analysis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100" spc="-25" dirty="0">
                <a:latin typeface="Tahoma"/>
                <a:cs typeface="Tahoma"/>
              </a:rPr>
              <a:t>Varieties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relationships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536" y="1235276"/>
            <a:ext cx="3921760" cy="2082800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51405"/>
            <a:ext cx="3119755" cy="4546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330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make?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(expected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008" y="583349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760801"/>
            <a:ext cx="3968115" cy="572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university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education </a:t>
            </a:r>
            <a:r>
              <a:rPr sz="1100" spc="-65" dirty="0">
                <a:latin typeface="Tahoma"/>
                <a:cs typeface="Tahoma"/>
              </a:rPr>
              <a:t>years,</a:t>
            </a:r>
            <a:r>
              <a:rPr sz="1100" spc="-20" dirty="0">
                <a:latin typeface="Tahoma"/>
                <a:cs typeface="Tahoma"/>
              </a:rPr>
              <a:t> 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income </a:t>
            </a:r>
            <a:r>
              <a:rPr sz="1100" spc="-40" dirty="0">
                <a:latin typeface="Tahoma"/>
                <a:cs typeface="Tahoma"/>
              </a:rPr>
              <a:t>would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expect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person?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i="1" spc="-45" dirty="0">
                <a:latin typeface="Arial"/>
                <a:cs typeface="Arial"/>
              </a:rPr>
              <a:t>income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1072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5490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221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5686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3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1737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2548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51405"/>
            <a:ext cx="2744470" cy="4546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330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make?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(residual)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008" y="604812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803714"/>
            <a:ext cx="28206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income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1072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5490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221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5686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5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2180</a:t>
            </a:r>
            <a:r>
              <a:rPr sz="1100" i="1" spc="-30" dirty="0">
                <a:latin typeface="Arial"/>
                <a:cs typeface="Arial"/>
              </a:rPr>
              <a:t>.</a:t>
            </a:r>
            <a:r>
              <a:rPr sz="1100" spc="-30" dirty="0">
                <a:latin typeface="Tahoma"/>
                <a:cs typeface="Tahoma"/>
              </a:rPr>
              <a:t>392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Residual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Actual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Predicted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Residual</a:t>
            </a:r>
            <a:r>
              <a:rPr sz="1100" dirty="0">
                <a:latin typeface="Tahoma"/>
                <a:cs typeface="Tahoma"/>
              </a:rPr>
              <a:t> = </a:t>
            </a:r>
            <a:r>
              <a:rPr sz="1100" spc="-50" dirty="0">
                <a:latin typeface="Tahoma"/>
                <a:cs typeface="Tahoma"/>
              </a:rPr>
              <a:t>1700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2180.392</a:t>
            </a:r>
            <a:r>
              <a:rPr sz="1100" dirty="0">
                <a:latin typeface="Tahoma"/>
                <a:cs typeface="Tahoma"/>
              </a:rPr>
              <a:t> = </a:t>
            </a:r>
            <a:r>
              <a:rPr sz="1100" spc="-10" dirty="0">
                <a:latin typeface="Tahoma"/>
                <a:cs typeface="Tahoma"/>
              </a:rPr>
              <a:t>–480.392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229791" y="276501"/>
            <a:ext cx="214884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Binary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independent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297" y="1488070"/>
            <a:ext cx="34963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40" dirty="0">
                <a:latin typeface="Arial"/>
                <a:cs typeface="Arial"/>
              </a:rPr>
              <a:t>include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binary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independent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</a:t>
            </a:r>
            <a:r>
              <a:rPr sz="1100" i="1" dirty="0">
                <a:latin typeface="Arial"/>
                <a:cs typeface="Arial"/>
              </a:rPr>
              <a:t> in </a:t>
            </a:r>
            <a:r>
              <a:rPr sz="1100" i="1" spc="-45" dirty="0">
                <a:latin typeface="Arial"/>
                <a:cs typeface="Arial"/>
              </a:rPr>
              <a:t>simple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linear </a:t>
            </a:r>
            <a:r>
              <a:rPr sz="1100" i="1" spc="-10" dirty="0">
                <a:latin typeface="Arial"/>
                <a:cs typeface="Arial"/>
              </a:rPr>
              <a:t>regression?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229791" y="276501"/>
            <a:ext cx="214884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Binary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independent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497" y="1073021"/>
            <a:ext cx="3943350" cy="13557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400685">
              <a:lnSpc>
                <a:spcPct val="102600"/>
              </a:lnSpc>
              <a:spcBef>
                <a:spcPts val="55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40" dirty="0">
                <a:latin typeface="Arial"/>
                <a:cs typeface="Arial"/>
              </a:rPr>
              <a:t>include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binary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independent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</a:t>
            </a:r>
            <a:r>
              <a:rPr sz="1100" i="1" dirty="0">
                <a:latin typeface="Arial"/>
                <a:cs typeface="Arial"/>
              </a:rPr>
              <a:t> in </a:t>
            </a:r>
            <a:r>
              <a:rPr sz="1100" i="1" spc="-45" dirty="0">
                <a:latin typeface="Arial"/>
                <a:cs typeface="Arial"/>
              </a:rPr>
              <a:t>simple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linear </a:t>
            </a:r>
            <a:r>
              <a:rPr sz="1100" i="1" spc="-10" dirty="0">
                <a:latin typeface="Arial"/>
                <a:cs typeface="Arial"/>
              </a:rPr>
              <a:t>regression?</a:t>
            </a:r>
            <a:endParaRPr sz="1100">
              <a:latin typeface="Arial"/>
              <a:cs typeface="Arial"/>
            </a:endParaRPr>
          </a:p>
          <a:p>
            <a:pPr marL="215265" algn="ctr">
              <a:lnSpc>
                <a:spcPct val="100000"/>
              </a:lnSpc>
              <a:spcBef>
                <a:spcPts val="93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6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45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-135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=binary/dummy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variable)</a:t>
            </a:r>
            <a:endParaRPr sz="1100">
              <a:latin typeface="Tahoma"/>
              <a:cs typeface="Tahoma"/>
            </a:endParaRPr>
          </a:p>
          <a:p>
            <a:pPr marL="339090" indent="-137160">
              <a:lnSpc>
                <a:spcPct val="100000"/>
              </a:lnSpc>
              <a:spcBef>
                <a:spcPts val="1230"/>
              </a:spcBef>
              <a:buFont typeface="Cambria"/>
              <a:buChar char="•"/>
              <a:tabLst>
                <a:tab pos="339090" algn="l"/>
              </a:tabLst>
            </a:pP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(intercept):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339090" indent="-137160">
              <a:lnSpc>
                <a:spcPct val="100000"/>
              </a:lnSpc>
              <a:spcBef>
                <a:spcPts val="335"/>
              </a:spcBef>
              <a:buFont typeface="Cambria"/>
              <a:buChar char="•"/>
              <a:tabLst>
                <a:tab pos="339090" algn="l"/>
              </a:tabLst>
            </a:pPr>
            <a:r>
              <a:rPr sz="1100" i="1" dirty="0">
                <a:latin typeface="Arial"/>
                <a:cs typeface="Arial"/>
              </a:rPr>
              <a:t>β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(slope):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8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comparison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 </a:t>
            </a:r>
            <a:r>
              <a:rPr sz="1100" spc="-10" dirty="0">
                <a:latin typeface="Tahoma"/>
                <a:cs typeface="Tahoma"/>
              </a:rPr>
              <a:t>(the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reference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category).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2597" y="251405"/>
            <a:ext cx="3521710" cy="8953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latin typeface="Tahoma"/>
                <a:cs typeface="Tahoma"/>
              </a:rPr>
              <a:t>Binary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independent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  <a:p>
            <a:pPr marL="25400" marR="17780">
              <a:lnSpc>
                <a:spcPct val="102600"/>
              </a:lnSpc>
              <a:spcBef>
                <a:spcPts val="114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40" dirty="0">
                <a:latin typeface="Arial"/>
                <a:cs typeface="Arial"/>
              </a:rPr>
              <a:t>include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binary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independent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</a:t>
            </a:r>
            <a:r>
              <a:rPr sz="1100" i="1" dirty="0">
                <a:latin typeface="Arial"/>
                <a:cs typeface="Arial"/>
              </a:rPr>
              <a:t> in </a:t>
            </a:r>
            <a:r>
              <a:rPr sz="1100" i="1" spc="-45" dirty="0">
                <a:latin typeface="Arial"/>
                <a:cs typeface="Arial"/>
              </a:rPr>
              <a:t>simple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linear </a:t>
            </a:r>
            <a:r>
              <a:rPr sz="1100" i="1" spc="-10" dirty="0">
                <a:latin typeface="Arial"/>
                <a:cs typeface="Arial"/>
              </a:rPr>
              <a:t>regression?</a:t>
            </a:r>
            <a:endParaRPr sz="1100" dirty="0">
              <a:latin typeface="Arial"/>
              <a:cs typeface="Arial"/>
            </a:endParaRPr>
          </a:p>
          <a:p>
            <a:pPr marL="544830" algn="ctr">
              <a:lnSpc>
                <a:spcPct val="100000"/>
              </a:lnSpc>
              <a:spcBef>
                <a:spcPts val="790"/>
              </a:spcBef>
            </a:pPr>
            <a:r>
              <a:rPr sz="1100" i="1" spc="-85" dirty="0">
                <a:latin typeface="Arial"/>
                <a:cs typeface="Arial"/>
              </a:rPr>
              <a:t>Regime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Longevity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 </a:t>
            </a:r>
            <a:r>
              <a:rPr sz="1100" i="1" spc="-85" dirty="0">
                <a:latin typeface="Arial"/>
                <a:cs typeface="Arial"/>
              </a:rPr>
              <a:t>Regime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Type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endParaRPr sz="1200" baseline="-10416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162" y="1262289"/>
            <a:ext cx="3129280" cy="168656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948849"/>
            <a:ext cx="38303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comparison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autocracies</a:t>
            </a:r>
            <a:r>
              <a:rPr sz="1100" dirty="0">
                <a:latin typeface="Tahoma"/>
                <a:cs typeface="Tahoma"/>
              </a:rPr>
              <a:t> (=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reference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category),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democracies </a:t>
            </a:r>
            <a:r>
              <a:rPr sz="1100" dirty="0">
                <a:latin typeface="Tahoma"/>
                <a:cs typeface="Tahoma"/>
              </a:rPr>
              <a:t>last</a:t>
            </a:r>
            <a:r>
              <a:rPr sz="1100" spc="-45" dirty="0">
                <a:latin typeface="Tahoma"/>
                <a:cs typeface="Tahoma"/>
              </a:rPr>
              <a:t> 9.56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years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fewer.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48297" y="276501"/>
            <a:ext cx="3750310" cy="2936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105">
              <a:lnSpc>
                <a:spcPct val="100000"/>
              </a:lnSpc>
              <a:spcBef>
                <a:spcPts val="135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10941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Binary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independent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ahoma"/>
              <a:cs typeface="Tahoma"/>
            </a:endParaRPr>
          </a:p>
          <a:p>
            <a:pPr marL="139700" marR="132080">
              <a:lnSpc>
                <a:spcPts val="1070"/>
              </a:lnSpc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40" dirty="0">
                <a:latin typeface="Arial"/>
                <a:cs typeface="Arial"/>
              </a:rPr>
              <a:t>include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binary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independent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</a:t>
            </a:r>
            <a:r>
              <a:rPr sz="1100" i="1" dirty="0">
                <a:latin typeface="Arial"/>
                <a:cs typeface="Arial"/>
              </a:rPr>
              <a:t> in </a:t>
            </a:r>
            <a:r>
              <a:rPr sz="1100" i="1" spc="-45" dirty="0">
                <a:latin typeface="Arial"/>
                <a:cs typeface="Arial"/>
              </a:rPr>
              <a:t>simple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linear </a:t>
            </a:r>
            <a:r>
              <a:rPr sz="1100" i="1" spc="-10" dirty="0">
                <a:latin typeface="Arial"/>
                <a:cs typeface="Arial"/>
              </a:rPr>
              <a:t>regression?</a:t>
            </a:r>
            <a:endParaRPr sz="1100" dirty="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610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Arial"/>
                <a:cs typeface="Arial"/>
              </a:rPr>
              <a:t>Regime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Type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endParaRPr sz="1200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 dirty="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Model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Autocracies:</a:t>
            </a:r>
            <a:endParaRPr sz="1100" dirty="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54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610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Cambria"/>
                <a:cs typeface="Cambria"/>
              </a:rPr>
              <a:t>−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560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Arial"/>
                <a:cs typeface="Arial"/>
              </a:rPr>
              <a:t>Regime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Type</a:t>
            </a:r>
            <a:r>
              <a:rPr sz="1200" i="1" spc="-75" baseline="-10416" dirty="0">
                <a:latin typeface="Arial"/>
                <a:cs typeface="Arial"/>
              </a:rPr>
              <a:t>i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5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54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610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Cambria"/>
                <a:cs typeface="Cambria"/>
              </a:rPr>
              <a:t>−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560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0)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54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610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Model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Democracies: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6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54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610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Cambria"/>
                <a:cs typeface="Cambria"/>
              </a:rPr>
              <a:t>−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560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i="1" spc="-85" dirty="0">
                <a:latin typeface="Arial"/>
                <a:cs typeface="Arial"/>
              </a:rPr>
              <a:t>Regime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Type</a:t>
            </a:r>
            <a:r>
              <a:rPr sz="1200" i="1" spc="-75" baseline="-10416" dirty="0">
                <a:latin typeface="Arial"/>
                <a:cs typeface="Arial"/>
              </a:rPr>
              <a:t>i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5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54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610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Cambria"/>
                <a:cs typeface="Cambria"/>
              </a:rPr>
              <a:t>−</a:t>
            </a:r>
            <a:r>
              <a:rPr sz="1100" spc="-10" dirty="0">
                <a:latin typeface="Tahoma"/>
                <a:cs typeface="Tahoma"/>
              </a:rPr>
              <a:t>9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560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1)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35"/>
              </a:spcBef>
            </a:pP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45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05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76501"/>
            <a:ext cx="3496310" cy="9650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67105">
              <a:lnSpc>
                <a:spcPct val="100000"/>
              </a:lnSpc>
              <a:spcBef>
                <a:spcPts val="135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9671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Binary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independent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340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 </a:t>
            </a:r>
            <a:r>
              <a:rPr sz="1100" i="1" spc="-40" dirty="0">
                <a:latin typeface="Arial"/>
                <a:cs typeface="Arial"/>
              </a:rPr>
              <a:t>include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binary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independent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</a:t>
            </a:r>
            <a:r>
              <a:rPr sz="1100" i="1" dirty="0">
                <a:latin typeface="Arial"/>
                <a:cs typeface="Arial"/>
              </a:rPr>
              <a:t> in </a:t>
            </a:r>
            <a:r>
              <a:rPr sz="1100" i="1" spc="-45" dirty="0">
                <a:latin typeface="Arial"/>
                <a:cs typeface="Arial"/>
              </a:rPr>
              <a:t>simple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linear </a:t>
            </a:r>
            <a:r>
              <a:rPr sz="1100" i="1" spc="-10" dirty="0">
                <a:latin typeface="Arial"/>
                <a:cs typeface="Arial"/>
              </a:rPr>
              <a:t>regression?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629" y="1286076"/>
            <a:ext cx="4013200" cy="2032000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08645" y="276501"/>
            <a:ext cx="1591310" cy="68929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nb-NO" sz="14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Tahoma"/>
                <a:cs typeface="Tahoma"/>
              </a:rPr>
              <a:t>Partitioning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error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297" y="1556904"/>
            <a:ext cx="1858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45" dirty="0">
                <a:latin typeface="Arial"/>
                <a:cs typeface="Arial"/>
              </a:rPr>
              <a:t> can</a:t>
            </a:r>
            <a:r>
              <a:rPr sz="1100" i="1" spc="-30" dirty="0">
                <a:latin typeface="Arial"/>
                <a:cs typeface="Arial"/>
              </a:rPr>
              <a:t> be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partition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error?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5186" y="140134"/>
            <a:ext cx="293370" cy="41275"/>
            <a:chOff x="4005186" y="140134"/>
            <a:chExt cx="293370" cy="41275"/>
          </a:xfrm>
        </p:grpSpPr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7475" y="276501"/>
            <a:ext cx="213296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endParaRPr lang="en-US"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Total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sum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squares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i="1" dirty="0">
                <a:latin typeface="Franklin Gothic Medium"/>
                <a:cs typeface="Franklin Gothic Medium"/>
              </a:rPr>
              <a:t>SS</a:t>
            </a:r>
            <a:r>
              <a:rPr sz="1500" i="1" baseline="-11111" dirty="0">
                <a:latin typeface="Arial"/>
                <a:cs typeface="Arial"/>
              </a:rPr>
              <a:t>T</a:t>
            </a:r>
            <a:r>
              <a:rPr sz="1500" i="1" spc="-142" baseline="-11111" dirty="0">
                <a:latin typeface="Arial"/>
                <a:cs typeface="Arial"/>
              </a:rPr>
              <a:t> </a:t>
            </a:r>
            <a:r>
              <a:rPr sz="1400" spc="-50" dirty="0">
                <a:latin typeface="Tahoma"/>
                <a:cs typeface="Tahoma"/>
              </a:rPr>
              <a:t>)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0541" y="488498"/>
            <a:ext cx="2419228" cy="241922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9897" y="2775850"/>
            <a:ext cx="40849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SS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Sum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observed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19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53083" y="30078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97" y="2947922"/>
            <a:ext cx="10426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2019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mean,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SS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1036" y="284401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77276" y="2921405"/>
            <a:ext cx="200660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</a:t>
            </a:r>
            <a:r>
              <a:rPr sz="800" i="1" spc="-2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4731" y="2947922"/>
            <a:ext cx="591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i="1" spc="-80" dirty="0">
                <a:latin typeface="Arial"/>
                <a:cs typeface="Arial"/>
              </a:rPr>
              <a:t>y</a:t>
            </a:r>
            <a:r>
              <a:rPr sz="1100" spc="-80" dirty="0">
                <a:latin typeface="Tahoma"/>
                <a:cs typeface="Tahoma"/>
              </a:rPr>
              <a:t>¯)</a:t>
            </a:r>
            <a:r>
              <a:rPr sz="1200" spc="-120" baseline="27777" dirty="0">
                <a:latin typeface="Tahoma"/>
                <a:cs typeface="Tahoma"/>
              </a:rPr>
              <a:t>2</a:t>
            </a:r>
            <a:endParaRPr sz="1200" baseline="27777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7926" y="276501"/>
            <a:ext cx="121285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Tahoma"/>
                <a:cs typeface="Tahoma"/>
              </a:rPr>
              <a:t>Today’s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Agenda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082" y="1349613"/>
            <a:ext cx="196342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9715" indent="-247015">
              <a:lnSpc>
                <a:spcPct val="100000"/>
              </a:lnSpc>
              <a:spcBef>
                <a:spcPts val="434"/>
              </a:spcBef>
              <a:buAutoNum type="arabicParenBoth"/>
              <a:tabLst>
                <a:tab pos="259715" algn="l"/>
              </a:tabLst>
            </a:pPr>
            <a:r>
              <a:rPr sz="1100" spc="-30" dirty="0">
                <a:latin typeface="Tahoma"/>
                <a:cs typeface="Tahoma"/>
              </a:rPr>
              <a:t>Lecture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recap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review</a:t>
            </a:r>
            <a:endParaRPr sz="1100">
              <a:latin typeface="Tahoma"/>
              <a:cs typeface="Tahoma"/>
            </a:endParaRPr>
          </a:p>
          <a:p>
            <a:pPr marL="259715" indent="-247015">
              <a:lnSpc>
                <a:spcPct val="100000"/>
              </a:lnSpc>
              <a:spcBef>
                <a:spcPts val="334"/>
              </a:spcBef>
              <a:buAutoNum type="arabicParenBoth"/>
              <a:tabLst>
                <a:tab pos="259715" algn="l"/>
              </a:tabLst>
            </a:pPr>
            <a:r>
              <a:rPr sz="1100" dirty="0">
                <a:latin typeface="Tahoma"/>
                <a:cs typeface="Tahoma"/>
              </a:rPr>
              <a:t>Git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pull</a:t>
            </a:r>
            <a:endParaRPr sz="1100">
              <a:latin typeface="Tahoma"/>
              <a:cs typeface="Tahoma"/>
            </a:endParaRPr>
          </a:p>
          <a:p>
            <a:pPr marL="259715" indent="-247015">
              <a:lnSpc>
                <a:spcPct val="100000"/>
              </a:lnSpc>
              <a:spcBef>
                <a:spcPts val="330"/>
              </a:spcBef>
              <a:buAutoNum type="arabicParenBoth"/>
              <a:tabLst>
                <a:tab pos="259715" algn="l"/>
              </a:tabLst>
            </a:pPr>
            <a:r>
              <a:rPr sz="1100" spc="-10" dirty="0">
                <a:latin typeface="Tahoma"/>
                <a:cs typeface="Tahoma"/>
              </a:rPr>
              <a:t>Tutorial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5186" y="140134"/>
            <a:ext cx="293370" cy="41275"/>
            <a:chOff x="4005186" y="140134"/>
            <a:chExt cx="293370" cy="41275"/>
          </a:xfrm>
        </p:grpSpPr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9347" y="276501"/>
            <a:ext cx="234950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endParaRPr lang="en-US" sz="1400" spc="-35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Residual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sum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squares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(</a:t>
            </a:r>
            <a:r>
              <a:rPr sz="1400" i="1" spc="-30" dirty="0">
                <a:latin typeface="Franklin Gothic Medium"/>
                <a:cs typeface="Franklin Gothic Medium"/>
              </a:rPr>
              <a:t>SS</a:t>
            </a:r>
            <a:r>
              <a:rPr sz="1500" i="1" spc="-44" baseline="-11111" dirty="0">
                <a:latin typeface="Arial"/>
                <a:cs typeface="Arial"/>
              </a:rPr>
              <a:t>R</a:t>
            </a:r>
            <a:r>
              <a:rPr sz="1500" i="1" spc="-217" baseline="-11111" dirty="0">
                <a:latin typeface="Arial"/>
                <a:cs typeface="Arial"/>
              </a:rPr>
              <a:t> </a:t>
            </a:r>
            <a:r>
              <a:rPr sz="1400" spc="-50" dirty="0">
                <a:latin typeface="Tahoma"/>
                <a:cs typeface="Tahoma"/>
              </a:rPr>
              <a:t>)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0184" y="514089"/>
            <a:ext cx="2419228" cy="241922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9897" y="2775850"/>
            <a:ext cx="4076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SS</a:t>
            </a:r>
            <a:r>
              <a:rPr sz="1200" i="1" spc="-75" baseline="-13888" dirty="0">
                <a:latin typeface="Arial"/>
                <a:cs typeface="Arial"/>
              </a:rPr>
              <a:t>R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Sum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observed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6080" y="3007816"/>
            <a:ext cx="95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97" y="2947922"/>
            <a:ext cx="1536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line,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SS</a:t>
            </a:r>
            <a:r>
              <a:rPr sz="1100" i="1" spc="409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4939" y="284401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1179" y="2921405"/>
            <a:ext cx="200660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</a:t>
            </a:r>
            <a:r>
              <a:rPr sz="800" i="1" spc="-2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8634" y="2947922"/>
            <a:ext cx="619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i="1" spc="-229" dirty="0">
                <a:latin typeface="Arial"/>
                <a:cs typeface="Arial"/>
              </a:rPr>
              <a:t>y</a:t>
            </a:r>
            <a:r>
              <a:rPr sz="1100" spc="-229" dirty="0">
                <a:latin typeface="Tahoma"/>
                <a:cs typeface="Tahoma"/>
              </a:rPr>
              <a:t>ˆ</a:t>
            </a:r>
            <a:r>
              <a:rPr sz="1200" i="1" spc="-345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200" spc="-37" baseline="27777" dirty="0">
                <a:latin typeface="Tahoma"/>
                <a:cs typeface="Tahoma"/>
              </a:rPr>
              <a:t>2</a:t>
            </a:r>
            <a:endParaRPr sz="1200" baseline="27777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5186" y="140134"/>
            <a:ext cx="293370" cy="41275"/>
            <a:chOff x="4005186" y="140134"/>
            <a:chExt cx="293370" cy="41275"/>
          </a:xfrm>
        </p:grpSpPr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1552" y="276501"/>
            <a:ext cx="2225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Model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sum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squares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</a:t>
            </a:r>
            <a:r>
              <a:rPr sz="1400" i="1" dirty="0">
                <a:latin typeface="Franklin Gothic Medium"/>
                <a:cs typeface="Franklin Gothic Medium"/>
              </a:rPr>
              <a:t>SS</a:t>
            </a:r>
            <a:r>
              <a:rPr sz="1500" i="1" baseline="-11111" dirty="0">
                <a:latin typeface="Arial"/>
                <a:cs typeface="Arial"/>
              </a:rPr>
              <a:t>M</a:t>
            </a:r>
            <a:r>
              <a:rPr sz="1500" i="1" spc="-225" baseline="-11111" dirty="0">
                <a:latin typeface="Arial"/>
                <a:cs typeface="Arial"/>
              </a:rPr>
              <a:t> </a:t>
            </a:r>
            <a:r>
              <a:rPr sz="1400" spc="-50" dirty="0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4384" y="273895"/>
            <a:ext cx="2419228" cy="241922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9897" y="2683826"/>
            <a:ext cx="3949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SS</a:t>
            </a:r>
            <a:r>
              <a:rPr sz="1200" i="1" spc="-15" baseline="-13888" dirty="0">
                <a:latin typeface="Arial"/>
                <a:cs typeface="Arial"/>
              </a:rPr>
              <a:t>M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Sum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9413" y="2915791"/>
            <a:ext cx="119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97" y="2855898"/>
            <a:ext cx="1354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33170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SS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2389" y="275198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8642" y="2829380"/>
            <a:ext cx="200660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</a:t>
            </a:r>
            <a:r>
              <a:rPr sz="800" i="1" spc="-2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6084" y="2855898"/>
            <a:ext cx="591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45" dirty="0">
                <a:latin typeface="Tahoma"/>
                <a:cs typeface="Tahoma"/>
              </a:rPr>
              <a:t>(</a:t>
            </a:r>
            <a:r>
              <a:rPr sz="1100" i="1" spc="-145" dirty="0">
                <a:latin typeface="Arial"/>
                <a:cs typeface="Arial"/>
              </a:rPr>
              <a:t>y</a:t>
            </a:r>
            <a:r>
              <a:rPr sz="1100" spc="-145" dirty="0">
                <a:latin typeface="Tahoma"/>
                <a:cs typeface="Tahoma"/>
              </a:rPr>
              <a:t>ˆ</a:t>
            </a:r>
            <a:r>
              <a:rPr sz="1200" i="1" spc="-217" baseline="-10416" dirty="0">
                <a:latin typeface="Arial"/>
                <a:cs typeface="Arial"/>
              </a:rPr>
              <a:t>i</a:t>
            </a:r>
            <a:r>
              <a:rPr sz="1200" i="1" spc="172" baseline="-10416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Arial"/>
                <a:cs typeface="Arial"/>
              </a:rPr>
              <a:t>y</a:t>
            </a:r>
            <a:r>
              <a:rPr sz="1100" spc="-75" dirty="0">
                <a:latin typeface="Tahoma"/>
                <a:cs typeface="Tahoma"/>
              </a:rPr>
              <a:t>¯)</a:t>
            </a:r>
            <a:r>
              <a:rPr sz="1200" spc="-112" baseline="27777" dirty="0">
                <a:latin typeface="Tahoma"/>
                <a:cs typeface="Tahoma"/>
              </a:rPr>
              <a:t>2</a:t>
            </a:r>
            <a:endParaRPr sz="1200" baseline="2777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297" y="3099967"/>
            <a:ext cx="38500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Improvement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mean.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</a:rPr>
              <a:t>21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90" dirty="0">
                <a:latin typeface="Tahoma"/>
                <a:cs typeface="Tahoma"/>
              </a:rPr>
              <a:t>/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-35" dirty="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97" y="276501"/>
            <a:ext cx="3875404" cy="1398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7810" algn="ctr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analysis</a:t>
            </a:r>
            <a:endParaRPr sz="14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16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make?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(model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performance)</a:t>
            </a:r>
            <a:endParaRPr sz="1100" dirty="0">
              <a:latin typeface="Tahoma"/>
              <a:cs typeface="Tahoma"/>
            </a:endParaRPr>
          </a:p>
          <a:p>
            <a:pPr marL="325755" marR="685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27660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27777" dirty="0">
                <a:latin typeface="Tahoma"/>
                <a:cs typeface="Tahoma"/>
              </a:rPr>
              <a:t>2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proportion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explained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Varies 	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1.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If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explains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variation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then 	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27777" dirty="0">
                <a:latin typeface="Tahoma"/>
                <a:cs typeface="Tahoma"/>
              </a:rPr>
              <a:t>2</a:t>
            </a:r>
            <a:r>
              <a:rPr sz="1200" spc="150" baseline="27777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1.</a:t>
            </a:r>
            <a:endParaRPr sz="1100" dirty="0">
              <a:latin typeface="Tahoma"/>
              <a:cs typeface="Tahoma"/>
            </a:endParaRPr>
          </a:p>
          <a:p>
            <a:pPr marL="243840" algn="ctr">
              <a:lnSpc>
                <a:spcPct val="100000"/>
              </a:lnSpc>
              <a:spcBef>
                <a:spcPts val="930"/>
              </a:spcBef>
            </a:pPr>
            <a:r>
              <a:rPr sz="1100" i="1" spc="-10" dirty="0">
                <a:latin typeface="Arial"/>
                <a:cs typeface="Arial"/>
              </a:rPr>
              <a:t>SS</a:t>
            </a:r>
            <a:r>
              <a:rPr sz="1200" i="1" spc="-15" baseline="-13888" dirty="0">
                <a:latin typeface="Arial"/>
                <a:cs typeface="Arial"/>
              </a:rPr>
              <a:t>T</a:t>
            </a:r>
            <a:r>
              <a:rPr sz="1200" i="1" spc="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SS</a:t>
            </a:r>
            <a:r>
              <a:rPr sz="1200" i="1" spc="-44" baseline="-13888" dirty="0">
                <a:latin typeface="Arial"/>
                <a:cs typeface="Arial"/>
              </a:rPr>
              <a:t>M</a:t>
            </a:r>
            <a:r>
              <a:rPr sz="1200" i="1" spc="12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SS</a:t>
            </a:r>
            <a:r>
              <a:rPr sz="1200" i="1" spc="-75" baseline="-13888" dirty="0">
                <a:latin typeface="Arial"/>
                <a:cs typeface="Arial"/>
              </a:rPr>
              <a:t>R</a:t>
            </a:r>
            <a:r>
              <a:rPr sz="1200" i="1" spc="270" baseline="-13888" dirty="0">
                <a:latin typeface="Arial"/>
                <a:cs typeface="Arial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SS</a:t>
            </a:r>
            <a:r>
              <a:rPr sz="1200" i="1" spc="-37" baseline="-13888" dirty="0">
                <a:latin typeface="Arial"/>
                <a:cs typeface="Arial"/>
              </a:rPr>
              <a:t>M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SS</a:t>
            </a:r>
            <a:r>
              <a:rPr sz="1200" i="1" spc="-30" baseline="-13888" dirty="0">
                <a:latin typeface="Arial"/>
                <a:cs typeface="Arial"/>
              </a:rPr>
              <a:t>T</a:t>
            </a:r>
            <a:r>
              <a:rPr sz="1200" i="1" spc="165" baseline="-13888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Arial"/>
                <a:cs typeface="Arial"/>
              </a:rPr>
              <a:t>SS</a:t>
            </a:r>
            <a:r>
              <a:rPr sz="1200" i="1" spc="-37" baseline="-13888" dirty="0">
                <a:latin typeface="Arial"/>
                <a:cs typeface="Arial"/>
              </a:rPr>
              <a:t>R</a:t>
            </a:r>
            <a:endParaRPr sz="1200" baseline="-13888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8172" y="18327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7207" y="1852623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00" dirty="0"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80" dirty="0">
                <a:latin typeface="Cambria"/>
                <a:cs typeface="Cambria"/>
              </a:rPr>
              <a:t>−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1346" y="175889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5283" y="1818791"/>
            <a:ext cx="95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1387" y="1947658"/>
            <a:ext cx="303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SS</a:t>
            </a:r>
            <a:r>
              <a:rPr sz="1200" i="1" spc="-37" baseline="-13888" dirty="0">
                <a:latin typeface="Arial"/>
                <a:cs typeface="Arial"/>
              </a:rPr>
              <a:t>T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7624" y="1852623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6959" y="2312008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80" dirty="0">
                <a:latin typeface="Cambria"/>
                <a:cs typeface="Cambria"/>
              </a:rPr>
              <a:t>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0744" y="2218282"/>
            <a:ext cx="19392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Variation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explained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93444" y="2428608"/>
            <a:ext cx="1913889" cy="0"/>
          </a:xfrm>
          <a:custGeom>
            <a:avLst/>
            <a:gdLst/>
            <a:ahLst/>
            <a:cxnLst/>
            <a:rect l="l" t="t" r="r" b="b"/>
            <a:pathLst>
              <a:path w="1913889">
                <a:moveTo>
                  <a:pt x="0" y="0"/>
                </a:moveTo>
                <a:lnTo>
                  <a:pt x="19134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84261" y="2407042"/>
            <a:ext cx="1132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Total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7885" y="231200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04441" y="2835414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71168" y="2602583"/>
            <a:ext cx="226123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65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</a:t>
            </a:r>
            <a:r>
              <a:rPr sz="1200" i="1" u="sng" spc="-15" baseline="-138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1200" i="1" spc="367" baseline="-13888" dirty="0">
                <a:latin typeface="Arial"/>
                <a:cs typeface="Arial"/>
              </a:rPr>
              <a:t> </a:t>
            </a:r>
            <a:r>
              <a:rPr sz="1650" baseline="-37878" dirty="0">
                <a:latin typeface="Tahoma"/>
                <a:cs typeface="Tahoma"/>
              </a:rPr>
              <a:t>=</a:t>
            </a:r>
            <a:r>
              <a:rPr sz="1650" spc="30" baseline="-37878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Variation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explained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70"/>
              </a:spcBef>
              <a:tabLst>
                <a:tab pos="817880" algn="l"/>
              </a:tabLst>
            </a:pPr>
            <a:r>
              <a:rPr sz="1100" i="1" spc="-25" dirty="0">
                <a:latin typeface="Arial"/>
                <a:cs typeface="Arial"/>
              </a:rPr>
              <a:t>SS</a:t>
            </a:r>
            <a:r>
              <a:rPr sz="1200" i="1" spc="-37" baseline="-13888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	</a:t>
            </a:r>
            <a:r>
              <a:rPr sz="1100" dirty="0">
                <a:latin typeface="Tahoma"/>
                <a:cs typeface="Tahoma"/>
              </a:rPr>
              <a:t>Total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5297" y="1394026"/>
            <a:ext cx="2115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Arial"/>
                <a:cs typeface="Arial"/>
              </a:rPr>
              <a:t>Week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1–Introduction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85" dirty="0">
                <a:latin typeface="Arial"/>
                <a:cs typeface="Arial"/>
              </a:rPr>
              <a:t>&amp;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297" y="156541"/>
            <a:ext cx="3362960" cy="6216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4445">
              <a:lnSpc>
                <a:spcPct val="100000"/>
              </a:lnSpc>
              <a:spcBef>
                <a:spcPts val="1080"/>
              </a:spcBef>
            </a:pPr>
            <a:r>
              <a:rPr sz="1400" spc="-50" dirty="0">
                <a:latin typeface="Tahoma"/>
                <a:cs typeface="Tahoma"/>
              </a:rPr>
              <a:t>Measurement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Scales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measure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concepts?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And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why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does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it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matter?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2643" y="891095"/>
            <a:ext cx="3462654" cy="17468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75297" y="2552449"/>
            <a:ext cx="2454910" cy="6515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latin typeface="Tahoma"/>
                <a:cs typeface="Tahoma"/>
              </a:rPr>
              <a:t>(Kellstedt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Whitten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  <a:hlinkClick r:id="rId8" action="ppaction://hlinksldjump"/>
              </a:rPr>
              <a:t>2018,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Chap.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5)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05"/>
              </a:spcBef>
            </a:pP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Discrete: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finite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values.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Continuous: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infinite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 </a:t>
            </a:r>
            <a:r>
              <a:rPr sz="1100" spc="-55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697" y="251405"/>
            <a:ext cx="4236085" cy="2096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330"/>
              </a:spcBef>
            </a:pPr>
            <a:r>
              <a:rPr sz="1400" spc="-20" dirty="0">
                <a:latin typeface="Tahoma"/>
                <a:cs typeface="Tahoma"/>
              </a:rPr>
              <a:t>Population,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sample, parameter, </a:t>
            </a:r>
            <a:r>
              <a:rPr sz="1400" spc="-10" dirty="0">
                <a:latin typeface="Tahoma"/>
                <a:cs typeface="Tahoma"/>
              </a:rPr>
              <a:t>statistic</a:t>
            </a:r>
            <a:endParaRPr sz="14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5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0" dirty="0">
                <a:latin typeface="Arial"/>
                <a:cs typeface="Arial"/>
              </a:rPr>
              <a:t> is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relationship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between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population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sample?</a:t>
            </a:r>
            <a:endParaRPr sz="1100">
              <a:latin typeface="Arial"/>
              <a:cs typeface="Arial"/>
            </a:endParaRPr>
          </a:p>
          <a:p>
            <a:pPr marL="389255" marR="351790" indent="-137160">
              <a:lnSpc>
                <a:spcPct val="102600"/>
              </a:lnSpc>
              <a:spcBef>
                <a:spcPts val="165"/>
              </a:spcBef>
              <a:buFont typeface="Cambria"/>
              <a:buChar char="•"/>
              <a:tabLst>
                <a:tab pos="391160" algn="l"/>
              </a:tabLst>
            </a:pP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Population</a:t>
            </a:r>
            <a:r>
              <a:rPr sz="1100" spc="-20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total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subjects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study” 	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5).</a:t>
            </a:r>
            <a:endParaRPr sz="1100">
              <a:latin typeface="Tahoma"/>
              <a:cs typeface="Tahoma"/>
            </a:endParaRPr>
          </a:p>
          <a:p>
            <a:pPr marL="389255" marR="81280" indent="-137160">
              <a:lnSpc>
                <a:spcPct val="102600"/>
              </a:lnSpc>
              <a:spcBef>
                <a:spcPts val="140"/>
              </a:spcBef>
              <a:buFont typeface="Cambria"/>
              <a:buChar char="•"/>
              <a:tabLst>
                <a:tab pos="391160" algn="l"/>
              </a:tabLst>
            </a:pP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Parameter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“numerical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summary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population”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	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5" dirty="0">
                <a:latin typeface="Tahoma"/>
                <a:cs typeface="Tahoma"/>
              </a:rPr>
              <a:t> 5).</a:t>
            </a:r>
            <a:endParaRPr sz="1100">
              <a:latin typeface="Tahoma"/>
              <a:cs typeface="Tahoma"/>
            </a:endParaRPr>
          </a:p>
          <a:p>
            <a:pPr marL="389255" marR="460375" indent="-137160">
              <a:lnSpc>
                <a:spcPct val="102699"/>
              </a:lnSpc>
              <a:spcBef>
                <a:spcPts val="140"/>
              </a:spcBef>
              <a:buFont typeface="Cambria"/>
              <a:buChar char="•"/>
              <a:tabLst>
                <a:tab pos="391160" algn="l"/>
              </a:tabLst>
            </a:pP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population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 	</a:t>
            </a:r>
            <a:r>
              <a:rPr sz="1100" spc="-25" dirty="0">
                <a:latin typeface="Tahoma"/>
                <a:cs typeface="Tahoma"/>
              </a:rPr>
              <a:t>collects </a:t>
            </a:r>
            <a:r>
              <a:rPr sz="1100" dirty="0">
                <a:latin typeface="Tahoma"/>
                <a:cs typeface="Tahoma"/>
              </a:rPr>
              <a:t>data”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5" dirty="0">
                <a:latin typeface="Tahoma"/>
                <a:cs typeface="Tahoma"/>
              </a:rPr>
              <a:t> 5).</a:t>
            </a:r>
            <a:endParaRPr sz="1100">
              <a:latin typeface="Tahoma"/>
              <a:cs typeface="Tahoma"/>
            </a:endParaRPr>
          </a:p>
          <a:p>
            <a:pPr marL="389255" marR="251460" indent="-137160">
              <a:lnSpc>
                <a:spcPct val="102600"/>
              </a:lnSpc>
              <a:spcBef>
                <a:spcPts val="145"/>
              </a:spcBef>
              <a:buFont typeface="Cambria"/>
              <a:buChar char="•"/>
              <a:tabLst>
                <a:tab pos="39116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numerical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summary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(Agresti 	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5).</a:t>
            </a:r>
            <a:endParaRPr sz="1100">
              <a:latin typeface="Tahoma"/>
              <a:cs typeface="Tahoma"/>
            </a:endParaRPr>
          </a:p>
          <a:p>
            <a:pPr marL="389890" indent="-137160">
              <a:lnSpc>
                <a:spcPct val="100000"/>
              </a:lnSpc>
              <a:spcBef>
                <a:spcPts val="175"/>
              </a:spcBef>
              <a:buFont typeface="Cambria"/>
              <a:buChar char="•"/>
              <a:tabLst>
                <a:tab pos="389890" algn="l"/>
              </a:tabLst>
            </a:pP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Observation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single</a:t>
            </a:r>
            <a:r>
              <a:rPr sz="1100" spc="-25" dirty="0">
                <a:latin typeface="Tahoma"/>
                <a:cs typeface="Tahoma"/>
              </a:rPr>
              <a:t> subject/unit,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dataset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6733" y="2375179"/>
            <a:ext cx="2114550" cy="92392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195" y="276501"/>
            <a:ext cx="4220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Tahoma"/>
                <a:cs typeface="Tahoma"/>
              </a:rPr>
              <a:t>Measures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central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tendency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and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variability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(dispersion)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297" y="961719"/>
            <a:ext cx="18440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describe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variables?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842" y="1171751"/>
            <a:ext cx="3349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90"/>
              </a:spcBef>
              <a:buFont typeface="Cambria"/>
              <a:buChar char="•"/>
              <a:tabLst>
                <a:tab pos="14986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Mean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270" dirty="0">
                <a:latin typeface="Arial"/>
                <a:cs typeface="Arial"/>
              </a:rPr>
              <a:t>y</a:t>
            </a:r>
            <a:r>
              <a:rPr sz="1100" spc="-270" dirty="0">
                <a:latin typeface="Tahoma"/>
                <a:cs typeface="Tahoma"/>
              </a:rPr>
              <a:t>¯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Sum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divided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986" y="1343823"/>
            <a:ext cx="1205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observations,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65" dirty="0">
                <a:latin typeface="Arial"/>
                <a:cs typeface="Arial"/>
              </a:rPr>
              <a:t>y</a:t>
            </a:r>
            <a:r>
              <a:rPr sz="1100" spc="-265" dirty="0">
                <a:latin typeface="Tahoma"/>
                <a:cs typeface="Tahoma"/>
              </a:rPr>
              <a:t>¯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200" u="sng" spc="-75" baseline="312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200" baseline="312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298" y="142892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1789" y="1239912"/>
            <a:ext cx="159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8030" y="1317306"/>
            <a:ext cx="19875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5131" y="1343823"/>
            <a:ext cx="165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442" y="1553856"/>
            <a:ext cx="394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260" indent="-137160">
              <a:lnSpc>
                <a:spcPct val="100000"/>
              </a:lnSpc>
              <a:spcBef>
                <a:spcPts val="90"/>
              </a:spcBef>
              <a:buFont typeface="Cambria"/>
              <a:buChar char="•"/>
              <a:tabLst>
                <a:tab pos="175260" algn="l"/>
              </a:tabLst>
            </a:pP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Variance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200" spc="-37" baseline="27777" dirty="0">
                <a:latin typeface="Tahoma"/>
                <a:cs typeface="Tahoma"/>
              </a:rPr>
              <a:t>2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Sum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deviations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divided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386" y="1725928"/>
            <a:ext cx="3534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(deviation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observed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8947" y="1992311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1592" y="192039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386" y="1933345"/>
            <a:ext cx="2011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value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mean,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i="1" spc="-155" dirty="0">
                <a:latin typeface="Arial"/>
                <a:cs typeface="Arial"/>
              </a:rPr>
              <a:t>y</a:t>
            </a:r>
            <a:r>
              <a:rPr sz="1100" spc="-155" dirty="0">
                <a:latin typeface="Tahoma"/>
                <a:cs typeface="Tahoma"/>
              </a:rPr>
              <a:t>¯),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1600" y="1820175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65" dirty="0">
                <a:latin typeface="Lucida Sans Unicode"/>
                <a:cs typeface="Lucida Sans Unicode"/>
              </a:rPr>
              <a:t>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1600" y="1953024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125" algn="l"/>
              </a:tabLst>
            </a:pPr>
            <a:r>
              <a:rPr sz="600" u="sng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=1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2633" y="1938545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41256" y="1896083"/>
            <a:ext cx="335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50" dirty="0">
                <a:latin typeface="Times New Roman"/>
                <a:cs typeface="Times New Roman"/>
              </a:rPr>
              <a:t>−</a:t>
            </a:r>
            <a:r>
              <a:rPr sz="800" i="1" spc="-50" dirty="0">
                <a:latin typeface="Arial"/>
                <a:cs typeface="Arial"/>
              </a:rPr>
              <a:t>y</a:t>
            </a:r>
            <a:r>
              <a:rPr sz="800" spc="-50" dirty="0">
                <a:latin typeface="Tahoma"/>
                <a:cs typeface="Tahoma"/>
              </a:rPr>
              <a:t>¯)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9725" y="1885663"/>
            <a:ext cx="563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84505" algn="l"/>
              </a:tabLst>
            </a:pPr>
            <a:r>
              <a:rPr sz="900" i="1" spc="-75" baseline="4629" dirty="0">
                <a:latin typeface="Arial"/>
                <a:cs typeface="Arial"/>
              </a:rPr>
              <a:t>n</a:t>
            </a:r>
            <a:r>
              <a:rPr sz="900" i="1" baseline="4629" dirty="0">
                <a:latin typeface="Arial"/>
                <a:cs typeface="Arial"/>
              </a:rPr>
              <a:t>	</a:t>
            </a: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7695" y="2018435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Times New Roman"/>
                <a:cs typeface="Times New Roman"/>
              </a:rPr>
              <a:t>−</a:t>
            </a:r>
            <a:r>
              <a:rPr sz="800" spc="-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3842" y="2127553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•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5086" y="2314016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7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2386" y="2143377"/>
            <a:ext cx="3742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Standard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Deviation: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units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taking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root,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2386" y="2367647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1001" y="2194812"/>
            <a:ext cx="151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20" dirty="0">
                <a:latin typeface="Lucida Sans Unicode"/>
                <a:cs typeface="Lucida Sans Unicode"/>
              </a:rPr>
              <a:t>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2246" y="2343289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2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9335" y="2254477"/>
            <a:ext cx="231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175" dirty="0">
                <a:latin typeface="Lucida Sans Unicode"/>
                <a:cs typeface="Lucida Sans Unicode"/>
              </a:rPr>
              <a:t>Σ</a:t>
            </a:r>
            <a:r>
              <a:rPr sz="900" i="1" spc="262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295768" y="2372860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4391" y="2330398"/>
            <a:ext cx="335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50" dirty="0">
                <a:latin typeface="Times New Roman"/>
                <a:cs typeface="Times New Roman"/>
              </a:rPr>
              <a:t>−</a:t>
            </a:r>
            <a:r>
              <a:rPr sz="800" i="1" spc="-50" dirty="0">
                <a:latin typeface="Arial"/>
                <a:cs typeface="Arial"/>
              </a:rPr>
              <a:t>y</a:t>
            </a:r>
            <a:r>
              <a:rPr sz="800" spc="-50" dirty="0">
                <a:latin typeface="Tahoma"/>
                <a:cs typeface="Tahoma"/>
              </a:rPr>
              <a:t>¯)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14932" y="23268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4735" y="2387338"/>
            <a:ext cx="632460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15"/>
              </a:lnSpc>
              <a:spcBef>
                <a:spcPts val="95"/>
              </a:spcBef>
              <a:tabLst>
                <a:tab pos="606425" algn="l"/>
              </a:tabLst>
            </a:pPr>
            <a:r>
              <a:rPr sz="600" u="sng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=1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600">
              <a:latin typeface="Tahoma"/>
              <a:cs typeface="Tahoma"/>
            </a:endParaRPr>
          </a:p>
          <a:p>
            <a:pPr algn="ctr">
              <a:lnSpc>
                <a:spcPts val="855"/>
              </a:lnSpc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Times New Roman"/>
                <a:cs typeface="Times New Roman"/>
              </a:rPr>
              <a:t>−</a:t>
            </a:r>
            <a:r>
              <a:rPr sz="800" spc="-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087" y="276501"/>
            <a:ext cx="3855720" cy="9950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002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Tahoma"/>
                <a:cs typeface="Tahoma"/>
              </a:rPr>
              <a:t>Distributions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and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probability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distributions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9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probability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distribution?</a:t>
            </a:r>
            <a:endParaRPr sz="1100">
              <a:latin typeface="Arial"/>
              <a:cs typeface="Arial"/>
            </a:endParaRPr>
          </a:p>
          <a:p>
            <a:pPr marL="266700" marR="30480" indent="-137160">
              <a:lnSpc>
                <a:spcPct val="102699"/>
              </a:lnSpc>
              <a:spcBef>
                <a:spcPts val="295"/>
              </a:spcBef>
              <a:buFont typeface="Cambria"/>
              <a:buChar char="•"/>
              <a:tabLst>
                <a:tab pos="268605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Probability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distribution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“lists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outcomes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 	</a:t>
            </a:r>
            <a:r>
              <a:rPr sz="1100" spc="-20" dirty="0">
                <a:latin typeface="Tahoma"/>
                <a:cs typeface="Tahoma"/>
              </a:rPr>
              <a:t>probabilities”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75).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5308" y="1316075"/>
            <a:ext cx="2057400" cy="17081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1178" y="276501"/>
            <a:ext cx="1605915" cy="766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Sampling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distribution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Tahoma"/>
                <a:cs typeface="Tahoma"/>
              </a:rPr>
              <a:t>theoretically...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7773" y="1041615"/>
            <a:ext cx="3652520" cy="1752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29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01178" y="276501"/>
            <a:ext cx="1605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Sampling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distribution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497" y="985759"/>
            <a:ext cx="4107815" cy="1516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sampling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distribution?</a:t>
            </a:r>
            <a:endParaRPr sz="1100">
              <a:latin typeface="Arial"/>
              <a:cs typeface="Arial"/>
            </a:endParaRPr>
          </a:p>
          <a:p>
            <a:pPr marL="338455" marR="685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40360" algn="l"/>
              </a:tabLst>
            </a:pP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Sampling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distribution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“A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sampling</a:t>
            </a:r>
            <a:r>
              <a:rPr sz="1100" spc="-20" dirty="0">
                <a:latin typeface="Tahoma"/>
                <a:cs typeface="Tahoma"/>
              </a:rPr>
              <a:t> distribution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	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probability </a:t>
            </a:r>
            <a:r>
              <a:rPr sz="1100" spc="-20" dirty="0">
                <a:latin typeface="Tahoma"/>
                <a:cs typeface="Tahoma"/>
              </a:rPr>
              <a:t>distribution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specifies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the 	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take”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45" dirty="0">
                <a:latin typeface="Tahoma"/>
                <a:cs typeface="Tahoma"/>
              </a:rPr>
              <a:t> 	</a:t>
            </a:r>
            <a:r>
              <a:rPr sz="1100" spc="-20" dirty="0">
                <a:latin typeface="Tahoma"/>
                <a:cs typeface="Tahoma"/>
              </a:rPr>
              <a:t>87).</a:t>
            </a:r>
            <a:endParaRPr sz="1100">
              <a:latin typeface="Tahoma"/>
              <a:cs typeface="Tahoma"/>
            </a:endParaRPr>
          </a:p>
          <a:p>
            <a:pPr marL="338455" marR="22479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40360" algn="l"/>
              </a:tabLst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other </a:t>
            </a:r>
            <a:r>
              <a:rPr sz="1100" spc="-65" dirty="0">
                <a:latin typeface="Tahoma"/>
                <a:cs typeface="Tahoma"/>
              </a:rPr>
              <a:t>words,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distribution 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rather 	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What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 </a:t>
            </a:r>
            <a:r>
              <a:rPr sz="1100" spc="-2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i="1" spc="-280" dirty="0">
                <a:latin typeface="Arial"/>
                <a:cs typeface="Arial"/>
              </a:rPr>
              <a:t>Y</a:t>
            </a:r>
            <a:r>
              <a:rPr sz="1650" spc="-419" baseline="12626" dirty="0">
                <a:latin typeface="Tahoma"/>
                <a:cs typeface="Tahoma"/>
              </a:rPr>
              <a:t>¯</a:t>
            </a:r>
            <a:r>
              <a:rPr sz="1650" spc="112" baseline="12626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0</a:t>
            </a:r>
            <a:r>
              <a:rPr sz="1100" i="1" spc="-20" dirty="0">
                <a:latin typeface="Arial"/>
                <a:cs typeface="Arial"/>
              </a:rPr>
              <a:t>.</a:t>
            </a:r>
            <a:r>
              <a:rPr sz="1100" spc="-20" dirty="0">
                <a:latin typeface="Tahoma"/>
                <a:cs typeface="Tahoma"/>
              </a:rPr>
              <a:t>5,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20" dirty="0">
                <a:latin typeface="Tahoma"/>
                <a:cs typeface="Tahoma"/>
              </a:rPr>
              <a:t> what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3?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418488" y="276501"/>
            <a:ext cx="177165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Linear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regression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model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297" y="1498840"/>
            <a:ext cx="37242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linear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regression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model?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we </a:t>
            </a:r>
            <a:r>
              <a:rPr sz="1100" i="1" spc="-10" dirty="0">
                <a:latin typeface="Arial"/>
                <a:cs typeface="Arial"/>
              </a:rPr>
              <a:t>make?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01178" y="276501"/>
            <a:ext cx="1605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Sampling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distribution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497" y="1051519"/>
            <a:ext cx="4149090" cy="13442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Why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this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important?</a:t>
            </a:r>
            <a:endParaRPr sz="1100">
              <a:latin typeface="Arial"/>
              <a:cs typeface="Arial"/>
            </a:endParaRPr>
          </a:p>
          <a:p>
            <a:pPr marL="338455" marR="558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4036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corresponding</a:t>
            </a:r>
            <a:r>
              <a:rPr sz="1100" spc="-30" dirty="0">
                <a:latin typeface="Tahoma"/>
                <a:cs typeface="Tahoma"/>
              </a:rPr>
              <a:t> probability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“helps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</a:t>
            </a:r>
            <a:r>
              <a:rPr sz="1100" spc="-30" dirty="0">
                <a:latin typeface="Tahoma"/>
                <a:cs typeface="Tahoma"/>
              </a:rPr>
              <a:t> predict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close 	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falls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estimates”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 </a:t>
            </a:r>
            <a:r>
              <a:rPr sz="1100" spc="-25" dirty="0">
                <a:latin typeface="Tahoma"/>
                <a:cs typeface="Tahoma"/>
              </a:rPr>
              <a:t>and 	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87).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close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70" dirty="0">
                <a:latin typeface="Arial"/>
                <a:cs typeface="Arial"/>
              </a:rPr>
              <a:t>y</a:t>
            </a:r>
            <a:r>
              <a:rPr sz="1100" spc="-270" dirty="0">
                <a:latin typeface="Tahoma"/>
                <a:cs typeface="Tahoma"/>
              </a:rPr>
              <a:t>¯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µ</a:t>
            </a:r>
            <a:r>
              <a:rPr sz="1100" spc="-25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338455" marR="164465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40360" algn="l"/>
              </a:tabLst>
            </a:pPr>
            <a:r>
              <a:rPr sz="1100" spc="-20" dirty="0">
                <a:latin typeface="Tahoma"/>
                <a:cs typeface="Tahoma"/>
              </a:rPr>
              <a:t>Usually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sample/one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Point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estimate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	</a:t>
            </a:r>
            <a:r>
              <a:rPr sz="1100" spc="-35" dirty="0">
                <a:latin typeface="Tahoma"/>
                <a:cs typeface="Tahoma"/>
              </a:rPr>
              <a:t>single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guess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value” 	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107).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101" y="276501"/>
            <a:ext cx="309308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sampling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distribution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mean,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i="1" spc="-600" dirty="0">
                <a:latin typeface="Franklin Gothic Medium"/>
                <a:cs typeface="Franklin Gothic Medium"/>
              </a:rPr>
              <a:t>y</a:t>
            </a:r>
            <a:r>
              <a:rPr sz="1400" spc="-60" dirty="0">
                <a:latin typeface="Tahoma"/>
                <a:cs typeface="Tahoma"/>
              </a:rPr>
              <a:t>¯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442" y="1045818"/>
            <a:ext cx="396938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4625" marR="125730" indent="-137160">
              <a:lnSpc>
                <a:spcPct val="102600"/>
              </a:lnSpc>
              <a:spcBef>
                <a:spcPts val="55"/>
              </a:spcBef>
              <a:buFont typeface="Cambria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“If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repeatedly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run,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mean 	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equal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population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35" dirty="0">
                <a:latin typeface="Arial"/>
                <a:cs typeface="Arial"/>
              </a:rPr>
              <a:t>µ</a:t>
            </a:r>
            <a:r>
              <a:rPr sz="1100" spc="35" dirty="0">
                <a:latin typeface="Tahoma"/>
                <a:cs typeface="Tahoma"/>
              </a:rPr>
              <a:t>” 	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90).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sampling 	</a:t>
            </a:r>
            <a:r>
              <a:rPr sz="1100" spc="-20" dirty="0">
                <a:latin typeface="Tahoma"/>
                <a:cs typeface="Tahoma"/>
              </a:rPr>
              <a:t>distribution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265" dirty="0">
                <a:latin typeface="Arial"/>
                <a:cs typeface="Arial"/>
              </a:rPr>
              <a:t>y</a:t>
            </a:r>
            <a:r>
              <a:rPr sz="1100" spc="-265" dirty="0">
                <a:latin typeface="Tahoma"/>
                <a:cs typeface="Tahoma"/>
              </a:rPr>
              <a:t>¯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equals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population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mean,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hence,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µ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-295" dirty="0">
                <a:latin typeface="Arial"/>
                <a:cs typeface="Arial"/>
              </a:rPr>
              <a:t>y</a:t>
            </a:r>
            <a:r>
              <a:rPr sz="1100" spc="-295" dirty="0">
                <a:latin typeface="Tahoma"/>
                <a:cs typeface="Tahoma"/>
              </a:rPr>
              <a:t>¯</a:t>
            </a:r>
            <a:endParaRPr sz="1100">
              <a:latin typeface="Tahoma"/>
              <a:cs typeface="Tahoma"/>
            </a:endParaRPr>
          </a:p>
          <a:p>
            <a:pPr marL="174625" marR="304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176530" algn="l"/>
              </a:tabLst>
            </a:pPr>
            <a:r>
              <a:rPr sz="1100" dirty="0">
                <a:latin typeface="Tahoma"/>
                <a:cs typeface="Tahoma"/>
              </a:rPr>
              <a:t>“The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how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270" dirty="0">
                <a:latin typeface="Arial"/>
                <a:cs typeface="Arial"/>
              </a:rPr>
              <a:t>y</a:t>
            </a:r>
            <a:r>
              <a:rPr sz="1100" spc="-270" dirty="0">
                <a:latin typeface="Tahoma"/>
                <a:cs typeface="Tahoma"/>
              </a:rPr>
              <a:t>¯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varies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sample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	sample”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90).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5" dirty="0">
                <a:latin typeface="Tahoma"/>
                <a:cs typeface="Tahoma"/>
              </a:rPr>
              <a:t> 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1669" y="2174327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0" dirty="0">
                <a:latin typeface="Arial"/>
                <a:cs typeface="Arial"/>
              </a:rPr>
              <a:t>y</a:t>
            </a:r>
            <a:r>
              <a:rPr sz="800" spc="-160" dirty="0">
                <a:latin typeface="Tahoma"/>
                <a:cs typeface="Tahoma"/>
              </a:rPr>
              <a:t>¯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386" y="2116225"/>
            <a:ext cx="303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10" dirty="0">
                <a:latin typeface="Tahoma"/>
                <a:cs typeface="Tahoma"/>
              </a:rPr>
              <a:t> on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deviation,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hence,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σ</a:t>
            </a:r>
            <a:r>
              <a:rPr sz="1100" i="1" spc="44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9390" y="2099004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Trebuchet MS"/>
                <a:cs typeface="Trebuchet MS"/>
              </a:rPr>
              <a:t>σ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31222" y="223283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8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18522" y="2136342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0846" y="2247976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1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08146" y="221001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13842" y="2342501"/>
            <a:ext cx="1372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90"/>
              </a:spcBef>
              <a:buFont typeface="Cambria"/>
              <a:buChar char="•"/>
              <a:tabLst>
                <a:tab pos="149860" algn="l"/>
              </a:tabLst>
            </a:pPr>
            <a:r>
              <a:rPr sz="1100" i="1" dirty="0">
                <a:latin typeface="Arial"/>
                <a:cs typeface="Arial"/>
              </a:rPr>
              <a:t>Why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does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this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work?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1475" y="276501"/>
            <a:ext cx="1725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Central </a:t>
            </a:r>
            <a:r>
              <a:rPr sz="1400" dirty="0">
                <a:latin typeface="Tahoma"/>
                <a:cs typeface="Tahoma"/>
              </a:rPr>
              <a:t>Limit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897" y="514221"/>
            <a:ext cx="4039870" cy="610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Central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Limit</a:t>
            </a:r>
            <a:r>
              <a:rPr sz="1100" i="1" spc="-10" dirty="0">
                <a:latin typeface="Arial"/>
                <a:cs typeface="Arial"/>
              </a:rPr>
              <a:t> Theorem?</a:t>
            </a:r>
            <a:endParaRPr sz="1100">
              <a:latin typeface="Arial"/>
              <a:cs typeface="Arial"/>
            </a:endParaRPr>
          </a:p>
          <a:p>
            <a:pPr marL="314960" marR="30480" indent="-128270" algn="just">
              <a:lnSpc>
                <a:spcPct val="101499"/>
              </a:lnSpc>
              <a:spcBef>
                <a:spcPts val="10"/>
              </a:spcBef>
              <a:buFont typeface="Lucida Sans Unicode"/>
              <a:buChar char="•"/>
              <a:tabLst>
                <a:tab pos="314960" algn="l"/>
              </a:tabLst>
            </a:pPr>
            <a:r>
              <a:rPr sz="900" dirty="0">
                <a:latin typeface="Tahoma"/>
                <a:cs typeface="Tahoma"/>
              </a:rPr>
              <a:t>“For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random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sampling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with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large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sample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size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sampling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distribution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sample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mean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330" dirty="0">
                <a:latin typeface="Arial"/>
                <a:cs typeface="Arial"/>
              </a:rPr>
              <a:t>y</a:t>
            </a:r>
            <a:r>
              <a:rPr sz="900" spc="-330" dirty="0">
                <a:latin typeface="Tahoma"/>
                <a:cs typeface="Tahoma"/>
              </a:rPr>
              <a:t>¯</a:t>
            </a:r>
            <a:r>
              <a:rPr sz="900" spc="254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approximately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normal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distribution”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(Agresti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Finlay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93).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→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Tahoma"/>
                <a:cs typeface="Tahoma"/>
              </a:rPr>
              <a:t>regardless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population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distribution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3835" y="1192365"/>
            <a:ext cx="2078037" cy="2011362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1475" y="276501"/>
            <a:ext cx="1725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Central </a:t>
            </a:r>
            <a:r>
              <a:rPr sz="1400" dirty="0">
                <a:latin typeface="Tahoma"/>
                <a:cs typeface="Tahoma"/>
              </a:rPr>
              <a:t>Limit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897" y="608034"/>
            <a:ext cx="3871595" cy="6858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Central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Limit</a:t>
            </a:r>
            <a:r>
              <a:rPr sz="1100" i="1" spc="-10" dirty="0">
                <a:latin typeface="Arial"/>
                <a:cs typeface="Arial"/>
              </a:rPr>
              <a:t> Theorem?</a:t>
            </a:r>
            <a:endParaRPr sz="1100">
              <a:latin typeface="Arial"/>
              <a:cs typeface="Arial"/>
            </a:endParaRPr>
          </a:p>
          <a:p>
            <a:pPr marL="314960" marR="30480" indent="-128270" algn="just">
              <a:lnSpc>
                <a:spcPct val="101499"/>
              </a:lnSpc>
              <a:spcBef>
                <a:spcPts val="259"/>
              </a:spcBef>
              <a:buFont typeface="Lucida Sans Unicode"/>
              <a:buChar char="•"/>
              <a:tabLst>
                <a:tab pos="314960" algn="l"/>
              </a:tabLst>
            </a:pPr>
            <a:r>
              <a:rPr sz="900" dirty="0">
                <a:latin typeface="Tahoma"/>
                <a:cs typeface="Tahoma"/>
              </a:rPr>
              <a:t>“Knowing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sampling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distribution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spc="-330" dirty="0">
                <a:latin typeface="Arial"/>
                <a:cs typeface="Arial"/>
              </a:rPr>
              <a:t>y</a:t>
            </a:r>
            <a:r>
              <a:rPr sz="900" spc="-330" dirty="0">
                <a:latin typeface="Tahoma"/>
                <a:cs typeface="Tahoma"/>
              </a:rPr>
              <a:t>¯</a:t>
            </a:r>
            <a:r>
              <a:rPr sz="900" spc="2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approximated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a </a:t>
            </a:r>
            <a:r>
              <a:rPr sz="900" spc="-10" dirty="0">
                <a:latin typeface="Tahoma"/>
                <a:cs typeface="Tahoma"/>
              </a:rPr>
              <a:t>normal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distribution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helps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us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find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probabilities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possible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values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i="1" spc="-114" dirty="0">
                <a:latin typeface="Arial"/>
                <a:cs typeface="Arial"/>
              </a:rPr>
              <a:t>y</a:t>
            </a:r>
            <a:r>
              <a:rPr sz="900" spc="-114" dirty="0">
                <a:latin typeface="Tahoma"/>
                <a:cs typeface="Tahoma"/>
              </a:rPr>
              <a:t>¯</a:t>
            </a:r>
            <a:r>
              <a:rPr sz="900" dirty="0">
                <a:latin typeface="Tahoma"/>
                <a:cs typeface="Tahoma"/>
              </a:rPr>
              <a:t> (Agresti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Finlay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94).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→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key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inferential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statistics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4243" y="1337106"/>
            <a:ext cx="3459479" cy="175640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497" y="276501"/>
            <a:ext cx="4093210" cy="1457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405" algn="ctr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Tahoma"/>
                <a:cs typeface="Tahoma"/>
              </a:rPr>
              <a:t>Confidence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intervals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are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confidence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intervals?</a:t>
            </a:r>
            <a:endParaRPr sz="1100" dirty="0">
              <a:latin typeface="Arial"/>
              <a:cs typeface="Arial"/>
            </a:endParaRPr>
          </a:p>
          <a:p>
            <a:pPr marL="338455" marR="431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40360" algn="l"/>
              </a:tabLst>
            </a:pP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Confidence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interval</a:t>
            </a:r>
            <a:r>
              <a:rPr sz="1100" spc="-25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“an</a:t>
            </a:r>
            <a:r>
              <a:rPr sz="1100" spc="-25" dirty="0">
                <a:latin typeface="Tahoma"/>
                <a:cs typeface="Tahoma"/>
              </a:rPr>
              <a:t> interval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around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point 	</a:t>
            </a:r>
            <a:r>
              <a:rPr sz="1100" spc="-35" dirty="0">
                <a:latin typeface="Tahoma"/>
                <a:cs typeface="Tahoma"/>
              </a:rPr>
              <a:t>estimate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believe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parameter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(Agresti 	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110).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 </a:t>
            </a:r>
            <a:r>
              <a:rPr sz="1100" spc="229" dirty="0">
                <a:latin typeface="Cambria"/>
                <a:cs typeface="Cambria"/>
              </a:rPr>
              <a:t>±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Margin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error</a:t>
            </a:r>
            <a:endParaRPr sz="1100" dirty="0">
              <a:latin typeface="Tahoma"/>
              <a:cs typeface="Tahoma"/>
            </a:endParaRPr>
          </a:p>
          <a:p>
            <a:pPr marL="339090" indent="-137160">
              <a:lnSpc>
                <a:spcPct val="100000"/>
              </a:lnSpc>
              <a:spcBef>
                <a:spcPts val="335"/>
              </a:spcBef>
              <a:buFont typeface="Cambria"/>
              <a:buChar char="•"/>
              <a:tabLst>
                <a:tab pos="339090" algn="l"/>
              </a:tabLst>
            </a:pP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Confidence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level</a:t>
            </a:r>
            <a:r>
              <a:rPr sz="1100" spc="-20" dirty="0">
                <a:latin typeface="Tahoma"/>
                <a:cs typeface="Tahoma"/>
              </a:rPr>
              <a:t>:“The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produces</a:t>
            </a:r>
            <a:r>
              <a:rPr sz="1100" spc="-25" dirty="0">
                <a:latin typeface="Tahoma"/>
                <a:cs typeface="Tahoma"/>
              </a:rPr>
              <a:t> an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842" y="208028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•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1758" y="2154198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0" dirty="0">
                <a:latin typeface="Arial"/>
                <a:cs typeface="Arial"/>
              </a:rPr>
              <a:t>y</a:t>
            </a:r>
            <a:r>
              <a:rPr sz="800" spc="-160" dirty="0">
                <a:latin typeface="Tahoma"/>
                <a:cs typeface="Tahoma"/>
              </a:rPr>
              <a:t>¯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386" y="2096095"/>
            <a:ext cx="3188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Margin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error,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σ</a:t>
            </a:r>
            <a:r>
              <a:rPr sz="1100" i="1" spc="4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386" y="1713990"/>
            <a:ext cx="3354070" cy="5118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interval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parameter”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(usually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0.95, </a:t>
            </a:r>
            <a:r>
              <a:rPr sz="1100" spc="-30" dirty="0">
                <a:latin typeface="Tahoma"/>
                <a:cs typeface="Tahoma"/>
              </a:rPr>
              <a:t>0.99)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110).</a:t>
            </a:r>
            <a:endParaRPr sz="1100" dirty="0">
              <a:latin typeface="Tahoma"/>
              <a:cs typeface="Tahoma"/>
            </a:endParaRPr>
          </a:p>
          <a:p>
            <a:pPr marR="14604" algn="r">
              <a:lnSpc>
                <a:spcPct val="100000"/>
              </a:lnSpc>
              <a:spcBef>
                <a:spcPts val="204"/>
              </a:spcBef>
            </a:pPr>
            <a:r>
              <a:rPr sz="800" i="1" spc="-50" dirty="0">
                <a:latin typeface="Trebuchet MS"/>
                <a:cs typeface="Trebuchet MS"/>
              </a:rPr>
              <a:t>σ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1310" y="221270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8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68610" y="2116212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70934" y="2227846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21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58234" y="218988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5742" y="2248329"/>
            <a:ext cx="374650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117).</a:t>
            </a:r>
            <a:endParaRPr sz="1100" dirty="0">
              <a:latin typeface="Tahoma"/>
              <a:cs typeface="Tahoma"/>
            </a:endParaRPr>
          </a:p>
          <a:p>
            <a:pPr marL="187960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187960" algn="l"/>
              </a:tabLst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example,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95%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confidence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level,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margin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Cambria"/>
                <a:cs typeface="Cambria"/>
              </a:rPr>
              <a:t>±</a:t>
            </a:r>
            <a:r>
              <a:rPr sz="1100" spc="-40" dirty="0">
                <a:latin typeface="Tahoma"/>
                <a:cs typeface="Tahoma"/>
              </a:rPr>
              <a:t>1.96</a:t>
            </a:r>
            <a:r>
              <a:rPr sz="1100" i="1" spc="-40" dirty="0">
                <a:latin typeface="Arial"/>
                <a:cs typeface="Arial"/>
              </a:rPr>
              <a:t>σ</a:t>
            </a:r>
            <a:r>
              <a:rPr sz="1200" i="1" spc="-60" baseline="-10416" dirty="0">
                <a:latin typeface="Arial"/>
                <a:cs typeface="Arial"/>
              </a:rPr>
              <a:t>y</a:t>
            </a:r>
            <a:r>
              <a:rPr sz="1200" spc="-60" baseline="-10416" dirty="0">
                <a:latin typeface="Tahoma"/>
                <a:cs typeface="Tahoma"/>
              </a:rPr>
              <a:t>¯</a:t>
            </a:r>
            <a:r>
              <a:rPr sz="1200" spc="120" baseline="-10416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(have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look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normal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distribution).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5297" y="1383257"/>
            <a:ext cx="3562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Arial"/>
                <a:cs typeface="Arial"/>
              </a:rPr>
              <a:t>Week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2–Hypothesis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testing,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experiments,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difference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means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4308" y="276501"/>
            <a:ext cx="261937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Null-</a:t>
            </a:r>
            <a:r>
              <a:rPr sz="1400" spc="-40" dirty="0">
                <a:latin typeface="Tahoma"/>
                <a:cs typeface="Tahoma"/>
              </a:rPr>
              <a:t>hypothesis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significance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testing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8835" y="1027925"/>
            <a:ext cx="3705860" cy="175768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75297" y="2817455"/>
            <a:ext cx="1802764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</a:t>
            </a:r>
            <a:endParaRPr lang="en-US" sz="11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 err="1">
                <a:latin typeface="Tahoma"/>
                <a:cs typeface="Tahoma"/>
              </a:rPr>
              <a:t>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8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147)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6830" y="276501"/>
            <a:ext cx="2694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Significance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test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mean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(t-</a:t>
            </a:r>
            <a:r>
              <a:rPr sz="1400" spc="-10" dirty="0">
                <a:latin typeface="Tahoma"/>
                <a:cs typeface="Tahoma"/>
              </a:rPr>
              <a:t>test)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801" y="582536"/>
            <a:ext cx="3012440" cy="24333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75297" y="3113226"/>
            <a:ext cx="18027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8" action="ppaction://hlinksldjump"/>
              </a:rPr>
              <a:t>2009,</a:t>
            </a:r>
            <a:r>
              <a:rPr sz="1100" spc="-20" dirty="0">
                <a:latin typeface="Tahoma"/>
                <a:cs typeface="Tahoma"/>
              </a:rPr>
              <a:t> 155)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097" y="276501"/>
            <a:ext cx="4124325" cy="2054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Significance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test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difference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means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(t-</a:t>
            </a:r>
            <a:r>
              <a:rPr sz="1400" spc="-10" dirty="0">
                <a:latin typeface="Tahoma"/>
                <a:cs typeface="Tahoma"/>
              </a:rPr>
              <a:t>test)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0" dirty="0">
                <a:latin typeface="Arial"/>
                <a:cs typeface="Arial"/>
              </a:rPr>
              <a:t> is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t-test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for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difference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</a:t>
            </a:r>
            <a:r>
              <a:rPr sz="1100" i="1" spc="-10" dirty="0">
                <a:latin typeface="Arial"/>
                <a:cs typeface="Arial"/>
              </a:rPr>
              <a:t> means?</a:t>
            </a:r>
            <a:endParaRPr sz="1100">
              <a:latin typeface="Arial"/>
              <a:cs typeface="Arial"/>
            </a:endParaRPr>
          </a:p>
          <a:p>
            <a:pPr marL="363855" marR="812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6576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Null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alternative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hypothesis: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(Step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two 	</a:t>
            </a:r>
            <a:r>
              <a:rPr sz="1100" spc="-55" dirty="0">
                <a:latin typeface="Tahoma"/>
                <a:cs typeface="Tahoma"/>
              </a:rPr>
              <a:t>groups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identical,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1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2</a:t>
            </a:r>
            <a:r>
              <a:rPr sz="1200" spc="240" baseline="-10416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1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2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100" dirty="0">
                <a:latin typeface="Tahoma"/>
                <a:cs typeface="Tahoma"/>
              </a:rPr>
              <a:t>),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	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groups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1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35" dirty="0">
                <a:latin typeface="Arial"/>
                <a:cs typeface="Arial"/>
              </a:rPr>
              <a:t>y</a:t>
            </a:r>
            <a:r>
              <a:rPr sz="1100" spc="-235" dirty="0">
                <a:latin typeface="Tahoma"/>
                <a:cs typeface="Tahoma"/>
              </a:rPr>
              <a:t>¯</a:t>
            </a:r>
            <a:r>
              <a:rPr sz="1200" spc="-352" baseline="-10416" dirty="0">
                <a:latin typeface="Tahoma"/>
                <a:cs typeface="Tahoma"/>
              </a:rPr>
              <a:t>2</a:t>
            </a:r>
            <a:r>
              <a:rPr sz="1200" spc="240" baseline="-10416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H</a:t>
            </a:r>
            <a:r>
              <a:rPr sz="1200" i="1" spc="-30" baseline="-10416" dirty="0">
                <a:latin typeface="Arial"/>
                <a:cs typeface="Arial"/>
              </a:rPr>
              <a:t>a</a:t>
            </a:r>
            <a:r>
              <a:rPr sz="1100" spc="-2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63855" marR="286385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6576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Test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statistics: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(Step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3)</a:t>
            </a:r>
            <a:r>
              <a:rPr sz="1100" spc="-40" dirty="0">
                <a:latin typeface="Tahoma"/>
                <a:cs typeface="Tahoma"/>
              </a:rPr>
              <a:t> “measures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standard 	</a:t>
            </a:r>
            <a:r>
              <a:rPr sz="1100" spc="-60" dirty="0">
                <a:latin typeface="Tahoma"/>
                <a:cs typeface="Tahoma"/>
              </a:rPr>
              <a:t>errors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estimate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200" spc="157" baseline="-10416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value”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	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192).</a:t>
            </a:r>
            <a:endParaRPr sz="1100">
              <a:latin typeface="Tahoma"/>
              <a:cs typeface="Tahoma"/>
            </a:endParaRPr>
          </a:p>
          <a:p>
            <a:pPr marL="365760">
              <a:lnSpc>
                <a:spcPts val="1160"/>
              </a:lnSpc>
            </a:pPr>
            <a:r>
              <a:rPr sz="1650" i="1" spc="135" baseline="-25252" dirty="0">
                <a:latin typeface="Arial"/>
                <a:cs typeface="Arial"/>
              </a:rPr>
              <a:t>t</a:t>
            </a:r>
            <a:r>
              <a:rPr sz="1650" i="1" spc="104" baseline="-25252" dirty="0">
                <a:latin typeface="Arial"/>
                <a:cs typeface="Arial"/>
              </a:rPr>
              <a:t> </a:t>
            </a:r>
            <a:r>
              <a:rPr sz="1650" baseline="-25252" dirty="0">
                <a:latin typeface="Tahoma"/>
                <a:cs typeface="Tahoma"/>
              </a:rPr>
              <a:t>=</a:t>
            </a:r>
            <a:r>
              <a:rPr sz="1650" spc="112" baseline="-25252" dirty="0">
                <a:latin typeface="Tahoma"/>
                <a:cs typeface="Tahoma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Estimate</a:t>
            </a:r>
            <a:r>
              <a:rPr sz="8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800" i="1" u="sng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r>
              <a:rPr sz="80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Null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hypothesis</a:t>
            </a:r>
            <a:r>
              <a:rPr sz="800" i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</a:t>
            </a:r>
            <a:r>
              <a:rPr sz="8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800" i="1" u="sng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3695" y="2287306"/>
            <a:ext cx="1215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Standard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error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of</a:t>
            </a:r>
            <a:r>
              <a:rPr sz="800" i="1" spc="10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estimate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5042" y="2602712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5">
                <a:moveTo>
                  <a:pt x="0" y="0"/>
                </a:moveTo>
                <a:lnTo>
                  <a:pt x="4971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2875" y="2571202"/>
            <a:ext cx="114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Arial"/>
                <a:cs typeface="Arial"/>
              </a:rPr>
              <a:t>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986" y="2417850"/>
            <a:ext cx="1031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35" baseline="-27777" dirty="0">
                <a:latin typeface="Arial"/>
                <a:cs typeface="Arial"/>
              </a:rPr>
              <a:t>t</a:t>
            </a:r>
            <a:r>
              <a:rPr sz="1650" i="1" spc="142" baseline="-27777" dirty="0">
                <a:latin typeface="Arial"/>
                <a:cs typeface="Arial"/>
              </a:rPr>
              <a:t> </a:t>
            </a:r>
            <a:r>
              <a:rPr sz="1650" baseline="-27777" dirty="0">
                <a:latin typeface="Tahoma"/>
                <a:cs typeface="Tahoma"/>
              </a:rPr>
              <a:t>=</a:t>
            </a:r>
            <a:r>
              <a:rPr sz="1650" spc="150" baseline="-27777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(</a:t>
            </a:r>
            <a:r>
              <a:rPr sz="800" i="1" spc="-60" dirty="0">
                <a:latin typeface="Arial"/>
                <a:cs typeface="Arial"/>
              </a:rPr>
              <a:t>y</a:t>
            </a:r>
            <a:r>
              <a:rPr sz="800" spc="-60" dirty="0">
                <a:latin typeface="Tahoma"/>
                <a:cs typeface="Tahoma"/>
              </a:rPr>
              <a:t>¯</a:t>
            </a:r>
            <a:r>
              <a:rPr sz="900" spc="-89" baseline="-9259" dirty="0">
                <a:latin typeface="Tahoma"/>
                <a:cs typeface="Tahoma"/>
              </a:rPr>
              <a:t>1</a:t>
            </a:r>
            <a:r>
              <a:rPr sz="800" i="1" spc="-60" dirty="0">
                <a:latin typeface="Times New Roman"/>
                <a:cs typeface="Times New Roman"/>
              </a:rPr>
              <a:t>−</a:t>
            </a:r>
            <a:r>
              <a:rPr sz="800" i="1" spc="-60" dirty="0">
                <a:latin typeface="Arial"/>
                <a:cs typeface="Arial"/>
              </a:rPr>
              <a:t>y</a:t>
            </a:r>
            <a:r>
              <a:rPr sz="800" spc="-60" dirty="0">
                <a:latin typeface="Tahoma"/>
                <a:cs typeface="Tahoma"/>
              </a:rPr>
              <a:t>¯</a:t>
            </a:r>
            <a:r>
              <a:rPr sz="900" spc="-89" baseline="-9259" dirty="0">
                <a:latin typeface="Tahoma"/>
                <a:cs typeface="Tahoma"/>
              </a:rPr>
              <a:t>2</a:t>
            </a:r>
            <a:r>
              <a:rPr sz="800" spc="-60" dirty="0">
                <a:latin typeface="Tahoma"/>
                <a:cs typeface="Tahoma"/>
              </a:rPr>
              <a:t>)</a:t>
            </a:r>
            <a:r>
              <a:rPr sz="800" i="1" spc="-60" dirty="0">
                <a:latin typeface="Times New Roman"/>
                <a:cs typeface="Times New Roman"/>
              </a:rPr>
              <a:t>−</a:t>
            </a:r>
            <a:r>
              <a:rPr sz="800" spc="-60" dirty="0">
                <a:latin typeface="Tahoma"/>
                <a:cs typeface="Tahoma"/>
              </a:rPr>
              <a:t>0</a:t>
            </a:r>
            <a:r>
              <a:rPr sz="800" spc="-130" dirty="0">
                <a:latin typeface="Tahoma"/>
                <a:cs typeface="Tahoma"/>
              </a:rPr>
              <a:t> </a:t>
            </a:r>
            <a:r>
              <a:rPr sz="1650" baseline="-27777" dirty="0">
                <a:latin typeface="Tahoma"/>
                <a:cs typeface="Tahoma"/>
              </a:rPr>
              <a:t>,</a:t>
            </a:r>
            <a:r>
              <a:rPr sz="1650" spc="60" baseline="-27777" dirty="0">
                <a:latin typeface="Tahoma"/>
                <a:cs typeface="Tahoma"/>
              </a:rPr>
              <a:t> </a:t>
            </a:r>
            <a:r>
              <a:rPr sz="1650" i="1" spc="-75" baseline="-27777" dirty="0">
                <a:latin typeface="Arial"/>
                <a:cs typeface="Arial"/>
              </a:rPr>
              <a:t>H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7477" y="25442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2959" y="2544202"/>
            <a:ext cx="3727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35" algn="l"/>
              </a:tabLst>
            </a:pPr>
            <a:r>
              <a:rPr sz="800" spc="-50" dirty="0">
                <a:latin typeface="Tahoma"/>
                <a:cs typeface="Tahoma"/>
              </a:rPr>
              <a:t>2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50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3750" y="2486099"/>
            <a:ext cx="1567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Tahoma"/>
                <a:cs typeface="Tahoma"/>
              </a:rPr>
              <a:t>assumes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270" dirty="0">
                <a:latin typeface="Arial"/>
                <a:cs typeface="Arial"/>
              </a:rPr>
              <a:t>y</a:t>
            </a:r>
            <a:r>
              <a:rPr sz="1100" spc="-270" dirty="0">
                <a:latin typeface="Tahoma"/>
                <a:cs typeface="Tahoma"/>
              </a:rPr>
              <a:t>¯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-270" dirty="0">
                <a:latin typeface="Arial"/>
                <a:cs typeface="Arial"/>
              </a:rPr>
              <a:t>y</a:t>
            </a:r>
            <a:r>
              <a:rPr sz="1100" spc="-270" dirty="0">
                <a:latin typeface="Tahoma"/>
                <a:cs typeface="Tahoma"/>
              </a:rPr>
              <a:t>¯</a:t>
            </a:r>
            <a:r>
              <a:rPr sz="1100" spc="3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25" dirty="0">
                <a:latin typeface="Arial"/>
                <a:cs typeface="Arial"/>
              </a:rPr>
              <a:t>se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3834" y="2311678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45" dirty="0">
                <a:latin typeface="Lucida Sans Unicode"/>
                <a:cs typeface="Lucida Sans Unicode"/>
              </a:rPr>
              <a:t>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45091" y="2460155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>
                <a:moveTo>
                  <a:pt x="0" y="0"/>
                </a:moveTo>
                <a:lnTo>
                  <a:pt x="43444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50831" y="2447301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399828" y="243774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7567" y="2505778"/>
            <a:ext cx="1104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2167" y="2571202"/>
            <a:ext cx="1720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900" spc="-37" baseline="-9259" dirty="0">
                <a:latin typeface="Tahoma"/>
                <a:cs typeface="Tahoma"/>
              </a:rPr>
              <a:t>1</a:t>
            </a:r>
            <a:endParaRPr sz="900" baseline="-9259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95725" y="2486099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2723" y="2447301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1719" y="243774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9459" y="2505778"/>
            <a:ext cx="11048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4059" y="2571202"/>
            <a:ext cx="1720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900" spc="-37" baseline="-9259" dirty="0">
                <a:latin typeface="Tahoma"/>
                <a:cs typeface="Tahoma"/>
              </a:rPr>
              <a:t>2</a:t>
            </a:r>
            <a:endParaRPr sz="900" baseline="-9259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39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49897" y="276501"/>
            <a:ext cx="4013200" cy="10045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Tahoma"/>
                <a:cs typeface="Tahoma"/>
              </a:rPr>
              <a:t>Causal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effect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664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causal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effect?</a:t>
            </a:r>
            <a:endParaRPr sz="1100">
              <a:latin typeface="Arial"/>
              <a:cs typeface="Arial"/>
            </a:endParaRPr>
          </a:p>
          <a:p>
            <a:pPr marL="313055" marR="304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14960" algn="l"/>
              </a:tabLst>
            </a:pP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effect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“change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world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would 	</a:t>
            </a:r>
            <a:r>
              <a:rPr sz="1100" spc="-25" dirty="0">
                <a:latin typeface="Tahoma"/>
                <a:cs typeface="Tahoma"/>
              </a:rPr>
              <a:t>result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world”,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386" y="1261337"/>
            <a:ext cx="675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1800" algn="l"/>
              </a:tabLst>
            </a:pP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753" y="1321243"/>
            <a:ext cx="863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800" i="1" spc="85" dirty="0">
                <a:latin typeface="Arial"/>
                <a:cs typeface="Arial"/>
              </a:rPr>
              <a:t>T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0" dirty="0">
                <a:latin typeface="Tahoma"/>
                <a:cs typeface="Tahoma"/>
              </a:rPr>
              <a:t>=1</a:t>
            </a:r>
            <a:r>
              <a:rPr sz="800" i="1" spc="-20" dirty="0">
                <a:latin typeface="Trebuchet MS"/>
                <a:cs typeface="Trebuchet MS"/>
              </a:rPr>
              <a:t>,</a:t>
            </a:r>
            <a:r>
              <a:rPr sz="800" i="1" spc="-2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85" dirty="0">
                <a:latin typeface="Arial"/>
                <a:cs typeface="Arial"/>
              </a:rPr>
              <a:t>T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0" dirty="0">
                <a:latin typeface="Tahoma"/>
                <a:cs typeface="Tahoma"/>
              </a:rPr>
              <a:t>=0</a:t>
            </a:r>
            <a:r>
              <a:rPr sz="800" i="1" spc="-20" dirty="0">
                <a:latin typeface="Trebuchet MS"/>
                <a:cs typeface="Trebuchet MS"/>
              </a:rPr>
              <a:t>,</a:t>
            </a:r>
            <a:r>
              <a:rPr sz="800" i="1" spc="-2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9818" y="124839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5904" y="133992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37296" y="1261337"/>
            <a:ext cx="48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0" dirty="0">
                <a:latin typeface="Arial"/>
                <a:cs typeface="Arial"/>
              </a:rPr>
              <a:t>  </a:t>
            </a:r>
            <a:r>
              <a:rPr sz="1100" spc="180" dirty="0">
                <a:latin typeface="Cambria"/>
                <a:cs typeface="Cambria"/>
              </a:rPr>
              <a:t>−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9256" y="126133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1623" y="1248396"/>
            <a:ext cx="103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>
              <a:lnSpc>
                <a:spcPts val="84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840"/>
              </a:lnSpc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197" y="1471370"/>
            <a:ext cx="4102100" cy="1544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5755" marR="66675" indent="-137160">
              <a:lnSpc>
                <a:spcPct val="102600"/>
              </a:lnSpc>
              <a:spcBef>
                <a:spcPts val="55"/>
              </a:spcBef>
              <a:buFont typeface="Cambria"/>
              <a:buChar char="•"/>
              <a:tabLst>
                <a:tab pos="327660" algn="l"/>
              </a:tabLst>
            </a:pP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Counterfactual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comparison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“outcome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would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	</a:t>
            </a:r>
            <a:r>
              <a:rPr sz="1100" spc="-35" dirty="0">
                <a:latin typeface="Tahoma"/>
                <a:cs typeface="Tahoma"/>
              </a:rPr>
              <a:t>counterfactual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world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different”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what 	</a:t>
            </a:r>
            <a:r>
              <a:rPr sz="1100" spc="-45" dirty="0">
                <a:latin typeface="Tahoma"/>
                <a:cs typeface="Tahoma"/>
              </a:rPr>
              <a:t>would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35" dirty="0">
                <a:latin typeface="Tahoma"/>
                <a:cs typeface="Tahoma"/>
              </a:rPr>
              <a:t> had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occurred?</a:t>
            </a:r>
            <a:endParaRPr sz="1100">
              <a:latin typeface="Tahoma"/>
              <a:cs typeface="Tahoma"/>
            </a:endParaRPr>
          </a:p>
          <a:p>
            <a:pPr marL="325755" marR="304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27660" algn="l"/>
              </a:tabLst>
            </a:pP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Fundamental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problem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inference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“we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observe, 	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most,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two </a:t>
            </a:r>
            <a:r>
              <a:rPr sz="1100" spc="-20" dirty="0">
                <a:latin typeface="Tahoma"/>
                <a:cs typeface="Tahoma"/>
              </a:rPr>
              <a:t>quantities–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200" spc="-30" baseline="-10416" dirty="0">
                <a:latin typeface="Tahoma"/>
                <a:cs typeface="Tahoma"/>
              </a:rPr>
              <a:t>1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r>
              <a:rPr sz="1200" i="1" spc="277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spc="-15" baseline="-10416" dirty="0">
                <a:latin typeface="Tahoma"/>
                <a:cs typeface="Tahoma"/>
              </a:rPr>
              <a:t>0</a:t>
            </a:r>
            <a:r>
              <a:rPr sz="1200" i="1" spc="-15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–for </a:t>
            </a:r>
            <a:r>
              <a:rPr sz="1100" spc="-25" dirty="0">
                <a:latin typeface="Tahoma"/>
                <a:cs typeface="Tahoma"/>
              </a:rPr>
              <a:t>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individual 	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particular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time”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(Bueno</a:t>
            </a:r>
            <a:r>
              <a:rPr sz="1100" spc="-35" dirty="0">
                <a:latin typeface="Tahoma"/>
                <a:cs typeface="Tahoma"/>
              </a:rPr>
              <a:t> de </a:t>
            </a:r>
            <a:r>
              <a:rPr sz="1100" spc="-10" dirty="0">
                <a:latin typeface="Tahoma"/>
                <a:cs typeface="Tahoma"/>
              </a:rPr>
              <a:t>Mesquita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10" dirty="0">
                <a:latin typeface="Tahoma"/>
                <a:cs typeface="Tahoma"/>
              </a:rPr>
              <a:t>Fowler 	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2021,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164).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effect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unobservable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sz="1100" spc="-20" dirty="0">
                <a:latin typeface="Tahoma"/>
                <a:cs typeface="Tahoma"/>
              </a:rPr>
              <a:t>(Bueno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Mesquita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Fowler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2021,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159)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22225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86" y="140134"/>
            <a:ext cx="293370" cy="41275"/>
            <a:chOff x="4005186" y="140134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3789" y="276501"/>
            <a:ext cx="1980564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So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far,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correlation</a:t>
            </a:r>
            <a:r>
              <a:rPr sz="1400" spc="-45" dirty="0">
                <a:latin typeface="Tahoma"/>
                <a:cs typeface="Tahoma"/>
              </a:rPr>
              <a:t> analysis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063" y="546780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783584"/>
            <a:ext cx="3913504" cy="548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Just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looking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plot,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you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identify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straight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describes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joint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variation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800" dirty="0">
                <a:latin typeface="Tahoma"/>
                <a:cs typeface="Tahoma"/>
              </a:rPr>
              <a:t>*This</a:t>
            </a:r>
            <a:r>
              <a:rPr sz="800" spc="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is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fictional</a:t>
            </a:r>
            <a:r>
              <a:rPr sz="800" spc="5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data.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086" y="1340497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10">
                <a:moveTo>
                  <a:pt x="0" y="0"/>
                </a:moveTo>
                <a:lnTo>
                  <a:pt x="15528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4429" y="276501"/>
            <a:ext cx="4239260" cy="2658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latin typeface="Tahoma"/>
                <a:cs typeface="Tahoma"/>
              </a:rPr>
              <a:t>Sample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average</a:t>
            </a:r>
            <a:r>
              <a:rPr sz="1400" spc="-30" dirty="0">
                <a:latin typeface="Tahoma"/>
                <a:cs typeface="Tahoma"/>
              </a:rPr>
              <a:t> treatment </a:t>
            </a:r>
            <a:r>
              <a:rPr sz="1400" spc="-35" dirty="0">
                <a:latin typeface="Tahoma"/>
                <a:cs typeface="Tahoma"/>
              </a:rPr>
              <a:t>effect,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Difference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means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400">
              <a:latin typeface="Tahoma"/>
              <a:cs typeface="Tahoma"/>
            </a:endParaRPr>
          </a:p>
          <a:p>
            <a:pPr marL="378460" marR="145415" indent="-137160">
              <a:lnSpc>
                <a:spcPct val="102600"/>
              </a:lnSpc>
              <a:spcBef>
                <a:spcPts val="5"/>
              </a:spcBef>
              <a:buFont typeface="Cambria"/>
              <a:buChar char="•"/>
              <a:tabLst>
                <a:tab pos="380365" algn="l"/>
              </a:tabLst>
            </a:pPr>
            <a:r>
              <a:rPr sz="1100" spc="-30" dirty="0">
                <a:latin typeface="Tahoma"/>
                <a:cs typeface="Tahoma"/>
              </a:rPr>
              <a:t>Sample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average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treatment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effect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(SATE)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unobservable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due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	</a:t>
            </a:r>
            <a:r>
              <a:rPr sz="1100" spc="-40" dirty="0">
                <a:latin typeface="Tahoma"/>
                <a:cs typeface="Tahoma"/>
              </a:rPr>
              <a:t>fundamental</a:t>
            </a:r>
            <a:r>
              <a:rPr sz="1100" spc="-50" dirty="0">
                <a:latin typeface="Tahoma"/>
                <a:cs typeface="Tahoma"/>
              </a:rPr>
              <a:t> problem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causal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inference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observe 	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means</a:t>
            </a:r>
            <a:endParaRPr sz="1100">
              <a:latin typeface="Tahoma"/>
              <a:cs typeface="Tahoma"/>
            </a:endParaRPr>
          </a:p>
          <a:p>
            <a:pPr marL="379095" indent="-137160">
              <a:lnSpc>
                <a:spcPct val="100000"/>
              </a:lnSpc>
              <a:spcBef>
                <a:spcPts val="330"/>
              </a:spcBef>
              <a:buFont typeface="Cambria"/>
              <a:buChar char="•"/>
              <a:tabLst>
                <a:tab pos="379095" algn="l"/>
              </a:tabLst>
            </a:pPr>
            <a:r>
              <a:rPr sz="1100" spc="-30" dirty="0">
                <a:latin typeface="Tahoma"/>
                <a:cs typeface="Tahoma"/>
              </a:rPr>
              <a:t>Sample</a:t>
            </a:r>
            <a:r>
              <a:rPr sz="1100" spc="-50" dirty="0">
                <a:latin typeface="Tahoma"/>
                <a:cs typeface="Tahoma"/>
              </a:rPr>
              <a:t> difference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biased</a:t>
            </a:r>
            <a:r>
              <a:rPr sz="1100" spc="-35" dirty="0">
                <a:latin typeface="Tahoma"/>
                <a:cs typeface="Tahoma"/>
              </a:rPr>
              <a:t> estimate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SATE</a:t>
            </a:r>
            <a:endParaRPr sz="1100">
              <a:latin typeface="Tahoma"/>
              <a:cs typeface="Tahoma"/>
            </a:endParaRPr>
          </a:p>
          <a:p>
            <a:pPr marL="380365">
              <a:lnSpc>
                <a:spcPct val="100000"/>
              </a:lnSpc>
              <a:spcBef>
                <a:spcPts val="335"/>
              </a:spcBef>
            </a:pP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Correlation</a:t>
            </a:r>
            <a:r>
              <a:rPr sz="1100" b="1" spc="-1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does</a:t>
            </a:r>
            <a:r>
              <a:rPr sz="1100" b="1" spc="-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not</a:t>
            </a:r>
            <a:r>
              <a:rPr sz="1100" b="1" spc="-10" dirty="0">
                <a:latin typeface="Trebuchet MS"/>
                <a:cs typeface="Trebuchet MS"/>
              </a:rPr>
              <a:t> imply</a:t>
            </a:r>
            <a:r>
              <a:rPr sz="1100" b="1" spc="-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causation</a:t>
            </a:r>
            <a:endParaRPr sz="1100">
              <a:latin typeface="Trebuchet MS"/>
              <a:cs typeface="Trebuchet MS"/>
            </a:endParaRPr>
          </a:p>
          <a:p>
            <a:pPr marL="378460" marR="201295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80365" algn="l"/>
              </a:tabLst>
            </a:pP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Baseline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differences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“[d]ifference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average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potential 	</a:t>
            </a:r>
            <a:r>
              <a:rPr sz="1100" spc="-40" dirty="0">
                <a:latin typeface="Tahoma"/>
                <a:cs typeface="Tahoma"/>
              </a:rPr>
              <a:t>outcome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groups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treated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untreated 	</a:t>
            </a:r>
            <a:r>
              <a:rPr sz="1100" spc="-40" dirty="0">
                <a:latin typeface="Tahoma"/>
                <a:cs typeface="Tahoma"/>
              </a:rPr>
              <a:t>groups),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35" dirty="0">
                <a:latin typeface="Tahoma"/>
                <a:cs typeface="Tahoma"/>
              </a:rPr>
              <a:t> those</a:t>
            </a:r>
            <a:r>
              <a:rPr sz="1100" spc="-40" dirty="0">
                <a:latin typeface="Tahoma"/>
                <a:cs typeface="Tahoma"/>
              </a:rPr>
              <a:t> two </a:t>
            </a:r>
            <a:r>
              <a:rPr sz="1100" spc="-45" dirty="0">
                <a:latin typeface="Tahoma"/>
                <a:cs typeface="Tahoma"/>
              </a:rPr>
              <a:t>groups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treatment 	</a:t>
            </a:r>
            <a:r>
              <a:rPr sz="1100" dirty="0">
                <a:latin typeface="Tahoma"/>
                <a:cs typeface="Tahoma"/>
              </a:rPr>
              <a:t>status”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Confounders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cause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baseline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which 	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bias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omitted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variable</a:t>
            </a:r>
            <a:r>
              <a:rPr sz="1100" i="1" spc="-10" dirty="0">
                <a:latin typeface="Arial"/>
                <a:cs typeface="Arial"/>
              </a:rPr>
              <a:t> bias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03505">
              <a:lnSpc>
                <a:spcPct val="100000"/>
              </a:lnSpc>
              <a:spcBef>
                <a:spcPts val="900"/>
              </a:spcBef>
            </a:pPr>
            <a:r>
              <a:rPr sz="1100" spc="-20" dirty="0">
                <a:latin typeface="Tahoma"/>
                <a:cs typeface="Tahoma"/>
              </a:rPr>
              <a:t>(Bueno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Mesquita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Fowler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2021,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187)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5297" y="1207793"/>
            <a:ext cx="36150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1100" i="1" spc="-70" dirty="0">
                <a:latin typeface="Arial"/>
                <a:cs typeface="Arial"/>
              </a:rPr>
              <a:t>Week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3–Contingency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tables,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correlation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85" dirty="0">
                <a:latin typeface="Arial"/>
                <a:cs typeface="Arial"/>
              </a:rPr>
              <a:t>&amp;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bivariate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regression </a:t>
            </a:r>
            <a:r>
              <a:rPr sz="1100" i="1" spc="-70" dirty="0">
                <a:latin typeface="Arial"/>
                <a:cs typeface="Arial"/>
              </a:rPr>
              <a:t>Week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4–Bivariate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regression,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inference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85" dirty="0">
                <a:latin typeface="Arial"/>
                <a:cs typeface="Arial"/>
              </a:rPr>
              <a:t>&amp;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prediction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398" y="276501"/>
            <a:ext cx="239585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4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latin typeface="Tahoma"/>
                <a:cs typeface="Tahoma"/>
              </a:rPr>
              <a:t>Chi-square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test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independence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97" y="1101506"/>
            <a:ext cx="4053204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Chi-square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test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0" dirty="0">
                <a:latin typeface="Arial"/>
                <a:cs typeface="Arial"/>
              </a:rPr>
              <a:t> independence?</a:t>
            </a:r>
            <a:endParaRPr sz="1100">
              <a:latin typeface="Arial"/>
              <a:cs typeface="Arial"/>
            </a:endParaRPr>
          </a:p>
          <a:p>
            <a:pPr marL="326390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32639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Null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alternative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hypothesis: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Two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independent,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4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e</a:t>
            </a:r>
            <a:r>
              <a:rPr sz="1200" i="1" spc="33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100" dirty="0">
                <a:latin typeface="Tahoma"/>
                <a:cs typeface="Tahoma"/>
              </a:rPr>
              <a:t>),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dependent,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4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Cambria"/>
                <a:cs typeface="Cambria"/>
              </a:rPr>
              <a:t≯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e</a:t>
            </a:r>
            <a:r>
              <a:rPr sz="1200" i="1" spc="330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H</a:t>
            </a:r>
            <a:r>
              <a:rPr sz="1200" i="1" spc="-15" baseline="-10416" dirty="0">
                <a:latin typeface="Arial"/>
                <a:cs typeface="Arial"/>
              </a:rPr>
              <a:t>a</a:t>
            </a:r>
            <a:r>
              <a:rPr sz="1100" spc="-1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26390" indent="-137160">
              <a:lnSpc>
                <a:spcPct val="100000"/>
              </a:lnSpc>
              <a:spcBef>
                <a:spcPts val="330"/>
              </a:spcBef>
              <a:buFont typeface="Cambria"/>
              <a:buChar char="•"/>
              <a:tabLst>
                <a:tab pos="32639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Test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statistics: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“compares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observed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frequencies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386" y="1909494"/>
            <a:ext cx="3714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contingency </a:t>
            </a:r>
            <a:r>
              <a:rPr sz="1100" spc="-20" dirty="0">
                <a:latin typeface="Tahoma"/>
                <a:cs typeface="Tahoma"/>
              </a:rPr>
              <a:t>table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satisfy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null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hypothesis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3417" y="208993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386" y="2102877"/>
            <a:ext cx="309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independence”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225),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0" dirty="0">
                <a:latin typeface="Arial"/>
                <a:cs typeface="Arial"/>
              </a:rPr>
              <a:t> 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8234" y="1998966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7441" y="2109907"/>
            <a:ext cx="2298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sz="600" i="1" spc="-50" dirty="0">
                <a:latin typeface="Arial"/>
                <a:cs typeface="Arial"/>
              </a:rPr>
              <a:t>o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-50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2753" y="2071952"/>
            <a:ext cx="3581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f</a:t>
            </a:r>
            <a:r>
              <a:rPr sz="800" i="1" spc="210" dirty="0">
                <a:latin typeface="Arial"/>
                <a:cs typeface="Arial"/>
              </a:rPr>
              <a:t> </a:t>
            </a:r>
            <a:r>
              <a:rPr sz="800" i="1" spc="70" dirty="0">
                <a:latin typeface="Times New Roman"/>
                <a:cs typeface="Times New Roman"/>
              </a:rPr>
              <a:t>−</a:t>
            </a:r>
            <a:r>
              <a:rPr sz="800" i="1" spc="70" dirty="0">
                <a:latin typeface="Arial"/>
                <a:cs typeface="Arial"/>
              </a:rPr>
              <a:t>f</a:t>
            </a:r>
            <a:r>
              <a:rPr sz="800" i="1" spc="180" dirty="0">
                <a:latin typeface="Arial"/>
                <a:cs typeface="Arial"/>
              </a:rPr>
              <a:t> </a:t>
            </a:r>
            <a:r>
              <a:rPr sz="800" spc="-5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74909" y="206153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55453" y="2219490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8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66603" y="2200629"/>
            <a:ext cx="145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6944" dirty="0">
                <a:latin typeface="Arial"/>
                <a:cs typeface="Arial"/>
              </a:rPr>
              <a:t>f</a:t>
            </a:r>
            <a:r>
              <a:rPr sz="600" i="1" spc="-25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84679" y="276501"/>
            <a:ext cx="83883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Correlation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787" y="894255"/>
            <a:ext cx="347027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measure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correlation?</a:t>
            </a:r>
            <a:endParaRPr sz="1100">
              <a:latin typeface="Arial"/>
              <a:cs typeface="Arial"/>
            </a:endParaRPr>
          </a:p>
          <a:p>
            <a:pPr marL="254635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254635" algn="l"/>
              </a:tabLst>
            </a:pP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Covariance: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covariance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average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product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386" y="1320138"/>
            <a:ext cx="3223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deviations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quantitative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mean,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386" y="1521827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latin typeface="Arial"/>
                <a:cs typeface="Arial"/>
              </a:rPr>
              <a:t>cov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X,</a:t>
            </a:r>
            <a:r>
              <a:rPr sz="1100" i="1" spc="-9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8544" y="1408657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65" dirty="0">
                <a:latin typeface="Lucida Sans Unicode"/>
                <a:cs typeface="Lucida Sans Unicode"/>
              </a:rPr>
              <a:t>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2069" y="146524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8544" y="1541505"/>
            <a:ext cx="9937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0440" algn="l"/>
              </a:tabLst>
            </a:pPr>
            <a:r>
              <a:rPr sz="600" u="sng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=1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1726" y="1527040"/>
            <a:ext cx="401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600" i="1" spc="-50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60207" y="1459266"/>
            <a:ext cx="4387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1475" algn="l"/>
              </a:tabLst>
            </a:pPr>
            <a:r>
              <a:rPr sz="800" spc="-50" dirty="0">
                <a:latin typeface="Tahoma"/>
                <a:cs typeface="Tahoma"/>
              </a:rPr>
              <a:t>¯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50" dirty="0">
                <a:latin typeface="Tahoma"/>
                <a:cs typeface="Tahoma"/>
              </a:rPr>
              <a:t>¯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8200" y="1484578"/>
            <a:ext cx="744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i="1" spc="65" dirty="0">
                <a:latin typeface="Times New Roman"/>
                <a:cs typeface="Times New Roman"/>
              </a:rPr>
              <a:t>−</a:t>
            </a:r>
            <a:r>
              <a:rPr sz="800" i="1" spc="65" dirty="0">
                <a:latin typeface="Arial"/>
                <a:cs typeface="Arial"/>
              </a:rPr>
              <a:t>X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dirty="0">
                <a:latin typeface="Tahoma"/>
                <a:cs typeface="Tahoma"/>
              </a:rPr>
              <a:t>)(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i="1" spc="65" dirty="0">
                <a:latin typeface="Times New Roman"/>
                <a:cs typeface="Times New Roman"/>
              </a:rPr>
              <a:t>−</a:t>
            </a:r>
            <a:r>
              <a:rPr sz="800" i="1" spc="65" dirty="0">
                <a:latin typeface="Arial"/>
                <a:cs typeface="Arial"/>
              </a:rPr>
              <a:t>Y</a:t>
            </a:r>
            <a:r>
              <a:rPr sz="800" i="1" spc="-65" dirty="0">
                <a:latin typeface="Arial"/>
                <a:cs typeface="Arial"/>
              </a:rPr>
              <a:t> </a:t>
            </a:r>
            <a:r>
              <a:rPr sz="800" spc="-5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4067" y="1606929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88171" y="1521827"/>
            <a:ext cx="1181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(only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interpret </a:t>
            </a:r>
            <a:r>
              <a:rPr sz="1100" spc="-25" dirty="0">
                <a:latin typeface="Tahoma"/>
                <a:cs typeface="Tahoma"/>
              </a:rPr>
              <a:t>sign)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842" y="1731859"/>
            <a:ext cx="38138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9225" marR="5080" indent="-137160">
              <a:lnSpc>
                <a:spcPct val="102600"/>
              </a:lnSpc>
              <a:spcBef>
                <a:spcPts val="55"/>
              </a:spcBef>
              <a:buFont typeface="Cambria"/>
              <a:buChar char="•"/>
              <a:tabLst>
                <a:tab pos="151130" algn="l"/>
              </a:tabLst>
            </a:pP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Correlation: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(correlation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coefficient,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Pearson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correlation 	</a:t>
            </a:r>
            <a:r>
              <a:rPr sz="1100" spc="-30" dirty="0">
                <a:latin typeface="Tahoma"/>
                <a:cs typeface="Tahoma"/>
              </a:rPr>
              <a:t>coefficient,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Pearson’s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standardized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average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product 	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deviations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 variables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(=standardized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55342" y="2352572"/>
            <a:ext cx="320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Arial"/>
                <a:cs typeface="Arial"/>
              </a:rPr>
              <a:t>S</a:t>
            </a:r>
            <a:r>
              <a:rPr sz="900" i="1" spc="-44" baseline="-13888" dirty="0">
                <a:latin typeface="Arial"/>
                <a:cs typeface="Arial"/>
              </a:rPr>
              <a:t>X 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i="1" spc="-37" baseline="-13888" dirty="0">
                <a:latin typeface="Arial"/>
                <a:cs typeface="Arial"/>
              </a:rPr>
              <a:t>Y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86" y="2267469"/>
            <a:ext cx="3714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covariance),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xy</a:t>
            </a:r>
            <a:r>
              <a:rPr sz="1200" i="1" spc="35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covariance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XY</a:t>
            </a:r>
            <a:r>
              <a:rPr sz="1200" i="1" u="sng" spc="-112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819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200" spc="367" baseline="3819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(interpret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magnitude,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range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-50" dirty="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2386" y="2439541"/>
            <a:ext cx="405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679" y="276501"/>
            <a:ext cx="83883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Correlation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387" y="1086546"/>
            <a:ext cx="3543935" cy="7321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45" dirty="0">
                <a:latin typeface="Arial"/>
                <a:cs typeface="Arial"/>
              </a:rPr>
              <a:t> can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test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statistical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significance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correlation?</a:t>
            </a:r>
            <a:endParaRPr sz="1100">
              <a:latin typeface="Arial"/>
              <a:cs typeface="Arial"/>
            </a:endParaRPr>
          </a:p>
          <a:p>
            <a:pPr marL="280035" indent="-137160">
              <a:lnSpc>
                <a:spcPct val="100000"/>
              </a:lnSpc>
              <a:spcBef>
                <a:spcPts val="175"/>
              </a:spcBef>
              <a:buFont typeface="Cambria"/>
              <a:buChar char="•"/>
              <a:tabLst>
                <a:tab pos="28003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Null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alternative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hypotheses:</a:t>
            </a:r>
            <a:endParaRPr sz="1100">
              <a:latin typeface="Tahoma"/>
              <a:cs typeface="Tahoma"/>
            </a:endParaRPr>
          </a:p>
          <a:p>
            <a:pPr marL="558165" lvl="1" indent="-132080">
              <a:lnSpc>
                <a:spcPts val="1200"/>
              </a:lnSpc>
              <a:spcBef>
                <a:spcPts val="175"/>
              </a:spcBef>
              <a:buChar char="–"/>
              <a:tabLst>
                <a:tab pos="558165" algn="l"/>
              </a:tabLst>
            </a:pPr>
            <a:r>
              <a:rPr sz="1000" spc="-35" dirty="0">
                <a:latin typeface="Tahoma"/>
                <a:cs typeface="Tahoma"/>
              </a:rPr>
              <a:t>there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ρ</a:t>
            </a:r>
            <a:r>
              <a:rPr sz="1050" i="1" baseline="-11904" dirty="0">
                <a:latin typeface="Arial"/>
                <a:cs typeface="Arial"/>
              </a:rPr>
              <a:t>xy</a:t>
            </a:r>
            <a:r>
              <a:rPr sz="1050" i="1" spc="24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</a:t>
            </a:r>
            <a:r>
              <a:rPr sz="1000" spc="-20" dirty="0">
                <a:latin typeface="Tahoma"/>
                <a:cs typeface="Tahoma"/>
              </a:rPr>
              <a:t> (</a:t>
            </a:r>
            <a:r>
              <a:rPr sz="1000" i="1" spc="-20" dirty="0">
                <a:latin typeface="Arial"/>
                <a:cs typeface="Arial"/>
              </a:rPr>
              <a:t>H</a:t>
            </a:r>
            <a:r>
              <a:rPr sz="1050" spc="-30" baseline="-11904" dirty="0">
                <a:latin typeface="Tahoma"/>
                <a:cs typeface="Tahoma"/>
              </a:rPr>
              <a:t>0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558165" lvl="1" indent="-132080">
              <a:lnSpc>
                <a:spcPts val="1200"/>
              </a:lnSpc>
              <a:buChar char="–"/>
              <a:tabLst>
                <a:tab pos="558165" algn="l"/>
              </a:tabLst>
            </a:pPr>
            <a:r>
              <a:rPr sz="1000" spc="-35" dirty="0">
                <a:latin typeface="Tahoma"/>
                <a:cs typeface="Tahoma"/>
              </a:rPr>
              <a:t>there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between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ρ</a:t>
            </a:r>
            <a:r>
              <a:rPr sz="1050" i="1" baseline="-11904" dirty="0">
                <a:latin typeface="Arial"/>
                <a:cs typeface="Arial"/>
              </a:rPr>
              <a:t>xy</a:t>
            </a:r>
            <a:r>
              <a:rPr sz="1050" i="1" spc="254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Cambria"/>
                <a:cs typeface="Cambria"/>
              </a:rPr>
              <a:t≯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H</a:t>
            </a:r>
            <a:r>
              <a:rPr sz="1050" i="1" spc="-30" baseline="-11904" dirty="0">
                <a:latin typeface="Arial"/>
                <a:cs typeface="Arial"/>
              </a:rPr>
              <a:t>a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842" y="184856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•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1411" y="1873719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>
                <a:moveTo>
                  <a:pt x="0" y="0"/>
                </a:moveTo>
                <a:lnTo>
                  <a:pt x="194640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654009" y="1978215"/>
            <a:ext cx="332105" cy="20320"/>
            <a:chOff x="1654009" y="1978215"/>
            <a:chExt cx="332105" cy="20320"/>
          </a:xfrm>
        </p:grpSpPr>
        <p:sp>
          <p:nvSpPr>
            <p:cNvPr id="25" name="object 25"/>
            <p:cNvSpPr/>
            <p:nvPr/>
          </p:nvSpPr>
          <p:spPr>
            <a:xfrm>
              <a:off x="1654009" y="1980984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5">
                  <a:moveTo>
                    <a:pt x="0" y="0"/>
                  </a:moveTo>
                  <a:lnTo>
                    <a:pt x="332054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8904" y="1996122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63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21180" y="1969705"/>
            <a:ext cx="391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42" baseline="45138" dirty="0">
                <a:latin typeface="Times New Roman"/>
                <a:cs typeface="Times New Roman"/>
              </a:rPr>
              <a:t>√</a:t>
            </a:r>
            <a:r>
              <a:rPr sz="800" spc="95" dirty="0">
                <a:latin typeface="Tahoma"/>
                <a:cs typeface="Tahoma"/>
              </a:rPr>
              <a:t>1</a:t>
            </a:r>
            <a:r>
              <a:rPr sz="800" i="1" spc="95" dirty="0">
                <a:latin typeface="Times New Roman"/>
                <a:cs typeface="Times New Roman"/>
              </a:rPr>
              <a:t>−</a:t>
            </a:r>
            <a:r>
              <a:rPr sz="800" i="1" spc="95" dirty="0">
                <a:latin typeface="Arial"/>
                <a:cs typeface="Arial"/>
              </a:rPr>
              <a:t>r</a:t>
            </a:r>
            <a:r>
              <a:rPr sz="800" i="1" spc="-125" dirty="0">
                <a:latin typeface="Arial"/>
                <a:cs typeface="Arial"/>
              </a:rPr>
              <a:t> </a:t>
            </a:r>
            <a:r>
              <a:rPr sz="900" spc="-75" baseline="23148" dirty="0">
                <a:latin typeface="Tahoma"/>
                <a:cs typeface="Tahoma"/>
              </a:rPr>
              <a:t>2</a:t>
            </a:r>
            <a:endParaRPr sz="900" baseline="23148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986" y="1864371"/>
            <a:ext cx="1918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Test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statistic: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200" i="1" spc="135" baseline="34722" dirty="0">
                <a:latin typeface="Arial"/>
                <a:cs typeface="Arial"/>
              </a:rPr>
              <a:t>r</a:t>
            </a:r>
            <a:r>
              <a:rPr sz="1200" i="1" spc="135" baseline="76388" dirty="0">
                <a:latin typeface="Times New Roman"/>
                <a:cs typeface="Times New Roman"/>
              </a:rPr>
              <a:t>√</a:t>
            </a:r>
            <a:r>
              <a:rPr sz="1200" i="1" spc="135" baseline="34722" dirty="0">
                <a:latin typeface="Arial"/>
                <a:cs typeface="Arial"/>
              </a:rPr>
              <a:t>n</a:t>
            </a:r>
            <a:r>
              <a:rPr sz="1200" i="1" spc="135" baseline="34722" dirty="0">
                <a:latin typeface="Times New Roman"/>
                <a:cs typeface="Times New Roman"/>
              </a:rPr>
              <a:t>−</a:t>
            </a:r>
            <a:r>
              <a:rPr sz="1200" spc="135" baseline="34722" dirty="0">
                <a:latin typeface="Tahoma"/>
                <a:cs typeface="Tahoma"/>
              </a:rPr>
              <a:t>2</a:t>
            </a:r>
            <a:r>
              <a:rPr sz="1200" spc="322" baseline="34722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(in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R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54009" y="2214956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>
                <a:moveTo>
                  <a:pt x="0" y="0"/>
                </a:moveTo>
                <a:lnTo>
                  <a:pt x="5957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31352" y="2216440"/>
            <a:ext cx="556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Tahoma"/>
                <a:cs typeface="Tahoma"/>
              </a:rPr>
              <a:t>1</a:t>
            </a:r>
            <a:r>
              <a:rPr sz="800" i="1" spc="20" dirty="0">
                <a:latin typeface="Times New Roman"/>
                <a:cs typeface="Times New Roman"/>
              </a:rPr>
              <a:t>−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75" dirty="0">
                <a:latin typeface="Arial"/>
                <a:cs typeface="Arial"/>
              </a:rPr>
              <a:t> </a:t>
            </a:r>
            <a:r>
              <a:rPr sz="900" spc="-15" baseline="23148" dirty="0">
                <a:latin typeface="Tahoma"/>
                <a:cs typeface="Tahoma"/>
              </a:rPr>
              <a:t>2</a:t>
            </a:r>
            <a:r>
              <a:rPr sz="800" i="1" spc="-10" dirty="0">
                <a:latin typeface="Trebuchet MS"/>
                <a:cs typeface="Trebuchet MS"/>
              </a:rPr>
              <a:t>/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spc="-1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88442" y="2098343"/>
            <a:ext cx="35960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260" indent="-137160">
              <a:lnSpc>
                <a:spcPct val="100000"/>
              </a:lnSpc>
              <a:spcBef>
                <a:spcPts val="90"/>
              </a:spcBef>
              <a:buFont typeface="Cambria"/>
              <a:buChar char="•"/>
              <a:tabLst>
                <a:tab pos="175260" algn="l"/>
                <a:tab pos="1539240" algn="l"/>
                <a:tab pos="1861185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Test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statistic: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650" spc="195" baseline="5050" dirty="0">
                <a:latin typeface="Cambria"/>
                <a:cs typeface="Cambria"/>
              </a:rPr>
              <a:t>√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i="1" u="sng" spc="-75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00" i="1" spc="262" baseline="312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Agresti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  <a:hlinkClick r:id="rId7" action="ppaction://hlinksldjump"/>
              </a:rPr>
              <a:t>2009)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09421" y="276501"/>
            <a:ext cx="21901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Tahoma"/>
                <a:cs typeface="Tahoma"/>
              </a:rPr>
              <a:t>Ordinary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least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squares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(OLS)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797" y="966175"/>
            <a:ext cx="4121785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are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intercept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slope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estimated?</a:t>
            </a:r>
            <a:endParaRPr sz="1100">
              <a:latin typeface="Arial"/>
              <a:cs typeface="Arial"/>
            </a:endParaRPr>
          </a:p>
          <a:p>
            <a:pPr marL="351790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351790" algn="l"/>
              </a:tabLst>
            </a:pPr>
            <a:r>
              <a:rPr sz="1100" spc="-20" dirty="0">
                <a:latin typeface="Tahoma"/>
                <a:cs typeface="Tahoma"/>
              </a:rPr>
              <a:t>How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data?</a:t>
            </a:r>
            <a:endParaRPr sz="1100">
              <a:latin typeface="Tahoma"/>
              <a:cs typeface="Tahoma"/>
            </a:endParaRPr>
          </a:p>
          <a:p>
            <a:pPr marL="351155" marR="500380" indent="-137160">
              <a:lnSpc>
                <a:spcPct val="102600"/>
              </a:lnSpc>
              <a:spcBef>
                <a:spcPts val="295"/>
              </a:spcBef>
              <a:buFont typeface="Cambria"/>
              <a:buChar char="•"/>
              <a:tabLst>
                <a:tab pos="353060" algn="l"/>
              </a:tabLst>
            </a:pPr>
            <a:r>
              <a:rPr sz="1100" dirty="0">
                <a:latin typeface="Tahoma"/>
                <a:cs typeface="Tahoma"/>
              </a:rPr>
              <a:t>Apply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OLS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(Ordinary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45" dirty="0">
                <a:latin typeface="Tahoma"/>
                <a:cs typeface="Tahoma"/>
              </a:rPr>
              <a:t>Squares)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which 	</a:t>
            </a:r>
            <a:r>
              <a:rPr sz="1100" spc="-35" dirty="0">
                <a:latin typeface="Tahoma"/>
                <a:cs typeface="Tahoma"/>
              </a:rPr>
              <a:t>minimizes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errors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(SSE).</a:t>
            </a:r>
            <a:endParaRPr sz="1100">
              <a:latin typeface="Tahoma"/>
              <a:cs typeface="Tahoma"/>
            </a:endParaRPr>
          </a:p>
          <a:p>
            <a:pPr marL="351790" indent="-137160">
              <a:lnSpc>
                <a:spcPct val="100000"/>
              </a:lnSpc>
              <a:spcBef>
                <a:spcPts val="335"/>
              </a:spcBef>
              <a:buFont typeface="Cambria"/>
              <a:buChar char="•"/>
              <a:tabLst>
                <a:tab pos="351790" algn="l"/>
              </a:tabLst>
            </a:pPr>
            <a:r>
              <a:rPr sz="1100" spc="-20" dirty="0">
                <a:latin typeface="Tahoma"/>
                <a:cs typeface="Tahoma"/>
              </a:rPr>
              <a:t>Sum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errors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squared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differences</a:t>
            </a:r>
            <a:r>
              <a:rPr sz="1100" spc="-30" dirty="0">
                <a:latin typeface="Tahoma"/>
                <a:cs typeface="Tahoma"/>
              </a:rPr>
              <a:t> between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386" y="1984195"/>
            <a:ext cx="1957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actual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842" y="217841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•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386" y="2194228"/>
            <a:ext cx="424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85" dirty="0">
                <a:latin typeface="Arial"/>
                <a:cs typeface="Arial"/>
              </a:rPr>
              <a:t>SSE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6637" y="2167711"/>
            <a:ext cx="19875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6159" y="2253194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2018" y="218127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6050" y="2194228"/>
            <a:ext cx="438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100" spc="-25" dirty="0">
                <a:latin typeface="Tahoma"/>
                <a:cs typeface="Tahoma"/>
              </a:rPr>
              <a:t>ˆ)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3089" y="2167711"/>
            <a:ext cx="19875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2595" y="215959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8743" y="2253194"/>
            <a:ext cx="3549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23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8285" y="218127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2502" y="2194228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4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0396" y="2090317"/>
            <a:ext cx="2064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670" algn="l"/>
                <a:tab pos="1905000" algn="l"/>
              </a:tabLst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450" dirty="0">
                <a:latin typeface="Lucida Sans Unicode"/>
                <a:cs typeface="Lucida Sans Unicode"/>
              </a:rPr>
              <a:t>Σ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29356" y="2167711"/>
            <a:ext cx="19875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spc="500" dirty="0">
                <a:latin typeface="Arial"/>
                <a:cs typeface="Arial"/>
              </a:rPr>
              <a:t>  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3356" y="2194228"/>
            <a:ext cx="1127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47" baseline="-10416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560" dirty="0">
                <a:latin typeface="Arial"/>
                <a:cs typeface="Arial"/>
              </a:rPr>
              <a:t>α</a:t>
            </a:r>
            <a:r>
              <a:rPr sz="1100" spc="-25" dirty="0">
                <a:latin typeface="Tahoma"/>
                <a:cs typeface="Tahoma"/>
              </a:rPr>
              <a:t>ˆ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i="1" spc="-145" dirty="0">
                <a:latin typeface="Arial"/>
                <a:cs typeface="Arial"/>
              </a:rPr>
              <a:t>β</a:t>
            </a:r>
            <a:r>
              <a:rPr sz="1650" spc="-217" baseline="12626" dirty="0">
                <a:latin typeface="Tahoma"/>
                <a:cs typeface="Tahoma"/>
              </a:rPr>
              <a:t>ˆ</a:t>
            </a:r>
            <a:r>
              <a:rPr sz="1100" i="1" spc="-145" dirty="0">
                <a:latin typeface="Arial"/>
                <a:cs typeface="Arial"/>
              </a:rPr>
              <a:t>X</a:t>
            </a:r>
            <a:r>
              <a:rPr sz="1200" i="1" spc="-217" baseline="-10416" dirty="0">
                <a:latin typeface="Arial"/>
                <a:cs typeface="Arial"/>
              </a:rPr>
              <a:t>i</a:t>
            </a:r>
            <a:r>
              <a:rPr sz="1200" i="1" spc="-135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))</a:t>
            </a:r>
            <a:r>
              <a:rPr sz="1200" spc="-37" baseline="27777" dirty="0">
                <a:latin typeface="Tahoma"/>
                <a:cs typeface="Tahoma"/>
              </a:rPr>
              <a:t>2</a:t>
            </a:r>
            <a:endParaRPr sz="1200" baseline="27777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2386" y="2366300"/>
            <a:ext cx="1021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5" dirty="0">
                <a:latin typeface="Cambria"/>
                <a:cs typeface="Cambria"/>
              </a:rPr>
              <a:t>→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minimize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this!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3697" y="198813"/>
            <a:ext cx="4168775" cy="293272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745"/>
              </a:spcBef>
            </a:pPr>
            <a:endParaRPr lang="en-US" sz="1400" spc="-35" dirty="0">
              <a:latin typeface="Tahoma"/>
              <a:cs typeface="Tahoma"/>
            </a:endParaRPr>
          </a:p>
          <a:p>
            <a:pPr marL="92075" algn="ctr">
              <a:lnSpc>
                <a:spcPct val="100000"/>
              </a:lnSpc>
              <a:spcBef>
                <a:spcPts val="745"/>
              </a:spcBef>
            </a:pPr>
            <a:r>
              <a:rPr sz="1000" spc="-35" dirty="0">
                <a:latin typeface="Tahoma"/>
                <a:cs typeface="Tahoma"/>
              </a:rPr>
              <a:t>Assumptions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linear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regression</a:t>
            </a:r>
            <a:endParaRPr sz="1000" dirty="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64"/>
              </a:spcBef>
            </a:pPr>
            <a:r>
              <a:rPr sz="1000" spc="-35" dirty="0">
                <a:latin typeface="Tahoma"/>
                <a:cs typeface="Tahoma"/>
              </a:rPr>
              <a:t>Assumptions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about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error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ϵ</a:t>
            </a:r>
            <a:r>
              <a:rPr sz="1000" i="1" spc="-15" baseline="-10416" dirty="0">
                <a:latin typeface="Arial"/>
                <a:cs typeface="Arial"/>
              </a:rPr>
              <a:t>i</a:t>
            </a:r>
            <a:r>
              <a:rPr sz="1000" i="1" spc="-142" baseline="-10416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baseline="-10416" dirty="0">
                <a:latin typeface="Arial"/>
                <a:cs typeface="Arial"/>
              </a:rPr>
              <a:t>i</a:t>
            </a:r>
            <a:r>
              <a:rPr sz="1000" i="1" spc="307" baseline="-10416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i="1" spc="65" dirty="0">
                <a:latin typeface="Arial"/>
                <a:cs typeface="Arial"/>
              </a:rPr>
              <a:t>α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βX</a:t>
            </a:r>
            <a:r>
              <a:rPr sz="1000" i="1" baseline="-10416" dirty="0">
                <a:latin typeface="Arial"/>
                <a:cs typeface="Arial"/>
              </a:rPr>
              <a:t>i</a:t>
            </a:r>
            <a:r>
              <a:rPr sz="1000" i="1" spc="217" baseline="-10416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ϵ</a:t>
            </a:r>
            <a:r>
              <a:rPr sz="1000" i="1" spc="-37" baseline="-10416" dirty="0">
                <a:latin typeface="Arial"/>
                <a:cs typeface="Arial"/>
              </a:rPr>
              <a:t>i</a:t>
            </a:r>
            <a:endParaRPr sz="1000" baseline="-10416" dirty="0">
              <a:latin typeface="Arial"/>
              <a:cs typeface="Arial"/>
            </a:endParaRPr>
          </a:p>
          <a:p>
            <a:pPr marL="92075" algn="ctr">
              <a:lnSpc>
                <a:spcPct val="100000"/>
              </a:lnSpc>
              <a:spcBef>
                <a:spcPts val="1130"/>
              </a:spcBef>
            </a:pPr>
            <a:r>
              <a:rPr sz="1000" i="1" dirty="0">
                <a:latin typeface="Arial"/>
                <a:cs typeface="Arial"/>
              </a:rPr>
              <a:t>ϵ</a:t>
            </a:r>
            <a:r>
              <a:rPr sz="1000" i="1" baseline="-10416" dirty="0">
                <a:latin typeface="Arial"/>
                <a:cs typeface="Arial"/>
              </a:rPr>
              <a:t>i</a:t>
            </a:r>
            <a:r>
              <a:rPr sz="1000" i="1" spc="315" baseline="-10416" dirty="0">
                <a:latin typeface="Arial"/>
                <a:cs typeface="Arial"/>
              </a:rPr>
              <a:t> </a:t>
            </a:r>
            <a:r>
              <a:rPr sz="1000" spc="55" dirty="0">
                <a:latin typeface="Cambria"/>
                <a:cs typeface="Cambria"/>
              </a:rPr>
              <a:t>∼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spc="-10" dirty="0">
                <a:latin typeface="Tahoma"/>
                <a:cs typeface="Tahoma"/>
              </a:rPr>
              <a:t>(0</a:t>
            </a:r>
            <a:r>
              <a:rPr sz="1000" i="1" spc="-10" dirty="0">
                <a:latin typeface="Arial"/>
                <a:cs typeface="Arial"/>
              </a:rPr>
              <a:t>,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σ</a:t>
            </a:r>
            <a:r>
              <a:rPr sz="1000" spc="-37" baseline="31250" dirty="0">
                <a:latin typeface="Tahoma"/>
                <a:cs typeface="Tahoma"/>
              </a:rPr>
              <a:t>2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ahoma"/>
              <a:cs typeface="Tahoma"/>
            </a:endParaRPr>
          </a:p>
          <a:p>
            <a:pPr marL="392430" indent="-139700">
              <a:lnSpc>
                <a:spcPct val="100000"/>
              </a:lnSpc>
              <a:spcBef>
                <a:spcPts val="5"/>
              </a:spcBef>
              <a:buFont typeface="Tahoma"/>
              <a:buChar char="*"/>
              <a:tabLst>
                <a:tab pos="392430" algn="l"/>
              </a:tabLst>
            </a:pPr>
            <a:r>
              <a:rPr sz="1000" i="1" dirty="0">
                <a:latin typeface="Arial"/>
                <a:cs typeface="Arial"/>
              </a:rPr>
              <a:t>ϵ</a:t>
            </a:r>
            <a:r>
              <a:rPr sz="1000" i="1" baseline="-10416" dirty="0">
                <a:latin typeface="Arial"/>
                <a:cs typeface="Arial"/>
              </a:rPr>
              <a:t>i</a:t>
            </a:r>
            <a:r>
              <a:rPr sz="1000" i="1" spc="337" baseline="-10416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normally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distributed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55" dirty="0">
                <a:latin typeface="Cambria"/>
                <a:cs typeface="Cambria"/>
              </a:rPr>
              <a:t>→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spc="-70" dirty="0">
                <a:latin typeface="Tahoma"/>
                <a:cs typeface="Tahoma"/>
              </a:rPr>
              <a:t>needed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inference</a:t>
            </a:r>
            <a:endParaRPr sz="1000" dirty="0">
              <a:latin typeface="Tahoma"/>
              <a:cs typeface="Tahoma"/>
            </a:endParaRPr>
          </a:p>
          <a:p>
            <a:pPr marL="391160" marR="466725" indent="-139065">
              <a:lnSpc>
                <a:spcPct val="102699"/>
              </a:lnSpc>
              <a:spcBef>
                <a:spcPts val="295"/>
              </a:spcBef>
              <a:buFont typeface="Tahoma"/>
              <a:buChar char="*"/>
              <a:tabLst>
                <a:tab pos="391160" algn="l"/>
              </a:tabLst>
            </a:pPr>
            <a:r>
              <a:rPr sz="1000" i="1" spc="-95" dirty="0">
                <a:latin typeface="Arial"/>
                <a:cs typeface="Arial"/>
              </a:rPr>
              <a:t>E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ϵ</a:t>
            </a:r>
            <a:r>
              <a:rPr sz="1000" i="1" spc="-15" baseline="-10416" dirty="0">
                <a:latin typeface="Arial"/>
                <a:cs typeface="Arial"/>
              </a:rPr>
              <a:t>i</a:t>
            </a:r>
            <a:r>
              <a:rPr sz="1000" i="1" spc="-142" baseline="-10416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no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bias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155" dirty="0">
                <a:latin typeface="Cambria"/>
                <a:cs typeface="Cambria"/>
              </a:rPr>
              <a:t>→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25" dirty="0">
                <a:latin typeface="Tahoma"/>
                <a:cs typeface="Tahoma"/>
              </a:rPr>
              <a:t>violated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error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random,</a:t>
            </a:r>
            <a:r>
              <a:rPr sz="1000" spc="-25" dirty="0">
                <a:latin typeface="Tahoma"/>
                <a:cs typeface="Tahoma"/>
              </a:rPr>
              <a:t> but </a:t>
            </a:r>
            <a:r>
              <a:rPr sz="1000" spc="-40" dirty="0">
                <a:latin typeface="Tahoma"/>
                <a:cs typeface="Tahoma"/>
              </a:rPr>
              <a:t>correlated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omitted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variable</a:t>
            </a:r>
            <a:endParaRPr sz="1000" dirty="0">
              <a:latin typeface="Tahoma"/>
              <a:cs typeface="Tahoma"/>
            </a:endParaRPr>
          </a:p>
          <a:p>
            <a:pPr marL="392430" indent="-139700">
              <a:lnSpc>
                <a:spcPct val="100000"/>
              </a:lnSpc>
              <a:spcBef>
                <a:spcPts val="335"/>
              </a:spcBef>
              <a:buFont typeface="Tahoma"/>
              <a:buChar char="*"/>
              <a:tabLst>
                <a:tab pos="392430" algn="l"/>
              </a:tabLst>
            </a:pPr>
            <a:r>
              <a:rPr sz="1000" i="1" dirty="0">
                <a:latin typeface="Arial"/>
                <a:cs typeface="Arial"/>
              </a:rPr>
              <a:t>ϵ</a:t>
            </a:r>
            <a:r>
              <a:rPr sz="1000" i="1" baseline="-10416" dirty="0">
                <a:latin typeface="Arial"/>
                <a:cs typeface="Arial"/>
              </a:rPr>
              <a:t>i</a:t>
            </a:r>
            <a:r>
              <a:rPr sz="1000" i="1" spc="352" baseline="-10416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has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constant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variance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σ</a:t>
            </a:r>
            <a:r>
              <a:rPr sz="1000" baseline="27777" dirty="0">
                <a:latin typeface="Tahoma"/>
                <a:cs typeface="Tahoma"/>
              </a:rPr>
              <a:t>2</a:t>
            </a:r>
            <a:r>
              <a:rPr sz="1000" spc="195" baseline="27777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(Homoscedasticity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20" dirty="0">
                <a:latin typeface="Cambria"/>
                <a:cs typeface="Cambria"/>
              </a:rPr>
              <a:t>↔</a:t>
            </a:r>
            <a:endParaRPr sz="1000" dirty="0">
              <a:latin typeface="Cambria"/>
              <a:cs typeface="Cambria"/>
            </a:endParaRPr>
          </a:p>
          <a:p>
            <a:pPr marL="391160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Tahoma"/>
                <a:cs typeface="Tahoma"/>
              </a:rPr>
              <a:t>Heteroscedasticity)</a:t>
            </a:r>
            <a:endParaRPr sz="1000" dirty="0">
              <a:latin typeface="Tahoma"/>
              <a:cs typeface="Tahoma"/>
            </a:endParaRPr>
          </a:p>
          <a:p>
            <a:pPr marL="391160" marR="30480" indent="-139065">
              <a:lnSpc>
                <a:spcPct val="102600"/>
              </a:lnSpc>
              <a:spcBef>
                <a:spcPts val="300"/>
              </a:spcBef>
              <a:buChar char="*"/>
              <a:tabLst>
                <a:tab pos="391160" algn="l"/>
              </a:tabLst>
            </a:pPr>
            <a:r>
              <a:rPr sz="1000" dirty="0">
                <a:latin typeface="Tahoma"/>
                <a:cs typeface="Tahoma"/>
              </a:rPr>
              <a:t>No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autocorrelation,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“Autocorrelation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occurs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stochastic </a:t>
            </a:r>
            <a:r>
              <a:rPr sz="1000" spc="-30" dirty="0">
                <a:latin typeface="Tahoma"/>
                <a:cs typeface="Tahoma"/>
              </a:rPr>
              <a:t>terms </a:t>
            </a:r>
            <a:r>
              <a:rPr sz="1000" spc="-2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two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cases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systematically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related</a:t>
            </a:r>
            <a:r>
              <a:rPr sz="1000" spc="-25" dirty="0">
                <a:latin typeface="Tahoma"/>
                <a:cs typeface="Tahoma"/>
              </a:rPr>
              <a:t> to </a:t>
            </a:r>
            <a:r>
              <a:rPr sz="1000" spc="-40" dirty="0">
                <a:latin typeface="Tahoma"/>
                <a:cs typeface="Tahoma"/>
              </a:rPr>
              <a:t>each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other”.</a:t>
            </a:r>
            <a:endParaRPr sz="1000" dirty="0">
              <a:latin typeface="Tahoma"/>
              <a:cs typeface="Tahoma"/>
            </a:endParaRPr>
          </a:p>
          <a:p>
            <a:pPr marL="392430" indent="-139700">
              <a:lnSpc>
                <a:spcPct val="100000"/>
              </a:lnSpc>
              <a:spcBef>
                <a:spcPts val="334"/>
              </a:spcBef>
              <a:buChar char="*"/>
              <a:tabLst>
                <a:tab pos="392430" algn="l"/>
              </a:tabLst>
            </a:pPr>
            <a:r>
              <a:rPr sz="1000" spc="80" dirty="0">
                <a:latin typeface="Tahoma"/>
                <a:cs typeface="Tahoma"/>
              </a:rPr>
              <a:t>X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values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are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measured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without </a:t>
            </a:r>
            <a:r>
              <a:rPr sz="1000" spc="-10" dirty="0">
                <a:latin typeface="Tahoma"/>
                <a:cs typeface="Tahoma"/>
              </a:rPr>
              <a:t>error</a:t>
            </a:r>
            <a:endParaRPr sz="1000" dirty="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185"/>
              </a:spcBef>
            </a:pPr>
            <a:r>
              <a:rPr sz="1000" spc="-10" dirty="0">
                <a:latin typeface="Tahoma"/>
                <a:cs typeface="Tahoma"/>
              </a:rPr>
              <a:t>(Kellstedt</a:t>
            </a:r>
            <a:r>
              <a:rPr sz="1000" spc="-35" dirty="0">
                <a:latin typeface="Tahoma"/>
                <a:cs typeface="Tahoma"/>
              </a:rPr>
              <a:t> 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Whitten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  <a:hlinkClick r:id="rId7" action="ppaction://hlinksldjump"/>
              </a:rPr>
              <a:t>2018,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190–194)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00975" y="276501"/>
            <a:ext cx="24060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Assumptions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linear</a:t>
            </a:r>
            <a:r>
              <a:rPr sz="1400" spc="-55" dirty="0">
                <a:latin typeface="Tahoma"/>
                <a:cs typeface="Tahoma"/>
              </a:rPr>
              <a:t> regression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97" y="1214803"/>
            <a:ext cx="4069715" cy="9740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Assumptions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specification,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0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  <a:p>
            <a:pPr marL="328930" indent="-139700">
              <a:lnSpc>
                <a:spcPct val="100000"/>
              </a:lnSpc>
              <a:spcBef>
                <a:spcPts val="334"/>
              </a:spcBef>
              <a:buChar char="*"/>
              <a:tabLst>
                <a:tab pos="328930" algn="l"/>
              </a:tabLst>
            </a:pPr>
            <a:r>
              <a:rPr sz="1100" dirty="0">
                <a:latin typeface="Tahoma"/>
                <a:cs typeface="Tahoma"/>
              </a:rPr>
              <a:t>No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causal</a:t>
            </a:r>
            <a:r>
              <a:rPr sz="1100" spc="-40" dirty="0">
                <a:latin typeface="Tahoma"/>
                <a:cs typeface="Tahoma"/>
              </a:rPr>
              <a:t> variables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left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45" dirty="0">
                <a:latin typeface="Tahoma"/>
                <a:cs typeface="Tahoma"/>
              </a:rPr>
              <a:t> noncausal</a:t>
            </a:r>
            <a:r>
              <a:rPr sz="1100" spc="-40" dirty="0">
                <a:latin typeface="Tahoma"/>
                <a:cs typeface="Tahoma"/>
              </a:rPr>
              <a:t> variables </a:t>
            </a:r>
            <a:r>
              <a:rPr sz="1100" spc="-10" dirty="0">
                <a:latin typeface="Tahoma"/>
                <a:cs typeface="Tahoma"/>
              </a:rPr>
              <a:t>included</a:t>
            </a:r>
            <a:endParaRPr sz="1100">
              <a:latin typeface="Tahoma"/>
              <a:cs typeface="Tahoma"/>
            </a:endParaRPr>
          </a:p>
          <a:p>
            <a:pPr marL="328930" indent="-139700">
              <a:lnSpc>
                <a:spcPct val="100000"/>
              </a:lnSpc>
              <a:spcBef>
                <a:spcPts val="330"/>
              </a:spcBef>
              <a:buChar char="*"/>
              <a:tabLst>
                <a:tab pos="328930" algn="l"/>
              </a:tabLst>
            </a:pPr>
            <a:r>
              <a:rPr sz="1100" spc="-30" dirty="0">
                <a:latin typeface="Tahoma"/>
                <a:cs typeface="Tahoma"/>
              </a:rPr>
              <a:t>Parametric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linearity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185"/>
              </a:spcBef>
            </a:pPr>
            <a:r>
              <a:rPr sz="1100" spc="-10" dirty="0">
                <a:latin typeface="Tahoma"/>
                <a:cs typeface="Tahoma"/>
              </a:rPr>
              <a:t>(Kellstedt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Whitten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2018,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190–194)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00975" y="276501"/>
            <a:ext cx="240601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3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Assumptions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linear</a:t>
            </a:r>
            <a:r>
              <a:rPr sz="1400" spc="-55" dirty="0">
                <a:latin typeface="Tahoma"/>
                <a:cs typeface="Tahoma"/>
              </a:rPr>
              <a:t> regression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197" y="1061959"/>
            <a:ext cx="3816350" cy="13557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Minimal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mathematical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3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4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  <a:p>
            <a:pPr marL="328930" indent="-139700">
              <a:lnSpc>
                <a:spcPct val="100000"/>
              </a:lnSpc>
              <a:spcBef>
                <a:spcPts val="334"/>
              </a:spcBef>
              <a:buChar char="*"/>
              <a:tabLst>
                <a:tab pos="328930" algn="l"/>
              </a:tabLst>
            </a:pPr>
            <a:r>
              <a:rPr sz="1100" spc="80" dirty="0">
                <a:latin typeface="Tahoma"/>
                <a:cs typeface="Tahoma"/>
              </a:rPr>
              <a:t>X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must vary</a:t>
            </a:r>
            <a:endParaRPr sz="1100">
              <a:latin typeface="Tahoma"/>
              <a:cs typeface="Tahoma"/>
            </a:endParaRPr>
          </a:p>
          <a:p>
            <a:pPr marL="327660" marR="43180" indent="-139065">
              <a:lnSpc>
                <a:spcPct val="102600"/>
              </a:lnSpc>
              <a:spcBef>
                <a:spcPts val="295"/>
              </a:spcBef>
              <a:buChar char="*"/>
              <a:tabLst>
                <a:tab pos="327660" algn="l"/>
              </a:tabLst>
            </a:pPr>
            <a:r>
              <a:rPr sz="1100" spc="-30" dirty="0">
                <a:latin typeface="Tahoma"/>
                <a:cs typeface="Tahoma"/>
              </a:rPr>
              <a:t>Number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larger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predictors</a:t>
            </a:r>
            <a:endParaRPr sz="1100">
              <a:latin typeface="Tahoma"/>
              <a:cs typeface="Tahoma"/>
            </a:endParaRPr>
          </a:p>
          <a:p>
            <a:pPr marL="328930" indent="-139700">
              <a:lnSpc>
                <a:spcPct val="100000"/>
              </a:lnSpc>
              <a:spcBef>
                <a:spcPts val="335"/>
              </a:spcBef>
              <a:buChar char="*"/>
              <a:tabLst>
                <a:tab pos="328930" algn="l"/>
              </a:tabLst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</a:t>
            </a:r>
            <a:r>
              <a:rPr sz="1100" spc="-30" dirty="0">
                <a:latin typeface="Tahoma"/>
                <a:cs typeface="Tahoma"/>
              </a:rPr>
              <a:t> perfect </a:t>
            </a:r>
            <a:r>
              <a:rPr sz="1100" spc="-10" dirty="0">
                <a:latin typeface="Tahoma"/>
                <a:cs typeface="Tahoma"/>
              </a:rPr>
              <a:t>multicollinearity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185"/>
              </a:spcBef>
            </a:pPr>
            <a:r>
              <a:rPr sz="1100" spc="-10" dirty="0">
                <a:latin typeface="Tahoma"/>
                <a:cs typeface="Tahoma"/>
              </a:rPr>
              <a:t>(Kellstedt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Whitten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2018,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190–194)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1407" y="276501"/>
            <a:ext cx="190500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0" dirty="0">
                <a:latin typeface="Tahoma"/>
                <a:cs typeface="Tahoma"/>
              </a:rPr>
              <a:t>Inference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about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slope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097" y="933473"/>
            <a:ext cx="4147820" cy="1366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5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 t-test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for the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slope</a:t>
            </a:r>
            <a:r>
              <a:rPr sz="1100" i="1" dirty="0">
                <a:latin typeface="Arial"/>
                <a:cs typeface="Arial"/>
              </a:rPr>
              <a:t> of 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regression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line?</a:t>
            </a:r>
            <a:endParaRPr sz="1100">
              <a:latin typeface="Arial"/>
              <a:cs typeface="Arial"/>
            </a:endParaRPr>
          </a:p>
          <a:p>
            <a:pPr marL="364490" indent="-137160">
              <a:lnSpc>
                <a:spcPct val="100000"/>
              </a:lnSpc>
              <a:spcBef>
                <a:spcPts val="175"/>
              </a:spcBef>
              <a:buFont typeface="Cambria"/>
              <a:buChar char="•"/>
              <a:tabLst>
                <a:tab pos="36449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Null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alternative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hypotheses:</a:t>
            </a:r>
            <a:endParaRPr sz="1100">
              <a:latin typeface="Tahoma"/>
              <a:cs typeface="Tahoma"/>
            </a:endParaRPr>
          </a:p>
          <a:p>
            <a:pPr marL="642620" lvl="1" indent="-111125" algn="just">
              <a:lnSpc>
                <a:spcPts val="1200"/>
              </a:lnSpc>
              <a:spcBef>
                <a:spcPts val="175"/>
              </a:spcBef>
              <a:buChar char="-"/>
              <a:tabLst>
                <a:tab pos="642620" algn="l"/>
              </a:tabLst>
            </a:pPr>
            <a:r>
              <a:rPr sz="1000" spc="-35" dirty="0">
                <a:latin typeface="Tahoma"/>
                <a:cs typeface="Tahoma"/>
              </a:rPr>
              <a:t>there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0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</a:t>
            </a:r>
            <a:r>
              <a:rPr sz="1000" spc="-20" dirty="0">
                <a:latin typeface="Tahoma"/>
                <a:cs typeface="Tahoma"/>
              </a:rPr>
              <a:t> (</a:t>
            </a:r>
            <a:r>
              <a:rPr sz="1000" i="1" spc="-20" dirty="0">
                <a:latin typeface="Arial"/>
                <a:cs typeface="Arial"/>
              </a:rPr>
              <a:t>H</a:t>
            </a:r>
            <a:r>
              <a:rPr sz="1050" spc="-30" baseline="-11904" dirty="0">
                <a:latin typeface="Tahoma"/>
                <a:cs typeface="Tahoma"/>
              </a:rPr>
              <a:t>0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642620" lvl="1" indent="-111125" algn="just">
              <a:lnSpc>
                <a:spcPts val="1200"/>
              </a:lnSpc>
              <a:buChar char="-"/>
              <a:tabLst>
                <a:tab pos="642620" algn="l"/>
              </a:tabLst>
            </a:pPr>
            <a:r>
              <a:rPr sz="1000" spc="-35" dirty="0">
                <a:latin typeface="Tahoma"/>
                <a:cs typeface="Tahoma"/>
              </a:rPr>
              <a:t>there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0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dirty="0">
                <a:latin typeface="Cambria"/>
                <a:cs typeface="Cambria"/>
              </a:rPr>
              <a:t≯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0</a:t>
            </a:r>
            <a:r>
              <a:rPr sz="1000" spc="-20" dirty="0">
                <a:latin typeface="Tahoma"/>
                <a:cs typeface="Tahoma"/>
              </a:rPr>
              <a:t> (</a:t>
            </a:r>
            <a:r>
              <a:rPr sz="1000" i="1" spc="-20" dirty="0">
                <a:latin typeface="Arial"/>
                <a:cs typeface="Arial"/>
              </a:rPr>
              <a:t>H</a:t>
            </a:r>
            <a:r>
              <a:rPr sz="1050" i="1" spc="-30" baseline="-11904" dirty="0">
                <a:latin typeface="Arial"/>
                <a:cs typeface="Arial"/>
              </a:rPr>
              <a:t>a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63855" marR="55880" indent="-137160" algn="just">
              <a:lnSpc>
                <a:spcPct val="95300"/>
              </a:lnSpc>
              <a:spcBef>
                <a:spcPts val="415"/>
              </a:spcBef>
              <a:buFont typeface="Cambria"/>
              <a:buChar char="•"/>
              <a:tabLst>
                <a:tab pos="36576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Test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statistic: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“measures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standard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errors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between 	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estimate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200" spc="135" baseline="-10416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value”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(Agresti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Finlay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7" action="ppaction://hlinksldjump"/>
              </a:rPr>
              <a:t>2009,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192). 	</a:t>
            </a:r>
            <a:r>
              <a:rPr sz="1650" i="1" spc="135" baseline="-25252" dirty="0">
                <a:latin typeface="Arial"/>
                <a:cs typeface="Arial"/>
              </a:rPr>
              <a:t>t</a:t>
            </a:r>
            <a:r>
              <a:rPr sz="1650" i="1" spc="104" baseline="-25252" dirty="0">
                <a:latin typeface="Arial"/>
                <a:cs typeface="Arial"/>
              </a:rPr>
              <a:t> </a:t>
            </a:r>
            <a:r>
              <a:rPr sz="1650" baseline="-25252" dirty="0">
                <a:latin typeface="Tahoma"/>
                <a:cs typeface="Tahoma"/>
              </a:rPr>
              <a:t>=</a:t>
            </a:r>
            <a:r>
              <a:rPr sz="1650" spc="112" baseline="-25252" dirty="0">
                <a:latin typeface="Tahoma"/>
                <a:cs typeface="Tahoma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Estimate</a:t>
            </a:r>
            <a:r>
              <a:rPr sz="8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800" i="1" u="sng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r>
              <a:rPr sz="800" i="1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Null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hypothesis</a:t>
            </a:r>
            <a:r>
              <a:rPr sz="800" i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</a:t>
            </a:r>
            <a:r>
              <a:rPr sz="8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800" i="1" u="sng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endParaRPr sz="800">
              <a:latin typeface="Arial"/>
              <a:cs typeface="Arial"/>
            </a:endParaRPr>
          </a:p>
          <a:p>
            <a:pPr marR="175260" algn="ctr">
              <a:lnSpc>
                <a:spcPts val="810"/>
              </a:lnSpc>
            </a:pPr>
            <a:r>
              <a:rPr sz="800" i="1" spc="-10" dirty="0">
                <a:latin typeface="Arial"/>
                <a:cs typeface="Arial"/>
              </a:rPr>
              <a:t>Standard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error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of</a:t>
            </a:r>
            <a:r>
              <a:rPr sz="800" i="1" spc="10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estimate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5042" y="246296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1946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0546" y="2431451"/>
            <a:ext cx="6724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88950" algn="l"/>
              </a:tabLst>
            </a:pPr>
            <a:r>
              <a:rPr sz="800" i="1" spc="-20" dirty="0">
                <a:latin typeface="Arial"/>
                <a:cs typeface="Arial"/>
              </a:rPr>
              <a:t>se</a:t>
            </a:r>
            <a:r>
              <a:rPr sz="900" i="1" spc="-30" baseline="-27777" dirty="0">
                <a:latin typeface="Arial"/>
                <a:cs typeface="Arial"/>
              </a:rPr>
              <a:t>β</a:t>
            </a:r>
            <a:r>
              <a:rPr sz="900" spc="-30" baseline="-13888" dirty="0">
                <a:latin typeface="Tahoma"/>
                <a:cs typeface="Tahoma"/>
              </a:rPr>
              <a:t>ˆ</a:t>
            </a:r>
            <a:r>
              <a:rPr sz="900" baseline="-13888" dirty="0">
                <a:latin typeface="Tahoma"/>
                <a:cs typeface="Tahoma"/>
              </a:rPr>
              <a:t>	</a:t>
            </a:r>
            <a:r>
              <a:rPr sz="800" i="1" spc="-35" dirty="0">
                <a:latin typeface="Arial"/>
                <a:cs typeface="Arial"/>
              </a:rPr>
              <a:t>se</a:t>
            </a:r>
            <a:r>
              <a:rPr sz="900" i="1" spc="-52" baseline="-27777" dirty="0">
                <a:latin typeface="Arial"/>
                <a:cs typeface="Arial"/>
              </a:rPr>
              <a:t>β</a:t>
            </a:r>
            <a:r>
              <a:rPr sz="900" spc="-52" baseline="-13888" dirty="0">
                <a:latin typeface="Tahoma"/>
                <a:cs typeface="Tahoma"/>
              </a:rPr>
              <a:t>ˆ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49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97126" y="240446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986" y="2299206"/>
            <a:ext cx="2182495" cy="23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>
              <a:lnSpc>
                <a:spcPts val="665"/>
              </a:lnSpc>
              <a:spcBef>
                <a:spcPts val="95"/>
              </a:spcBef>
              <a:tabLst>
                <a:tab pos="890269" algn="l"/>
              </a:tabLst>
            </a:pPr>
            <a:r>
              <a:rPr sz="800" i="1" spc="-25" dirty="0">
                <a:latin typeface="Trebuchet MS"/>
                <a:cs typeface="Trebuchet MS"/>
              </a:rPr>
              <a:t>β</a:t>
            </a:r>
            <a:r>
              <a:rPr sz="1200" spc="-37" baseline="13888" dirty="0">
                <a:latin typeface="Tahoma"/>
                <a:cs typeface="Tahoma"/>
              </a:rPr>
              <a:t>ˆ</a:t>
            </a:r>
            <a:r>
              <a:rPr sz="1200" baseline="13888" dirty="0">
                <a:latin typeface="Tahoma"/>
                <a:cs typeface="Tahoma"/>
              </a:rPr>
              <a:t>	</a:t>
            </a:r>
            <a:r>
              <a:rPr sz="1200" u="sng" spc="-75" baseline="347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200" u="sng" spc="750" baseline="347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200" baseline="3472">
              <a:latin typeface="Tahoma"/>
              <a:cs typeface="Tahoma"/>
            </a:endParaRPr>
          </a:p>
          <a:p>
            <a:pPr marL="38100">
              <a:lnSpc>
                <a:spcPts val="1025"/>
              </a:lnSpc>
            </a:pPr>
            <a:r>
              <a:rPr sz="1100" i="1" spc="90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145" dirty="0">
                <a:latin typeface="Tahoma"/>
                <a:cs typeface="Tahoma"/>
              </a:rPr>
              <a:t>  </a:t>
            </a:r>
            <a:r>
              <a:rPr sz="1200" i="1" baseline="45138" dirty="0">
                <a:latin typeface="Times New Roman"/>
                <a:cs typeface="Times New Roman"/>
              </a:rPr>
              <a:t>−</a:t>
            </a:r>
            <a:r>
              <a:rPr sz="1200" i="1" baseline="45138" dirty="0">
                <a:latin typeface="Trebuchet MS"/>
                <a:cs typeface="Trebuchet MS"/>
              </a:rPr>
              <a:t>β</a:t>
            </a:r>
            <a:r>
              <a:rPr sz="900" i="1" baseline="46296" dirty="0">
                <a:latin typeface="Arial"/>
                <a:cs typeface="Arial"/>
              </a:rPr>
              <a:t>H</a:t>
            </a:r>
            <a:r>
              <a:rPr sz="900" baseline="32407" dirty="0">
                <a:latin typeface="Tahoma"/>
                <a:cs typeface="Tahoma"/>
              </a:rPr>
              <a:t>0</a:t>
            </a:r>
            <a:r>
              <a:rPr sz="900" spc="532" baseline="32407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200" u="sng" spc="22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baseline="3472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β</a:t>
            </a:r>
            <a:r>
              <a:rPr sz="1200" i="1" spc="300" baseline="34722" dirty="0">
                <a:latin typeface="Trebuchet MS"/>
                <a:cs typeface="Trebuchet MS"/>
              </a:rPr>
              <a:t> 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75" dirty="0">
                <a:latin typeface="Tahoma"/>
                <a:cs typeface="Tahoma"/>
              </a:rPr>
              <a:t>assumes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7197" y="163005"/>
            <a:ext cx="2983230" cy="1157368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025"/>
              </a:spcBef>
            </a:pPr>
            <a:endParaRPr lang="en-US" sz="1400" spc="-55" dirty="0">
              <a:latin typeface="Tahoma"/>
              <a:cs typeface="Tahoma"/>
            </a:endParaRPr>
          </a:p>
          <a:p>
            <a:pPr marL="1363345">
              <a:lnSpc>
                <a:spcPct val="100000"/>
              </a:lnSpc>
              <a:spcBef>
                <a:spcPts val="1025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analysis</a:t>
            </a:r>
            <a:endParaRPr lang="en-US" sz="1100" i="1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8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linear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regression</a:t>
            </a:r>
            <a:r>
              <a:rPr sz="1100" i="1" spc="-10" dirty="0">
                <a:latin typeface="Arial"/>
                <a:cs typeface="Arial"/>
              </a:rPr>
              <a:t> model?</a:t>
            </a:r>
            <a:endParaRPr sz="1100" dirty="0">
              <a:latin typeface="Arial"/>
              <a:cs typeface="Arial"/>
            </a:endParaRPr>
          </a:p>
          <a:p>
            <a:pPr marL="326390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326390" algn="l"/>
              </a:tabLst>
            </a:pPr>
            <a:r>
              <a:rPr sz="1100" dirty="0">
                <a:latin typeface="Tahoma"/>
                <a:cs typeface="Tahoma"/>
              </a:rPr>
              <a:t>Find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dirty="0">
                <a:latin typeface="Tahoma"/>
                <a:cs typeface="Tahoma"/>
              </a:rPr>
              <a:t> 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dirty="0">
                <a:latin typeface="Tahoma"/>
                <a:cs typeface="Tahoma"/>
              </a:rPr>
              <a:t> fit,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1658" y="1106360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297" y="1556904"/>
            <a:ext cx="3182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update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your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local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repository?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git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pull?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361" y="814260"/>
            <a:ext cx="3703320" cy="159448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5361" y="2537622"/>
            <a:ext cx="116014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90500" algn="l"/>
              </a:tabLst>
            </a:pPr>
            <a:r>
              <a:rPr sz="1100" spc="-40" dirty="0">
                <a:latin typeface="Tahoma"/>
                <a:cs typeface="Tahoma"/>
              </a:rPr>
              <a:t>Synchronize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fork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190500" algn="l"/>
              </a:tabLst>
            </a:pPr>
            <a:r>
              <a:rPr sz="1100" spc="-10" dirty="0">
                <a:latin typeface="Tahoma"/>
                <a:cs typeface="Tahoma"/>
              </a:rPr>
              <a:t>Fetch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origin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297" y="1556904"/>
            <a:ext cx="3577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update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your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repository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on </a:t>
            </a:r>
            <a:r>
              <a:rPr sz="1100" i="1" spc="-25" dirty="0">
                <a:latin typeface="Arial"/>
                <a:cs typeface="Arial"/>
              </a:rPr>
              <a:t>GitHub?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How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git </a:t>
            </a:r>
            <a:r>
              <a:rPr sz="1100" i="1" spc="-20" dirty="0">
                <a:latin typeface="Arial"/>
                <a:cs typeface="Arial"/>
              </a:rPr>
              <a:t>push?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025" y="742249"/>
            <a:ext cx="3703320" cy="159448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5361" y="2339071"/>
            <a:ext cx="2701925" cy="9632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190500" algn="l"/>
              </a:tabLst>
            </a:pPr>
            <a:r>
              <a:rPr sz="1100" dirty="0">
                <a:latin typeface="Tahoma"/>
                <a:cs typeface="Tahoma"/>
              </a:rPr>
              <a:t>Make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your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local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repository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updated:</a:t>
            </a:r>
            <a:endParaRPr sz="1100">
              <a:latin typeface="Tahoma"/>
              <a:cs typeface="Tahoma"/>
            </a:endParaRPr>
          </a:p>
          <a:p>
            <a:pPr marL="466090" lvl="1" indent="-132080">
              <a:lnSpc>
                <a:spcPts val="1200"/>
              </a:lnSpc>
              <a:spcBef>
                <a:spcPts val="175"/>
              </a:spcBef>
              <a:buChar char="*"/>
              <a:tabLst>
                <a:tab pos="466090" algn="l"/>
              </a:tabLst>
            </a:pPr>
            <a:r>
              <a:rPr sz="1000" spc="-30" dirty="0">
                <a:latin typeface="Tahoma"/>
                <a:cs typeface="Tahoma"/>
              </a:rPr>
              <a:t>Synchronize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fork</a:t>
            </a:r>
            <a:endParaRPr sz="1000">
              <a:latin typeface="Tahoma"/>
              <a:cs typeface="Tahoma"/>
            </a:endParaRPr>
          </a:p>
          <a:p>
            <a:pPr marL="466090" lvl="1" indent="-132080">
              <a:lnSpc>
                <a:spcPts val="1200"/>
              </a:lnSpc>
              <a:buChar char="*"/>
              <a:tabLst>
                <a:tab pos="466090" algn="l"/>
              </a:tabLst>
            </a:pPr>
            <a:r>
              <a:rPr sz="1000" spc="-10" dirty="0">
                <a:latin typeface="Tahoma"/>
                <a:cs typeface="Tahoma"/>
              </a:rPr>
              <a:t>Fetch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origin</a:t>
            </a:r>
            <a:endParaRPr sz="10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90500" algn="l"/>
              </a:tabLst>
            </a:pPr>
            <a:r>
              <a:rPr sz="1100" spc="-10" dirty="0">
                <a:latin typeface="Tahoma"/>
                <a:cs typeface="Tahoma"/>
              </a:rPr>
              <a:t>Commit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changes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(local)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190500" algn="l"/>
              </a:tabLst>
            </a:pPr>
            <a:r>
              <a:rPr sz="1100" dirty="0">
                <a:latin typeface="Tahoma"/>
                <a:cs typeface="Tahoma"/>
              </a:rPr>
              <a:t>Push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commits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297" y="1556904"/>
            <a:ext cx="2683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do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event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merging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conflicts?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4" name="object 4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13" name="object 13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34121" y="276501"/>
            <a:ext cx="11398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latin typeface="Tahoma"/>
                <a:cs typeface="Tahoma"/>
              </a:rPr>
              <a:t>Software </a:t>
            </a:r>
            <a:r>
              <a:rPr sz="1400" spc="-35" dirty="0">
                <a:latin typeface="Tahoma"/>
                <a:cs typeface="Tahoma"/>
              </a:rPr>
              <a:t>check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297" y="1258008"/>
            <a:ext cx="405828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do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the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event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merging</a:t>
            </a:r>
            <a:r>
              <a:rPr sz="1100" i="1" spc="-10" dirty="0">
                <a:latin typeface="Arial"/>
                <a:cs typeface="Arial"/>
              </a:rPr>
              <a:t> conflicts?</a:t>
            </a:r>
            <a:endParaRPr sz="1100">
              <a:latin typeface="Arial"/>
              <a:cs typeface="Arial"/>
            </a:endParaRPr>
          </a:p>
          <a:p>
            <a:pPr marL="290195" indent="-1778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90195" algn="l"/>
              </a:tabLst>
            </a:pPr>
            <a:r>
              <a:rPr sz="1100" dirty="0">
                <a:latin typeface="Tahoma"/>
                <a:cs typeface="Tahoma"/>
              </a:rPr>
              <a:t>Find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files</a:t>
            </a:r>
            <a:r>
              <a:rPr sz="1100" spc="-50" dirty="0">
                <a:latin typeface="Tahoma"/>
                <a:cs typeface="Tahoma"/>
              </a:rPr>
              <a:t> 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causing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conflict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GitHub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Desktop</a:t>
            </a:r>
            <a:endParaRPr sz="1100">
              <a:latin typeface="Tahoma"/>
              <a:cs typeface="Tahoma"/>
            </a:endParaRPr>
          </a:p>
          <a:p>
            <a:pPr marL="289560" marR="5080" indent="-177165">
              <a:lnSpc>
                <a:spcPct val="102600"/>
              </a:lnSpc>
              <a:spcBef>
                <a:spcPts val="295"/>
              </a:spcBef>
              <a:buAutoNum type="arabicPeriod"/>
              <a:tabLst>
                <a:tab pos="289560" algn="l"/>
              </a:tabLst>
            </a:pPr>
            <a:r>
              <a:rPr sz="1100" spc="-30" dirty="0">
                <a:latin typeface="Tahoma"/>
                <a:cs typeface="Tahoma"/>
              </a:rPr>
              <a:t>Decide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keep,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delete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other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(either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dirty="0">
                <a:latin typeface="Tahoma"/>
                <a:cs typeface="Tahoma"/>
              </a:rPr>
              <a:t>GitHub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Desktop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manually)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252"/>
            <a:ext cx="3816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References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4167" y="276501"/>
            <a:ext cx="92011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br>
              <a:rPr lang="en-US" spc="-70" dirty="0"/>
            </a:br>
            <a:r>
              <a:rPr spc="-70" dirty="0"/>
              <a:t>References</a:t>
            </a:r>
            <a:r>
              <a:rPr spc="45" dirty="0"/>
              <a:t> </a:t>
            </a:r>
            <a:r>
              <a:rPr spc="-50" dirty="0"/>
              <a:t>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329" y="1032654"/>
            <a:ext cx="106680" cy="144780"/>
            <a:chOff x="46329" y="1032654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9" y="1035194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869" y="103519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21" y="105417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74" y="107315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21" y="110478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05" y="1101618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805" y="115539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84" y="103519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11760" indent="-277495">
              <a:lnSpc>
                <a:spcPct val="102600"/>
              </a:lnSpc>
              <a:spcBef>
                <a:spcPts val="55"/>
              </a:spcBef>
            </a:pPr>
            <a:r>
              <a:rPr spc="-20" dirty="0"/>
              <a:t>Agresti,</a:t>
            </a:r>
            <a:r>
              <a:rPr spc="-45" dirty="0"/>
              <a:t> </a:t>
            </a:r>
            <a:r>
              <a:rPr dirty="0"/>
              <a:t>Alan,</a:t>
            </a:r>
            <a:r>
              <a:rPr spc="-4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spc="-30" dirty="0"/>
              <a:t>Barbara</a:t>
            </a:r>
            <a:r>
              <a:rPr spc="-40" dirty="0"/>
              <a:t> </a:t>
            </a:r>
            <a:r>
              <a:rPr spc="-10" dirty="0"/>
              <a:t>Finlay.</a:t>
            </a:r>
            <a:r>
              <a:rPr spc="-40" dirty="0"/>
              <a:t> </a:t>
            </a:r>
            <a:r>
              <a:rPr spc="-45" dirty="0"/>
              <a:t>2009.</a:t>
            </a:r>
            <a:r>
              <a:rPr spc="-40" dirty="0"/>
              <a:t> </a:t>
            </a:r>
            <a:r>
              <a:rPr i="1" spc="-20" dirty="0">
                <a:latin typeface="Arial"/>
                <a:cs typeface="Arial"/>
              </a:rPr>
              <a:t>Statistical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spc="-45" dirty="0">
                <a:latin typeface="Arial"/>
                <a:cs typeface="Arial"/>
              </a:rPr>
              <a:t>methods</a:t>
            </a:r>
            <a:r>
              <a:rPr i="1" dirty="0">
                <a:latin typeface="Arial"/>
                <a:cs typeface="Arial"/>
              </a:rPr>
              <a:t> for </a:t>
            </a:r>
            <a:r>
              <a:rPr i="1" spc="-25" dirty="0">
                <a:latin typeface="Arial"/>
                <a:cs typeface="Arial"/>
              </a:rPr>
              <a:t>the </a:t>
            </a:r>
            <a:r>
              <a:rPr i="1" spc="-40" dirty="0">
                <a:latin typeface="Arial"/>
                <a:cs typeface="Arial"/>
              </a:rPr>
              <a:t>social</a:t>
            </a:r>
            <a:r>
              <a:rPr i="1" spc="20" dirty="0">
                <a:latin typeface="Arial"/>
                <a:cs typeface="Arial"/>
              </a:rPr>
              <a:t> </a:t>
            </a:r>
            <a:r>
              <a:rPr i="1" spc="-85" dirty="0">
                <a:latin typeface="Arial"/>
                <a:cs typeface="Arial"/>
              </a:rPr>
              <a:t>sciences.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spc="-55" dirty="0"/>
              <a:t>Essex:</a:t>
            </a:r>
            <a:r>
              <a:rPr spc="-15" dirty="0"/>
              <a:t> </a:t>
            </a:r>
            <a:r>
              <a:rPr spc="-40" dirty="0"/>
              <a:t>Pearson</a:t>
            </a:r>
            <a:r>
              <a:rPr spc="-15" dirty="0"/>
              <a:t> </a:t>
            </a:r>
            <a:r>
              <a:rPr spc="-20" dirty="0"/>
              <a:t>Prentice</a:t>
            </a:r>
            <a:r>
              <a:rPr spc="-10" dirty="0"/>
              <a:t> Hall.</a:t>
            </a:r>
          </a:p>
          <a:p>
            <a:pPr marL="289560" marR="5080" indent="-277495">
              <a:lnSpc>
                <a:spcPct val="102600"/>
              </a:lnSpc>
              <a:spcBef>
                <a:spcPts val="894"/>
              </a:spcBef>
            </a:pPr>
            <a:r>
              <a:rPr spc="-25" dirty="0"/>
              <a:t>Bueno</a:t>
            </a:r>
            <a:r>
              <a:rPr spc="-55" dirty="0"/>
              <a:t> </a:t>
            </a:r>
            <a:r>
              <a:rPr spc="-35" dirty="0"/>
              <a:t>de</a:t>
            </a:r>
            <a:r>
              <a:rPr spc="-40" dirty="0"/>
              <a:t> </a:t>
            </a:r>
            <a:r>
              <a:rPr spc="-20" dirty="0"/>
              <a:t>Mesquita,</a:t>
            </a:r>
            <a:r>
              <a:rPr spc="-40" dirty="0"/>
              <a:t> </a:t>
            </a:r>
            <a:r>
              <a:rPr spc="-10" dirty="0"/>
              <a:t>Ethan,</a:t>
            </a:r>
            <a:r>
              <a:rPr spc="-40" dirty="0"/>
              <a:t> </a:t>
            </a:r>
            <a:r>
              <a:rPr spc="-35" dirty="0"/>
              <a:t>and</a:t>
            </a:r>
            <a:r>
              <a:rPr spc="-40" dirty="0"/>
              <a:t> </a:t>
            </a:r>
            <a:r>
              <a:rPr spc="-10" dirty="0"/>
              <a:t>Anthony</a:t>
            </a:r>
            <a:r>
              <a:rPr spc="-40" dirty="0"/>
              <a:t> </a:t>
            </a:r>
            <a:r>
              <a:rPr spc="-35" dirty="0"/>
              <a:t>Fowler.</a:t>
            </a:r>
            <a:r>
              <a:rPr spc="-40" dirty="0"/>
              <a:t> </a:t>
            </a:r>
            <a:r>
              <a:rPr spc="-50" dirty="0"/>
              <a:t>2021.</a:t>
            </a:r>
            <a:r>
              <a:rPr spc="-35" dirty="0"/>
              <a:t> </a:t>
            </a:r>
            <a:r>
              <a:rPr i="1" spc="-10" dirty="0">
                <a:latin typeface="Arial"/>
                <a:cs typeface="Arial"/>
              </a:rPr>
              <a:t>Thinking </a:t>
            </a:r>
            <a:r>
              <a:rPr i="1" spc="-40" dirty="0">
                <a:latin typeface="Arial"/>
                <a:cs typeface="Arial"/>
              </a:rPr>
              <a:t>clearly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with </a:t>
            </a:r>
            <a:r>
              <a:rPr i="1" spc="-10" dirty="0">
                <a:latin typeface="Arial"/>
                <a:cs typeface="Arial"/>
              </a:rPr>
              <a:t>data: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 </a:t>
            </a:r>
            <a:r>
              <a:rPr i="1" spc="-45" dirty="0">
                <a:latin typeface="Arial"/>
                <a:cs typeface="Arial"/>
              </a:rPr>
              <a:t>guide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to </a:t>
            </a:r>
            <a:r>
              <a:rPr i="1" spc="-10" dirty="0">
                <a:latin typeface="Arial"/>
                <a:cs typeface="Arial"/>
              </a:rPr>
              <a:t>quantitative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-60" dirty="0">
                <a:latin typeface="Arial"/>
                <a:cs typeface="Arial"/>
              </a:rPr>
              <a:t>reasoning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spc="-45" dirty="0">
                <a:latin typeface="Arial"/>
                <a:cs typeface="Arial"/>
              </a:rPr>
              <a:t>and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-45" dirty="0">
                <a:latin typeface="Arial"/>
                <a:cs typeface="Arial"/>
              </a:rPr>
              <a:t>analysis. </a:t>
            </a:r>
            <a:r>
              <a:rPr spc="-25" dirty="0"/>
              <a:t>Princeton:</a:t>
            </a:r>
            <a:r>
              <a:rPr spc="-45" dirty="0"/>
              <a:t> </a:t>
            </a:r>
            <a:r>
              <a:rPr spc="-10" dirty="0"/>
              <a:t>Princeton</a:t>
            </a:r>
            <a:r>
              <a:rPr spc="-40" dirty="0"/>
              <a:t> </a:t>
            </a:r>
            <a:r>
              <a:rPr spc="-25" dirty="0"/>
              <a:t>University</a:t>
            </a:r>
            <a:r>
              <a:rPr spc="-45" dirty="0"/>
              <a:t> </a:t>
            </a:r>
            <a:r>
              <a:rPr spc="-10" dirty="0"/>
              <a:t>Press.</a:t>
            </a:r>
          </a:p>
          <a:p>
            <a:pPr marL="289560" marR="64769" indent="-277495">
              <a:lnSpc>
                <a:spcPct val="102600"/>
              </a:lnSpc>
              <a:spcBef>
                <a:spcPts val="894"/>
              </a:spcBef>
            </a:pPr>
            <a:r>
              <a:rPr spc="-10" dirty="0"/>
              <a:t>Kellstedt,</a:t>
            </a:r>
            <a:r>
              <a:rPr spc="-35" dirty="0"/>
              <a:t> </a:t>
            </a:r>
            <a:r>
              <a:rPr dirty="0"/>
              <a:t>Paul</a:t>
            </a:r>
            <a:r>
              <a:rPr spc="-30" dirty="0"/>
              <a:t> </a:t>
            </a:r>
            <a:r>
              <a:rPr dirty="0"/>
              <a:t>M.,</a:t>
            </a:r>
            <a:r>
              <a:rPr spc="-30" dirty="0"/>
              <a:t> </a:t>
            </a:r>
            <a:r>
              <a:rPr spc="-35" dirty="0"/>
              <a:t>and</a:t>
            </a:r>
            <a:r>
              <a:rPr spc="-30" dirty="0"/>
              <a:t> </a:t>
            </a:r>
            <a:r>
              <a:rPr spc="-10" dirty="0"/>
              <a:t>Guy</a:t>
            </a:r>
            <a:r>
              <a:rPr spc="-30" dirty="0"/>
              <a:t> </a:t>
            </a:r>
            <a:r>
              <a:rPr dirty="0"/>
              <a:t>D.</a:t>
            </a:r>
            <a:r>
              <a:rPr spc="-30" dirty="0"/>
              <a:t> </a:t>
            </a:r>
            <a:r>
              <a:rPr spc="-10" dirty="0"/>
              <a:t>Whitten.</a:t>
            </a:r>
            <a:r>
              <a:rPr spc="-30" dirty="0"/>
              <a:t> </a:t>
            </a:r>
            <a:r>
              <a:rPr spc="-45" dirty="0"/>
              <a:t>2018.</a:t>
            </a:r>
            <a:r>
              <a:rPr spc="-40" dirty="0"/>
              <a:t> </a:t>
            </a:r>
            <a:r>
              <a:rPr i="1" dirty="0">
                <a:latin typeface="Arial"/>
                <a:cs typeface="Arial"/>
              </a:rPr>
              <a:t>The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45" dirty="0">
                <a:latin typeface="Arial"/>
                <a:cs typeface="Arial"/>
              </a:rPr>
              <a:t>fundamentals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of </a:t>
            </a:r>
            <a:r>
              <a:rPr i="1" dirty="0">
                <a:latin typeface="Arial"/>
                <a:cs typeface="Arial"/>
              </a:rPr>
              <a:t>political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80" dirty="0">
                <a:latin typeface="Arial"/>
                <a:cs typeface="Arial"/>
              </a:rPr>
              <a:t>science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65" dirty="0">
                <a:latin typeface="Arial"/>
                <a:cs typeface="Arial"/>
              </a:rPr>
              <a:t>research.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-45" dirty="0"/>
              <a:t>Cambridge:</a:t>
            </a:r>
            <a:r>
              <a:rPr spc="-35" dirty="0"/>
              <a:t> </a:t>
            </a:r>
            <a:r>
              <a:rPr spc="-40" dirty="0"/>
              <a:t>Cambridge</a:t>
            </a:r>
            <a:r>
              <a:rPr spc="-30" dirty="0"/>
              <a:t> </a:t>
            </a:r>
            <a:r>
              <a:rPr spc="-10" dirty="0"/>
              <a:t>University Press.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6329" y="1490464"/>
            <a:ext cx="106680" cy="144780"/>
            <a:chOff x="46329" y="1490464"/>
            <a:chExt cx="106680" cy="1447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9" y="1493004"/>
              <a:ext cx="101219" cy="1391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869" y="149300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521" y="151198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174" y="153096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21" y="156259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05" y="1559427"/>
              <a:ext cx="31635" cy="442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5805" y="161320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784" y="14930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329" y="2120346"/>
            <a:ext cx="106680" cy="144780"/>
            <a:chOff x="46329" y="2120346"/>
            <a:chExt cx="106680" cy="14478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69" y="2122886"/>
              <a:ext cx="101219" cy="1391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869" y="212288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21" y="214186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74" y="216084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521" y="219247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05" y="2189309"/>
              <a:ext cx="31635" cy="442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805" y="224308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784" y="21228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56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587906" y="276501"/>
            <a:ext cx="143192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400" spc="-5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analysis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097" y="942337"/>
            <a:ext cx="4143375" cy="1630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linear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regression</a:t>
            </a:r>
            <a:r>
              <a:rPr sz="1100" i="1" spc="-10" dirty="0">
                <a:latin typeface="Arial"/>
                <a:cs typeface="Arial"/>
              </a:rPr>
              <a:t> model?</a:t>
            </a:r>
            <a:endParaRPr sz="1100">
              <a:latin typeface="Arial"/>
              <a:cs typeface="Arial"/>
            </a:endParaRPr>
          </a:p>
          <a:p>
            <a:pPr marL="364490" indent="-137160">
              <a:lnSpc>
                <a:spcPct val="100000"/>
              </a:lnSpc>
              <a:spcBef>
                <a:spcPts val="334"/>
              </a:spcBef>
              <a:buFont typeface="Cambria"/>
              <a:buChar char="•"/>
              <a:tabLst>
                <a:tab pos="364490" algn="l"/>
              </a:tabLst>
            </a:pPr>
            <a:r>
              <a:rPr sz="1100" dirty="0">
                <a:latin typeface="Tahoma"/>
                <a:cs typeface="Tahoma"/>
              </a:rPr>
              <a:t>Find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linear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dirty="0">
                <a:latin typeface="Tahoma"/>
                <a:cs typeface="Tahoma"/>
              </a:rPr>
              <a:t> 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dirty="0">
                <a:latin typeface="Tahoma"/>
                <a:cs typeface="Tahoma"/>
              </a:rPr>
              <a:t> fit,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βX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  <a:p>
            <a:pPr marL="364490" indent="-137160">
              <a:lnSpc>
                <a:spcPct val="100000"/>
              </a:lnSpc>
              <a:spcBef>
                <a:spcPts val="330"/>
              </a:spcBef>
              <a:buFont typeface="Cambria"/>
              <a:buChar char="•"/>
              <a:tabLst>
                <a:tab pos="364490" algn="l"/>
              </a:tabLst>
            </a:pP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(intercept):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364490" indent="-137160">
              <a:lnSpc>
                <a:spcPct val="100000"/>
              </a:lnSpc>
              <a:spcBef>
                <a:spcPts val="335"/>
              </a:spcBef>
              <a:buFont typeface="Cambria"/>
              <a:buChar char="•"/>
              <a:tabLst>
                <a:tab pos="364490" algn="l"/>
              </a:tabLst>
            </a:pPr>
            <a:r>
              <a:rPr sz="1100" i="1" dirty="0">
                <a:latin typeface="Arial"/>
                <a:cs typeface="Arial"/>
              </a:rPr>
              <a:t>β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(slope):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expected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8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unit</a:t>
            </a:r>
            <a:endParaRPr sz="1100">
              <a:latin typeface="Tahoma"/>
              <a:cs typeface="Tahoma"/>
            </a:endParaRPr>
          </a:p>
          <a:p>
            <a:pPr marL="363855" marR="8128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65760" algn="l"/>
              </a:tabLst>
            </a:pPr>
            <a:r>
              <a:rPr sz="1100" i="1" spc="-280" dirty="0">
                <a:latin typeface="Arial"/>
                <a:cs typeface="Arial"/>
              </a:rPr>
              <a:t>Y</a:t>
            </a:r>
            <a:r>
              <a:rPr sz="1650" spc="-419" baseline="12626" dirty="0">
                <a:latin typeface="Tahoma"/>
                <a:cs typeface="Tahoma"/>
              </a:rPr>
              <a:t>ˆ</a:t>
            </a:r>
            <a:r>
              <a:rPr sz="1650" spc="202" baseline="12626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(expected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value):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predicted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outcome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regression 	</a:t>
            </a:r>
            <a:r>
              <a:rPr sz="1100" spc="-35" dirty="0">
                <a:latin typeface="Tahoma"/>
                <a:cs typeface="Tahoma"/>
              </a:rPr>
              <a:t>model,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175" dirty="0">
                <a:latin typeface="Arial"/>
                <a:cs typeface="Arial"/>
              </a:rPr>
              <a:t>Y</a:t>
            </a:r>
            <a:r>
              <a:rPr sz="1650" spc="-262" baseline="12626" dirty="0">
                <a:latin typeface="Tahoma"/>
                <a:cs typeface="Tahoma"/>
              </a:rPr>
              <a:t>ˆ</a:t>
            </a:r>
            <a:r>
              <a:rPr sz="1200" i="1" spc="-262" baseline="-10416" dirty="0">
                <a:latin typeface="Arial"/>
                <a:cs typeface="Arial"/>
              </a:rPr>
              <a:t>i</a:t>
            </a:r>
            <a:r>
              <a:rPr sz="1200" i="1" spc="30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560" dirty="0">
                <a:latin typeface="Arial"/>
                <a:cs typeface="Arial"/>
              </a:rPr>
              <a:t>α</a:t>
            </a:r>
            <a:r>
              <a:rPr sz="1100" spc="-25" dirty="0">
                <a:latin typeface="Tahoma"/>
                <a:cs typeface="Tahoma"/>
              </a:rPr>
              <a:t>ˆ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β</a:t>
            </a:r>
            <a:r>
              <a:rPr sz="1650" spc="-30" baseline="12626" dirty="0">
                <a:latin typeface="Tahoma"/>
                <a:cs typeface="Tahoma"/>
              </a:rPr>
              <a:t>ˆ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  <a:p>
            <a:pPr marL="363855" marR="392430" indent="-137160">
              <a:lnSpc>
                <a:spcPct val="102600"/>
              </a:lnSpc>
              <a:spcBef>
                <a:spcPts val="300"/>
              </a:spcBef>
              <a:buFont typeface="Cambria"/>
              <a:buChar char="•"/>
              <a:tabLst>
                <a:tab pos="365760" algn="l"/>
              </a:tabLst>
            </a:pPr>
            <a:r>
              <a:rPr sz="1100" i="1" dirty="0">
                <a:latin typeface="Arial"/>
                <a:cs typeface="Arial"/>
              </a:rPr>
              <a:t>ϵ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(error/residual):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difference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actual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predicted 	</a:t>
            </a:r>
            <a:r>
              <a:rPr sz="1100" spc="-40" dirty="0">
                <a:latin typeface="Tahoma"/>
                <a:cs typeface="Tahoma"/>
              </a:rPr>
              <a:t>outcome,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ϵ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229" dirty="0">
                <a:latin typeface="Cambria"/>
                <a:cs typeface="Cambria"/>
              </a:rPr>
              <a:t>−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650" spc="-37" baseline="12626" dirty="0">
                <a:latin typeface="Tahoma"/>
                <a:cs typeface="Tahoma"/>
              </a:rPr>
              <a:t>ˆ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06896"/>
            <a:ext cx="2744470" cy="82843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680"/>
              </a:spcBef>
            </a:pPr>
            <a:endParaRPr lang="en-US" sz="1400" spc="-55" dirty="0">
              <a:latin typeface="Tahoma"/>
              <a:cs typeface="Tahoma"/>
            </a:endParaRPr>
          </a:p>
          <a:p>
            <a:pPr marL="1325245">
              <a:lnSpc>
                <a:spcPct val="100000"/>
              </a:lnSpc>
              <a:spcBef>
                <a:spcPts val="680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analysis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make?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7532" y="831398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913467"/>
            <a:ext cx="260032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income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Cambria"/>
                <a:cs typeface="Cambria"/>
              </a:rPr>
              <a:t>∗ </a:t>
            </a:r>
            <a:r>
              <a:rPr sz="1100" i="1" spc="-10" dirty="0">
                <a:latin typeface="Arial"/>
                <a:cs typeface="Arial"/>
              </a:rPr>
              <a:t>education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45" dirty="0">
                <a:latin typeface="Arial"/>
                <a:cs typeface="Arial"/>
              </a:rPr>
              <a:t>income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1072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5490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221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5686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Arial"/>
                <a:cs typeface="Arial"/>
              </a:rPr>
              <a:t>education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51405"/>
            <a:ext cx="2777490" cy="4546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330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make?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(intercept)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008" y="583349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760801"/>
            <a:ext cx="3855720" cy="572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university education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0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years,</a:t>
            </a:r>
            <a:r>
              <a:rPr sz="1100" spc="-20" dirty="0">
                <a:latin typeface="Tahoma"/>
                <a:cs typeface="Tahoma"/>
              </a:rPr>
              <a:t> what</a:t>
            </a:r>
            <a:r>
              <a:rPr sz="1100" spc="-40" dirty="0">
                <a:latin typeface="Tahoma"/>
                <a:cs typeface="Tahoma"/>
              </a:rPr>
              <a:t> income </a:t>
            </a:r>
            <a:r>
              <a:rPr sz="1100" spc="-45" dirty="0">
                <a:latin typeface="Tahoma"/>
                <a:cs typeface="Tahoma"/>
              </a:rPr>
              <a:t>would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expect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person?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i="1" spc="-45" dirty="0">
                <a:latin typeface="Arial"/>
                <a:cs typeface="Arial"/>
              </a:rPr>
              <a:t>income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1072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5490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221</a:t>
            </a:r>
            <a:r>
              <a:rPr sz="1100" i="1" spc="-60" dirty="0">
                <a:latin typeface="Arial"/>
                <a:cs typeface="Arial"/>
              </a:rPr>
              <a:t>.</a:t>
            </a:r>
            <a:r>
              <a:rPr sz="1100" spc="-60" dirty="0">
                <a:latin typeface="Tahoma"/>
                <a:cs typeface="Tahoma"/>
              </a:rPr>
              <a:t>5686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∗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60" dirty="0">
                <a:latin typeface="Tahoma"/>
                <a:cs typeface="Tahoma"/>
              </a:rPr>
              <a:t>0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1072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-10" dirty="0">
                <a:latin typeface="Tahoma"/>
                <a:cs typeface="Tahoma"/>
              </a:rPr>
              <a:t>5490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-9"/>
            <a:ext cx="4608195" cy="450215"/>
            <a:chOff x="-34" y="-9"/>
            <a:chExt cx="4608195" cy="450215"/>
          </a:xfrm>
        </p:grpSpPr>
        <p:sp>
          <p:nvSpPr>
            <p:cNvPr id="3" name="object 3"/>
            <p:cNvSpPr/>
            <p:nvPr/>
          </p:nvSpPr>
          <p:spPr>
            <a:xfrm>
              <a:off x="-34" y="-9"/>
              <a:ext cx="4608195" cy="450215"/>
            </a:xfrm>
            <a:custGeom>
              <a:avLst/>
              <a:gdLst/>
              <a:ahLst/>
              <a:cxnLst/>
              <a:rect l="l" t="t" r="r" b="b"/>
              <a:pathLst>
                <a:path w="4608195" h="450215">
                  <a:moveTo>
                    <a:pt x="4608060" y="0"/>
                  </a:moveTo>
                  <a:lnTo>
                    <a:pt x="0" y="0"/>
                  </a:lnTo>
                  <a:lnTo>
                    <a:pt x="0" y="450005"/>
                  </a:lnTo>
                  <a:lnTo>
                    <a:pt x="4608060" y="45000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65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0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4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2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6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4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855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249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25252"/>
            <a:ext cx="6794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  <a:hlinkClick r:id="rId2" action="ppaction://hlinksldjump"/>
              </a:rPr>
              <a:t>Bivariate</a:t>
            </a:r>
            <a:r>
              <a:rPr sz="600" spc="6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latin typeface="Tahoma"/>
                <a:cs typeface="Tahoma"/>
                <a:hlinkClick r:id="rId2" action="ppaction://hlinksldjump"/>
              </a:rPr>
              <a:t>regression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0210" y="140134"/>
            <a:ext cx="243204" cy="41275"/>
            <a:chOff x="1380210" y="140134"/>
            <a:chExt cx="243204" cy="41275"/>
          </a:xfrm>
        </p:grpSpPr>
        <p:sp>
          <p:nvSpPr>
            <p:cNvPr id="22" name="object 22"/>
            <p:cNvSpPr/>
            <p:nvPr/>
          </p:nvSpPr>
          <p:spPr>
            <a:xfrm>
              <a:off x="13827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1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35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3944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350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31988" y="-6598"/>
            <a:ext cx="168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7" baseline="-23148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500" spc="-2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08" y="140143"/>
            <a:ext cx="1351461" cy="410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15489" y="25252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Exam</a:t>
            </a:r>
            <a:r>
              <a:rPr sz="600" spc="4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review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5195" y="140143"/>
            <a:ext cx="293370" cy="41275"/>
            <a:chOff x="4005195" y="140143"/>
            <a:chExt cx="293370" cy="41275"/>
          </a:xfrm>
        </p:grpSpPr>
        <p:sp>
          <p:nvSpPr>
            <p:cNvPr id="31" name="object 31"/>
            <p:cNvSpPr/>
            <p:nvPr/>
          </p:nvSpPr>
          <p:spPr>
            <a:xfrm>
              <a:off x="40077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81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85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89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9326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9732" y="14267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2377" y="25252"/>
            <a:ext cx="530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Software</a:t>
            </a:r>
            <a:r>
              <a:rPr sz="600" spc="2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check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297" y="251405"/>
            <a:ext cx="2744470" cy="4546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330"/>
              </a:spcBef>
            </a:pPr>
            <a:r>
              <a:rPr sz="1400" spc="-55" dirty="0">
                <a:latin typeface="Tahoma"/>
                <a:cs typeface="Tahoma"/>
              </a:rPr>
              <a:t>Regression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i="1" dirty="0">
                <a:latin typeface="Arial"/>
                <a:cs typeface="Arial"/>
              </a:rPr>
              <a:t>What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interpretations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can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we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make?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(slope)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008" y="583349"/>
            <a:ext cx="2286000" cy="2286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5297" y="2752567"/>
            <a:ext cx="4017010" cy="615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latin typeface="Tahoma"/>
                <a:cs typeface="Tahoma"/>
              </a:rPr>
              <a:t>If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university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education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increases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year,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how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much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more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Euros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would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we </a:t>
            </a:r>
            <a:r>
              <a:rPr sz="900" spc="-20" dirty="0">
                <a:latin typeface="Tahoma"/>
                <a:cs typeface="Tahoma"/>
              </a:rPr>
              <a:t>expect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individual to </a:t>
            </a:r>
            <a:r>
              <a:rPr sz="900" spc="-10" dirty="0">
                <a:latin typeface="Tahoma"/>
                <a:cs typeface="Tahoma"/>
              </a:rPr>
              <a:t>earn?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income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1072</a:t>
            </a:r>
            <a:r>
              <a:rPr sz="900" i="1" spc="-35" dirty="0">
                <a:latin typeface="Arial"/>
                <a:cs typeface="Arial"/>
              </a:rPr>
              <a:t>.</a:t>
            </a:r>
            <a:r>
              <a:rPr sz="900" spc="-35" dirty="0">
                <a:latin typeface="Tahoma"/>
                <a:cs typeface="Tahoma"/>
              </a:rPr>
              <a:t>5490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221</a:t>
            </a:r>
            <a:r>
              <a:rPr sz="900" i="1" spc="-25" dirty="0">
                <a:latin typeface="Arial"/>
                <a:cs typeface="Arial"/>
              </a:rPr>
              <a:t>.</a:t>
            </a:r>
            <a:r>
              <a:rPr sz="900" spc="-25" dirty="0">
                <a:latin typeface="Tahoma"/>
                <a:cs typeface="Tahoma"/>
              </a:rPr>
              <a:t>5686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60" dirty="0">
                <a:latin typeface="Lucida Sans Unicode"/>
                <a:cs typeface="Lucida Sans Unicode"/>
              </a:rPr>
              <a:t>∗</a:t>
            </a:r>
            <a:r>
              <a:rPr sz="900" spc="-8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1294</a:t>
            </a:r>
            <a:r>
              <a:rPr sz="900" i="1" spc="-10" dirty="0">
                <a:latin typeface="Arial"/>
                <a:cs typeface="Arial"/>
              </a:rPr>
              <a:t>.</a:t>
            </a:r>
            <a:r>
              <a:rPr sz="900" spc="-10" dirty="0">
                <a:latin typeface="Tahoma"/>
                <a:cs typeface="Tahoma"/>
              </a:rPr>
              <a:t>1176</a:t>
            </a:r>
            <a:endParaRPr sz="900">
              <a:latin typeface="Tahoma"/>
              <a:cs typeface="Tahoma"/>
            </a:endParaRPr>
          </a:p>
          <a:p>
            <a:pPr marL="12700" marR="337185">
              <a:lnSpc>
                <a:spcPct val="101499"/>
              </a:lnSpc>
              <a:spcBef>
                <a:spcPts val="280"/>
              </a:spcBef>
            </a:pPr>
            <a:r>
              <a:rPr sz="900" spc="65" dirty="0">
                <a:latin typeface="Lucida Sans Unicode"/>
                <a:cs typeface="Lucida Sans Unicode"/>
              </a:rPr>
              <a:t>→</a:t>
            </a:r>
            <a:r>
              <a:rPr sz="900" spc="-1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With </a:t>
            </a:r>
            <a:r>
              <a:rPr sz="900" spc="-25" dirty="0">
                <a:latin typeface="Tahoma"/>
                <a:cs typeface="Tahoma"/>
              </a:rPr>
              <a:t>every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additional </a:t>
            </a:r>
            <a:r>
              <a:rPr sz="900" spc="-35" dirty="0">
                <a:latin typeface="Tahoma"/>
                <a:cs typeface="Tahoma"/>
              </a:rPr>
              <a:t>year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spc="-20" dirty="0">
                <a:latin typeface="Tahoma"/>
                <a:cs typeface="Tahoma"/>
              </a:rPr>
              <a:t>university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education,</a:t>
            </a:r>
            <a:r>
              <a:rPr sz="900" dirty="0">
                <a:latin typeface="Tahoma"/>
                <a:cs typeface="Tahoma"/>
              </a:rPr>
              <a:t> 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expected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income </a:t>
            </a:r>
            <a:r>
              <a:rPr sz="900" spc="-30" dirty="0">
                <a:latin typeface="Tahoma"/>
                <a:cs typeface="Tahoma"/>
              </a:rPr>
              <a:t>increases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221.5686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Euros.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0" dirty="0"/>
              <a:t>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3635</Words>
  <Application>Microsoft Office PowerPoint</Application>
  <PresentationFormat>Custom</PresentationFormat>
  <Paragraphs>680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</vt:lpstr>
      <vt:lpstr>Franklin Gothic Medium</vt:lpstr>
      <vt:lpstr>Lucida Sans Unicode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References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 I - Bivariate regression</dc:title>
  <dc:creator>Hannah Frank frankh@tcd.ie</dc:creator>
  <cp:lastModifiedBy>Trajche Panov</cp:lastModifiedBy>
  <cp:revision>2</cp:revision>
  <dcterms:created xsi:type="dcterms:W3CDTF">2024-10-06T11:33:54Z</dcterms:created>
  <dcterms:modified xsi:type="dcterms:W3CDTF">2024-10-07T16:21:36Z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2024-10-06T00:00:00Z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