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57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4" y="0"/>
            <a:ext cx="4608195" cy="450215"/>
          </a:xfrm>
          <a:custGeom>
            <a:avLst/>
            <a:gdLst/>
            <a:ahLst/>
            <a:cxnLst/>
            <a:rect l="l" t="t" r="r" b="b"/>
            <a:pathLst>
              <a:path w="4608195" h="450215">
                <a:moveTo>
                  <a:pt x="4608060" y="0"/>
                </a:moveTo>
                <a:lnTo>
                  <a:pt x="0" y="0"/>
                </a:lnTo>
                <a:lnTo>
                  <a:pt x="0" y="450005"/>
                </a:lnTo>
                <a:lnTo>
                  <a:pt x="4608060" y="450005"/>
                </a:lnTo>
                <a:lnTo>
                  <a:pt x="460806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4" y="0"/>
            <a:ext cx="4608195" cy="450215"/>
          </a:xfrm>
          <a:custGeom>
            <a:avLst/>
            <a:gdLst/>
            <a:ahLst/>
            <a:cxnLst/>
            <a:rect l="l" t="t" r="r" b="b"/>
            <a:pathLst>
              <a:path w="4608195" h="450215">
                <a:moveTo>
                  <a:pt x="4608060" y="0"/>
                </a:moveTo>
                <a:lnTo>
                  <a:pt x="0" y="0"/>
                </a:lnTo>
                <a:lnTo>
                  <a:pt x="0" y="450005"/>
                </a:lnTo>
                <a:lnTo>
                  <a:pt x="4608060" y="450005"/>
                </a:lnTo>
                <a:lnTo>
                  <a:pt x="460806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6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1056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14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856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22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72656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4167" y="276501"/>
            <a:ext cx="9217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0697" y="3341243"/>
            <a:ext cx="3175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frankh@tcd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latin typeface="Microsoft Sans Serif"/>
                <a:cs typeface="Microsoft Sans Serif"/>
              </a:rPr>
              <a:t>1</a:t>
            </a:fld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150" dirty="0">
                <a:latin typeface="Microsoft Sans Serif"/>
                <a:cs typeface="Microsoft Sans Serif"/>
              </a:rPr>
              <a:t>/</a:t>
            </a:r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-20" dirty="0">
                <a:latin typeface="Microsoft Sans Serif"/>
                <a:cs typeface="Microsoft Sans Serif"/>
              </a:rPr>
              <a:t>18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5761" y="737538"/>
            <a:ext cx="2837180" cy="11537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355" dirty="0">
                <a:latin typeface="Calibri"/>
                <a:cs typeface="Calibri"/>
              </a:rPr>
              <a:t>A</a:t>
            </a:r>
            <a:r>
              <a:rPr sz="1400" cap="small" spc="225" dirty="0">
                <a:latin typeface="Calibri"/>
                <a:cs typeface="Calibri"/>
              </a:rPr>
              <a:t>pplied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229" dirty="0">
                <a:latin typeface="Calibri"/>
                <a:cs typeface="Calibri"/>
              </a:rPr>
              <a:t>S</a:t>
            </a:r>
            <a:r>
              <a:rPr sz="1400" cap="small" spc="210" dirty="0">
                <a:latin typeface="Calibri"/>
                <a:cs typeface="Calibri"/>
              </a:rPr>
              <a:t>t</a:t>
            </a:r>
            <a:r>
              <a:rPr sz="1400" cap="small" spc="140" dirty="0">
                <a:latin typeface="Calibri"/>
                <a:cs typeface="Calibri"/>
              </a:rPr>
              <a:t>a</a:t>
            </a:r>
            <a:r>
              <a:rPr sz="1400" cap="small" spc="229" dirty="0">
                <a:latin typeface="Calibri"/>
                <a:cs typeface="Calibri"/>
              </a:rPr>
              <a:t>ti</a:t>
            </a:r>
            <a:r>
              <a:rPr sz="1400" cap="small" spc="145" dirty="0">
                <a:latin typeface="Calibri"/>
                <a:cs typeface="Calibri"/>
              </a:rPr>
              <a:t>s</a:t>
            </a:r>
            <a:r>
              <a:rPr sz="1400" cap="small" spc="229" dirty="0">
                <a:latin typeface="Calibri"/>
                <a:cs typeface="Calibri"/>
              </a:rPr>
              <a:t>ti</a:t>
            </a:r>
            <a:r>
              <a:rPr sz="1400" cap="small" spc="254" dirty="0">
                <a:latin typeface="Calibri"/>
                <a:cs typeface="Calibri"/>
              </a:rPr>
              <a:t>cal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355" dirty="0">
                <a:latin typeface="Calibri"/>
                <a:cs typeface="Calibri"/>
              </a:rPr>
              <a:t>A</a:t>
            </a:r>
            <a:r>
              <a:rPr sz="1400" cap="small" spc="254" dirty="0">
                <a:latin typeface="Calibri"/>
                <a:cs typeface="Calibri"/>
              </a:rPr>
              <a:t>na</a:t>
            </a:r>
            <a:r>
              <a:rPr sz="1400" cap="small" spc="80" dirty="0">
                <a:latin typeface="Calibri"/>
                <a:cs typeface="Calibri"/>
              </a:rPr>
              <a:t>l</a:t>
            </a:r>
            <a:r>
              <a:rPr sz="1400" cap="small" spc="200" dirty="0">
                <a:latin typeface="Calibri"/>
                <a:cs typeface="Calibri"/>
              </a:rPr>
              <a:t>ysis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225" dirty="0">
                <a:latin typeface="Calibri"/>
                <a:cs typeface="Calibri"/>
              </a:rPr>
              <a:t>I</a:t>
            </a:r>
            <a:endParaRPr sz="1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diagnostics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lang="en-US" sz="1100" spc="-40" dirty="0">
                <a:latin typeface="Tahoma"/>
                <a:cs typeface="Tahoma"/>
              </a:rPr>
              <a:t>Trajche Panov, PhD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en-US" sz="1000" spc="-45" dirty="0">
                <a:latin typeface="Tahoma"/>
                <a:cs typeface="Tahoma"/>
                <a:hlinkClick r:id="rId4"/>
              </a:rPr>
              <a:t>panovt</a:t>
            </a:r>
            <a:r>
              <a:rPr sz="1000" spc="-45" dirty="0">
                <a:latin typeface="Tahoma"/>
                <a:cs typeface="Tahoma"/>
                <a:hlinkClick r:id="rId4"/>
              </a:rPr>
              <a:t>@tcd.ie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1518" y="2024264"/>
            <a:ext cx="1445260" cy="68672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950"/>
              </a:lnSpc>
              <a:spcBef>
                <a:spcPts val="135"/>
              </a:spcBef>
            </a:pPr>
            <a:r>
              <a:rPr sz="800" dirty="0">
                <a:latin typeface="Microsoft Sans Serif"/>
                <a:cs typeface="Microsoft Sans Serif"/>
              </a:rPr>
              <a:t>Department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Political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Science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Trinity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College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Dublin</a:t>
            </a: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900" spc="-25" dirty="0">
                <a:latin typeface="Tahoma"/>
                <a:cs typeface="Tahoma"/>
              </a:rPr>
              <a:t>November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lang="en-US" sz="900" spc="-30" dirty="0">
                <a:latin typeface="Tahoma"/>
                <a:cs typeface="Tahoma"/>
              </a:rPr>
              <a:t>1</a:t>
            </a:r>
            <a:r>
              <a:rPr sz="900" spc="-30" dirty="0">
                <a:latin typeface="Tahoma"/>
                <a:cs typeface="Tahoma"/>
              </a:rPr>
              <a:t>9,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202</a:t>
            </a:r>
            <a:r>
              <a:rPr lang="en-US" sz="900" spc="-35" dirty="0">
                <a:latin typeface="Tahoma"/>
                <a:cs typeface="Tahoma"/>
              </a:rPr>
              <a:t>4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10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3697" y="198813"/>
            <a:ext cx="4168775" cy="30460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745"/>
              </a:spcBef>
            </a:pPr>
            <a:r>
              <a:rPr sz="1400" spc="-40" dirty="0">
                <a:latin typeface="Tahoma"/>
                <a:cs typeface="Tahoma"/>
              </a:rPr>
              <a:t>Assumptions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linear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regression</a:t>
            </a:r>
            <a:endParaRPr sz="14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464"/>
              </a:spcBef>
            </a:pPr>
            <a:r>
              <a:rPr sz="1100" spc="-35" dirty="0">
                <a:latin typeface="Tahoma"/>
                <a:cs typeface="Tahoma"/>
              </a:rPr>
              <a:t>Assumptions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</a:t>
            </a:r>
            <a:r>
              <a:rPr sz="1100" spc="-95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45" dirty="0">
                <a:latin typeface="Arial"/>
                <a:cs typeface="Arial"/>
              </a:rPr>
              <a:t>ϵ</a:t>
            </a:r>
            <a:r>
              <a:rPr sz="1200" i="1" baseline="-10416" dirty="0">
                <a:latin typeface="Franklin Gothic Medium"/>
                <a:cs typeface="Franklin Gothic Medium"/>
              </a:rPr>
              <a:t>i</a:t>
            </a:r>
            <a:r>
              <a:rPr sz="1200" i="1" spc="-112" baseline="-10416" dirty="0">
                <a:latin typeface="Franklin Gothic Medium"/>
                <a:cs typeface="Franklin Gothic Medium"/>
              </a:rPr>
              <a:t> </a:t>
            </a:r>
            <a:r>
              <a:rPr sz="1100" spc="-15" dirty="0">
                <a:latin typeface="Tahoma"/>
                <a:cs typeface="Tahoma"/>
              </a:rPr>
              <a:t>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Franklin Gothic Medium"/>
                <a:cs typeface="Franklin Gothic Medium"/>
              </a:rPr>
              <a:t>i </a:t>
            </a:r>
            <a:r>
              <a:rPr sz="1200" i="1" spc="44" baseline="-10416" dirty="0">
                <a:latin typeface="Franklin Gothic Medium"/>
                <a:cs typeface="Franklin Gothic Medium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β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Franklin Gothic Medium"/>
                <a:cs typeface="Franklin Gothic Medium"/>
              </a:rPr>
              <a:t>i </a:t>
            </a:r>
            <a:r>
              <a:rPr sz="1200" i="1" spc="-44" baseline="-10416" dirty="0">
                <a:latin typeface="Franklin Gothic Medium"/>
                <a:cs typeface="Franklin Gothic Medium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ϵ</a:t>
            </a:r>
            <a:r>
              <a:rPr sz="1200" i="1" baseline="-10416" dirty="0">
                <a:latin typeface="Franklin Gothic Medium"/>
                <a:cs typeface="Franklin Gothic Medium"/>
              </a:rPr>
              <a:t>i</a:t>
            </a:r>
            <a:endParaRPr sz="1200" baseline="-10416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Franklin Gothic Medium"/>
              <a:cs typeface="Franklin Gothic Medium"/>
            </a:endParaRPr>
          </a:p>
          <a:p>
            <a:pPr marL="92075" algn="ctr">
              <a:lnSpc>
                <a:spcPct val="100000"/>
              </a:lnSpc>
            </a:pPr>
            <a:r>
              <a:rPr sz="1100" i="1" spc="-45" dirty="0">
                <a:latin typeface="Arial"/>
                <a:cs typeface="Arial"/>
              </a:rPr>
              <a:t>ϵ</a:t>
            </a:r>
            <a:r>
              <a:rPr sz="1200" i="1" baseline="-10416" dirty="0">
                <a:latin typeface="Franklin Gothic Medium"/>
                <a:cs typeface="Franklin Gothic Medium"/>
              </a:rPr>
              <a:t>i </a:t>
            </a:r>
            <a:r>
              <a:rPr sz="1200" i="1" spc="44" baseline="-10416" dirty="0">
                <a:latin typeface="Franklin Gothic Medium"/>
                <a:cs typeface="Franklin Gothic Medium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∼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60" dirty="0">
                <a:latin typeface="Arial"/>
                <a:cs typeface="Arial"/>
              </a:rPr>
              <a:t>N</a:t>
            </a:r>
            <a:r>
              <a:rPr sz="1100" spc="-30" dirty="0">
                <a:latin typeface="Tahoma"/>
                <a:cs typeface="Tahoma"/>
              </a:rPr>
              <a:t>(0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σ</a:t>
            </a:r>
            <a:r>
              <a:rPr sz="1200" spc="37" baseline="31250" dirty="0">
                <a:latin typeface="Microsoft Sans Serif"/>
                <a:cs typeface="Microsoft Sans Serif"/>
              </a:rPr>
              <a:t>2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91160" indent="-139065">
              <a:lnSpc>
                <a:spcPct val="100000"/>
              </a:lnSpc>
              <a:spcBef>
                <a:spcPts val="1370"/>
              </a:spcBef>
              <a:buFont typeface="Tahoma"/>
              <a:buChar char="*"/>
              <a:tabLst>
                <a:tab pos="391795" algn="l"/>
              </a:tabLst>
            </a:pPr>
            <a:r>
              <a:rPr sz="1100" i="1" spc="-20" dirty="0">
                <a:latin typeface="Arial"/>
                <a:cs typeface="Arial"/>
              </a:rPr>
              <a:t>ϵ</a:t>
            </a:r>
            <a:r>
              <a:rPr sz="1200" i="1" spc="-30" baseline="-10416" dirty="0">
                <a:latin typeface="Franklin Gothic Medium"/>
                <a:cs typeface="Franklin Gothic Medium"/>
              </a:rPr>
              <a:t>i</a:t>
            </a:r>
            <a:r>
              <a:rPr sz="1200" i="1" spc="172" baseline="-10416" dirty="0">
                <a:latin typeface="Franklin Gothic Medium"/>
                <a:cs typeface="Franklin Gothic Medium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normally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distributed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Tahoma"/>
                <a:cs typeface="Tahoma"/>
              </a:rPr>
              <a:t>needed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inference</a:t>
            </a:r>
            <a:endParaRPr sz="1100">
              <a:latin typeface="Tahoma"/>
              <a:cs typeface="Tahoma"/>
            </a:endParaRPr>
          </a:p>
          <a:p>
            <a:pPr marL="391160" marR="466725" indent="-139065">
              <a:lnSpc>
                <a:spcPct val="102699"/>
              </a:lnSpc>
              <a:spcBef>
                <a:spcPts val="295"/>
              </a:spcBef>
              <a:buFont typeface="Tahoma"/>
              <a:buChar char="*"/>
              <a:tabLst>
                <a:tab pos="391795" algn="l"/>
              </a:tabLst>
            </a:pPr>
            <a:r>
              <a:rPr sz="1100" i="1" spc="-85" dirty="0">
                <a:latin typeface="Arial"/>
                <a:cs typeface="Arial"/>
              </a:rPr>
              <a:t>E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Arial"/>
                <a:cs typeface="Arial"/>
              </a:rPr>
              <a:t>ϵ</a:t>
            </a:r>
            <a:r>
              <a:rPr sz="1200" i="1" spc="-22" baseline="-10416" dirty="0">
                <a:latin typeface="Franklin Gothic Medium"/>
                <a:cs typeface="Franklin Gothic Medium"/>
              </a:rPr>
              <a:t>i</a:t>
            </a:r>
            <a:r>
              <a:rPr sz="1200" i="1" spc="-112" baseline="-10416" dirty="0">
                <a:latin typeface="Franklin Gothic Medium"/>
                <a:cs typeface="Franklin Gothic Medium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bias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violated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random,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correlated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omitted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  <a:p>
            <a:pPr marL="391160" indent="-139065">
              <a:lnSpc>
                <a:spcPct val="100000"/>
              </a:lnSpc>
              <a:spcBef>
                <a:spcPts val="335"/>
              </a:spcBef>
              <a:buFont typeface="Tahoma"/>
              <a:buChar char="*"/>
              <a:tabLst>
                <a:tab pos="391795" algn="l"/>
              </a:tabLst>
            </a:pPr>
            <a:r>
              <a:rPr sz="1100" i="1" spc="-20" dirty="0">
                <a:latin typeface="Arial"/>
                <a:cs typeface="Arial"/>
              </a:rPr>
              <a:t>ϵ</a:t>
            </a:r>
            <a:r>
              <a:rPr sz="1200" i="1" spc="-30" baseline="-10416" dirty="0">
                <a:latin typeface="Franklin Gothic Medium"/>
                <a:cs typeface="Franklin Gothic Medium"/>
              </a:rPr>
              <a:t>i</a:t>
            </a:r>
            <a:r>
              <a:rPr sz="1200" i="1" spc="179" baseline="-10416" dirty="0">
                <a:latin typeface="Franklin Gothic Medium"/>
                <a:cs typeface="Franklin Gothic Medium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constant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Arial"/>
                <a:cs typeface="Arial"/>
              </a:rPr>
              <a:t>σ</a:t>
            </a:r>
            <a:r>
              <a:rPr sz="1200" spc="-22" baseline="27777" dirty="0">
                <a:latin typeface="Microsoft Sans Serif"/>
                <a:cs typeface="Microsoft Sans Serif"/>
              </a:rPr>
              <a:t>2</a:t>
            </a:r>
            <a:r>
              <a:rPr sz="1200" spc="307" baseline="27777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Tahoma"/>
                <a:cs typeface="Tahoma"/>
              </a:rPr>
              <a:t>(Homoscedasticity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35" dirty="0">
                <a:latin typeface="Lucida Sans Unicode"/>
                <a:cs typeface="Lucida Sans Unicode"/>
              </a:rPr>
              <a:t>↔</a:t>
            </a:r>
            <a:endParaRPr sz="1100">
              <a:latin typeface="Lucida Sans Unicode"/>
              <a:cs typeface="Lucida Sans Unicode"/>
            </a:endParaRPr>
          </a:p>
          <a:p>
            <a:pPr marL="39116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Heteroscedasticity)</a:t>
            </a:r>
            <a:endParaRPr sz="1100">
              <a:latin typeface="Tahoma"/>
              <a:cs typeface="Tahoma"/>
            </a:endParaRPr>
          </a:p>
          <a:p>
            <a:pPr marL="391160" marR="30480" indent="-139065">
              <a:lnSpc>
                <a:spcPct val="102600"/>
              </a:lnSpc>
              <a:spcBef>
                <a:spcPts val="300"/>
              </a:spcBef>
              <a:buChar char="*"/>
              <a:tabLst>
                <a:tab pos="391795" algn="l"/>
              </a:tabLst>
            </a:pP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autocorrelation,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“Autocorrelation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occurs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stochastic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terms for </a:t>
            </a:r>
            <a:r>
              <a:rPr sz="1100" spc="-50" dirty="0">
                <a:latin typeface="Tahoma"/>
                <a:cs typeface="Tahoma"/>
              </a:rPr>
              <a:t>any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-65" dirty="0">
                <a:latin typeface="Tahoma"/>
                <a:cs typeface="Tahoma"/>
              </a:rPr>
              <a:t> cases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4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systematically </a:t>
            </a:r>
            <a:r>
              <a:rPr sz="1100" spc="-40" dirty="0">
                <a:latin typeface="Tahoma"/>
                <a:cs typeface="Tahoma"/>
              </a:rPr>
              <a:t>related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other”.</a:t>
            </a:r>
            <a:endParaRPr sz="1100">
              <a:latin typeface="Tahoma"/>
              <a:cs typeface="Tahoma"/>
            </a:endParaRPr>
          </a:p>
          <a:p>
            <a:pPr marL="391160" indent="-139065">
              <a:lnSpc>
                <a:spcPct val="100000"/>
              </a:lnSpc>
              <a:spcBef>
                <a:spcPts val="335"/>
              </a:spcBef>
              <a:buChar char="*"/>
              <a:tabLst>
                <a:tab pos="391795" algn="l"/>
              </a:tabLst>
            </a:pPr>
            <a:r>
              <a:rPr sz="1100" spc="85" dirty="0">
                <a:latin typeface="Tahoma"/>
                <a:cs typeface="Tahoma"/>
              </a:rPr>
              <a:t>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(Kellstedt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Whitten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  <a:hlinkClick r:id="rId4" action="ppaction://hlinksldjump"/>
              </a:rPr>
              <a:t>2018,</a:t>
            </a:r>
            <a:r>
              <a:rPr sz="1100" spc="10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latin typeface="Tahoma"/>
                <a:cs typeface="Tahoma"/>
              </a:rPr>
              <a:t>190–194)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11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00975" y="276501"/>
            <a:ext cx="2406650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4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latin typeface="Tahoma"/>
                <a:cs typeface="Tahoma"/>
              </a:rPr>
              <a:t>Assumptions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linear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regression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197" y="1214803"/>
            <a:ext cx="4070350" cy="9740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Tahoma"/>
                <a:cs typeface="Tahoma"/>
              </a:rPr>
              <a:t>Assumptions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</a:t>
            </a:r>
            <a:r>
              <a:rPr sz="1100" spc="-15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</a:t>
            </a:r>
            <a:r>
              <a:rPr sz="1100" spc="-40" dirty="0">
                <a:latin typeface="Tahoma"/>
                <a:cs typeface="Tahoma"/>
              </a:rPr>
              <a:t>p</a:t>
            </a:r>
            <a:r>
              <a:rPr sz="1100" spc="-30" dirty="0">
                <a:latin typeface="Tahoma"/>
                <a:cs typeface="Tahoma"/>
              </a:rPr>
              <a:t>ecification,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Franklin Gothic Medium"/>
                <a:cs typeface="Franklin Gothic Medium"/>
              </a:rPr>
              <a:t>i </a:t>
            </a:r>
            <a:r>
              <a:rPr sz="1200" i="1" spc="44" baseline="-10416" dirty="0">
                <a:latin typeface="Franklin Gothic Medium"/>
                <a:cs typeface="Franklin Gothic Medium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β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Franklin Gothic Medium"/>
                <a:cs typeface="Franklin Gothic Medium"/>
              </a:rPr>
              <a:t>i </a:t>
            </a:r>
            <a:r>
              <a:rPr sz="1200" i="1" spc="-44" baseline="-10416" dirty="0">
                <a:latin typeface="Franklin Gothic Medium"/>
                <a:cs typeface="Franklin Gothic Medium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ϵ</a:t>
            </a:r>
            <a:r>
              <a:rPr sz="1200" i="1" baseline="-10416" dirty="0">
                <a:latin typeface="Franklin Gothic Medium"/>
                <a:cs typeface="Franklin Gothic Medium"/>
              </a:rPr>
              <a:t>i</a:t>
            </a:r>
            <a:endParaRPr sz="1200" baseline="-10416">
              <a:latin typeface="Franklin Gothic Medium"/>
              <a:cs typeface="Franklin Gothic Medium"/>
            </a:endParaRPr>
          </a:p>
          <a:p>
            <a:pPr marL="327660" indent="-139065">
              <a:lnSpc>
                <a:spcPct val="100000"/>
              </a:lnSpc>
              <a:spcBef>
                <a:spcPts val="334"/>
              </a:spcBef>
              <a:buChar char="*"/>
              <a:tabLst>
                <a:tab pos="328295" algn="l"/>
              </a:tabLst>
            </a:pP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causal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left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noncausal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included</a:t>
            </a:r>
            <a:endParaRPr sz="1100">
              <a:latin typeface="Tahoma"/>
              <a:cs typeface="Tahoma"/>
            </a:endParaRPr>
          </a:p>
          <a:p>
            <a:pPr marL="327660" indent="-139065">
              <a:lnSpc>
                <a:spcPct val="100000"/>
              </a:lnSpc>
              <a:spcBef>
                <a:spcPts val="330"/>
              </a:spcBef>
              <a:buChar char="*"/>
              <a:tabLst>
                <a:tab pos="328295" algn="l"/>
              </a:tabLst>
            </a:pPr>
            <a:r>
              <a:rPr sz="1100" spc="-30" dirty="0">
                <a:latin typeface="Tahoma"/>
                <a:cs typeface="Tahoma"/>
              </a:rPr>
              <a:t>Parametric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linearity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(Kellstedt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Whitten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  <a:hlinkClick r:id="rId4" action="ppaction://hlinksldjump"/>
              </a:rPr>
              <a:t>2018,</a:t>
            </a:r>
            <a:r>
              <a:rPr sz="1100" spc="10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latin typeface="Tahoma"/>
                <a:cs typeface="Tahoma"/>
              </a:rPr>
              <a:t>190–194)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12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00975" y="276501"/>
            <a:ext cx="2406650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4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latin typeface="Tahoma"/>
                <a:cs typeface="Tahoma"/>
              </a:rPr>
              <a:t>Assumptions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linear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regression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197" y="1061959"/>
            <a:ext cx="3815079" cy="13557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Tahoma"/>
                <a:cs typeface="Tahoma"/>
              </a:rPr>
              <a:t>Minimal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mathematical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requirements,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200" i="1" spc="-7" baseline="-10416" dirty="0">
                <a:latin typeface="Franklin Gothic Medium"/>
                <a:cs typeface="Franklin Gothic Medium"/>
              </a:rPr>
              <a:t>i</a:t>
            </a:r>
            <a:r>
              <a:rPr sz="1200" i="1" spc="67" baseline="-10416" dirty="0">
                <a:latin typeface="Franklin Gothic Medium"/>
                <a:cs typeface="Franklin Gothic Medium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βX</a:t>
            </a:r>
            <a:r>
              <a:rPr sz="1200" i="1" spc="15" baseline="-10416" dirty="0">
                <a:latin typeface="Franklin Gothic Medium"/>
                <a:cs typeface="Franklin Gothic Medium"/>
              </a:rPr>
              <a:t>i</a:t>
            </a:r>
            <a:r>
              <a:rPr sz="1200" i="1" spc="254" baseline="-10416" dirty="0">
                <a:latin typeface="Franklin Gothic Medium"/>
                <a:cs typeface="Franklin Gothic Medium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ϵ</a:t>
            </a:r>
            <a:r>
              <a:rPr sz="1200" i="1" spc="-30" baseline="-10416" dirty="0">
                <a:latin typeface="Franklin Gothic Medium"/>
                <a:cs typeface="Franklin Gothic Medium"/>
              </a:rPr>
              <a:t>i</a:t>
            </a:r>
            <a:endParaRPr sz="1200" baseline="-10416">
              <a:latin typeface="Franklin Gothic Medium"/>
              <a:cs typeface="Franklin Gothic Medium"/>
            </a:endParaRPr>
          </a:p>
          <a:p>
            <a:pPr marL="327660" indent="-139065">
              <a:lnSpc>
                <a:spcPct val="100000"/>
              </a:lnSpc>
              <a:spcBef>
                <a:spcPts val="334"/>
              </a:spcBef>
              <a:buChar char="*"/>
              <a:tabLst>
                <a:tab pos="328295" algn="l"/>
              </a:tabLst>
            </a:pPr>
            <a:r>
              <a:rPr sz="1100" spc="85" dirty="0">
                <a:latin typeface="Tahoma"/>
                <a:cs typeface="Tahoma"/>
              </a:rPr>
              <a:t>X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vary</a:t>
            </a:r>
            <a:endParaRPr sz="1100">
              <a:latin typeface="Tahoma"/>
              <a:cs typeface="Tahoma"/>
            </a:endParaRPr>
          </a:p>
          <a:p>
            <a:pPr marL="327660" marR="43180" indent="-139065">
              <a:lnSpc>
                <a:spcPct val="102600"/>
              </a:lnSpc>
              <a:spcBef>
                <a:spcPts val="295"/>
              </a:spcBef>
              <a:buChar char="*"/>
              <a:tabLst>
                <a:tab pos="328295" algn="l"/>
              </a:tabLst>
            </a:pPr>
            <a:r>
              <a:rPr sz="1100" spc="-35" dirty="0">
                <a:latin typeface="Tahoma"/>
                <a:cs typeface="Tahoma"/>
              </a:rPr>
              <a:t>Number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larger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</a:t>
            </a:r>
            <a:endParaRPr sz="1100">
              <a:latin typeface="Tahoma"/>
              <a:cs typeface="Tahoma"/>
            </a:endParaRPr>
          </a:p>
          <a:p>
            <a:pPr marL="327660" indent="-139065">
              <a:lnSpc>
                <a:spcPct val="100000"/>
              </a:lnSpc>
              <a:spcBef>
                <a:spcPts val="335"/>
              </a:spcBef>
              <a:buChar char="*"/>
              <a:tabLst>
                <a:tab pos="328295" algn="l"/>
              </a:tabLst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multiple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perfect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multicollinearity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(Kellstedt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Whitten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  <a:hlinkClick r:id="rId4" action="ppaction://hlinksldjump"/>
              </a:rPr>
              <a:t>2018,</a:t>
            </a:r>
            <a:r>
              <a:rPr sz="1100" spc="10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0" dirty="0">
                <a:latin typeface="Tahoma"/>
                <a:cs typeface="Tahoma"/>
              </a:rPr>
              <a:t>190–194)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13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3311" y="276501"/>
            <a:ext cx="190182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endParaRPr lang="en-US" sz="1400" i="1" spc="-2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latin typeface="Arial"/>
                <a:cs typeface="Arial"/>
              </a:rPr>
              <a:t>ϵ</a:t>
            </a:r>
            <a:r>
              <a:rPr sz="1500" i="1" spc="-30" baseline="-11111" dirty="0" err="1">
                <a:latin typeface="Arial"/>
                <a:cs typeface="Arial"/>
              </a:rPr>
              <a:t>i</a:t>
            </a:r>
            <a:r>
              <a:rPr sz="1500" i="1" spc="480" baseline="-11111" dirty="0">
                <a:latin typeface="Arial"/>
                <a:cs typeface="Arial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normally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distributed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897" y="1075027"/>
            <a:ext cx="2599690" cy="13201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Tahoma"/>
                <a:cs typeface="Tahoma"/>
              </a:rPr>
              <a:t>Validate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315595" algn="l"/>
              </a:tabLst>
            </a:pPr>
            <a:r>
              <a:rPr sz="1100" spc="-30" dirty="0">
                <a:latin typeface="Tahoma"/>
                <a:cs typeface="Tahoma"/>
              </a:rPr>
              <a:t>Histogram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ϵ</a:t>
            </a:r>
            <a:r>
              <a:rPr sz="1200" i="1" spc="-30" baseline="-10416" dirty="0">
                <a:latin typeface="Franklin Gothic Medium"/>
                <a:cs typeface="Franklin Gothic Medium"/>
              </a:rPr>
              <a:t>i</a:t>
            </a:r>
            <a:endParaRPr sz="1200" baseline="-10416">
              <a:latin typeface="Franklin Gothic Medium"/>
              <a:cs typeface="Franklin Gothic Medium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315595" algn="l"/>
              </a:tabLst>
            </a:pPr>
            <a:r>
              <a:rPr sz="1100" spc="20" dirty="0">
                <a:latin typeface="Tahoma"/>
                <a:cs typeface="Tahoma"/>
              </a:rPr>
              <a:t>QQ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(Quantile-quantile)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violated,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unreliable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spc="-55" dirty="0">
                <a:latin typeface="Tahoma"/>
                <a:cs typeface="Tahoma"/>
              </a:rPr>
              <a:t>Remedies</a:t>
            </a:r>
            <a:endParaRPr sz="11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latin typeface="Tahoma"/>
                <a:cs typeface="Tahoma"/>
              </a:rPr>
              <a:t>1.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Gather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7960" y="276501"/>
            <a:ext cx="208597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endParaRPr lang="en-US" sz="1400" i="1" spc="-2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latin typeface="Arial"/>
                <a:cs typeface="Arial"/>
              </a:rPr>
              <a:t>ϵ</a:t>
            </a:r>
            <a:r>
              <a:rPr sz="1500" i="1" spc="-30" baseline="-11111" dirty="0" err="1">
                <a:latin typeface="Arial"/>
                <a:cs typeface="Arial"/>
              </a:rPr>
              <a:t>i</a:t>
            </a:r>
            <a:r>
              <a:rPr sz="1500" i="1" spc="487" baseline="-11111" dirty="0">
                <a:latin typeface="Arial"/>
                <a:cs typeface="Arial"/>
              </a:rPr>
              <a:t> </a:t>
            </a:r>
            <a:r>
              <a:rPr sz="1400" spc="-75" dirty="0">
                <a:latin typeface="Tahoma"/>
                <a:cs typeface="Tahoma"/>
              </a:rPr>
              <a:t>has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constant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variance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i="1" spc="-25" dirty="0">
                <a:latin typeface="Arial"/>
                <a:cs typeface="Arial"/>
              </a:rPr>
              <a:t>σ</a:t>
            </a:r>
            <a:r>
              <a:rPr sz="1500" spc="-37" baseline="27777" dirty="0">
                <a:latin typeface="Tahoma"/>
                <a:cs typeface="Tahoma"/>
              </a:rPr>
              <a:t>2</a:t>
            </a:r>
            <a:endParaRPr sz="1500" baseline="27777" dirty="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229" y="1293164"/>
            <a:ext cx="1811020" cy="113334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0345" y="1173403"/>
            <a:ext cx="1843151" cy="1264793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14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15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57960" y="276501"/>
            <a:ext cx="208597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endParaRPr lang="en-US" sz="1400" i="1" spc="-2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latin typeface="Arial"/>
                <a:cs typeface="Arial"/>
              </a:rPr>
              <a:t>ϵ</a:t>
            </a:r>
            <a:r>
              <a:rPr sz="1500" i="1" spc="-30" baseline="-11111" dirty="0" err="1">
                <a:latin typeface="Arial"/>
                <a:cs typeface="Arial"/>
              </a:rPr>
              <a:t>i</a:t>
            </a:r>
            <a:r>
              <a:rPr sz="1500" i="1" spc="487" baseline="-11111" dirty="0">
                <a:latin typeface="Arial"/>
                <a:cs typeface="Arial"/>
              </a:rPr>
              <a:t> </a:t>
            </a:r>
            <a:r>
              <a:rPr sz="1400" spc="-75" dirty="0">
                <a:latin typeface="Tahoma"/>
                <a:cs typeface="Tahoma"/>
              </a:rPr>
              <a:t>has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constant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variance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i="1" spc="-25" dirty="0">
                <a:latin typeface="Arial"/>
                <a:cs typeface="Arial"/>
              </a:rPr>
              <a:t>σ</a:t>
            </a:r>
            <a:r>
              <a:rPr sz="1500" spc="-37" baseline="27777" dirty="0">
                <a:latin typeface="Tahoma"/>
                <a:cs typeface="Tahoma"/>
              </a:rPr>
              <a:t>2</a:t>
            </a:r>
            <a:endParaRPr sz="1500" baseline="27777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297" y="1075027"/>
            <a:ext cx="2548890" cy="13201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Tahoma"/>
                <a:cs typeface="Tahoma"/>
              </a:rPr>
              <a:t>Validate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endParaRPr sz="1100">
              <a:latin typeface="Tahoma"/>
              <a:cs typeface="Tahoma"/>
            </a:endParaRPr>
          </a:p>
          <a:p>
            <a:pPr marL="112395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latin typeface="Tahoma"/>
                <a:cs typeface="Tahoma"/>
              </a:rPr>
              <a:t>1.</a:t>
            </a:r>
            <a:r>
              <a:rPr sz="1100" spc="18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Residual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versus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fitted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violated,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unreliable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55" dirty="0">
                <a:latin typeface="Tahoma"/>
                <a:cs typeface="Tahoma"/>
              </a:rPr>
              <a:t>Remedies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90195" algn="l"/>
              </a:tabLst>
            </a:pPr>
            <a:r>
              <a:rPr sz="1100" spc="-40" dirty="0">
                <a:latin typeface="Tahoma"/>
                <a:cs typeface="Tahoma"/>
              </a:rPr>
              <a:t>Log-transform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90" dirty="0">
                <a:latin typeface="Tahoma"/>
                <a:cs typeface="Tahoma"/>
              </a:rPr>
              <a:t>Y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90195" algn="l"/>
              </a:tabLst>
            </a:pPr>
            <a:r>
              <a:rPr sz="1100" spc="-30" dirty="0">
                <a:latin typeface="Tahoma"/>
                <a:cs typeface="Tahoma"/>
              </a:rPr>
              <a:t>Roust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16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71332" y="276501"/>
            <a:ext cx="146621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3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Tahoma"/>
                <a:cs typeface="Tahoma"/>
              </a:rPr>
              <a:t>Parametric </a:t>
            </a:r>
            <a:r>
              <a:rPr sz="1400" spc="-40" dirty="0">
                <a:latin typeface="Tahoma"/>
                <a:cs typeface="Tahoma"/>
              </a:rPr>
              <a:t>linearity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297" y="1075027"/>
            <a:ext cx="2665095" cy="13201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Tahoma"/>
                <a:cs typeface="Tahoma"/>
              </a:rPr>
              <a:t>Validate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290195" algn="l"/>
              </a:tabLst>
            </a:pPr>
            <a:r>
              <a:rPr sz="1100" spc="-25" dirty="0">
                <a:latin typeface="Tahoma"/>
                <a:cs typeface="Tahoma"/>
              </a:rPr>
              <a:t>Scatter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90195" algn="l"/>
              </a:tabLst>
            </a:pPr>
            <a:r>
              <a:rPr sz="1100" spc="-35" dirty="0">
                <a:latin typeface="Tahoma"/>
                <a:cs typeface="Tahoma"/>
              </a:rPr>
              <a:t>Residual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violated,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slope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coefficients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unreliable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5" dirty="0">
                <a:latin typeface="Tahoma"/>
                <a:cs typeface="Tahoma"/>
              </a:rPr>
              <a:t>Remedies</a:t>
            </a:r>
            <a:endParaRPr sz="1100">
              <a:latin typeface="Tahoma"/>
              <a:cs typeface="Tahoma"/>
            </a:endParaRPr>
          </a:p>
          <a:p>
            <a:pPr marL="112395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latin typeface="Tahoma"/>
                <a:cs typeface="Tahoma"/>
              </a:rPr>
              <a:t>1.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Transform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X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2636" y="276501"/>
            <a:ext cx="204279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Tahoma"/>
                <a:cs typeface="Tahoma"/>
              </a:rPr>
              <a:t>No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perfect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multicollinearity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733" y="762622"/>
            <a:ext cx="1943100" cy="202565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75297" y="2970592"/>
            <a:ext cx="2068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(Kellstedt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Whitten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  <a:hlinkClick r:id="rId5" action="ppaction://hlinksldjump"/>
              </a:rPr>
              <a:t>2018,</a:t>
            </a:r>
            <a:r>
              <a:rPr sz="1100" spc="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0" dirty="0">
                <a:latin typeface="Tahoma"/>
                <a:cs typeface="Tahoma"/>
              </a:rPr>
              <a:t>212).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17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18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82636" y="276501"/>
            <a:ext cx="204279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Tahoma"/>
                <a:cs typeface="Tahoma"/>
              </a:rPr>
              <a:t>No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perfect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multicollinearity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297" y="922195"/>
            <a:ext cx="4014470" cy="1701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Tahoma"/>
                <a:cs typeface="Tahoma"/>
              </a:rPr>
              <a:t>Validate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290195" algn="l"/>
              </a:tabLst>
            </a:pPr>
            <a:r>
              <a:rPr sz="1100" spc="-30" dirty="0">
                <a:latin typeface="Tahoma"/>
                <a:cs typeface="Tahoma"/>
              </a:rPr>
              <a:t>Correlation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matrix</a:t>
            </a:r>
            <a:endParaRPr sz="1100">
              <a:latin typeface="Tahoma"/>
              <a:cs typeface="Tahoma"/>
            </a:endParaRPr>
          </a:p>
          <a:p>
            <a:pPr marL="289560" marR="5080" indent="-177165">
              <a:lnSpc>
                <a:spcPct val="102600"/>
              </a:lnSpc>
              <a:spcBef>
                <a:spcPts val="295"/>
              </a:spcBef>
              <a:buAutoNum type="arabicPeriod"/>
              <a:tabLst>
                <a:tab pos="290195" algn="l"/>
              </a:tabLst>
            </a:pP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Inflation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Factor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(VIF),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indicates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much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explained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independent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Mathematical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requirement,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slope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cannot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estimated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55" dirty="0">
                <a:latin typeface="Tahoma"/>
                <a:cs typeface="Tahoma"/>
              </a:rPr>
              <a:t>Remedies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90195" algn="l"/>
              </a:tabLst>
            </a:pPr>
            <a:r>
              <a:rPr sz="1100" spc="-40" dirty="0">
                <a:latin typeface="Tahoma"/>
                <a:cs typeface="Tahoma"/>
              </a:rPr>
              <a:t>Gather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90195" algn="l"/>
              </a:tabLst>
            </a:pPr>
            <a:r>
              <a:rPr sz="1100" spc="-45" dirty="0">
                <a:latin typeface="Tahoma"/>
                <a:cs typeface="Tahoma"/>
              </a:rPr>
              <a:t>Combine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index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latin typeface="Microsoft Sans Serif"/>
                <a:cs typeface="Microsoft Sans Serif"/>
                <a:hlinkClick r:id="rId2" action="ppaction://hlinksldjump"/>
              </a:rPr>
              <a:t>References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4167" y="276501"/>
            <a:ext cx="91948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br>
              <a:rPr lang="en-US" spc="-65" dirty="0"/>
            </a:br>
            <a:r>
              <a:rPr spc="-65" dirty="0"/>
              <a:t>References</a:t>
            </a:r>
            <a:r>
              <a:rPr spc="30" dirty="0"/>
              <a:t> </a:t>
            </a:r>
            <a:endParaRPr spc="-145" dirty="0"/>
          </a:p>
        </p:txBody>
      </p:sp>
      <p:grpSp>
        <p:nvGrpSpPr>
          <p:cNvPr id="4" name="object 4"/>
          <p:cNvGrpSpPr/>
          <p:nvPr/>
        </p:nvGrpSpPr>
        <p:grpSpPr>
          <a:xfrm>
            <a:off x="46329" y="1469293"/>
            <a:ext cx="106680" cy="144780"/>
            <a:chOff x="46329" y="1469293"/>
            <a:chExt cx="106680" cy="1447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69" y="1471833"/>
              <a:ext cx="101219" cy="139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869" y="147183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21" y="149081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74" y="150979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21" y="154142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05" y="1538256"/>
              <a:ext cx="31635" cy="44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805" y="159203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784" y="147183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5297" y="1440788"/>
            <a:ext cx="399796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5080" indent="-277495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Kellstedt,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Paul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M.,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Guy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D.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Whitten.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2018.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fundamentals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of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political </a:t>
            </a:r>
            <a:r>
              <a:rPr sz="1100" i="1" spc="-80" dirty="0">
                <a:latin typeface="Arial"/>
                <a:cs typeface="Arial"/>
              </a:rPr>
              <a:t>science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research.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Cambridge: </a:t>
            </a:r>
            <a:r>
              <a:rPr sz="1100" spc="-45" dirty="0">
                <a:latin typeface="Tahoma"/>
                <a:cs typeface="Tahoma"/>
              </a:rPr>
              <a:t>Cambridge </a:t>
            </a:r>
            <a:r>
              <a:rPr sz="1100" spc="-30" dirty="0">
                <a:latin typeface="Tahoma"/>
                <a:cs typeface="Tahoma"/>
              </a:rPr>
              <a:t>University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Press.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19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latin typeface="Microsoft Sans Serif"/>
                <a:cs typeface="Microsoft Sans Serif"/>
              </a:rPr>
              <a:t>2</a:t>
            </a:fld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150" dirty="0">
                <a:latin typeface="Microsoft Sans Serif"/>
                <a:cs typeface="Microsoft Sans Serif"/>
              </a:rPr>
              <a:t>/</a:t>
            </a:r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-20" dirty="0">
                <a:latin typeface="Microsoft Sans Serif"/>
                <a:cs typeface="Microsoft Sans Serif"/>
              </a:rPr>
              <a:t>18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7926" y="276501"/>
            <a:ext cx="121221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3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Tahoma"/>
                <a:cs typeface="Tahoma"/>
              </a:rPr>
              <a:t>Today’s </a:t>
            </a:r>
            <a:r>
              <a:rPr sz="1400" spc="-50" dirty="0">
                <a:latin typeface="Tahoma"/>
                <a:cs typeface="Tahoma"/>
              </a:rPr>
              <a:t>Agenda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082" y="1283853"/>
            <a:ext cx="3872229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434"/>
              </a:spcBef>
              <a:buAutoNum type="arabicParenBoth"/>
              <a:tabLst>
                <a:tab pos="259715" algn="l"/>
              </a:tabLst>
            </a:pPr>
            <a:r>
              <a:rPr sz="1100" spc="-20" dirty="0">
                <a:latin typeface="Tahoma"/>
                <a:cs typeface="Tahoma"/>
              </a:rPr>
              <a:t>Validating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quadratic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effects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week)</a:t>
            </a:r>
            <a:endParaRPr sz="1100">
              <a:latin typeface="Tahoma"/>
              <a:cs typeface="Tahoma"/>
            </a:endParaRPr>
          </a:p>
          <a:p>
            <a:pPr marL="259079" indent="-247015">
              <a:lnSpc>
                <a:spcPct val="100000"/>
              </a:lnSpc>
              <a:spcBef>
                <a:spcPts val="334"/>
              </a:spcBef>
              <a:buAutoNum type="arabicParenBoth"/>
              <a:tabLst>
                <a:tab pos="259715" algn="l"/>
              </a:tabLst>
            </a:pPr>
            <a:r>
              <a:rPr sz="1100" spc="-35" dirty="0">
                <a:latin typeface="Tahoma"/>
                <a:cs typeface="Tahoma"/>
              </a:rPr>
              <a:t>Lecture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recap</a:t>
            </a:r>
            <a:endParaRPr sz="1100">
              <a:latin typeface="Tahoma"/>
              <a:cs typeface="Tahoma"/>
            </a:endParaRPr>
          </a:p>
          <a:p>
            <a:pPr marL="258445" marR="5080" indent="-246379">
              <a:lnSpc>
                <a:spcPct val="102600"/>
              </a:lnSpc>
              <a:spcBef>
                <a:spcPts val="295"/>
              </a:spcBef>
              <a:buAutoNum type="arabicParenBoth"/>
              <a:tabLst>
                <a:tab pos="259715" algn="l"/>
              </a:tabLst>
            </a:pPr>
            <a:r>
              <a:rPr sz="1100" spc="-20" dirty="0">
                <a:latin typeface="Tahoma"/>
                <a:cs typeface="Tahoma"/>
              </a:rPr>
              <a:t>Tutorial </a:t>
            </a:r>
            <a:r>
              <a:rPr sz="1100" spc="-60" dirty="0">
                <a:latin typeface="Tahoma"/>
                <a:cs typeface="Tahoma"/>
              </a:rPr>
              <a:t>exercises: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relationship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education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Euroscepticism?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450215"/>
            <a:chOff x="-34" y="0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0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13" name="object 13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latin typeface="Microsoft Sans Serif"/>
                <a:cs typeface="Microsoft Sans Serif"/>
              </a:rPr>
              <a:t>3</a:t>
            </a:fld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150" dirty="0">
                <a:latin typeface="Microsoft Sans Serif"/>
                <a:cs typeface="Microsoft Sans Serif"/>
              </a:rPr>
              <a:t>/</a:t>
            </a:r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-20" dirty="0">
                <a:latin typeface="Microsoft Sans Serif"/>
                <a:cs typeface="Microsoft Sans Serif"/>
              </a:rPr>
              <a:t>18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3274" y="276501"/>
            <a:ext cx="270192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latin typeface="Tahoma"/>
                <a:cs typeface="Tahoma"/>
              </a:rPr>
              <a:t>Discrepancy,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Leverage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Influence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297" y="1553818"/>
            <a:ext cx="2071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latin typeface="Arial"/>
                <a:cs typeface="Arial"/>
              </a:rPr>
              <a:t>What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are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influential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cases/outliers?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450215"/>
            <a:chOff x="-34" y="0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0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13" name="object 13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297" y="164725"/>
            <a:ext cx="3818890" cy="93096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38760" algn="ctr">
              <a:lnSpc>
                <a:spcPct val="100000"/>
              </a:lnSpc>
              <a:spcBef>
                <a:spcPts val="1015"/>
              </a:spcBef>
            </a:pPr>
            <a:r>
              <a:rPr sz="1400" spc="-50" dirty="0">
                <a:latin typeface="Tahoma"/>
                <a:cs typeface="Tahoma"/>
              </a:rPr>
              <a:t>Discrepancy,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Leverage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Influence</a:t>
            </a:r>
            <a:endParaRPr sz="14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0"/>
              </a:spcBef>
            </a:pPr>
            <a:r>
              <a:rPr sz="110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outliers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concerning,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because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leverage</a:t>
            </a:r>
            <a:r>
              <a:rPr lang="en-US" sz="1100" spc="-60" dirty="0">
                <a:latin typeface="Tahoma"/>
                <a:cs typeface="Tahoma"/>
              </a:rPr>
              <a:t>  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̸</a:t>
            </a:r>
            <a:r>
              <a:rPr sz="1100" spc="20" dirty="0">
                <a:latin typeface="Tahoma"/>
                <a:cs typeface="Tahoma"/>
              </a:rPr>
              <a:t>=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influence,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discrepancy</a:t>
            </a:r>
            <a:r>
              <a:rPr lang="en-US" sz="1100" spc="-4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̸</a:t>
            </a:r>
            <a:r>
              <a:rPr sz="1100" spc="20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influence.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−→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Tahoma"/>
                <a:cs typeface="Tahoma"/>
              </a:rPr>
              <a:t>Influence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leverage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discrepancy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86185" y="1262044"/>
            <a:ext cx="2087245" cy="1377950"/>
            <a:chOff x="1386185" y="1262044"/>
            <a:chExt cx="2087245" cy="1377950"/>
          </a:xfrm>
        </p:grpSpPr>
        <p:sp>
          <p:nvSpPr>
            <p:cNvPr id="26" name="object 26"/>
            <p:cNvSpPr/>
            <p:nvPr/>
          </p:nvSpPr>
          <p:spPr>
            <a:xfrm>
              <a:off x="1390079" y="1265939"/>
              <a:ext cx="2079625" cy="1370330"/>
            </a:xfrm>
            <a:custGeom>
              <a:avLst/>
              <a:gdLst/>
              <a:ahLst/>
              <a:cxnLst/>
              <a:rect l="l" t="t" r="r" b="b"/>
              <a:pathLst>
                <a:path w="2079625" h="1370330">
                  <a:moveTo>
                    <a:pt x="0" y="1369954"/>
                  </a:moveTo>
                  <a:lnTo>
                    <a:pt x="26644" y="1352409"/>
                  </a:lnTo>
                  <a:lnTo>
                    <a:pt x="53289" y="1334864"/>
                  </a:lnTo>
                  <a:lnTo>
                    <a:pt x="79934" y="1317247"/>
                  </a:lnTo>
                  <a:lnTo>
                    <a:pt x="106579" y="1299702"/>
                  </a:lnTo>
                  <a:lnTo>
                    <a:pt x="133224" y="1282157"/>
                  </a:lnTo>
                  <a:lnTo>
                    <a:pt x="159869" y="1264539"/>
                  </a:lnTo>
                  <a:lnTo>
                    <a:pt x="186586" y="1246994"/>
                  </a:lnTo>
                  <a:lnTo>
                    <a:pt x="213231" y="1229450"/>
                  </a:lnTo>
                  <a:lnTo>
                    <a:pt x="239876" y="1211905"/>
                  </a:lnTo>
                  <a:lnTo>
                    <a:pt x="266521" y="1194287"/>
                  </a:lnTo>
                  <a:lnTo>
                    <a:pt x="293166" y="1176742"/>
                  </a:lnTo>
                  <a:lnTo>
                    <a:pt x="319811" y="1159197"/>
                  </a:lnTo>
                  <a:lnTo>
                    <a:pt x="346529" y="1141652"/>
                  </a:lnTo>
                  <a:lnTo>
                    <a:pt x="373173" y="1124035"/>
                  </a:lnTo>
                  <a:lnTo>
                    <a:pt x="399818" y="1106490"/>
                  </a:lnTo>
                  <a:lnTo>
                    <a:pt x="426463" y="1088945"/>
                  </a:lnTo>
                  <a:lnTo>
                    <a:pt x="453108" y="1071400"/>
                  </a:lnTo>
                  <a:lnTo>
                    <a:pt x="479753" y="1053783"/>
                  </a:lnTo>
                  <a:lnTo>
                    <a:pt x="506471" y="1036238"/>
                  </a:lnTo>
                  <a:lnTo>
                    <a:pt x="533115" y="1018693"/>
                  </a:lnTo>
                  <a:lnTo>
                    <a:pt x="559760" y="1001148"/>
                  </a:lnTo>
                  <a:lnTo>
                    <a:pt x="586405" y="983530"/>
                  </a:lnTo>
                  <a:lnTo>
                    <a:pt x="613050" y="965986"/>
                  </a:lnTo>
                  <a:lnTo>
                    <a:pt x="639695" y="948441"/>
                  </a:lnTo>
                  <a:lnTo>
                    <a:pt x="666340" y="930823"/>
                  </a:lnTo>
                  <a:lnTo>
                    <a:pt x="693058" y="913278"/>
                  </a:lnTo>
                  <a:lnTo>
                    <a:pt x="719702" y="895733"/>
                  </a:lnTo>
                  <a:lnTo>
                    <a:pt x="746347" y="878188"/>
                  </a:lnTo>
                  <a:lnTo>
                    <a:pt x="772992" y="860571"/>
                  </a:lnTo>
                  <a:lnTo>
                    <a:pt x="799637" y="843026"/>
                  </a:lnTo>
                  <a:lnTo>
                    <a:pt x="826282" y="825481"/>
                  </a:lnTo>
                  <a:lnTo>
                    <a:pt x="853000" y="807936"/>
                  </a:lnTo>
                  <a:lnTo>
                    <a:pt x="879644" y="790319"/>
                  </a:lnTo>
                  <a:lnTo>
                    <a:pt x="906289" y="772774"/>
                  </a:lnTo>
                  <a:lnTo>
                    <a:pt x="932934" y="755229"/>
                  </a:lnTo>
                  <a:lnTo>
                    <a:pt x="959579" y="737684"/>
                  </a:lnTo>
                  <a:lnTo>
                    <a:pt x="986224" y="720066"/>
                  </a:lnTo>
                  <a:lnTo>
                    <a:pt x="1012869" y="702522"/>
                  </a:lnTo>
                  <a:lnTo>
                    <a:pt x="1039587" y="684977"/>
                  </a:lnTo>
                  <a:lnTo>
                    <a:pt x="1066231" y="667432"/>
                  </a:lnTo>
                  <a:lnTo>
                    <a:pt x="1092876" y="649814"/>
                  </a:lnTo>
                  <a:lnTo>
                    <a:pt x="1119521" y="632269"/>
                  </a:lnTo>
                  <a:lnTo>
                    <a:pt x="1146166" y="614725"/>
                  </a:lnTo>
                  <a:lnTo>
                    <a:pt x="1172811" y="597180"/>
                  </a:lnTo>
                  <a:lnTo>
                    <a:pt x="1199529" y="579562"/>
                  </a:lnTo>
                  <a:lnTo>
                    <a:pt x="1226173" y="562017"/>
                  </a:lnTo>
                  <a:lnTo>
                    <a:pt x="1252818" y="544472"/>
                  </a:lnTo>
                  <a:lnTo>
                    <a:pt x="1279463" y="526855"/>
                  </a:lnTo>
                  <a:lnTo>
                    <a:pt x="1306108" y="509310"/>
                  </a:lnTo>
                  <a:lnTo>
                    <a:pt x="1332753" y="491765"/>
                  </a:lnTo>
                  <a:lnTo>
                    <a:pt x="1359471" y="474220"/>
                  </a:lnTo>
                  <a:lnTo>
                    <a:pt x="1386116" y="456602"/>
                  </a:lnTo>
                  <a:lnTo>
                    <a:pt x="1412760" y="439058"/>
                  </a:lnTo>
                  <a:lnTo>
                    <a:pt x="1439405" y="421513"/>
                  </a:lnTo>
                  <a:lnTo>
                    <a:pt x="1466050" y="403968"/>
                  </a:lnTo>
                  <a:lnTo>
                    <a:pt x="1492695" y="386350"/>
                  </a:lnTo>
                  <a:lnTo>
                    <a:pt x="1519340" y="368805"/>
                  </a:lnTo>
                  <a:lnTo>
                    <a:pt x="1546058" y="351261"/>
                  </a:lnTo>
                  <a:lnTo>
                    <a:pt x="1572703" y="333716"/>
                  </a:lnTo>
                  <a:lnTo>
                    <a:pt x="1599347" y="316098"/>
                  </a:lnTo>
                  <a:lnTo>
                    <a:pt x="1625992" y="298553"/>
                  </a:lnTo>
                  <a:lnTo>
                    <a:pt x="1652637" y="281008"/>
                  </a:lnTo>
                  <a:lnTo>
                    <a:pt x="1679282" y="263463"/>
                  </a:lnTo>
                  <a:lnTo>
                    <a:pt x="1706000" y="245846"/>
                  </a:lnTo>
                  <a:lnTo>
                    <a:pt x="1732645" y="228301"/>
                  </a:lnTo>
                  <a:lnTo>
                    <a:pt x="1759289" y="210756"/>
                  </a:lnTo>
                  <a:lnTo>
                    <a:pt x="1785934" y="193138"/>
                  </a:lnTo>
                  <a:lnTo>
                    <a:pt x="1812579" y="175594"/>
                  </a:lnTo>
                  <a:lnTo>
                    <a:pt x="1839224" y="158049"/>
                  </a:lnTo>
                  <a:lnTo>
                    <a:pt x="1865869" y="140504"/>
                  </a:lnTo>
                  <a:lnTo>
                    <a:pt x="1892587" y="122886"/>
                  </a:lnTo>
                  <a:lnTo>
                    <a:pt x="1919232" y="105341"/>
                  </a:lnTo>
                  <a:lnTo>
                    <a:pt x="1945876" y="87797"/>
                  </a:lnTo>
                  <a:lnTo>
                    <a:pt x="1972521" y="70252"/>
                  </a:lnTo>
                  <a:lnTo>
                    <a:pt x="1999166" y="52634"/>
                  </a:lnTo>
                  <a:lnTo>
                    <a:pt x="2025811" y="35089"/>
                  </a:lnTo>
                  <a:lnTo>
                    <a:pt x="2052529" y="17544"/>
                  </a:lnTo>
                  <a:lnTo>
                    <a:pt x="2079174" y="0"/>
                  </a:lnTo>
                </a:path>
              </a:pathLst>
            </a:custGeom>
            <a:ln w="7789">
              <a:solidFill>
                <a:srgbClr val="FFA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33988" y="238917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58" y="0"/>
                  </a:moveTo>
                  <a:lnTo>
                    <a:pt x="6406" y="0"/>
                  </a:lnTo>
                  <a:lnTo>
                    <a:pt x="0" y="6406"/>
                  </a:lnTo>
                  <a:lnTo>
                    <a:pt x="0" y="14196"/>
                  </a:lnTo>
                  <a:lnTo>
                    <a:pt x="0" y="22058"/>
                  </a:lnTo>
                  <a:lnTo>
                    <a:pt x="6406" y="28464"/>
                  </a:lnTo>
                  <a:lnTo>
                    <a:pt x="22058" y="28464"/>
                  </a:lnTo>
                  <a:lnTo>
                    <a:pt x="28464" y="22058"/>
                  </a:lnTo>
                  <a:lnTo>
                    <a:pt x="28464" y="6406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3988" y="238917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196"/>
                  </a:moveTo>
                  <a:lnTo>
                    <a:pt x="0" y="6406"/>
                  </a:lnTo>
                  <a:lnTo>
                    <a:pt x="6406" y="0"/>
                  </a:lnTo>
                  <a:lnTo>
                    <a:pt x="14268" y="0"/>
                  </a:lnTo>
                  <a:lnTo>
                    <a:pt x="22058" y="0"/>
                  </a:lnTo>
                  <a:lnTo>
                    <a:pt x="28464" y="6406"/>
                  </a:lnTo>
                  <a:lnTo>
                    <a:pt x="28464" y="14196"/>
                  </a:lnTo>
                  <a:lnTo>
                    <a:pt x="28464" y="22058"/>
                  </a:lnTo>
                  <a:lnTo>
                    <a:pt x="22058" y="28464"/>
                  </a:lnTo>
                  <a:lnTo>
                    <a:pt x="14268" y="28464"/>
                  </a:lnTo>
                  <a:lnTo>
                    <a:pt x="6406" y="28464"/>
                  </a:lnTo>
                  <a:lnTo>
                    <a:pt x="0" y="22058"/>
                  </a:lnTo>
                  <a:lnTo>
                    <a:pt x="0" y="14196"/>
                  </a:lnTo>
                </a:path>
              </a:pathLst>
            </a:custGeom>
            <a:ln w="5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4558" y="225340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58" y="0"/>
                  </a:moveTo>
                  <a:lnTo>
                    <a:pt x="6406" y="0"/>
                  </a:lnTo>
                  <a:lnTo>
                    <a:pt x="0" y="6406"/>
                  </a:lnTo>
                  <a:lnTo>
                    <a:pt x="0" y="14196"/>
                  </a:lnTo>
                  <a:lnTo>
                    <a:pt x="0" y="22058"/>
                  </a:lnTo>
                  <a:lnTo>
                    <a:pt x="6406" y="28392"/>
                  </a:lnTo>
                  <a:lnTo>
                    <a:pt x="22058" y="28392"/>
                  </a:lnTo>
                  <a:lnTo>
                    <a:pt x="28464" y="22058"/>
                  </a:lnTo>
                  <a:lnTo>
                    <a:pt x="28464" y="6406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4558" y="225340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196"/>
                  </a:moveTo>
                  <a:lnTo>
                    <a:pt x="0" y="6406"/>
                  </a:lnTo>
                  <a:lnTo>
                    <a:pt x="6406" y="0"/>
                  </a:lnTo>
                  <a:lnTo>
                    <a:pt x="14268" y="0"/>
                  </a:lnTo>
                  <a:lnTo>
                    <a:pt x="22058" y="0"/>
                  </a:lnTo>
                  <a:lnTo>
                    <a:pt x="28464" y="6406"/>
                  </a:lnTo>
                  <a:lnTo>
                    <a:pt x="28464" y="14196"/>
                  </a:lnTo>
                  <a:lnTo>
                    <a:pt x="28464" y="22058"/>
                  </a:lnTo>
                  <a:lnTo>
                    <a:pt x="22058" y="28392"/>
                  </a:lnTo>
                  <a:lnTo>
                    <a:pt x="14268" y="28392"/>
                  </a:lnTo>
                  <a:lnTo>
                    <a:pt x="6406" y="28392"/>
                  </a:lnTo>
                  <a:lnTo>
                    <a:pt x="0" y="22058"/>
                  </a:lnTo>
                  <a:lnTo>
                    <a:pt x="0" y="14196"/>
                  </a:lnTo>
                </a:path>
              </a:pathLst>
            </a:custGeom>
            <a:ln w="5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26235" y="208472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58" y="0"/>
                  </a:moveTo>
                  <a:lnTo>
                    <a:pt x="6406" y="0"/>
                  </a:lnTo>
                  <a:lnTo>
                    <a:pt x="0" y="6406"/>
                  </a:lnTo>
                  <a:lnTo>
                    <a:pt x="0" y="14268"/>
                  </a:lnTo>
                  <a:lnTo>
                    <a:pt x="0" y="22058"/>
                  </a:lnTo>
                  <a:lnTo>
                    <a:pt x="6406" y="28464"/>
                  </a:lnTo>
                  <a:lnTo>
                    <a:pt x="22058" y="28464"/>
                  </a:lnTo>
                  <a:lnTo>
                    <a:pt x="28464" y="22058"/>
                  </a:lnTo>
                  <a:lnTo>
                    <a:pt x="28464" y="6406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26235" y="208472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68"/>
                  </a:moveTo>
                  <a:lnTo>
                    <a:pt x="0" y="6406"/>
                  </a:lnTo>
                  <a:lnTo>
                    <a:pt x="6406" y="0"/>
                  </a:lnTo>
                  <a:lnTo>
                    <a:pt x="14196" y="0"/>
                  </a:lnTo>
                  <a:lnTo>
                    <a:pt x="22058" y="0"/>
                  </a:lnTo>
                  <a:lnTo>
                    <a:pt x="28464" y="6406"/>
                  </a:lnTo>
                  <a:lnTo>
                    <a:pt x="28464" y="14268"/>
                  </a:lnTo>
                  <a:lnTo>
                    <a:pt x="28464" y="22058"/>
                  </a:lnTo>
                  <a:lnTo>
                    <a:pt x="22058" y="28464"/>
                  </a:lnTo>
                  <a:lnTo>
                    <a:pt x="14196" y="28464"/>
                  </a:lnTo>
                  <a:lnTo>
                    <a:pt x="6406" y="28464"/>
                  </a:lnTo>
                  <a:lnTo>
                    <a:pt x="0" y="22058"/>
                  </a:lnTo>
                  <a:lnTo>
                    <a:pt x="0" y="14268"/>
                  </a:lnTo>
                </a:path>
              </a:pathLst>
            </a:custGeom>
            <a:ln w="5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97151" y="242513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58" y="0"/>
                  </a:moveTo>
                  <a:lnTo>
                    <a:pt x="6406" y="0"/>
                  </a:lnTo>
                  <a:lnTo>
                    <a:pt x="0" y="6406"/>
                  </a:lnTo>
                  <a:lnTo>
                    <a:pt x="0" y="14268"/>
                  </a:lnTo>
                  <a:lnTo>
                    <a:pt x="0" y="22058"/>
                  </a:lnTo>
                  <a:lnTo>
                    <a:pt x="6406" y="28464"/>
                  </a:lnTo>
                  <a:lnTo>
                    <a:pt x="22058" y="28464"/>
                  </a:lnTo>
                  <a:lnTo>
                    <a:pt x="28464" y="22058"/>
                  </a:lnTo>
                  <a:lnTo>
                    <a:pt x="28464" y="6406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7151" y="242513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68"/>
                  </a:moveTo>
                  <a:lnTo>
                    <a:pt x="0" y="6406"/>
                  </a:lnTo>
                  <a:lnTo>
                    <a:pt x="6406" y="0"/>
                  </a:lnTo>
                  <a:lnTo>
                    <a:pt x="14196" y="0"/>
                  </a:lnTo>
                  <a:lnTo>
                    <a:pt x="22058" y="0"/>
                  </a:lnTo>
                  <a:lnTo>
                    <a:pt x="28464" y="6406"/>
                  </a:lnTo>
                  <a:lnTo>
                    <a:pt x="28464" y="14268"/>
                  </a:lnTo>
                  <a:lnTo>
                    <a:pt x="28464" y="22058"/>
                  </a:lnTo>
                  <a:lnTo>
                    <a:pt x="22058" y="28464"/>
                  </a:lnTo>
                  <a:lnTo>
                    <a:pt x="14196" y="28464"/>
                  </a:lnTo>
                  <a:lnTo>
                    <a:pt x="6406" y="28464"/>
                  </a:lnTo>
                  <a:lnTo>
                    <a:pt x="0" y="22058"/>
                  </a:lnTo>
                  <a:lnTo>
                    <a:pt x="0" y="14268"/>
                  </a:lnTo>
                </a:path>
              </a:pathLst>
            </a:custGeom>
            <a:ln w="5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62990" y="235248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58" y="0"/>
                  </a:moveTo>
                  <a:lnTo>
                    <a:pt x="6406" y="0"/>
                  </a:lnTo>
                  <a:lnTo>
                    <a:pt x="0" y="6406"/>
                  </a:lnTo>
                  <a:lnTo>
                    <a:pt x="0" y="14268"/>
                  </a:lnTo>
                  <a:lnTo>
                    <a:pt x="0" y="22058"/>
                  </a:lnTo>
                  <a:lnTo>
                    <a:pt x="6406" y="28464"/>
                  </a:lnTo>
                  <a:lnTo>
                    <a:pt x="22058" y="28464"/>
                  </a:lnTo>
                  <a:lnTo>
                    <a:pt x="28464" y="22058"/>
                  </a:lnTo>
                  <a:lnTo>
                    <a:pt x="28464" y="6406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62990" y="235248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68"/>
                  </a:moveTo>
                  <a:lnTo>
                    <a:pt x="0" y="6406"/>
                  </a:lnTo>
                  <a:lnTo>
                    <a:pt x="6406" y="0"/>
                  </a:lnTo>
                  <a:lnTo>
                    <a:pt x="14196" y="0"/>
                  </a:lnTo>
                  <a:lnTo>
                    <a:pt x="22058" y="0"/>
                  </a:lnTo>
                  <a:lnTo>
                    <a:pt x="28464" y="6406"/>
                  </a:lnTo>
                  <a:lnTo>
                    <a:pt x="28464" y="14268"/>
                  </a:lnTo>
                  <a:lnTo>
                    <a:pt x="28464" y="22058"/>
                  </a:lnTo>
                  <a:lnTo>
                    <a:pt x="22058" y="28464"/>
                  </a:lnTo>
                  <a:lnTo>
                    <a:pt x="14196" y="28464"/>
                  </a:lnTo>
                  <a:lnTo>
                    <a:pt x="6406" y="28464"/>
                  </a:lnTo>
                  <a:lnTo>
                    <a:pt x="0" y="22058"/>
                  </a:lnTo>
                  <a:lnTo>
                    <a:pt x="0" y="14268"/>
                  </a:lnTo>
                </a:path>
              </a:pathLst>
            </a:custGeom>
            <a:ln w="5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6696" y="219006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58" y="0"/>
                  </a:moveTo>
                  <a:lnTo>
                    <a:pt x="6406" y="0"/>
                  </a:lnTo>
                  <a:lnTo>
                    <a:pt x="0" y="6406"/>
                  </a:lnTo>
                  <a:lnTo>
                    <a:pt x="0" y="14196"/>
                  </a:lnTo>
                  <a:lnTo>
                    <a:pt x="0" y="22058"/>
                  </a:lnTo>
                  <a:lnTo>
                    <a:pt x="6406" y="28464"/>
                  </a:lnTo>
                  <a:lnTo>
                    <a:pt x="22058" y="28464"/>
                  </a:lnTo>
                  <a:lnTo>
                    <a:pt x="28464" y="22058"/>
                  </a:lnTo>
                  <a:lnTo>
                    <a:pt x="28464" y="6406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6696" y="219006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196"/>
                  </a:moveTo>
                  <a:lnTo>
                    <a:pt x="0" y="6406"/>
                  </a:lnTo>
                  <a:lnTo>
                    <a:pt x="6406" y="0"/>
                  </a:lnTo>
                  <a:lnTo>
                    <a:pt x="14196" y="0"/>
                  </a:lnTo>
                  <a:lnTo>
                    <a:pt x="22058" y="0"/>
                  </a:lnTo>
                  <a:lnTo>
                    <a:pt x="28464" y="6406"/>
                  </a:lnTo>
                  <a:lnTo>
                    <a:pt x="28464" y="14196"/>
                  </a:lnTo>
                  <a:lnTo>
                    <a:pt x="28464" y="22058"/>
                  </a:lnTo>
                  <a:lnTo>
                    <a:pt x="22058" y="28464"/>
                  </a:lnTo>
                  <a:lnTo>
                    <a:pt x="14196" y="28464"/>
                  </a:lnTo>
                  <a:lnTo>
                    <a:pt x="6406" y="28464"/>
                  </a:lnTo>
                  <a:lnTo>
                    <a:pt x="0" y="22058"/>
                  </a:lnTo>
                  <a:lnTo>
                    <a:pt x="0" y="14196"/>
                  </a:lnTo>
                </a:path>
              </a:pathLst>
            </a:custGeom>
            <a:ln w="5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87260" y="233734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58" y="0"/>
                  </a:moveTo>
                  <a:lnTo>
                    <a:pt x="6406" y="0"/>
                  </a:lnTo>
                  <a:lnTo>
                    <a:pt x="0" y="6406"/>
                  </a:lnTo>
                  <a:lnTo>
                    <a:pt x="0" y="14268"/>
                  </a:lnTo>
                  <a:lnTo>
                    <a:pt x="0" y="22058"/>
                  </a:lnTo>
                  <a:lnTo>
                    <a:pt x="6406" y="28464"/>
                  </a:lnTo>
                  <a:lnTo>
                    <a:pt x="22058" y="28464"/>
                  </a:lnTo>
                  <a:lnTo>
                    <a:pt x="28464" y="22058"/>
                  </a:lnTo>
                  <a:lnTo>
                    <a:pt x="28464" y="6406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7260" y="233734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68"/>
                  </a:moveTo>
                  <a:lnTo>
                    <a:pt x="0" y="6406"/>
                  </a:lnTo>
                  <a:lnTo>
                    <a:pt x="6406" y="0"/>
                  </a:lnTo>
                  <a:lnTo>
                    <a:pt x="14196" y="0"/>
                  </a:lnTo>
                  <a:lnTo>
                    <a:pt x="22058" y="0"/>
                  </a:lnTo>
                  <a:lnTo>
                    <a:pt x="28464" y="6406"/>
                  </a:lnTo>
                  <a:lnTo>
                    <a:pt x="28464" y="14268"/>
                  </a:lnTo>
                  <a:lnTo>
                    <a:pt x="28464" y="22058"/>
                  </a:lnTo>
                  <a:lnTo>
                    <a:pt x="22058" y="28464"/>
                  </a:lnTo>
                  <a:lnTo>
                    <a:pt x="14196" y="28464"/>
                  </a:lnTo>
                  <a:lnTo>
                    <a:pt x="6406" y="28464"/>
                  </a:lnTo>
                  <a:lnTo>
                    <a:pt x="0" y="22058"/>
                  </a:lnTo>
                  <a:lnTo>
                    <a:pt x="0" y="14268"/>
                  </a:lnTo>
                </a:path>
              </a:pathLst>
            </a:custGeom>
            <a:ln w="5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37728" y="227254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58" y="0"/>
                  </a:moveTo>
                  <a:lnTo>
                    <a:pt x="6406" y="0"/>
                  </a:lnTo>
                  <a:lnTo>
                    <a:pt x="0" y="6406"/>
                  </a:lnTo>
                  <a:lnTo>
                    <a:pt x="0" y="14196"/>
                  </a:lnTo>
                  <a:lnTo>
                    <a:pt x="0" y="22058"/>
                  </a:lnTo>
                  <a:lnTo>
                    <a:pt x="6406" y="28464"/>
                  </a:lnTo>
                  <a:lnTo>
                    <a:pt x="22058" y="28464"/>
                  </a:lnTo>
                  <a:lnTo>
                    <a:pt x="28464" y="22058"/>
                  </a:lnTo>
                  <a:lnTo>
                    <a:pt x="28464" y="6406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37728" y="227254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196"/>
                  </a:moveTo>
                  <a:lnTo>
                    <a:pt x="0" y="6406"/>
                  </a:lnTo>
                  <a:lnTo>
                    <a:pt x="6406" y="0"/>
                  </a:lnTo>
                  <a:lnTo>
                    <a:pt x="14196" y="0"/>
                  </a:lnTo>
                  <a:lnTo>
                    <a:pt x="22058" y="0"/>
                  </a:lnTo>
                  <a:lnTo>
                    <a:pt x="28464" y="6406"/>
                  </a:lnTo>
                  <a:lnTo>
                    <a:pt x="28464" y="14196"/>
                  </a:lnTo>
                  <a:lnTo>
                    <a:pt x="28464" y="22058"/>
                  </a:lnTo>
                  <a:lnTo>
                    <a:pt x="22058" y="28464"/>
                  </a:lnTo>
                  <a:lnTo>
                    <a:pt x="14196" y="28464"/>
                  </a:lnTo>
                  <a:lnTo>
                    <a:pt x="6406" y="28464"/>
                  </a:lnTo>
                  <a:lnTo>
                    <a:pt x="0" y="22058"/>
                  </a:lnTo>
                  <a:lnTo>
                    <a:pt x="0" y="14196"/>
                  </a:lnTo>
                </a:path>
              </a:pathLst>
            </a:custGeom>
            <a:ln w="5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8843" y="209244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58" y="0"/>
                  </a:moveTo>
                  <a:lnTo>
                    <a:pt x="6406" y="0"/>
                  </a:lnTo>
                  <a:lnTo>
                    <a:pt x="0" y="6406"/>
                  </a:lnTo>
                  <a:lnTo>
                    <a:pt x="0" y="14196"/>
                  </a:lnTo>
                  <a:lnTo>
                    <a:pt x="0" y="22058"/>
                  </a:lnTo>
                  <a:lnTo>
                    <a:pt x="6406" y="28392"/>
                  </a:lnTo>
                  <a:lnTo>
                    <a:pt x="22058" y="28392"/>
                  </a:lnTo>
                  <a:lnTo>
                    <a:pt x="28464" y="22058"/>
                  </a:lnTo>
                  <a:lnTo>
                    <a:pt x="28464" y="6406"/>
                  </a:lnTo>
                  <a:lnTo>
                    <a:pt x="22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88843" y="209244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196"/>
                  </a:moveTo>
                  <a:lnTo>
                    <a:pt x="0" y="6406"/>
                  </a:lnTo>
                  <a:lnTo>
                    <a:pt x="6406" y="0"/>
                  </a:lnTo>
                  <a:lnTo>
                    <a:pt x="14268" y="0"/>
                  </a:lnTo>
                  <a:lnTo>
                    <a:pt x="22058" y="0"/>
                  </a:lnTo>
                  <a:lnTo>
                    <a:pt x="28464" y="6406"/>
                  </a:lnTo>
                  <a:lnTo>
                    <a:pt x="28464" y="14196"/>
                  </a:lnTo>
                  <a:lnTo>
                    <a:pt x="28464" y="22058"/>
                  </a:lnTo>
                  <a:lnTo>
                    <a:pt x="22058" y="28392"/>
                  </a:lnTo>
                  <a:lnTo>
                    <a:pt x="14268" y="28392"/>
                  </a:lnTo>
                  <a:lnTo>
                    <a:pt x="6406" y="28392"/>
                  </a:lnTo>
                  <a:lnTo>
                    <a:pt x="0" y="22058"/>
                  </a:lnTo>
                  <a:lnTo>
                    <a:pt x="0" y="14196"/>
                  </a:lnTo>
                </a:path>
              </a:pathLst>
            </a:custGeom>
            <a:ln w="5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238145" y="1056908"/>
            <a:ext cx="2336800" cy="1686560"/>
            <a:chOff x="1238145" y="1056908"/>
            <a:chExt cx="2336800" cy="1686560"/>
          </a:xfrm>
        </p:grpSpPr>
        <p:sp>
          <p:nvSpPr>
            <p:cNvPr id="46" name="object 46"/>
            <p:cNvSpPr/>
            <p:nvPr/>
          </p:nvSpPr>
          <p:spPr>
            <a:xfrm>
              <a:off x="1254198" y="1056908"/>
              <a:ext cx="8255" cy="1666875"/>
            </a:xfrm>
            <a:custGeom>
              <a:avLst/>
              <a:gdLst/>
              <a:ahLst/>
              <a:cxnLst/>
              <a:rect l="l" t="t" r="r" b="b"/>
              <a:pathLst>
                <a:path w="8255" h="1666875">
                  <a:moveTo>
                    <a:pt x="0" y="1666418"/>
                  </a:moveTo>
                  <a:lnTo>
                    <a:pt x="7789" y="1666418"/>
                  </a:lnTo>
                  <a:lnTo>
                    <a:pt x="7789" y="0"/>
                  </a:lnTo>
                  <a:lnTo>
                    <a:pt x="0" y="0"/>
                  </a:lnTo>
                  <a:lnTo>
                    <a:pt x="0" y="1666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38145" y="1390282"/>
              <a:ext cx="20320" cy="1250315"/>
            </a:xfrm>
            <a:custGeom>
              <a:avLst/>
              <a:gdLst/>
              <a:ahLst/>
              <a:cxnLst/>
              <a:rect l="l" t="t" r="r" b="b"/>
              <a:pathLst>
                <a:path w="20319" h="1250314">
                  <a:moveTo>
                    <a:pt x="0" y="1249761"/>
                  </a:moveTo>
                  <a:lnTo>
                    <a:pt x="19947" y="1249761"/>
                  </a:lnTo>
                </a:path>
                <a:path w="20319" h="1250314">
                  <a:moveTo>
                    <a:pt x="0" y="833125"/>
                  </a:moveTo>
                  <a:lnTo>
                    <a:pt x="19947" y="833125"/>
                  </a:lnTo>
                </a:path>
                <a:path w="20319" h="1250314">
                  <a:moveTo>
                    <a:pt x="0" y="416562"/>
                  </a:moveTo>
                  <a:lnTo>
                    <a:pt x="19947" y="416562"/>
                  </a:lnTo>
                </a:path>
                <a:path w="20319" h="1250314">
                  <a:moveTo>
                    <a:pt x="0" y="0"/>
                  </a:moveTo>
                  <a:lnTo>
                    <a:pt x="19947" y="0"/>
                  </a:lnTo>
                </a:path>
              </a:pathLst>
            </a:custGeom>
            <a:ln w="77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8093" y="2723326"/>
              <a:ext cx="2316480" cy="0"/>
            </a:xfrm>
            <a:custGeom>
              <a:avLst/>
              <a:gdLst/>
              <a:ahLst/>
              <a:cxnLst/>
              <a:rect l="l" t="t" r="r" b="b"/>
              <a:pathLst>
                <a:path w="2316479">
                  <a:moveTo>
                    <a:pt x="0" y="0"/>
                  </a:moveTo>
                  <a:lnTo>
                    <a:pt x="2316429" y="0"/>
                  </a:lnTo>
                </a:path>
              </a:pathLst>
            </a:custGeom>
            <a:ln w="7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63362" y="2723326"/>
              <a:ext cx="2106295" cy="20320"/>
            </a:xfrm>
            <a:custGeom>
              <a:avLst/>
              <a:gdLst/>
              <a:ahLst/>
              <a:cxnLst/>
              <a:rect l="l" t="t" r="r" b="b"/>
              <a:pathLst>
                <a:path w="2106295" h="20319">
                  <a:moveTo>
                    <a:pt x="0" y="19947"/>
                  </a:moveTo>
                  <a:lnTo>
                    <a:pt x="0" y="0"/>
                  </a:lnTo>
                </a:path>
                <a:path w="2106295" h="20319">
                  <a:moveTo>
                    <a:pt x="526491" y="19947"/>
                  </a:moveTo>
                  <a:lnTo>
                    <a:pt x="526491" y="0"/>
                  </a:lnTo>
                </a:path>
                <a:path w="2106295" h="20319">
                  <a:moveTo>
                    <a:pt x="1052982" y="19947"/>
                  </a:moveTo>
                  <a:lnTo>
                    <a:pt x="1052982" y="0"/>
                  </a:lnTo>
                </a:path>
                <a:path w="2106295" h="20319">
                  <a:moveTo>
                    <a:pt x="1579400" y="19947"/>
                  </a:moveTo>
                  <a:lnTo>
                    <a:pt x="1579400" y="0"/>
                  </a:lnTo>
                </a:path>
                <a:path w="2106295" h="20319">
                  <a:moveTo>
                    <a:pt x="2105891" y="19947"/>
                  </a:moveTo>
                  <a:lnTo>
                    <a:pt x="2105891" y="0"/>
                  </a:lnTo>
                </a:path>
              </a:pathLst>
            </a:custGeom>
            <a:ln w="77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76742" y="2583444"/>
            <a:ext cx="58419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solidFill>
                  <a:srgbClr val="4D4D4D"/>
                </a:solidFill>
                <a:latin typeface="Times New Roman"/>
                <a:cs typeface="Times New Roman"/>
              </a:rPr>
              <a:t>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-20" dirty="0">
                <a:latin typeface="Microsoft Sans Serif"/>
                <a:cs typeface="Microsoft Sans Serif"/>
              </a:rPr>
              <a:t>4</a:t>
            </a:fld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150" dirty="0">
                <a:latin typeface="Microsoft Sans Serif"/>
                <a:cs typeface="Microsoft Sans Serif"/>
              </a:rPr>
              <a:t>/</a:t>
            </a:r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-20" dirty="0">
                <a:latin typeface="Microsoft Sans Serif"/>
                <a:cs typeface="Microsoft Sans Serif"/>
              </a:rPr>
              <a:t>18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3982" y="2166882"/>
            <a:ext cx="91440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solidFill>
                  <a:srgbClr val="4D4D4D"/>
                </a:solidFill>
                <a:latin typeface="Times New Roman"/>
                <a:cs typeface="Times New Roman"/>
              </a:rPr>
              <a:t>25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43982" y="1750319"/>
            <a:ext cx="91440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solidFill>
                  <a:srgbClr val="4D4D4D"/>
                </a:solidFill>
                <a:latin typeface="Times New Roman"/>
                <a:cs typeface="Times New Roman"/>
              </a:rPr>
              <a:t>50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3982" y="1333756"/>
            <a:ext cx="91440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solidFill>
                  <a:srgbClr val="4D4D4D"/>
                </a:solidFill>
                <a:latin typeface="Times New Roman"/>
                <a:cs typeface="Times New Roman"/>
              </a:rPr>
              <a:t>75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34282" y="2724386"/>
            <a:ext cx="58419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solidFill>
                  <a:srgbClr val="4D4D4D"/>
                </a:solidFill>
                <a:latin typeface="Times New Roman"/>
                <a:cs typeface="Times New Roman"/>
              </a:rPr>
              <a:t>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44393" y="2724386"/>
            <a:ext cx="91440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solidFill>
                  <a:srgbClr val="4D4D4D"/>
                </a:solidFill>
                <a:latin typeface="Times New Roman"/>
                <a:cs typeface="Times New Roman"/>
              </a:rPr>
              <a:t>10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97302" y="2724386"/>
            <a:ext cx="91440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solidFill>
                  <a:srgbClr val="4D4D4D"/>
                </a:solidFill>
                <a:latin typeface="Times New Roman"/>
                <a:cs typeface="Times New Roman"/>
              </a:rPr>
              <a:t>30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23793" y="2724386"/>
            <a:ext cx="91440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solidFill>
                  <a:srgbClr val="4D4D4D"/>
                </a:solidFill>
                <a:latin typeface="Times New Roman"/>
                <a:cs typeface="Times New Roman"/>
              </a:rPr>
              <a:t>40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05600" y="2724386"/>
            <a:ext cx="621665" cy="194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595"/>
              </a:lnSpc>
              <a:spcBef>
                <a:spcPts val="114"/>
              </a:spcBef>
            </a:pPr>
            <a:r>
              <a:rPr sz="500" spc="5" dirty="0">
                <a:solidFill>
                  <a:srgbClr val="4D4D4D"/>
                </a:solidFill>
                <a:latin typeface="Times New Roman"/>
                <a:cs typeface="Times New Roman"/>
              </a:rPr>
              <a:t>20</a:t>
            </a:r>
            <a:endParaRPr sz="500">
              <a:latin typeface="Times New Roman"/>
              <a:cs typeface="Times New Roman"/>
            </a:endParaRPr>
          </a:p>
          <a:p>
            <a:pPr algn="ctr">
              <a:lnSpc>
                <a:spcPts val="715"/>
              </a:lnSpc>
            </a:pPr>
            <a:r>
              <a:rPr sz="600" spc="10" dirty="0">
                <a:latin typeface="Times New Roman"/>
                <a:cs typeface="Times New Roman"/>
              </a:rPr>
              <a:t>Education</a:t>
            </a:r>
            <a:r>
              <a:rPr sz="600" spc="-10" dirty="0">
                <a:latin typeface="Times New Roman"/>
                <a:cs typeface="Times New Roman"/>
              </a:rPr>
              <a:t> </a:t>
            </a:r>
            <a:r>
              <a:rPr sz="600" spc="10" dirty="0">
                <a:latin typeface="Times New Roman"/>
                <a:cs typeface="Times New Roman"/>
              </a:rPr>
              <a:t>in</a:t>
            </a:r>
            <a:r>
              <a:rPr sz="600" spc="-10" dirty="0">
                <a:latin typeface="Times New Roman"/>
                <a:cs typeface="Times New Roman"/>
              </a:rPr>
              <a:t> </a:t>
            </a:r>
            <a:r>
              <a:rPr sz="600" spc="10" dirty="0">
                <a:latin typeface="Times New Roman"/>
                <a:cs typeface="Times New Roman"/>
              </a:rPr>
              <a:t>years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2442" y="1040208"/>
            <a:ext cx="114300" cy="15335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15" dirty="0">
                <a:latin typeface="Times New Roman"/>
                <a:cs typeface="Times New Roman"/>
              </a:rPr>
              <a:t>Number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10" dirty="0">
                <a:latin typeface="Times New Roman"/>
                <a:cs typeface="Times New Roman"/>
              </a:rPr>
              <a:t>of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spc="10" dirty="0">
                <a:latin typeface="Times New Roman"/>
                <a:cs typeface="Times New Roman"/>
              </a:rPr>
              <a:t>books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10" dirty="0">
                <a:latin typeface="Times New Roman"/>
                <a:cs typeface="Times New Roman"/>
              </a:rPr>
              <a:t>bought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spc="10" dirty="0">
                <a:latin typeface="Times New Roman"/>
                <a:cs typeface="Times New Roman"/>
              </a:rPr>
              <a:t>in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spc="10" dirty="0">
                <a:latin typeface="Times New Roman"/>
                <a:cs typeface="Times New Roman"/>
              </a:rPr>
              <a:t>the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10" dirty="0">
                <a:latin typeface="Times New Roman"/>
                <a:cs typeface="Times New Roman"/>
              </a:rPr>
              <a:t>past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spc="15" dirty="0">
                <a:latin typeface="Times New Roman"/>
                <a:cs typeface="Times New Roman"/>
              </a:rPr>
              <a:t>12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spc="15" dirty="0">
                <a:latin typeface="Times New Roman"/>
                <a:cs typeface="Times New Roman"/>
              </a:rPr>
              <a:t>months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5297" y="3073661"/>
            <a:ext cx="12719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Tahoma"/>
                <a:cs typeface="Tahoma"/>
              </a:rPr>
              <a:t>*These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fictional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data.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450215"/>
            <a:chOff x="-34" y="0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0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13" name="object 13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297" y="251405"/>
            <a:ext cx="3931920" cy="6267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03070">
              <a:lnSpc>
                <a:spcPct val="100000"/>
              </a:lnSpc>
              <a:spcBef>
                <a:spcPts val="330"/>
              </a:spcBef>
            </a:pPr>
            <a:r>
              <a:rPr sz="1400" spc="-65" dirty="0">
                <a:latin typeface="Tahoma"/>
                <a:cs typeface="Tahoma"/>
              </a:rPr>
              <a:t>Leverage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114"/>
              </a:spcBef>
            </a:pPr>
            <a:r>
              <a:rPr sz="1100" spc="-35" dirty="0">
                <a:latin typeface="Tahoma"/>
                <a:cs typeface="Tahoma"/>
              </a:rPr>
              <a:t>Observation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unusual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X,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high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leverage,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low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discrepancy.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−→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Tahoma"/>
                <a:cs typeface="Tahoma"/>
              </a:rPr>
              <a:t>Low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influence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5580" y="1293302"/>
            <a:ext cx="2247900" cy="1384935"/>
            <a:chOff x="1315580" y="1293302"/>
            <a:chExt cx="2247900" cy="1384935"/>
          </a:xfrm>
        </p:grpSpPr>
        <p:sp>
          <p:nvSpPr>
            <p:cNvPr id="26" name="object 26"/>
            <p:cNvSpPr/>
            <p:nvPr/>
          </p:nvSpPr>
          <p:spPr>
            <a:xfrm>
              <a:off x="1665752" y="1442927"/>
              <a:ext cx="1609725" cy="1022985"/>
            </a:xfrm>
            <a:custGeom>
              <a:avLst/>
              <a:gdLst/>
              <a:ahLst/>
              <a:cxnLst/>
              <a:rect l="l" t="t" r="r" b="b"/>
              <a:pathLst>
                <a:path w="1609725" h="1022985">
                  <a:moveTo>
                    <a:pt x="0" y="1022488"/>
                  </a:moveTo>
                  <a:lnTo>
                    <a:pt x="20383" y="1009552"/>
                  </a:lnTo>
                  <a:lnTo>
                    <a:pt x="40767" y="996616"/>
                  </a:lnTo>
                  <a:lnTo>
                    <a:pt x="61151" y="983680"/>
                  </a:lnTo>
                  <a:lnTo>
                    <a:pt x="81535" y="970744"/>
                  </a:lnTo>
                  <a:lnTo>
                    <a:pt x="101919" y="957808"/>
                  </a:lnTo>
                  <a:lnTo>
                    <a:pt x="122303" y="944872"/>
                  </a:lnTo>
                  <a:lnTo>
                    <a:pt x="142687" y="931936"/>
                  </a:lnTo>
                  <a:lnTo>
                    <a:pt x="163071" y="919000"/>
                  </a:lnTo>
                  <a:lnTo>
                    <a:pt x="183376" y="906064"/>
                  </a:lnTo>
                  <a:lnTo>
                    <a:pt x="203760" y="893050"/>
                  </a:lnTo>
                  <a:lnTo>
                    <a:pt x="224144" y="880114"/>
                  </a:lnTo>
                  <a:lnTo>
                    <a:pt x="244528" y="867178"/>
                  </a:lnTo>
                  <a:lnTo>
                    <a:pt x="264912" y="854242"/>
                  </a:lnTo>
                  <a:lnTo>
                    <a:pt x="285296" y="841306"/>
                  </a:lnTo>
                  <a:lnTo>
                    <a:pt x="305680" y="828370"/>
                  </a:lnTo>
                  <a:lnTo>
                    <a:pt x="326064" y="815434"/>
                  </a:lnTo>
                  <a:lnTo>
                    <a:pt x="346369" y="802498"/>
                  </a:lnTo>
                  <a:lnTo>
                    <a:pt x="366753" y="789562"/>
                  </a:lnTo>
                  <a:lnTo>
                    <a:pt x="387137" y="776626"/>
                  </a:lnTo>
                  <a:lnTo>
                    <a:pt x="407521" y="763612"/>
                  </a:lnTo>
                  <a:lnTo>
                    <a:pt x="427905" y="750676"/>
                  </a:lnTo>
                  <a:lnTo>
                    <a:pt x="448289" y="737740"/>
                  </a:lnTo>
                  <a:lnTo>
                    <a:pt x="468673" y="724804"/>
                  </a:lnTo>
                  <a:lnTo>
                    <a:pt x="489056" y="711868"/>
                  </a:lnTo>
                  <a:lnTo>
                    <a:pt x="509362" y="698932"/>
                  </a:lnTo>
                  <a:lnTo>
                    <a:pt x="529746" y="685996"/>
                  </a:lnTo>
                  <a:lnTo>
                    <a:pt x="550130" y="673060"/>
                  </a:lnTo>
                  <a:lnTo>
                    <a:pt x="570514" y="660124"/>
                  </a:lnTo>
                  <a:lnTo>
                    <a:pt x="590898" y="647189"/>
                  </a:lnTo>
                  <a:lnTo>
                    <a:pt x="611281" y="634253"/>
                  </a:lnTo>
                  <a:lnTo>
                    <a:pt x="631665" y="621238"/>
                  </a:lnTo>
                  <a:lnTo>
                    <a:pt x="652049" y="608302"/>
                  </a:lnTo>
                  <a:lnTo>
                    <a:pt x="672355" y="595366"/>
                  </a:lnTo>
                  <a:lnTo>
                    <a:pt x="692739" y="582430"/>
                  </a:lnTo>
                  <a:lnTo>
                    <a:pt x="713123" y="569494"/>
                  </a:lnTo>
                  <a:lnTo>
                    <a:pt x="733507" y="556559"/>
                  </a:lnTo>
                  <a:lnTo>
                    <a:pt x="753890" y="543623"/>
                  </a:lnTo>
                  <a:lnTo>
                    <a:pt x="774274" y="530687"/>
                  </a:lnTo>
                  <a:lnTo>
                    <a:pt x="794658" y="517751"/>
                  </a:lnTo>
                  <a:lnTo>
                    <a:pt x="815042" y="504815"/>
                  </a:lnTo>
                  <a:lnTo>
                    <a:pt x="835426" y="491879"/>
                  </a:lnTo>
                  <a:lnTo>
                    <a:pt x="855732" y="478865"/>
                  </a:lnTo>
                  <a:lnTo>
                    <a:pt x="876115" y="465929"/>
                  </a:lnTo>
                  <a:lnTo>
                    <a:pt x="896499" y="452993"/>
                  </a:lnTo>
                  <a:lnTo>
                    <a:pt x="916883" y="440057"/>
                  </a:lnTo>
                  <a:lnTo>
                    <a:pt x="937267" y="427121"/>
                  </a:lnTo>
                  <a:lnTo>
                    <a:pt x="957651" y="414185"/>
                  </a:lnTo>
                  <a:lnTo>
                    <a:pt x="978035" y="401249"/>
                  </a:lnTo>
                  <a:lnTo>
                    <a:pt x="998419" y="388313"/>
                  </a:lnTo>
                  <a:lnTo>
                    <a:pt x="1018724" y="375377"/>
                  </a:lnTo>
                  <a:lnTo>
                    <a:pt x="1039108" y="362441"/>
                  </a:lnTo>
                  <a:lnTo>
                    <a:pt x="1059492" y="349427"/>
                  </a:lnTo>
                  <a:lnTo>
                    <a:pt x="1079876" y="336491"/>
                  </a:lnTo>
                  <a:lnTo>
                    <a:pt x="1100260" y="323555"/>
                  </a:lnTo>
                  <a:lnTo>
                    <a:pt x="1120644" y="310619"/>
                  </a:lnTo>
                  <a:lnTo>
                    <a:pt x="1141028" y="297683"/>
                  </a:lnTo>
                  <a:lnTo>
                    <a:pt x="1161412" y="284747"/>
                  </a:lnTo>
                  <a:lnTo>
                    <a:pt x="1181717" y="271811"/>
                  </a:lnTo>
                  <a:lnTo>
                    <a:pt x="1202101" y="258875"/>
                  </a:lnTo>
                  <a:lnTo>
                    <a:pt x="1222485" y="245939"/>
                  </a:lnTo>
                  <a:lnTo>
                    <a:pt x="1242869" y="233003"/>
                  </a:lnTo>
                  <a:lnTo>
                    <a:pt x="1263253" y="220067"/>
                  </a:lnTo>
                  <a:lnTo>
                    <a:pt x="1283637" y="207053"/>
                  </a:lnTo>
                  <a:lnTo>
                    <a:pt x="1304021" y="194117"/>
                  </a:lnTo>
                  <a:lnTo>
                    <a:pt x="1324405" y="181181"/>
                  </a:lnTo>
                  <a:lnTo>
                    <a:pt x="1344789" y="168245"/>
                  </a:lnTo>
                  <a:lnTo>
                    <a:pt x="1365094" y="155309"/>
                  </a:lnTo>
                  <a:lnTo>
                    <a:pt x="1385478" y="142373"/>
                  </a:lnTo>
                  <a:lnTo>
                    <a:pt x="1405862" y="129437"/>
                  </a:lnTo>
                  <a:lnTo>
                    <a:pt x="1426246" y="116501"/>
                  </a:lnTo>
                  <a:lnTo>
                    <a:pt x="1446630" y="103565"/>
                  </a:lnTo>
                  <a:lnTo>
                    <a:pt x="1467014" y="90629"/>
                  </a:lnTo>
                  <a:lnTo>
                    <a:pt x="1487397" y="77694"/>
                  </a:lnTo>
                  <a:lnTo>
                    <a:pt x="1507781" y="64679"/>
                  </a:lnTo>
                  <a:lnTo>
                    <a:pt x="1528087" y="51743"/>
                  </a:lnTo>
                  <a:lnTo>
                    <a:pt x="1548471" y="38807"/>
                  </a:lnTo>
                  <a:lnTo>
                    <a:pt x="1568855" y="25871"/>
                  </a:lnTo>
                  <a:lnTo>
                    <a:pt x="1589239" y="12935"/>
                  </a:lnTo>
                  <a:lnTo>
                    <a:pt x="1609623" y="0"/>
                  </a:lnTo>
                </a:path>
              </a:pathLst>
            </a:custGeom>
            <a:ln w="83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9774" y="1297496"/>
              <a:ext cx="2239645" cy="1376680"/>
            </a:xfrm>
            <a:custGeom>
              <a:avLst/>
              <a:gdLst/>
              <a:ahLst/>
              <a:cxnLst/>
              <a:rect l="l" t="t" r="r" b="b"/>
              <a:pathLst>
                <a:path w="2239645" h="1376680">
                  <a:moveTo>
                    <a:pt x="0" y="1376227"/>
                  </a:moveTo>
                  <a:lnTo>
                    <a:pt x="28694" y="1358587"/>
                  </a:lnTo>
                  <a:lnTo>
                    <a:pt x="57388" y="1340947"/>
                  </a:lnTo>
                  <a:lnTo>
                    <a:pt x="86082" y="1323307"/>
                  </a:lnTo>
                  <a:lnTo>
                    <a:pt x="114777" y="1305667"/>
                  </a:lnTo>
                  <a:lnTo>
                    <a:pt x="143471" y="1288027"/>
                  </a:lnTo>
                  <a:lnTo>
                    <a:pt x="172165" y="1270309"/>
                  </a:lnTo>
                  <a:lnTo>
                    <a:pt x="200938" y="1252669"/>
                  </a:lnTo>
                  <a:lnTo>
                    <a:pt x="229632" y="1235029"/>
                  </a:lnTo>
                  <a:lnTo>
                    <a:pt x="258326" y="1217389"/>
                  </a:lnTo>
                  <a:lnTo>
                    <a:pt x="287021" y="1199749"/>
                  </a:lnTo>
                  <a:lnTo>
                    <a:pt x="315715" y="1182109"/>
                  </a:lnTo>
                  <a:lnTo>
                    <a:pt x="344409" y="1164469"/>
                  </a:lnTo>
                  <a:lnTo>
                    <a:pt x="373182" y="1146829"/>
                  </a:lnTo>
                  <a:lnTo>
                    <a:pt x="401876" y="1129190"/>
                  </a:lnTo>
                  <a:lnTo>
                    <a:pt x="430570" y="1111550"/>
                  </a:lnTo>
                  <a:lnTo>
                    <a:pt x="459265" y="1093910"/>
                  </a:lnTo>
                  <a:lnTo>
                    <a:pt x="487959" y="1076270"/>
                  </a:lnTo>
                  <a:lnTo>
                    <a:pt x="516653" y="1058630"/>
                  </a:lnTo>
                  <a:lnTo>
                    <a:pt x="545426" y="1040990"/>
                  </a:lnTo>
                  <a:lnTo>
                    <a:pt x="574120" y="1023350"/>
                  </a:lnTo>
                  <a:lnTo>
                    <a:pt x="602814" y="1005710"/>
                  </a:lnTo>
                  <a:lnTo>
                    <a:pt x="631509" y="988070"/>
                  </a:lnTo>
                  <a:lnTo>
                    <a:pt x="660203" y="970430"/>
                  </a:lnTo>
                  <a:lnTo>
                    <a:pt x="688897" y="952790"/>
                  </a:lnTo>
                  <a:lnTo>
                    <a:pt x="717591" y="935150"/>
                  </a:lnTo>
                  <a:lnTo>
                    <a:pt x="746364" y="917432"/>
                  </a:lnTo>
                  <a:lnTo>
                    <a:pt x="775058" y="899792"/>
                  </a:lnTo>
                  <a:lnTo>
                    <a:pt x="803753" y="882152"/>
                  </a:lnTo>
                  <a:lnTo>
                    <a:pt x="832447" y="864512"/>
                  </a:lnTo>
                  <a:lnTo>
                    <a:pt x="861141" y="846872"/>
                  </a:lnTo>
                  <a:lnTo>
                    <a:pt x="889835" y="829232"/>
                  </a:lnTo>
                  <a:lnTo>
                    <a:pt x="918608" y="811593"/>
                  </a:lnTo>
                  <a:lnTo>
                    <a:pt x="947302" y="793953"/>
                  </a:lnTo>
                  <a:lnTo>
                    <a:pt x="975997" y="776313"/>
                  </a:lnTo>
                  <a:lnTo>
                    <a:pt x="1004691" y="758673"/>
                  </a:lnTo>
                  <a:lnTo>
                    <a:pt x="1033385" y="741033"/>
                  </a:lnTo>
                  <a:lnTo>
                    <a:pt x="1062079" y="723393"/>
                  </a:lnTo>
                  <a:lnTo>
                    <a:pt x="1090774" y="705753"/>
                  </a:lnTo>
                  <a:lnTo>
                    <a:pt x="1119546" y="688113"/>
                  </a:lnTo>
                  <a:lnTo>
                    <a:pt x="1148241" y="670473"/>
                  </a:lnTo>
                  <a:lnTo>
                    <a:pt x="1176935" y="652833"/>
                  </a:lnTo>
                  <a:lnTo>
                    <a:pt x="1205629" y="635193"/>
                  </a:lnTo>
                  <a:lnTo>
                    <a:pt x="1234323" y="617553"/>
                  </a:lnTo>
                  <a:lnTo>
                    <a:pt x="1263018" y="599914"/>
                  </a:lnTo>
                  <a:lnTo>
                    <a:pt x="1291790" y="582274"/>
                  </a:lnTo>
                  <a:lnTo>
                    <a:pt x="1320485" y="564555"/>
                  </a:lnTo>
                  <a:lnTo>
                    <a:pt x="1349179" y="546915"/>
                  </a:lnTo>
                  <a:lnTo>
                    <a:pt x="1377873" y="529275"/>
                  </a:lnTo>
                  <a:lnTo>
                    <a:pt x="1406567" y="511636"/>
                  </a:lnTo>
                  <a:lnTo>
                    <a:pt x="1435262" y="493996"/>
                  </a:lnTo>
                  <a:lnTo>
                    <a:pt x="1464034" y="476356"/>
                  </a:lnTo>
                  <a:lnTo>
                    <a:pt x="1492729" y="458716"/>
                  </a:lnTo>
                  <a:lnTo>
                    <a:pt x="1521423" y="441076"/>
                  </a:lnTo>
                  <a:lnTo>
                    <a:pt x="1550117" y="423436"/>
                  </a:lnTo>
                  <a:lnTo>
                    <a:pt x="1578811" y="405796"/>
                  </a:lnTo>
                  <a:lnTo>
                    <a:pt x="1607506" y="388156"/>
                  </a:lnTo>
                  <a:lnTo>
                    <a:pt x="1636200" y="370516"/>
                  </a:lnTo>
                  <a:lnTo>
                    <a:pt x="1664973" y="352876"/>
                  </a:lnTo>
                  <a:lnTo>
                    <a:pt x="1693667" y="335236"/>
                  </a:lnTo>
                  <a:lnTo>
                    <a:pt x="1722361" y="317596"/>
                  </a:lnTo>
                  <a:lnTo>
                    <a:pt x="1751055" y="299957"/>
                  </a:lnTo>
                  <a:lnTo>
                    <a:pt x="1779750" y="282317"/>
                  </a:lnTo>
                  <a:lnTo>
                    <a:pt x="1808444" y="264677"/>
                  </a:lnTo>
                  <a:lnTo>
                    <a:pt x="1837217" y="247037"/>
                  </a:lnTo>
                  <a:lnTo>
                    <a:pt x="1865911" y="229397"/>
                  </a:lnTo>
                  <a:lnTo>
                    <a:pt x="1894605" y="211757"/>
                  </a:lnTo>
                  <a:lnTo>
                    <a:pt x="1923299" y="194039"/>
                  </a:lnTo>
                  <a:lnTo>
                    <a:pt x="1951994" y="176399"/>
                  </a:lnTo>
                  <a:lnTo>
                    <a:pt x="1980688" y="158759"/>
                  </a:lnTo>
                  <a:lnTo>
                    <a:pt x="2009382" y="141119"/>
                  </a:lnTo>
                  <a:lnTo>
                    <a:pt x="2038155" y="123479"/>
                  </a:lnTo>
                  <a:lnTo>
                    <a:pt x="2066849" y="105839"/>
                  </a:lnTo>
                  <a:lnTo>
                    <a:pt x="2095543" y="88199"/>
                  </a:lnTo>
                  <a:lnTo>
                    <a:pt x="2124238" y="70559"/>
                  </a:lnTo>
                  <a:lnTo>
                    <a:pt x="2152932" y="52919"/>
                  </a:lnTo>
                  <a:lnTo>
                    <a:pt x="2181626" y="35279"/>
                  </a:lnTo>
                  <a:lnTo>
                    <a:pt x="2210399" y="17639"/>
                  </a:lnTo>
                  <a:lnTo>
                    <a:pt x="2239093" y="0"/>
                  </a:lnTo>
                </a:path>
              </a:pathLst>
            </a:custGeom>
            <a:ln w="8388">
              <a:solidFill>
                <a:srgbClr val="FFA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6301" y="2114816"/>
              <a:ext cx="568960" cy="381635"/>
            </a:xfrm>
            <a:custGeom>
              <a:avLst/>
              <a:gdLst/>
              <a:ahLst/>
              <a:cxnLst/>
              <a:rect l="l" t="t" r="r" b="b"/>
              <a:pathLst>
                <a:path w="568960" h="381635">
                  <a:moveTo>
                    <a:pt x="38963" y="361505"/>
                  </a:moveTo>
                  <a:lnTo>
                    <a:pt x="37426" y="353923"/>
                  </a:lnTo>
                  <a:lnTo>
                    <a:pt x="33235" y="347713"/>
                  </a:lnTo>
                  <a:lnTo>
                    <a:pt x="27025" y="343522"/>
                  </a:lnTo>
                  <a:lnTo>
                    <a:pt x="19443" y="341985"/>
                  </a:lnTo>
                  <a:lnTo>
                    <a:pt x="11912" y="343522"/>
                  </a:lnTo>
                  <a:lnTo>
                    <a:pt x="5727" y="347713"/>
                  </a:lnTo>
                  <a:lnTo>
                    <a:pt x="1536" y="353923"/>
                  </a:lnTo>
                  <a:lnTo>
                    <a:pt x="0" y="361505"/>
                  </a:lnTo>
                  <a:lnTo>
                    <a:pt x="1536" y="369087"/>
                  </a:lnTo>
                  <a:lnTo>
                    <a:pt x="5727" y="375297"/>
                  </a:lnTo>
                  <a:lnTo>
                    <a:pt x="11912" y="379488"/>
                  </a:lnTo>
                  <a:lnTo>
                    <a:pt x="19443" y="381025"/>
                  </a:lnTo>
                  <a:lnTo>
                    <a:pt x="27025" y="379488"/>
                  </a:lnTo>
                  <a:lnTo>
                    <a:pt x="33235" y="375297"/>
                  </a:lnTo>
                  <a:lnTo>
                    <a:pt x="37426" y="369087"/>
                  </a:lnTo>
                  <a:lnTo>
                    <a:pt x="38963" y="361505"/>
                  </a:lnTo>
                  <a:close/>
                </a:path>
                <a:path w="568960" h="381635">
                  <a:moveTo>
                    <a:pt x="78714" y="325361"/>
                  </a:moveTo>
                  <a:lnTo>
                    <a:pt x="77177" y="317779"/>
                  </a:lnTo>
                  <a:lnTo>
                    <a:pt x="72986" y="311569"/>
                  </a:lnTo>
                  <a:lnTo>
                    <a:pt x="66776" y="307378"/>
                  </a:lnTo>
                  <a:lnTo>
                    <a:pt x="59194" y="305841"/>
                  </a:lnTo>
                  <a:lnTo>
                    <a:pt x="51612" y="307378"/>
                  </a:lnTo>
                  <a:lnTo>
                    <a:pt x="45402" y="311569"/>
                  </a:lnTo>
                  <a:lnTo>
                    <a:pt x="41211" y="317779"/>
                  </a:lnTo>
                  <a:lnTo>
                    <a:pt x="39674" y="325361"/>
                  </a:lnTo>
                  <a:lnTo>
                    <a:pt x="41211" y="332943"/>
                  </a:lnTo>
                  <a:lnTo>
                    <a:pt x="45402" y="339153"/>
                  </a:lnTo>
                  <a:lnTo>
                    <a:pt x="51612" y="343344"/>
                  </a:lnTo>
                  <a:lnTo>
                    <a:pt x="59194" y="344881"/>
                  </a:lnTo>
                  <a:lnTo>
                    <a:pt x="66776" y="343344"/>
                  </a:lnTo>
                  <a:lnTo>
                    <a:pt x="72986" y="339153"/>
                  </a:lnTo>
                  <a:lnTo>
                    <a:pt x="77177" y="332943"/>
                  </a:lnTo>
                  <a:lnTo>
                    <a:pt x="78714" y="325361"/>
                  </a:lnTo>
                  <a:close/>
                </a:path>
                <a:path w="568960" h="381635">
                  <a:moveTo>
                    <a:pt x="190360" y="208153"/>
                  </a:moveTo>
                  <a:lnTo>
                    <a:pt x="188810" y="200571"/>
                  </a:lnTo>
                  <a:lnTo>
                    <a:pt x="184619" y="194360"/>
                  </a:lnTo>
                  <a:lnTo>
                    <a:pt x="178409" y="190169"/>
                  </a:lnTo>
                  <a:lnTo>
                    <a:pt x="170840" y="188633"/>
                  </a:lnTo>
                  <a:lnTo>
                    <a:pt x="163258" y="190169"/>
                  </a:lnTo>
                  <a:lnTo>
                    <a:pt x="157048" y="194360"/>
                  </a:lnTo>
                  <a:lnTo>
                    <a:pt x="152857" y="200571"/>
                  </a:lnTo>
                  <a:lnTo>
                    <a:pt x="151307" y="208153"/>
                  </a:lnTo>
                  <a:lnTo>
                    <a:pt x="152857" y="215734"/>
                  </a:lnTo>
                  <a:lnTo>
                    <a:pt x="157048" y="221945"/>
                  </a:lnTo>
                  <a:lnTo>
                    <a:pt x="163258" y="226136"/>
                  </a:lnTo>
                  <a:lnTo>
                    <a:pt x="170840" y="227672"/>
                  </a:lnTo>
                  <a:lnTo>
                    <a:pt x="178409" y="226136"/>
                  </a:lnTo>
                  <a:lnTo>
                    <a:pt x="184619" y="221945"/>
                  </a:lnTo>
                  <a:lnTo>
                    <a:pt x="188810" y="215734"/>
                  </a:lnTo>
                  <a:lnTo>
                    <a:pt x="190360" y="208153"/>
                  </a:lnTo>
                  <a:close/>
                </a:path>
                <a:path w="568960" h="381635">
                  <a:moveTo>
                    <a:pt x="217563" y="288518"/>
                  </a:moveTo>
                  <a:lnTo>
                    <a:pt x="216027" y="280936"/>
                  </a:lnTo>
                  <a:lnTo>
                    <a:pt x="211823" y="274726"/>
                  </a:lnTo>
                  <a:lnTo>
                    <a:pt x="205625" y="270535"/>
                  </a:lnTo>
                  <a:lnTo>
                    <a:pt x="198043" y="268986"/>
                  </a:lnTo>
                  <a:lnTo>
                    <a:pt x="190500" y="270535"/>
                  </a:lnTo>
                  <a:lnTo>
                    <a:pt x="184315" y="274726"/>
                  </a:lnTo>
                  <a:lnTo>
                    <a:pt x="180136" y="280936"/>
                  </a:lnTo>
                  <a:lnTo>
                    <a:pt x="178600" y="288518"/>
                  </a:lnTo>
                  <a:lnTo>
                    <a:pt x="180136" y="296100"/>
                  </a:lnTo>
                  <a:lnTo>
                    <a:pt x="184315" y="302298"/>
                  </a:lnTo>
                  <a:lnTo>
                    <a:pt x="190500" y="306489"/>
                  </a:lnTo>
                  <a:lnTo>
                    <a:pt x="198043" y="308038"/>
                  </a:lnTo>
                  <a:lnTo>
                    <a:pt x="205625" y="306489"/>
                  </a:lnTo>
                  <a:lnTo>
                    <a:pt x="211823" y="302298"/>
                  </a:lnTo>
                  <a:lnTo>
                    <a:pt x="216027" y="296100"/>
                  </a:lnTo>
                  <a:lnTo>
                    <a:pt x="217563" y="288518"/>
                  </a:lnTo>
                  <a:close/>
                </a:path>
                <a:path w="568960" h="381635">
                  <a:moveTo>
                    <a:pt x="253860" y="125285"/>
                  </a:moveTo>
                  <a:lnTo>
                    <a:pt x="252323" y="117754"/>
                  </a:lnTo>
                  <a:lnTo>
                    <a:pt x="248132" y="111569"/>
                  </a:lnTo>
                  <a:lnTo>
                    <a:pt x="241922" y="107378"/>
                  </a:lnTo>
                  <a:lnTo>
                    <a:pt x="234340" y="105841"/>
                  </a:lnTo>
                  <a:lnTo>
                    <a:pt x="226758" y="107378"/>
                  </a:lnTo>
                  <a:lnTo>
                    <a:pt x="220548" y="111569"/>
                  </a:lnTo>
                  <a:lnTo>
                    <a:pt x="216357" y="117754"/>
                  </a:lnTo>
                  <a:lnTo>
                    <a:pt x="214820" y="125285"/>
                  </a:lnTo>
                  <a:lnTo>
                    <a:pt x="216357" y="132867"/>
                  </a:lnTo>
                  <a:lnTo>
                    <a:pt x="220548" y="139077"/>
                  </a:lnTo>
                  <a:lnTo>
                    <a:pt x="226758" y="143268"/>
                  </a:lnTo>
                  <a:lnTo>
                    <a:pt x="234340" y="144805"/>
                  </a:lnTo>
                  <a:lnTo>
                    <a:pt x="241922" y="143268"/>
                  </a:lnTo>
                  <a:lnTo>
                    <a:pt x="248132" y="139077"/>
                  </a:lnTo>
                  <a:lnTo>
                    <a:pt x="252323" y="132867"/>
                  </a:lnTo>
                  <a:lnTo>
                    <a:pt x="253860" y="125285"/>
                  </a:lnTo>
                  <a:close/>
                </a:path>
                <a:path w="568960" h="381635">
                  <a:moveTo>
                    <a:pt x="262407" y="188950"/>
                  </a:moveTo>
                  <a:lnTo>
                    <a:pt x="260870" y="181368"/>
                  </a:lnTo>
                  <a:lnTo>
                    <a:pt x="256667" y="175158"/>
                  </a:lnTo>
                  <a:lnTo>
                    <a:pt x="250469" y="170967"/>
                  </a:lnTo>
                  <a:lnTo>
                    <a:pt x="242887" y="169418"/>
                  </a:lnTo>
                  <a:lnTo>
                    <a:pt x="235305" y="170967"/>
                  </a:lnTo>
                  <a:lnTo>
                    <a:pt x="229095" y="175158"/>
                  </a:lnTo>
                  <a:lnTo>
                    <a:pt x="224904" y="181368"/>
                  </a:lnTo>
                  <a:lnTo>
                    <a:pt x="223367" y="188950"/>
                  </a:lnTo>
                  <a:lnTo>
                    <a:pt x="224904" y="196532"/>
                  </a:lnTo>
                  <a:lnTo>
                    <a:pt x="229095" y="202730"/>
                  </a:lnTo>
                  <a:lnTo>
                    <a:pt x="235305" y="206921"/>
                  </a:lnTo>
                  <a:lnTo>
                    <a:pt x="242887" y="208470"/>
                  </a:lnTo>
                  <a:lnTo>
                    <a:pt x="250469" y="206921"/>
                  </a:lnTo>
                  <a:lnTo>
                    <a:pt x="256667" y="202730"/>
                  </a:lnTo>
                  <a:lnTo>
                    <a:pt x="260870" y="196532"/>
                  </a:lnTo>
                  <a:lnTo>
                    <a:pt x="262407" y="188950"/>
                  </a:lnTo>
                  <a:close/>
                </a:path>
                <a:path w="568960" h="381635">
                  <a:moveTo>
                    <a:pt x="351383" y="273304"/>
                  </a:moveTo>
                  <a:lnTo>
                    <a:pt x="349846" y="265722"/>
                  </a:lnTo>
                  <a:lnTo>
                    <a:pt x="345655" y="259511"/>
                  </a:lnTo>
                  <a:lnTo>
                    <a:pt x="339445" y="255320"/>
                  </a:lnTo>
                  <a:lnTo>
                    <a:pt x="331863" y="253784"/>
                  </a:lnTo>
                  <a:lnTo>
                    <a:pt x="324281" y="255320"/>
                  </a:lnTo>
                  <a:lnTo>
                    <a:pt x="318084" y="259511"/>
                  </a:lnTo>
                  <a:lnTo>
                    <a:pt x="313880" y="265722"/>
                  </a:lnTo>
                  <a:lnTo>
                    <a:pt x="312343" y="273304"/>
                  </a:lnTo>
                  <a:lnTo>
                    <a:pt x="313880" y="280885"/>
                  </a:lnTo>
                  <a:lnTo>
                    <a:pt x="318084" y="287096"/>
                  </a:lnTo>
                  <a:lnTo>
                    <a:pt x="324281" y="291287"/>
                  </a:lnTo>
                  <a:lnTo>
                    <a:pt x="331863" y="292823"/>
                  </a:lnTo>
                  <a:lnTo>
                    <a:pt x="339445" y="291287"/>
                  </a:lnTo>
                  <a:lnTo>
                    <a:pt x="345655" y="287096"/>
                  </a:lnTo>
                  <a:lnTo>
                    <a:pt x="349846" y="280885"/>
                  </a:lnTo>
                  <a:lnTo>
                    <a:pt x="351383" y="273304"/>
                  </a:lnTo>
                  <a:close/>
                </a:path>
                <a:path w="568960" h="381635">
                  <a:moveTo>
                    <a:pt x="501053" y="19519"/>
                  </a:moveTo>
                  <a:lnTo>
                    <a:pt x="499516" y="11938"/>
                  </a:lnTo>
                  <a:lnTo>
                    <a:pt x="495325" y="5740"/>
                  </a:lnTo>
                  <a:lnTo>
                    <a:pt x="489115" y="1536"/>
                  </a:lnTo>
                  <a:lnTo>
                    <a:pt x="481533" y="0"/>
                  </a:lnTo>
                  <a:lnTo>
                    <a:pt x="473951" y="1536"/>
                  </a:lnTo>
                  <a:lnTo>
                    <a:pt x="467741" y="5740"/>
                  </a:lnTo>
                  <a:lnTo>
                    <a:pt x="463550" y="11938"/>
                  </a:lnTo>
                  <a:lnTo>
                    <a:pt x="462013" y="19519"/>
                  </a:lnTo>
                  <a:lnTo>
                    <a:pt x="463550" y="27101"/>
                  </a:lnTo>
                  <a:lnTo>
                    <a:pt x="467741" y="33312"/>
                  </a:lnTo>
                  <a:lnTo>
                    <a:pt x="473951" y="37503"/>
                  </a:lnTo>
                  <a:lnTo>
                    <a:pt x="481533" y="39039"/>
                  </a:lnTo>
                  <a:lnTo>
                    <a:pt x="489115" y="37503"/>
                  </a:lnTo>
                  <a:lnTo>
                    <a:pt x="495325" y="33312"/>
                  </a:lnTo>
                  <a:lnTo>
                    <a:pt x="499516" y="27101"/>
                  </a:lnTo>
                  <a:lnTo>
                    <a:pt x="501053" y="19519"/>
                  </a:lnTo>
                  <a:close/>
                </a:path>
                <a:path w="568960" h="381635">
                  <a:moveTo>
                    <a:pt x="568553" y="27203"/>
                  </a:moveTo>
                  <a:lnTo>
                    <a:pt x="567016" y="19621"/>
                  </a:lnTo>
                  <a:lnTo>
                    <a:pt x="562825" y="13423"/>
                  </a:lnTo>
                  <a:lnTo>
                    <a:pt x="556615" y="9220"/>
                  </a:lnTo>
                  <a:lnTo>
                    <a:pt x="549033" y="7683"/>
                  </a:lnTo>
                  <a:lnTo>
                    <a:pt x="541451" y="9220"/>
                  </a:lnTo>
                  <a:lnTo>
                    <a:pt x="535241" y="13423"/>
                  </a:lnTo>
                  <a:lnTo>
                    <a:pt x="531050" y="19621"/>
                  </a:lnTo>
                  <a:lnTo>
                    <a:pt x="529513" y="27203"/>
                  </a:lnTo>
                  <a:lnTo>
                    <a:pt x="531050" y="34785"/>
                  </a:lnTo>
                  <a:lnTo>
                    <a:pt x="535241" y="40995"/>
                  </a:lnTo>
                  <a:lnTo>
                    <a:pt x="541451" y="45186"/>
                  </a:lnTo>
                  <a:lnTo>
                    <a:pt x="549033" y="46723"/>
                  </a:lnTo>
                  <a:lnTo>
                    <a:pt x="556615" y="45186"/>
                  </a:lnTo>
                  <a:lnTo>
                    <a:pt x="562825" y="40995"/>
                  </a:lnTo>
                  <a:lnTo>
                    <a:pt x="567016" y="34785"/>
                  </a:lnTo>
                  <a:lnTo>
                    <a:pt x="568553" y="27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9111" y="1424033"/>
              <a:ext cx="52705" cy="45720"/>
            </a:xfrm>
            <a:custGeom>
              <a:avLst/>
              <a:gdLst/>
              <a:ahLst/>
              <a:cxnLst/>
              <a:rect l="l" t="t" r="r" b="b"/>
              <a:pathLst>
                <a:path w="52704" h="45719">
                  <a:moveTo>
                    <a:pt x="26263" y="45471"/>
                  </a:moveTo>
                  <a:lnTo>
                    <a:pt x="52527" y="0"/>
                  </a:lnTo>
                  <a:lnTo>
                    <a:pt x="0" y="0"/>
                  </a:lnTo>
                  <a:lnTo>
                    <a:pt x="26263" y="45471"/>
                  </a:lnTo>
                  <a:close/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156154" y="966940"/>
            <a:ext cx="2516505" cy="1816100"/>
            <a:chOff x="1156154" y="966940"/>
            <a:chExt cx="2516505" cy="1816100"/>
          </a:xfrm>
        </p:grpSpPr>
        <p:sp>
          <p:nvSpPr>
            <p:cNvPr id="31" name="object 31"/>
            <p:cNvSpPr/>
            <p:nvPr/>
          </p:nvSpPr>
          <p:spPr>
            <a:xfrm>
              <a:off x="1173441" y="966940"/>
              <a:ext cx="8890" cy="1795145"/>
            </a:xfrm>
            <a:custGeom>
              <a:avLst/>
              <a:gdLst/>
              <a:ahLst/>
              <a:cxnLst/>
              <a:rect l="l" t="t" r="r" b="b"/>
              <a:pathLst>
                <a:path w="8890" h="1795145">
                  <a:moveTo>
                    <a:pt x="0" y="1794591"/>
                  </a:moveTo>
                  <a:lnTo>
                    <a:pt x="8388" y="1794591"/>
                  </a:lnTo>
                  <a:lnTo>
                    <a:pt x="8388" y="0"/>
                  </a:lnTo>
                  <a:lnTo>
                    <a:pt x="0" y="0"/>
                  </a:lnTo>
                  <a:lnTo>
                    <a:pt x="0" y="1794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6154" y="1003968"/>
              <a:ext cx="21590" cy="1673860"/>
            </a:xfrm>
            <a:custGeom>
              <a:avLst/>
              <a:gdLst/>
              <a:ahLst/>
              <a:cxnLst/>
              <a:rect l="l" t="t" r="r" b="b"/>
              <a:pathLst>
                <a:path w="21590" h="1673860">
                  <a:moveTo>
                    <a:pt x="0" y="1673832"/>
                  </a:moveTo>
                  <a:lnTo>
                    <a:pt x="21481" y="1673832"/>
                  </a:lnTo>
                </a:path>
                <a:path w="21590" h="1673860">
                  <a:moveTo>
                    <a:pt x="0" y="1255413"/>
                  </a:moveTo>
                  <a:lnTo>
                    <a:pt x="21481" y="1255413"/>
                  </a:lnTo>
                </a:path>
                <a:path w="21590" h="1673860">
                  <a:moveTo>
                    <a:pt x="0" y="836916"/>
                  </a:moveTo>
                  <a:lnTo>
                    <a:pt x="21481" y="836916"/>
                  </a:lnTo>
                </a:path>
                <a:path w="21590" h="1673860">
                  <a:moveTo>
                    <a:pt x="0" y="418497"/>
                  </a:moveTo>
                  <a:lnTo>
                    <a:pt x="21481" y="418497"/>
                  </a:lnTo>
                </a:path>
                <a:path w="21590" h="1673860">
                  <a:moveTo>
                    <a:pt x="0" y="0"/>
                  </a:moveTo>
                  <a:lnTo>
                    <a:pt x="21481" y="0"/>
                  </a:lnTo>
                </a:path>
              </a:pathLst>
            </a:custGeom>
            <a:ln w="838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77635" y="2761531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598" y="0"/>
                  </a:lnTo>
                </a:path>
              </a:pathLst>
            </a:custGeom>
            <a:ln w="8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91001" y="2761531"/>
              <a:ext cx="2268220" cy="21590"/>
            </a:xfrm>
            <a:custGeom>
              <a:avLst/>
              <a:gdLst/>
              <a:ahLst/>
              <a:cxnLst/>
              <a:rect l="l" t="t" r="r" b="b"/>
              <a:pathLst>
                <a:path w="2268220" h="21589">
                  <a:moveTo>
                    <a:pt x="0" y="21481"/>
                  </a:moveTo>
                  <a:lnTo>
                    <a:pt x="0" y="0"/>
                  </a:lnTo>
                </a:path>
                <a:path w="2268220" h="21589">
                  <a:moveTo>
                    <a:pt x="566986" y="21481"/>
                  </a:moveTo>
                  <a:lnTo>
                    <a:pt x="566986" y="0"/>
                  </a:lnTo>
                </a:path>
                <a:path w="2268220" h="21589">
                  <a:moveTo>
                    <a:pt x="1133972" y="21481"/>
                  </a:moveTo>
                  <a:lnTo>
                    <a:pt x="1133972" y="0"/>
                  </a:lnTo>
                </a:path>
                <a:path w="2268220" h="21589">
                  <a:moveTo>
                    <a:pt x="1700880" y="21481"/>
                  </a:moveTo>
                  <a:lnTo>
                    <a:pt x="1700880" y="0"/>
                  </a:lnTo>
                </a:path>
                <a:path w="2268220" h="21589">
                  <a:moveTo>
                    <a:pt x="2267866" y="21481"/>
                  </a:moveTo>
                  <a:lnTo>
                    <a:pt x="2267866" y="0"/>
                  </a:lnTo>
                </a:path>
              </a:pathLst>
            </a:custGeom>
            <a:ln w="838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91005" y="2617903"/>
            <a:ext cx="6096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5725" y="2199485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25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5725" y="1780987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50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5725" y="1362568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75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0445" y="944071"/>
            <a:ext cx="131445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100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60661" y="2763648"/>
            <a:ext cx="6096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10008" y="2763648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10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43902" y="2763648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30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10888" y="2763648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40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91306" y="2763648"/>
            <a:ext cx="667385" cy="20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65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20</a:t>
            </a:r>
            <a:endParaRPr sz="550">
              <a:latin typeface="Times New Roman"/>
              <a:cs typeface="Times New Roman"/>
            </a:endParaRPr>
          </a:p>
          <a:p>
            <a:pPr algn="ctr">
              <a:lnSpc>
                <a:spcPts val="770"/>
              </a:lnSpc>
            </a:pPr>
            <a:r>
              <a:rPr sz="650" spc="10" dirty="0">
                <a:latin typeface="Times New Roman"/>
                <a:cs typeface="Times New Roman"/>
              </a:rPr>
              <a:t>Education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in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years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3298" y="1016259"/>
            <a:ext cx="121285" cy="164973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5" dirty="0">
                <a:latin typeface="Times New Roman"/>
                <a:cs typeface="Times New Roman"/>
              </a:rPr>
              <a:t>Number</a:t>
            </a:r>
            <a:r>
              <a:rPr sz="650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of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books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bought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in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the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past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12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months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9897" y="3033621"/>
            <a:ext cx="4316095" cy="40640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Arial"/>
                <a:cs typeface="Arial"/>
              </a:rPr>
              <a:t>h</a:t>
            </a:r>
            <a:r>
              <a:rPr sz="1200" i="1" spc="-22" baseline="-10416" dirty="0">
                <a:latin typeface="Franklin Gothic Medium"/>
                <a:cs typeface="Franklin Gothic Medium"/>
              </a:rPr>
              <a:t>i</a:t>
            </a:r>
            <a:r>
              <a:rPr sz="1200" i="1" spc="-112" baseline="-10416" dirty="0">
                <a:latin typeface="Franklin Gothic Medium"/>
                <a:cs typeface="Franklin Gothic Medium"/>
              </a:rPr>
              <a:t> </a:t>
            </a:r>
            <a:r>
              <a:rPr sz="1100" spc="-15" dirty="0">
                <a:latin typeface="Tahoma"/>
                <a:cs typeface="Tahoma"/>
              </a:rPr>
              <a:t>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distance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center</a:t>
            </a:r>
            <a:endParaRPr sz="1100">
              <a:latin typeface="Tahoma"/>
              <a:cs typeface="Tahoma"/>
            </a:endParaRPr>
          </a:p>
          <a:p>
            <a:pPr marR="30480" algn="r">
              <a:lnSpc>
                <a:spcPct val="100000"/>
              </a:lnSpc>
              <a:spcBef>
                <a:spcPts val="340"/>
              </a:spcBef>
            </a:pPr>
            <a:r>
              <a:rPr sz="600" spc="-20" dirty="0">
                <a:latin typeface="Microsoft Sans Serif"/>
                <a:cs typeface="Microsoft Sans Serif"/>
              </a:rPr>
              <a:t>5</a:t>
            </a:r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150" dirty="0">
                <a:latin typeface="Microsoft Sans Serif"/>
                <a:cs typeface="Microsoft Sans Serif"/>
              </a:rPr>
              <a:t>/</a:t>
            </a:r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-20" dirty="0">
                <a:latin typeface="Microsoft Sans Serif"/>
                <a:cs typeface="Microsoft Sans Serif"/>
              </a:rPr>
              <a:t>18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450215"/>
            <a:chOff x="-34" y="0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0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13" name="object 13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297" y="251405"/>
            <a:ext cx="3845560" cy="6267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584960">
              <a:lnSpc>
                <a:spcPct val="100000"/>
              </a:lnSpc>
              <a:spcBef>
                <a:spcPts val="330"/>
              </a:spcBef>
            </a:pPr>
            <a:r>
              <a:rPr sz="1400" spc="-40" dirty="0">
                <a:latin typeface="Tahoma"/>
                <a:cs typeface="Tahoma"/>
              </a:rPr>
              <a:t>Discrepancy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114"/>
              </a:spcBef>
            </a:pPr>
            <a:r>
              <a:rPr sz="1100" spc="-35" dirty="0">
                <a:latin typeface="Tahoma"/>
                <a:cs typeface="Tahoma"/>
              </a:rPr>
              <a:t>Observation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unusual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Y,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X,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high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discrepancy,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leverage.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−→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Tahoma"/>
                <a:cs typeface="Tahoma"/>
              </a:rPr>
              <a:t>Low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influence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92810" y="927760"/>
            <a:ext cx="2822575" cy="2035810"/>
            <a:chOff x="892810" y="927760"/>
            <a:chExt cx="2822575" cy="2035810"/>
          </a:xfrm>
        </p:grpSpPr>
        <p:sp>
          <p:nvSpPr>
            <p:cNvPr id="26" name="object 26"/>
            <p:cNvSpPr/>
            <p:nvPr/>
          </p:nvSpPr>
          <p:spPr>
            <a:xfrm>
              <a:off x="892810" y="927760"/>
              <a:ext cx="2822575" cy="2035810"/>
            </a:xfrm>
            <a:custGeom>
              <a:avLst/>
              <a:gdLst/>
              <a:ahLst/>
              <a:cxnLst/>
              <a:rect l="l" t="t" r="r" b="b"/>
              <a:pathLst>
                <a:path w="2822575" h="2035810">
                  <a:moveTo>
                    <a:pt x="0" y="2035670"/>
                  </a:moveTo>
                  <a:lnTo>
                    <a:pt x="2822379" y="2035670"/>
                  </a:lnTo>
                  <a:lnTo>
                    <a:pt x="2822379" y="0"/>
                  </a:lnTo>
                  <a:lnTo>
                    <a:pt x="0" y="0"/>
                  </a:lnTo>
                  <a:lnTo>
                    <a:pt x="0" y="2035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91001" y="1309903"/>
              <a:ext cx="2268220" cy="1278255"/>
            </a:xfrm>
            <a:custGeom>
              <a:avLst/>
              <a:gdLst/>
              <a:ahLst/>
              <a:cxnLst/>
              <a:rect l="l" t="t" r="r" b="b"/>
              <a:pathLst>
                <a:path w="2268220" h="1278255">
                  <a:moveTo>
                    <a:pt x="0" y="1277835"/>
                  </a:moveTo>
                  <a:lnTo>
                    <a:pt x="28772" y="1261685"/>
                  </a:lnTo>
                  <a:lnTo>
                    <a:pt x="57466" y="1245535"/>
                  </a:lnTo>
                  <a:lnTo>
                    <a:pt x="86161" y="1229306"/>
                  </a:lnTo>
                  <a:lnTo>
                    <a:pt x="114855" y="1213156"/>
                  </a:lnTo>
                  <a:lnTo>
                    <a:pt x="143549" y="1197005"/>
                  </a:lnTo>
                  <a:lnTo>
                    <a:pt x="172244" y="1180776"/>
                  </a:lnTo>
                  <a:lnTo>
                    <a:pt x="200938" y="1164626"/>
                  </a:lnTo>
                  <a:lnTo>
                    <a:pt x="229710" y="1148476"/>
                  </a:lnTo>
                  <a:lnTo>
                    <a:pt x="258405" y="1132247"/>
                  </a:lnTo>
                  <a:lnTo>
                    <a:pt x="287099" y="1116097"/>
                  </a:lnTo>
                  <a:lnTo>
                    <a:pt x="315793" y="1099946"/>
                  </a:lnTo>
                  <a:lnTo>
                    <a:pt x="344488" y="1083718"/>
                  </a:lnTo>
                  <a:lnTo>
                    <a:pt x="373182" y="1067567"/>
                  </a:lnTo>
                  <a:lnTo>
                    <a:pt x="401954" y="1051417"/>
                  </a:lnTo>
                  <a:lnTo>
                    <a:pt x="430649" y="1035188"/>
                  </a:lnTo>
                  <a:lnTo>
                    <a:pt x="459343" y="1019038"/>
                  </a:lnTo>
                  <a:lnTo>
                    <a:pt x="488037" y="1002888"/>
                  </a:lnTo>
                  <a:lnTo>
                    <a:pt x="516732" y="986659"/>
                  </a:lnTo>
                  <a:lnTo>
                    <a:pt x="545426" y="970509"/>
                  </a:lnTo>
                  <a:lnTo>
                    <a:pt x="574198" y="954358"/>
                  </a:lnTo>
                  <a:lnTo>
                    <a:pt x="602893" y="938130"/>
                  </a:lnTo>
                  <a:lnTo>
                    <a:pt x="631587" y="921979"/>
                  </a:lnTo>
                  <a:lnTo>
                    <a:pt x="660281" y="905829"/>
                  </a:lnTo>
                  <a:lnTo>
                    <a:pt x="688976" y="889679"/>
                  </a:lnTo>
                  <a:lnTo>
                    <a:pt x="717670" y="873450"/>
                  </a:lnTo>
                  <a:lnTo>
                    <a:pt x="746364" y="857300"/>
                  </a:lnTo>
                  <a:lnTo>
                    <a:pt x="775137" y="841149"/>
                  </a:lnTo>
                  <a:lnTo>
                    <a:pt x="803831" y="824921"/>
                  </a:lnTo>
                  <a:lnTo>
                    <a:pt x="832525" y="808770"/>
                  </a:lnTo>
                  <a:lnTo>
                    <a:pt x="861220" y="792620"/>
                  </a:lnTo>
                  <a:lnTo>
                    <a:pt x="889914" y="776391"/>
                  </a:lnTo>
                  <a:lnTo>
                    <a:pt x="918608" y="760241"/>
                  </a:lnTo>
                  <a:lnTo>
                    <a:pt x="947381" y="744090"/>
                  </a:lnTo>
                  <a:lnTo>
                    <a:pt x="976075" y="727862"/>
                  </a:lnTo>
                  <a:lnTo>
                    <a:pt x="1004769" y="711711"/>
                  </a:lnTo>
                  <a:lnTo>
                    <a:pt x="1033464" y="695561"/>
                  </a:lnTo>
                  <a:lnTo>
                    <a:pt x="1062158" y="679332"/>
                  </a:lnTo>
                  <a:lnTo>
                    <a:pt x="1090852" y="663182"/>
                  </a:lnTo>
                  <a:lnTo>
                    <a:pt x="1119546" y="647032"/>
                  </a:lnTo>
                  <a:lnTo>
                    <a:pt x="1148319" y="630803"/>
                  </a:lnTo>
                  <a:lnTo>
                    <a:pt x="1177013" y="614653"/>
                  </a:lnTo>
                  <a:lnTo>
                    <a:pt x="1205708" y="598502"/>
                  </a:lnTo>
                  <a:lnTo>
                    <a:pt x="1234402" y="582274"/>
                  </a:lnTo>
                  <a:lnTo>
                    <a:pt x="1263096" y="566123"/>
                  </a:lnTo>
                  <a:lnTo>
                    <a:pt x="1291790" y="549973"/>
                  </a:lnTo>
                  <a:lnTo>
                    <a:pt x="1320563" y="533744"/>
                  </a:lnTo>
                  <a:lnTo>
                    <a:pt x="1349257" y="517594"/>
                  </a:lnTo>
                  <a:lnTo>
                    <a:pt x="1377952" y="501444"/>
                  </a:lnTo>
                  <a:lnTo>
                    <a:pt x="1406646" y="485215"/>
                  </a:lnTo>
                  <a:lnTo>
                    <a:pt x="1435340" y="469065"/>
                  </a:lnTo>
                  <a:lnTo>
                    <a:pt x="1464034" y="452914"/>
                  </a:lnTo>
                  <a:lnTo>
                    <a:pt x="1492807" y="436685"/>
                  </a:lnTo>
                  <a:lnTo>
                    <a:pt x="1521501" y="420535"/>
                  </a:lnTo>
                  <a:lnTo>
                    <a:pt x="1550196" y="404385"/>
                  </a:lnTo>
                  <a:lnTo>
                    <a:pt x="1578890" y="388156"/>
                  </a:lnTo>
                  <a:lnTo>
                    <a:pt x="1607584" y="372006"/>
                  </a:lnTo>
                  <a:lnTo>
                    <a:pt x="1636278" y="355855"/>
                  </a:lnTo>
                  <a:lnTo>
                    <a:pt x="1664973" y="339627"/>
                  </a:lnTo>
                  <a:lnTo>
                    <a:pt x="1693745" y="323476"/>
                  </a:lnTo>
                  <a:lnTo>
                    <a:pt x="1722440" y="307326"/>
                  </a:lnTo>
                  <a:lnTo>
                    <a:pt x="1751134" y="291176"/>
                  </a:lnTo>
                  <a:lnTo>
                    <a:pt x="1779828" y="274947"/>
                  </a:lnTo>
                  <a:lnTo>
                    <a:pt x="1808522" y="258797"/>
                  </a:lnTo>
                  <a:lnTo>
                    <a:pt x="1837217" y="242646"/>
                  </a:lnTo>
                  <a:lnTo>
                    <a:pt x="1865989" y="226418"/>
                  </a:lnTo>
                  <a:lnTo>
                    <a:pt x="1894684" y="210267"/>
                  </a:lnTo>
                  <a:lnTo>
                    <a:pt x="1923378" y="194117"/>
                  </a:lnTo>
                  <a:lnTo>
                    <a:pt x="1952072" y="177888"/>
                  </a:lnTo>
                  <a:lnTo>
                    <a:pt x="1980766" y="161738"/>
                  </a:lnTo>
                  <a:lnTo>
                    <a:pt x="2009461" y="145588"/>
                  </a:lnTo>
                  <a:lnTo>
                    <a:pt x="2038155" y="129359"/>
                  </a:lnTo>
                  <a:lnTo>
                    <a:pt x="2066928" y="113209"/>
                  </a:lnTo>
                  <a:lnTo>
                    <a:pt x="2095622" y="97058"/>
                  </a:lnTo>
                  <a:lnTo>
                    <a:pt x="2124316" y="80830"/>
                  </a:lnTo>
                  <a:lnTo>
                    <a:pt x="2153010" y="64679"/>
                  </a:lnTo>
                  <a:lnTo>
                    <a:pt x="2181705" y="48529"/>
                  </a:lnTo>
                  <a:lnTo>
                    <a:pt x="2210399" y="32300"/>
                  </a:lnTo>
                  <a:lnTo>
                    <a:pt x="2239172" y="16150"/>
                  </a:lnTo>
                  <a:lnTo>
                    <a:pt x="2267866" y="0"/>
                  </a:lnTo>
                </a:path>
              </a:pathLst>
            </a:custGeom>
            <a:ln w="83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19774" y="1258317"/>
              <a:ext cx="2239645" cy="1376680"/>
            </a:xfrm>
            <a:custGeom>
              <a:avLst/>
              <a:gdLst/>
              <a:ahLst/>
              <a:cxnLst/>
              <a:rect l="l" t="t" r="r" b="b"/>
              <a:pathLst>
                <a:path w="2239645" h="1376680">
                  <a:moveTo>
                    <a:pt x="0" y="1376227"/>
                  </a:moveTo>
                  <a:lnTo>
                    <a:pt x="28694" y="1358587"/>
                  </a:lnTo>
                  <a:lnTo>
                    <a:pt x="57388" y="1340947"/>
                  </a:lnTo>
                  <a:lnTo>
                    <a:pt x="86082" y="1323307"/>
                  </a:lnTo>
                  <a:lnTo>
                    <a:pt x="114777" y="1305667"/>
                  </a:lnTo>
                  <a:lnTo>
                    <a:pt x="143471" y="1288027"/>
                  </a:lnTo>
                  <a:lnTo>
                    <a:pt x="172165" y="1270309"/>
                  </a:lnTo>
                  <a:lnTo>
                    <a:pt x="200938" y="1252669"/>
                  </a:lnTo>
                  <a:lnTo>
                    <a:pt x="229632" y="1235029"/>
                  </a:lnTo>
                  <a:lnTo>
                    <a:pt x="258326" y="1217389"/>
                  </a:lnTo>
                  <a:lnTo>
                    <a:pt x="287021" y="1199749"/>
                  </a:lnTo>
                  <a:lnTo>
                    <a:pt x="315715" y="1182109"/>
                  </a:lnTo>
                  <a:lnTo>
                    <a:pt x="344409" y="1164469"/>
                  </a:lnTo>
                  <a:lnTo>
                    <a:pt x="373182" y="1146829"/>
                  </a:lnTo>
                  <a:lnTo>
                    <a:pt x="401876" y="1129190"/>
                  </a:lnTo>
                  <a:lnTo>
                    <a:pt x="430570" y="1111550"/>
                  </a:lnTo>
                  <a:lnTo>
                    <a:pt x="459265" y="1093910"/>
                  </a:lnTo>
                  <a:lnTo>
                    <a:pt x="487959" y="1076270"/>
                  </a:lnTo>
                  <a:lnTo>
                    <a:pt x="516653" y="1058630"/>
                  </a:lnTo>
                  <a:lnTo>
                    <a:pt x="545426" y="1040990"/>
                  </a:lnTo>
                  <a:lnTo>
                    <a:pt x="574120" y="1023350"/>
                  </a:lnTo>
                  <a:lnTo>
                    <a:pt x="602814" y="1005710"/>
                  </a:lnTo>
                  <a:lnTo>
                    <a:pt x="631509" y="988070"/>
                  </a:lnTo>
                  <a:lnTo>
                    <a:pt x="660203" y="970430"/>
                  </a:lnTo>
                  <a:lnTo>
                    <a:pt x="688897" y="952790"/>
                  </a:lnTo>
                  <a:lnTo>
                    <a:pt x="717591" y="935150"/>
                  </a:lnTo>
                  <a:lnTo>
                    <a:pt x="746364" y="917432"/>
                  </a:lnTo>
                  <a:lnTo>
                    <a:pt x="775058" y="899792"/>
                  </a:lnTo>
                  <a:lnTo>
                    <a:pt x="803753" y="882152"/>
                  </a:lnTo>
                  <a:lnTo>
                    <a:pt x="832447" y="864512"/>
                  </a:lnTo>
                  <a:lnTo>
                    <a:pt x="861141" y="846872"/>
                  </a:lnTo>
                  <a:lnTo>
                    <a:pt x="889835" y="829232"/>
                  </a:lnTo>
                  <a:lnTo>
                    <a:pt x="918608" y="811593"/>
                  </a:lnTo>
                  <a:lnTo>
                    <a:pt x="947302" y="793953"/>
                  </a:lnTo>
                  <a:lnTo>
                    <a:pt x="975997" y="776313"/>
                  </a:lnTo>
                  <a:lnTo>
                    <a:pt x="1004691" y="758673"/>
                  </a:lnTo>
                  <a:lnTo>
                    <a:pt x="1033385" y="741033"/>
                  </a:lnTo>
                  <a:lnTo>
                    <a:pt x="1062079" y="723393"/>
                  </a:lnTo>
                  <a:lnTo>
                    <a:pt x="1090774" y="705753"/>
                  </a:lnTo>
                  <a:lnTo>
                    <a:pt x="1119546" y="688113"/>
                  </a:lnTo>
                  <a:lnTo>
                    <a:pt x="1148241" y="670473"/>
                  </a:lnTo>
                  <a:lnTo>
                    <a:pt x="1176935" y="652833"/>
                  </a:lnTo>
                  <a:lnTo>
                    <a:pt x="1205629" y="635193"/>
                  </a:lnTo>
                  <a:lnTo>
                    <a:pt x="1234323" y="617553"/>
                  </a:lnTo>
                  <a:lnTo>
                    <a:pt x="1263018" y="599914"/>
                  </a:lnTo>
                  <a:lnTo>
                    <a:pt x="1291790" y="582274"/>
                  </a:lnTo>
                  <a:lnTo>
                    <a:pt x="1320485" y="564555"/>
                  </a:lnTo>
                  <a:lnTo>
                    <a:pt x="1349179" y="546915"/>
                  </a:lnTo>
                  <a:lnTo>
                    <a:pt x="1377873" y="529275"/>
                  </a:lnTo>
                  <a:lnTo>
                    <a:pt x="1406567" y="511636"/>
                  </a:lnTo>
                  <a:lnTo>
                    <a:pt x="1435262" y="493996"/>
                  </a:lnTo>
                  <a:lnTo>
                    <a:pt x="1464034" y="476356"/>
                  </a:lnTo>
                  <a:lnTo>
                    <a:pt x="1492729" y="458716"/>
                  </a:lnTo>
                  <a:lnTo>
                    <a:pt x="1521423" y="441076"/>
                  </a:lnTo>
                  <a:lnTo>
                    <a:pt x="1550117" y="423436"/>
                  </a:lnTo>
                  <a:lnTo>
                    <a:pt x="1578811" y="405796"/>
                  </a:lnTo>
                  <a:lnTo>
                    <a:pt x="1607506" y="388156"/>
                  </a:lnTo>
                  <a:lnTo>
                    <a:pt x="1636200" y="370516"/>
                  </a:lnTo>
                  <a:lnTo>
                    <a:pt x="1664973" y="352876"/>
                  </a:lnTo>
                  <a:lnTo>
                    <a:pt x="1693667" y="335236"/>
                  </a:lnTo>
                  <a:lnTo>
                    <a:pt x="1722361" y="317596"/>
                  </a:lnTo>
                  <a:lnTo>
                    <a:pt x="1751055" y="299957"/>
                  </a:lnTo>
                  <a:lnTo>
                    <a:pt x="1779750" y="282317"/>
                  </a:lnTo>
                  <a:lnTo>
                    <a:pt x="1808444" y="264677"/>
                  </a:lnTo>
                  <a:lnTo>
                    <a:pt x="1837217" y="247037"/>
                  </a:lnTo>
                  <a:lnTo>
                    <a:pt x="1865911" y="229397"/>
                  </a:lnTo>
                  <a:lnTo>
                    <a:pt x="1894605" y="211757"/>
                  </a:lnTo>
                  <a:lnTo>
                    <a:pt x="1923299" y="194039"/>
                  </a:lnTo>
                  <a:lnTo>
                    <a:pt x="1951994" y="176399"/>
                  </a:lnTo>
                  <a:lnTo>
                    <a:pt x="1980688" y="158759"/>
                  </a:lnTo>
                  <a:lnTo>
                    <a:pt x="2009382" y="141119"/>
                  </a:lnTo>
                  <a:lnTo>
                    <a:pt x="2038155" y="123479"/>
                  </a:lnTo>
                  <a:lnTo>
                    <a:pt x="2066849" y="105839"/>
                  </a:lnTo>
                  <a:lnTo>
                    <a:pt x="2095543" y="88199"/>
                  </a:lnTo>
                  <a:lnTo>
                    <a:pt x="2124238" y="70559"/>
                  </a:lnTo>
                  <a:lnTo>
                    <a:pt x="2152932" y="52919"/>
                  </a:lnTo>
                  <a:lnTo>
                    <a:pt x="2181626" y="35279"/>
                  </a:lnTo>
                  <a:lnTo>
                    <a:pt x="2210399" y="17639"/>
                  </a:lnTo>
                  <a:lnTo>
                    <a:pt x="2239093" y="0"/>
                  </a:lnTo>
                </a:path>
              </a:pathLst>
            </a:custGeom>
            <a:ln w="8388">
              <a:solidFill>
                <a:srgbClr val="FFA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46301" y="2075637"/>
              <a:ext cx="568960" cy="381635"/>
            </a:xfrm>
            <a:custGeom>
              <a:avLst/>
              <a:gdLst/>
              <a:ahLst/>
              <a:cxnLst/>
              <a:rect l="l" t="t" r="r" b="b"/>
              <a:pathLst>
                <a:path w="568960" h="381635">
                  <a:moveTo>
                    <a:pt x="38963" y="361505"/>
                  </a:moveTo>
                  <a:lnTo>
                    <a:pt x="37426" y="353923"/>
                  </a:lnTo>
                  <a:lnTo>
                    <a:pt x="33235" y="347713"/>
                  </a:lnTo>
                  <a:lnTo>
                    <a:pt x="27025" y="343522"/>
                  </a:lnTo>
                  <a:lnTo>
                    <a:pt x="19443" y="341985"/>
                  </a:lnTo>
                  <a:lnTo>
                    <a:pt x="11912" y="343522"/>
                  </a:lnTo>
                  <a:lnTo>
                    <a:pt x="5727" y="347713"/>
                  </a:lnTo>
                  <a:lnTo>
                    <a:pt x="1536" y="353923"/>
                  </a:lnTo>
                  <a:lnTo>
                    <a:pt x="0" y="361505"/>
                  </a:lnTo>
                  <a:lnTo>
                    <a:pt x="1536" y="369087"/>
                  </a:lnTo>
                  <a:lnTo>
                    <a:pt x="5727" y="375297"/>
                  </a:lnTo>
                  <a:lnTo>
                    <a:pt x="11912" y="379488"/>
                  </a:lnTo>
                  <a:lnTo>
                    <a:pt x="19443" y="381025"/>
                  </a:lnTo>
                  <a:lnTo>
                    <a:pt x="27025" y="379488"/>
                  </a:lnTo>
                  <a:lnTo>
                    <a:pt x="33235" y="375297"/>
                  </a:lnTo>
                  <a:lnTo>
                    <a:pt x="37426" y="369087"/>
                  </a:lnTo>
                  <a:lnTo>
                    <a:pt x="38963" y="361505"/>
                  </a:lnTo>
                  <a:close/>
                </a:path>
                <a:path w="568960" h="381635">
                  <a:moveTo>
                    <a:pt x="78714" y="325361"/>
                  </a:moveTo>
                  <a:lnTo>
                    <a:pt x="77177" y="317779"/>
                  </a:lnTo>
                  <a:lnTo>
                    <a:pt x="72986" y="311569"/>
                  </a:lnTo>
                  <a:lnTo>
                    <a:pt x="66776" y="307378"/>
                  </a:lnTo>
                  <a:lnTo>
                    <a:pt x="59194" y="305841"/>
                  </a:lnTo>
                  <a:lnTo>
                    <a:pt x="51612" y="307378"/>
                  </a:lnTo>
                  <a:lnTo>
                    <a:pt x="45402" y="311569"/>
                  </a:lnTo>
                  <a:lnTo>
                    <a:pt x="41211" y="317779"/>
                  </a:lnTo>
                  <a:lnTo>
                    <a:pt x="39674" y="325361"/>
                  </a:lnTo>
                  <a:lnTo>
                    <a:pt x="41211" y="332943"/>
                  </a:lnTo>
                  <a:lnTo>
                    <a:pt x="45402" y="339153"/>
                  </a:lnTo>
                  <a:lnTo>
                    <a:pt x="51612" y="343344"/>
                  </a:lnTo>
                  <a:lnTo>
                    <a:pt x="59194" y="344881"/>
                  </a:lnTo>
                  <a:lnTo>
                    <a:pt x="66776" y="343344"/>
                  </a:lnTo>
                  <a:lnTo>
                    <a:pt x="72986" y="339153"/>
                  </a:lnTo>
                  <a:lnTo>
                    <a:pt x="77177" y="332943"/>
                  </a:lnTo>
                  <a:lnTo>
                    <a:pt x="78714" y="325361"/>
                  </a:lnTo>
                  <a:close/>
                </a:path>
                <a:path w="568960" h="381635">
                  <a:moveTo>
                    <a:pt x="190360" y="208153"/>
                  </a:moveTo>
                  <a:lnTo>
                    <a:pt x="188810" y="200571"/>
                  </a:lnTo>
                  <a:lnTo>
                    <a:pt x="184619" y="194360"/>
                  </a:lnTo>
                  <a:lnTo>
                    <a:pt x="178409" y="190169"/>
                  </a:lnTo>
                  <a:lnTo>
                    <a:pt x="170840" y="188633"/>
                  </a:lnTo>
                  <a:lnTo>
                    <a:pt x="163258" y="190169"/>
                  </a:lnTo>
                  <a:lnTo>
                    <a:pt x="157048" y="194360"/>
                  </a:lnTo>
                  <a:lnTo>
                    <a:pt x="152857" y="200571"/>
                  </a:lnTo>
                  <a:lnTo>
                    <a:pt x="151307" y="208153"/>
                  </a:lnTo>
                  <a:lnTo>
                    <a:pt x="152857" y="215734"/>
                  </a:lnTo>
                  <a:lnTo>
                    <a:pt x="157048" y="221945"/>
                  </a:lnTo>
                  <a:lnTo>
                    <a:pt x="163258" y="226136"/>
                  </a:lnTo>
                  <a:lnTo>
                    <a:pt x="170840" y="227672"/>
                  </a:lnTo>
                  <a:lnTo>
                    <a:pt x="178409" y="226136"/>
                  </a:lnTo>
                  <a:lnTo>
                    <a:pt x="184619" y="221945"/>
                  </a:lnTo>
                  <a:lnTo>
                    <a:pt x="188810" y="215734"/>
                  </a:lnTo>
                  <a:lnTo>
                    <a:pt x="190360" y="208153"/>
                  </a:lnTo>
                  <a:close/>
                </a:path>
                <a:path w="568960" h="381635">
                  <a:moveTo>
                    <a:pt x="217563" y="288518"/>
                  </a:moveTo>
                  <a:lnTo>
                    <a:pt x="216027" y="280936"/>
                  </a:lnTo>
                  <a:lnTo>
                    <a:pt x="211823" y="274726"/>
                  </a:lnTo>
                  <a:lnTo>
                    <a:pt x="205625" y="270535"/>
                  </a:lnTo>
                  <a:lnTo>
                    <a:pt x="198043" y="268986"/>
                  </a:lnTo>
                  <a:lnTo>
                    <a:pt x="190500" y="270535"/>
                  </a:lnTo>
                  <a:lnTo>
                    <a:pt x="184315" y="274726"/>
                  </a:lnTo>
                  <a:lnTo>
                    <a:pt x="180136" y="280936"/>
                  </a:lnTo>
                  <a:lnTo>
                    <a:pt x="178600" y="288518"/>
                  </a:lnTo>
                  <a:lnTo>
                    <a:pt x="180136" y="296100"/>
                  </a:lnTo>
                  <a:lnTo>
                    <a:pt x="184315" y="302298"/>
                  </a:lnTo>
                  <a:lnTo>
                    <a:pt x="190500" y="306489"/>
                  </a:lnTo>
                  <a:lnTo>
                    <a:pt x="198043" y="308038"/>
                  </a:lnTo>
                  <a:lnTo>
                    <a:pt x="205625" y="306489"/>
                  </a:lnTo>
                  <a:lnTo>
                    <a:pt x="211823" y="302298"/>
                  </a:lnTo>
                  <a:lnTo>
                    <a:pt x="216027" y="296100"/>
                  </a:lnTo>
                  <a:lnTo>
                    <a:pt x="217563" y="288518"/>
                  </a:lnTo>
                  <a:close/>
                </a:path>
                <a:path w="568960" h="381635">
                  <a:moveTo>
                    <a:pt x="253860" y="125285"/>
                  </a:moveTo>
                  <a:lnTo>
                    <a:pt x="252323" y="117754"/>
                  </a:lnTo>
                  <a:lnTo>
                    <a:pt x="248132" y="111569"/>
                  </a:lnTo>
                  <a:lnTo>
                    <a:pt x="241922" y="107378"/>
                  </a:lnTo>
                  <a:lnTo>
                    <a:pt x="234340" y="105841"/>
                  </a:lnTo>
                  <a:lnTo>
                    <a:pt x="226758" y="107378"/>
                  </a:lnTo>
                  <a:lnTo>
                    <a:pt x="220548" y="111569"/>
                  </a:lnTo>
                  <a:lnTo>
                    <a:pt x="216357" y="117754"/>
                  </a:lnTo>
                  <a:lnTo>
                    <a:pt x="214820" y="125285"/>
                  </a:lnTo>
                  <a:lnTo>
                    <a:pt x="216357" y="132867"/>
                  </a:lnTo>
                  <a:lnTo>
                    <a:pt x="220548" y="139077"/>
                  </a:lnTo>
                  <a:lnTo>
                    <a:pt x="226758" y="143268"/>
                  </a:lnTo>
                  <a:lnTo>
                    <a:pt x="234340" y="144805"/>
                  </a:lnTo>
                  <a:lnTo>
                    <a:pt x="241922" y="143268"/>
                  </a:lnTo>
                  <a:lnTo>
                    <a:pt x="248132" y="139077"/>
                  </a:lnTo>
                  <a:lnTo>
                    <a:pt x="252323" y="132867"/>
                  </a:lnTo>
                  <a:lnTo>
                    <a:pt x="253860" y="125285"/>
                  </a:lnTo>
                  <a:close/>
                </a:path>
                <a:path w="568960" h="381635">
                  <a:moveTo>
                    <a:pt x="262407" y="188950"/>
                  </a:moveTo>
                  <a:lnTo>
                    <a:pt x="260870" y="181368"/>
                  </a:lnTo>
                  <a:lnTo>
                    <a:pt x="256667" y="175158"/>
                  </a:lnTo>
                  <a:lnTo>
                    <a:pt x="250469" y="170967"/>
                  </a:lnTo>
                  <a:lnTo>
                    <a:pt x="242887" y="169418"/>
                  </a:lnTo>
                  <a:lnTo>
                    <a:pt x="235305" y="170967"/>
                  </a:lnTo>
                  <a:lnTo>
                    <a:pt x="229095" y="175158"/>
                  </a:lnTo>
                  <a:lnTo>
                    <a:pt x="224904" y="181368"/>
                  </a:lnTo>
                  <a:lnTo>
                    <a:pt x="223367" y="188950"/>
                  </a:lnTo>
                  <a:lnTo>
                    <a:pt x="224904" y="196532"/>
                  </a:lnTo>
                  <a:lnTo>
                    <a:pt x="229095" y="202730"/>
                  </a:lnTo>
                  <a:lnTo>
                    <a:pt x="235305" y="206921"/>
                  </a:lnTo>
                  <a:lnTo>
                    <a:pt x="242887" y="208470"/>
                  </a:lnTo>
                  <a:lnTo>
                    <a:pt x="250469" y="206921"/>
                  </a:lnTo>
                  <a:lnTo>
                    <a:pt x="256667" y="202730"/>
                  </a:lnTo>
                  <a:lnTo>
                    <a:pt x="260870" y="196532"/>
                  </a:lnTo>
                  <a:lnTo>
                    <a:pt x="262407" y="188950"/>
                  </a:lnTo>
                  <a:close/>
                </a:path>
                <a:path w="568960" h="381635">
                  <a:moveTo>
                    <a:pt x="351383" y="273304"/>
                  </a:moveTo>
                  <a:lnTo>
                    <a:pt x="349846" y="265722"/>
                  </a:lnTo>
                  <a:lnTo>
                    <a:pt x="345655" y="259511"/>
                  </a:lnTo>
                  <a:lnTo>
                    <a:pt x="339445" y="255320"/>
                  </a:lnTo>
                  <a:lnTo>
                    <a:pt x="331863" y="253784"/>
                  </a:lnTo>
                  <a:lnTo>
                    <a:pt x="324281" y="255320"/>
                  </a:lnTo>
                  <a:lnTo>
                    <a:pt x="318084" y="259511"/>
                  </a:lnTo>
                  <a:lnTo>
                    <a:pt x="313880" y="265722"/>
                  </a:lnTo>
                  <a:lnTo>
                    <a:pt x="312343" y="273304"/>
                  </a:lnTo>
                  <a:lnTo>
                    <a:pt x="313880" y="280885"/>
                  </a:lnTo>
                  <a:lnTo>
                    <a:pt x="318084" y="287096"/>
                  </a:lnTo>
                  <a:lnTo>
                    <a:pt x="324281" y="291287"/>
                  </a:lnTo>
                  <a:lnTo>
                    <a:pt x="331863" y="292823"/>
                  </a:lnTo>
                  <a:lnTo>
                    <a:pt x="339445" y="291287"/>
                  </a:lnTo>
                  <a:lnTo>
                    <a:pt x="345655" y="287096"/>
                  </a:lnTo>
                  <a:lnTo>
                    <a:pt x="349846" y="280885"/>
                  </a:lnTo>
                  <a:lnTo>
                    <a:pt x="351383" y="273304"/>
                  </a:lnTo>
                  <a:close/>
                </a:path>
                <a:path w="568960" h="381635">
                  <a:moveTo>
                    <a:pt x="501053" y="19519"/>
                  </a:moveTo>
                  <a:lnTo>
                    <a:pt x="499516" y="11938"/>
                  </a:lnTo>
                  <a:lnTo>
                    <a:pt x="495325" y="5740"/>
                  </a:lnTo>
                  <a:lnTo>
                    <a:pt x="489115" y="1536"/>
                  </a:lnTo>
                  <a:lnTo>
                    <a:pt x="481533" y="0"/>
                  </a:lnTo>
                  <a:lnTo>
                    <a:pt x="473951" y="1536"/>
                  </a:lnTo>
                  <a:lnTo>
                    <a:pt x="467741" y="5740"/>
                  </a:lnTo>
                  <a:lnTo>
                    <a:pt x="463550" y="11938"/>
                  </a:lnTo>
                  <a:lnTo>
                    <a:pt x="462013" y="19519"/>
                  </a:lnTo>
                  <a:lnTo>
                    <a:pt x="463550" y="27101"/>
                  </a:lnTo>
                  <a:lnTo>
                    <a:pt x="467741" y="33312"/>
                  </a:lnTo>
                  <a:lnTo>
                    <a:pt x="473951" y="37503"/>
                  </a:lnTo>
                  <a:lnTo>
                    <a:pt x="481533" y="39039"/>
                  </a:lnTo>
                  <a:lnTo>
                    <a:pt x="489115" y="37503"/>
                  </a:lnTo>
                  <a:lnTo>
                    <a:pt x="495325" y="33312"/>
                  </a:lnTo>
                  <a:lnTo>
                    <a:pt x="499516" y="27101"/>
                  </a:lnTo>
                  <a:lnTo>
                    <a:pt x="501053" y="19519"/>
                  </a:lnTo>
                  <a:close/>
                </a:path>
                <a:path w="568960" h="381635">
                  <a:moveTo>
                    <a:pt x="568553" y="27203"/>
                  </a:moveTo>
                  <a:lnTo>
                    <a:pt x="567016" y="19621"/>
                  </a:lnTo>
                  <a:lnTo>
                    <a:pt x="562825" y="13423"/>
                  </a:lnTo>
                  <a:lnTo>
                    <a:pt x="556615" y="9220"/>
                  </a:lnTo>
                  <a:lnTo>
                    <a:pt x="549033" y="7683"/>
                  </a:lnTo>
                  <a:lnTo>
                    <a:pt x="541451" y="9220"/>
                  </a:lnTo>
                  <a:lnTo>
                    <a:pt x="535241" y="13423"/>
                  </a:lnTo>
                  <a:lnTo>
                    <a:pt x="531050" y="19621"/>
                  </a:lnTo>
                  <a:lnTo>
                    <a:pt x="529513" y="27203"/>
                  </a:lnTo>
                  <a:lnTo>
                    <a:pt x="531050" y="34785"/>
                  </a:lnTo>
                  <a:lnTo>
                    <a:pt x="535241" y="40995"/>
                  </a:lnTo>
                  <a:lnTo>
                    <a:pt x="541451" y="45186"/>
                  </a:lnTo>
                  <a:lnTo>
                    <a:pt x="549033" y="46723"/>
                  </a:lnTo>
                  <a:lnTo>
                    <a:pt x="556615" y="45186"/>
                  </a:lnTo>
                  <a:lnTo>
                    <a:pt x="562825" y="40995"/>
                  </a:lnTo>
                  <a:lnTo>
                    <a:pt x="567016" y="34785"/>
                  </a:lnTo>
                  <a:lnTo>
                    <a:pt x="568553" y="27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31724" y="1953956"/>
              <a:ext cx="52705" cy="45720"/>
            </a:xfrm>
            <a:custGeom>
              <a:avLst/>
              <a:gdLst/>
              <a:ahLst/>
              <a:cxnLst/>
              <a:rect l="l" t="t" r="r" b="b"/>
              <a:pathLst>
                <a:path w="52705" h="45719">
                  <a:moveTo>
                    <a:pt x="26263" y="45471"/>
                  </a:moveTo>
                  <a:lnTo>
                    <a:pt x="52527" y="0"/>
                  </a:lnTo>
                  <a:lnTo>
                    <a:pt x="0" y="0"/>
                  </a:lnTo>
                  <a:lnTo>
                    <a:pt x="26263" y="45471"/>
                  </a:lnTo>
                  <a:close/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73441" y="927760"/>
              <a:ext cx="8890" cy="1795145"/>
            </a:xfrm>
            <a:custGeom>
              <a:avLst/>
              <a:gdLst/>
              <a:ahLst/>
              <a:cxnLst/>
              <a:rect l="l" t="t" r="r" b="b"/>
              <a:pathLst>
                <a:path w="8890" h="1795145">
                  <a:moveTo>
                    <a:pt x="0" y="1794591"/>
                  </a:moveTo>
                  <a:lnTo>
                    <a:pt x="8388" y="1794591"/>
                  </a:lnTo>
                  <a:lnTo>
                    <a:pt x="8388" y="0"/>
                  </a:lnTo>
                  <a:lnTo>
                    <a:pt x="0" y="0"/>
                  </a:lnTo>
                  <a:lnTo>
                    <a:pt x="0" y="1794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91005" y="2578724"/>
            <a:ext cx="6096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5725" y="2160305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25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55725" y="1741808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50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55725" y="1323389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75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0445" y="904892"/>
            <a:ext cx="131445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100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56154" y="960594"/>
            <a:ext cx="2516505" cy="1783714"/>
            <a:chOff x="1156154" y="960594"/>
            <a:chExt cx="2516505" cy="1783714"/>
          </a:xfrm>
        </p:grpSpPr>
        <p:sp>
          <p:nvSpPr>
            <p:cNvPr id="38" name="object 38"/>
            <p:cNvSpPr/>
            <p:nvPr/>
          </p:nvSpPr>
          <p:spPr>
            <a:xfrm>
              <a:off x="1156154" y="964788"/>
              <a:ext cx="21590" cy="1673860"/>
            </a:xfrm>
            <a:custGeom>
              <a:avLst/>
              <a:gdLst/>
              <a:ahLst/>
              <a:cxnLst/>
              <a:rect l="l" t="t" r="r" b="b"/>
              <a:pathLst>
                <a:path w="21590" h="1673860">
                  <a:moveTo>
                    <a:pt x="0" y="1673832"/>
                  </a:moveTo>
                  <a:lnTo>
                    <a:pt x="21481" y="1673832"/>
                  </a:lnTo>
                </a:path>
                <a:path w="21590" h="1673860">
                  <a:moveTo>
                    <a:pt x="0" y="1255413"/>
                  </a:moveTo>
                  <a:lnTo>
                    <a:pt x="21481" y="1255413"/>
                  </a:lnTo>
                </a:path>
                <a:path w="21590" h="1673860">
                  <a:moveTo>
                    <a:pt x="0" y="836916"/>
                  </a:moveTo>
                  <a:lnTo>
                    <a:pt x="21481" y="836916"/>
                  </a:lnTo>
                </a:path>
                <a:path w="21590" h="1673860">
                  <a:moveTo>
                    <a:pt x="0" y="418497"/>
                  </a:moveTo>
                  <a:lnTo>
                    <a:pt x="21481" y="418497"/>
                  </a:lnTo>
                </a:path>
                <a:path w="21590" h="1673860">
                  <a:moveTo>
                    <a:pt x="0" y="0"/>
                  </a:moveTo>
                  <a:lnTo>
                    <a:pt x="21481" y="0"/>
                  </a:lnTo>
                </a:path>
              </a:pathLst>
            </a:custGeom>
            <a:ln w="838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7635" y="2722351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598" y="0"/>
                  </a:lnTo>
                </a:path>
              </a:pathLst>
            </a:custGeom>
            <a:ln w="8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91001" y="2722351"/>
              <a:ext cx="2268220" cy="21590"/>
            </a:xfrm>
            <a:custGeom>
              <a:avLst/>
              <a:gdLst/>
              <a:ahLst/>
              <a:cxnLst/>
              <a:rect l="l" t="t" r="r" b="b"/>
              <a:pathLst>
                <a:path w="2268220" h="21589">
                  <a:moveTo>
                    <a:pt x="0" y="21481"/>
                  </a:moveTo>
                  <a:lnTo>
                    <a:pt x="0" y="0"/>
                  </a:lnTo>
                </a:path>
                <a:path w="2268220" h="21589">
                  <a:moveTo>
                    <a:pt x="566986" y="21481"/>
                  </a:moveTo>
                  <a:lnTo>
                    <a:pt x="566986" y="0"/>
                  </a:lnTo>
                </a:path>
                <a:path w="2268220" h="21589">
                  <a:moveTo>
                    <a:pt x="1133972" y="21481"/>
                  </a:moveTo>
                  <a:lnTo>
                    <a:pt x="1133972" y="0"/>
                  </a:lnTo>
                </a:path>
                <a:path w="2268220" h="21589">
                  <a:moveTo>
                    <a:pt x="1700880" y="21481"/>
                  </a:moveTo>
                  <a:lnTo>
                    <a:pt x="1700880" y="0"/>
                  </a:lnTo>
                </a:path>
                <a:path w="2268220" h="21589">
                  <a:moveTo>
                    <a:pt x="2267866" y="21481"/>
                  </a:moveTo>
                  <a:lnTo>
                    <a:pt x="2267866" y="0"/>
                  </a:lnTo>
                </a:path>
              </a:pathLst>
            </a:custGeom>
            <a:ln w="838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60661" y="2724469"/>
            <a:ext cx="6096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10008" y="2724469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10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43902" y="2724469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30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10888" y="2724469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40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91306" y="2724469"/>
            <a:ext cx="667385" cy="20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65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20</a:t>
            </a:r>
            <a:endParaRPr sz="550">
              <a:latin typeface="Times New Roman"/>
              <a:cs typeface="Times New Roman"/>
            </a:endParaRPr>
          </a:p>
          <a:p>
            <a:pPr algn="ctr">
              <a:lnSpc>
                <a:spcPts val="770"/>
              </a:lnSpc>
            </a:pPr>
            <a:r>
              <a:rPr sz="650" spc="10" dirty="0">
                <a:latin typeface="Times New Roman"/>
                <a:cs typeface="Times New Roman"/>
              </a:rPr>
              <a:t>Education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in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years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3298" y="977079"/>
            <a:ext cx="121285" cy="164973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5" dirty="0">
                <a:latin typeface="Times New Roman"/>
                <a:cs typeface="Times New Roman"/>
              </a:rPr>
              <a:t>Number</a:t>
            </a:r>
            <a:r>
              <a:rPr sz="650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of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books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bought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in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the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past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12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months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9897" y="3034867"/>
            <a:ext cx="3914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Standardized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65" dirty="0">
                <a:latin typeface="Tahoma"/>
                <a:cs typeface="Tahoma"/>
              </a:rPr>
              <a:t>(</a:t>
            </a:r>
            <a:r>
              <a:rPr sz="1100" i="1" spc="-165" dirty="0">
                <a:latin typeface="Arial"/>
                <a:cs typeface="Arial"/>
              </a:rPr>
              <a:t>ϵ</a:t>
            </a:r>
            <a:r>
              <a:rPr sz="1100" spc="-165" dirty="0">
                <a:latin typeface="Tahoma"/>
                <a:cs typeface="Tahoma"/>
              </a:rPr>
              <a:t>ˆ</a:t>
            </a:r>
            <a:r>
              <a:rPr sz="1200" i="1" spc="-247" baseline="-10416" dirty="0">
                <a:latin typeface="Franklin Gothic Medium"/>
                <a:cs typeface="Franklin Gothic Medium"/>
              </a:rPr>
              <a:t>i</a:t>
            </a:r>
            <a:r>
              <a:rPr sz="1200" i="1" spc="-209" baseline="-10416" dirty="0">
                <a:latin typeface="Franklin Gothic Medium"/>
                <a:cs typeface="Franklin Gothic Medium"/>
              </a:rPr>
              <a:t> </a:t>
            </a:r>
            <a:r>
              <a:rPr sz="1200" spc="52" baseline="31250" dirty="0">
                <a:latin typeface="Cambria"/>
                <a:cs typeface="Cambria"/>
              </a:rPr>
              <a:t>′</a:t>
            </a:r>
            <a:r>
              <a:rPr sz="1100" spc="35" dirty="0">
                <a:latin typeface="Tahoma"/>
                <a:cs typeface="Tahoma"/>
              </a:rPr>
              <a:t>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studentized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60" dirty="0">
                <a:latin typeface="Tahoma"/>
                <a:cs typeface="Tahoma"/>
              </a:rPr>
              <a:t>(</a:t>
            </a:r>
            <a:r>
              <a:rPr sz="1100" i="1" spc="-160" dirty="0">
                <a:latin typeface="Arial"/>
                <a:cs typeface="Arial"/>
              </a:rPr>
              <a:t>ϵ</a:t>
            </a:r>
            <a:r>
              <a:rPr sz="1100" spc="-160" dirty="0">
                <a:latin typeface="Tahoma"/>
                <a:cs typeface="Tahoma"/>
              </a:rPr>
              <a:t>ˆ</a:t>
            </a:r>
            <a:r>
              <a:rPr sz="1200" i="1" spc="-240" baseline="-10416" dirty="0">
                <a:latin typeface="Franklin Gothic Medium"/>
                <a:cs typeface="Franklin Gothic Medium"/>
              </a:rPr>
              <a:t>i</a:t>
            </a:r>
            <a:r>
              <a:rPr sz="1200" i="1" spc="-225" baseline="-10416" dirty="0">
                <a:latin typeface="Franklin Gothic Medium"/>
                <a:cs typeface="Franklin Gothic Medium"/>
              </a:rPr>
              <a:t> </a:t>
            </a:r>
            <a:r>
              <a:rPr sz="1200" spc="22" baseline="31250" dirty="0">
                <a:latin typeface="Cambria"/>
                <a:cs typeface="Cambria"/>
              </a:rPr>
              <a:t>∗</a:t>
            </a:r>
            <a:r>
              <a:rPr sz="1100" spc="15" dirty="0">
                <a:latin typeface="Tahoma"/>
                <a:cs typeface="Tahoma"/>
              </a:rPr>
              <a:t>),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because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ϵ</a:t>
            </a:r>
            <a:r>
              <a:rPr sz="1200" i="1" spc="-30" baseline="-10416" dirty="0">
                <a:latin typeface="Franklin Gothic Medium"/>
                <a:cs typeface="Franklin Gothic Medium"/>
              </a:rPr>
              <a:t>i</a:t>
            </a:r>
            <a:r>
              <a:rPr sz="1200" i="1" spc="442" baseline="-10416" dirty="0">
                <a:latin typeface="Franklin Gothic Medium"/>
                <a:cs typeface="Franklin Gothic Medium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9897" y="3206939"/>
            <a:ext cx="2919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scale-dependent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high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leverage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leads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low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ϵ</a:t>
            </a:r>
            <a:r>
              <a:rPr sz="1200" i="1" spc="-30" baseline="-10416" dirty="0">
                <a:latin typeface="Franklin Gothic Medium"/>
                <a:cs typeface="Franklin Gothic Medium"/>
              </a:rPr>
              <a:t>i</a:t>
            </a:r>
            <a:endParaRPr sz="1200" baseline="-10416">
              <a:latin typeface="Franklin Gothic Medium"/>
              <a:cs typeface="Franklin Gothic Medium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Microsoft Sans Serif"/>
                <a:cs typeface="Microsoft Sans Serif"/>
              </a:rPr>
              <a:t>6</a:t>
            </a:r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150" dirty="0">
                <a:latin typeface="Microsoft Sans Serif"/>
                <a:cs typeface="Microsoft Sans Serif"/>
              </a:rPr>
              <a:t>/</a:t>
            </a:r>
            <a:r>
              <a:rPr sz="600" spc="-55" dirty="0">
                <a:latin typeface="Microsoft Sans Serif"/>
                <a:cs typeface="Microsoft Sans Serif"/>
              </a:rPr>
              <a:t> </a:t>
            </a:r>
            <a:r>
              <a:rPr sz="600" spc="-20" dirty="0">
                <a:latin typeface="Microsoft Sans Serif"/>
                <a:cs typeface="Microsoft Sans Serif"/>
              </a:rPr>
              <a:t>18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450215"/>
            <a:chOff x="-34" y="0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0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13" name="object 13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297" y="168015"/>
            <a:ext cx="3947795" cy="77343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700530">
              <a:lnSpc>
                <a:spcPct val="100000"/>
              </a:lnSpc>
              <a:spcBef>
                <a:spcPts val="985"/>
              </a:spcBef>
            </a:pPr>
            <a:r>
              <a:rPr sz="1400" spc="-65" dirty="0">
                <a:latin typeface="Tahoma"/>
                <a:cs typeface="Tahoma"/>
              </a:rPr>
              <a:t>Influence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15"/>
              </a:spcBef>
            </a:pPr>
            <a:r>
              <a:rPr sz="1100" spc="-35" dirty="0">
                <a:latin typeface="Tahoma"/>
                <a:cs typeface="Tahoma"/>
              </a:rPr>
              <a:t>Observation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high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leverage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discrepancy,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unusual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Y.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−→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High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influence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86807" y="1380792"/>
            <a:ext cx="2276475" cy="1384935"/>
            <a:chOff x="1286807" y="1380792"/>
            <a:chExt cx="2276475" cy="1384935"/>
          </a:xfrm>
        </p:grpSpPr>
        <p:sp>
          <p:nvSpPr>
            <p:cNvPr id="26" name="object 26"/>
            <p:cNvSpPr/>
            <p:nvPr/>
          </p:nvSpPr>
          <p:spPr>
            <a:xfrm>
              <a:off x="1291001" y="2313160"/>
              <a:ext cx="2268220" cy="140335"/>
            </a:xfrm>
            <a:custGeom>
              <a:avLst/>
              <a:gdLst/>
              <a:ahLst/>
              <a:cxnLst/>
              <a:rect l="l" t="t" r="r" b="b"/>
              <a:pathLst>
                <a:path w="2268220" h="140335">
                  <a:moveTo>
                    <a:pt x="0" y="139786"/>
                  </a:moveTo>
                  <a:lnTo>
                    <a:pt x="28772" y="137983"/>
                  </a:lnTo>
                  <a:lnTo>
                    <a:pt x="57466" y="136258"/>
                  </a:lnTo>
                  <a:lnTo>
                    <a:pt x="86161" y="134455"/>
                  </a:lnTo>
                  <a:lnTo>
                    <a:pt x="114855" y="132730"/>
                  </a:lnTo>
                  <a:lnTo>
                    <a:pt x="143549" y="130927"/>
                  </a:lnTo>
                  <a:lnTo>
                    <a:pt x="172244" y="129124"/>
                  </a:lnTo>
                  <a:lnTo>
                    <a:pt x="200938" y="127399"/>
                  </a:lnTo>
                  <a:lnTo>
                    <a:pt x="229710" y="125596"/>
                  </a:lnTo>
                  <a:lnTo>
                    <a:pt x="258405" y="123871"/>
                  </a:lnTo>
                  <a:lnTo>
                    <a:pt x="287099" y="122068"/>
                  </a:lnTo>
                  <a:lnTo>
                    <a:pt x="315793" y="120343"/>
                  </a:lnTo>
                  <a:lnTo>
                    <a:pt x="344488" y="118540"/>
                  </a:lnTo>
                  <a:lnTo>
                    <a:pt x="373182" y="116737"/>
                  </a:lnTo>
                  <a:lnTo>
                    <a:pt x="401954" y="115012"/>
                  </a:lnTo>
                  <a:lnTo>
                    <a:pt x="430649" y="113209"/>
                  </a:lnTo>
                  <a:lnTo>
                    <a:pt x="459343" y="111484"/>
                  </a:lnTo>
                  <a:lnTo>
                    <a:pt x="488037" y="109681"/>
                  </a:lnTo>
                  <a:lnTo>
                    <a:pt x="516732" y="107956"/>
                  </a:lnTo>
                  <a:lnTo>
                    <a:pt x="545426" y="106153"/>
                  </a:lnTo>
                  <a:lnTo>
                    <a:pt x="574198" y="104428"/>
                  </a:lnTo>
                  <a:lnTo>
                    <a:pt x="602893" y="102625"/>
                  </a:lnTo>
                  <a:lnTo>
                    <a:pt x="631587" y="100821"/>
                  </a:lnTo>
                  <a:lnTo>
                    <a:pt x="660281" y="99097"/>
                  </a:lnTo>
                  <a:lnTo>
                    <a:pt x="688976" y="97293"/>
                  </a:lnTo>
                  <a:lnTo>
                    <a:pt x="717670" y="95569"/>
                  </a:lnTo>
                  <a:lnTo>
                    <a:pt x="746364" y="93765"/>
                  </a:lnTo>
                  <a:lnTo>
                    <a:pt x="775137" y="92041"/>
                  </a:lnTo>
                  <a:lnTo>
                    <a:pt x="803831" y="90237"/>
                  </a:lnTo>
                  <a:lnTo>
                    <a:pt x="832525" y="88434"/>
                  </a:lnTo>
                  <a:lnTo>
                    <a:pt x="861220" y="86710"/>
                  </a:lnTo>
                  <a:lnTo>
                    <a:pt x="889914" y="84906"/>
                  </a:lnTo>
                  <a:lnTo>
                    <a:pt x="918608" y="83182"/>
                  </a:lnTo>
                  <a:lnTo>
                    <a:pt x="947381" y="81378"/>
                  </a:lnTo>
                  <a:lnTo>
                    <a:pt x="976075" y="79654"/>
                  </a:lnTo>
                  <a:lnTo>
                    <a:pt x="1004769" y="77850"/>
                  </a:lnTo>
                  <a:lnTo>
                    <a:pt x="1033464" y="76126"/>
                  </a:lnTo>
                  <a:lnTo>
                    <a:pt x="1062158" y="74322"/>
                  </a:lnTo>
                  <a:lnTo>
                    <a:pt x="1090852" y="72519"/>
                  </a:lnTo>
                  <a:lnTo>
                    <a:pt x="1119546" y="70794"/>
                  </a:lnTo>
                  <a:lnTo>
                    <a:pt x="1148319" y="68991"/>
                  </a:lnTo>
                  <a:lnTo>
                    <a:pt x="1177013" y="67266"/>
                  </a:lnTo>
                  <a:lnTo>
                    <a:pt x="1205708" y="65463"/>
                  </a:lnTo>
                  <a:lnTo>
                    <a:pt x="1234402" y="63738"/>
                  </a:lnTo>
                  <a:lnTo>
                    <a:pt x="1263096" y="61935"/>
                  </a:lnTo>
                  <a:lnTo>
                    <a:pt x="1291790" y="60132"/>
                  </a:lnTo>
                  <a:lnTo>
                    <a:pt x="1320563" y="58407"/>
                  </a:lnTo>
                  <a:lnTo>
                    <a:pt x="1349257" y="56604"/>
                  </a:lnTo>
                  <a:lnTo>
                    <a:pt x="1377952" y="54879"/>
                  </a:lnTo>
                  <a:lnTo>
                    <a:pt x="1406646" y="53076"/>
                  </a:lnTo>
                  <a:lnTo>
                    <a:pt x="1435340" y="51351"/>
                  </a:lnTo>
                  <a:lnTo>
                    <a:pt x="1464034" y="49548"/>
                  </a:lnTo>
                  <a:lnTo>
                    <a:pt x="1492807" y="47823"/>
                  </a:lnTo>
                  <a:lnTo>
                    <a:pt x="1521501" y="46020"/>
                  </a:lnTo>
                  <a:lnTo>
                    <a:pt x="1550196" y="44217"/>
                  </a:lnTo>
                  <a:lnTo>
                    <a:pt x="1578890" y="42492"/>
                  </a:lnTo>
                  <a:lnTo>
                    <a:pt x="1607584" y="40689"/>
                  </a:lnTo>
                  <a:lnTo>
                    <a:pt x="1636278" y="38964"/>
                  </a:lnTo>
                  <a:lnTo>
                    <a:pt x="1664973" y="37161"/>
                  </a:lnTo>
                  <a:lnTo>
                    <a:pt x="1693745" y="35436"/>
                  </a:lnTo>
                  <a:lnTo>
                    <a:pt x="1722440" y="33633"/>
                  </a:lnTo>
                  <a:lnTo>
                    <a:pt x="1751134" y="31830"/>
                  </a:lnTo>
                  <a:lnTo>
                    <a:pt x="1779828" y="30105"/>
                  </a:lnTo>
                  <a:lnTo>
                    <a:pt x="1808522" y="28302"/>
                  </a:lnTo>
                  <a:lnTo>
                    <a:pt x="1837217" y="26577"/>
                  </a:lnTo>
                  <a:lnTo>
                    <a:pt x="1865989" y="24774"/>
                  </a:lnTo>
                  <a:lnTo>
                    <a:pt x="1894684" y="23049"/>
                  </a:lnTo>
                  <a:lnTo>
                    <a:pt x="1923378" y="21246"/>
                  </a:lnTo>
                  <a:lnTo>
                    <a:pt x="1952072" y="19521"/>
                  </a:lnTo>
                  <a:lnTo>
                    <a:pt x="1980766" y="17718"/>
                  </a:lnTo>
                  <a:lnTo>
                    <a:pt x="2009461" y="15915"/>
                  </a:lnTo>
                  <a:lnTo>
                    <a:pt x="2038155" y="14190"/>
                  </a:lnTo>
                  <a:lnTo>
                    <a:pt x="2066928" y="12387"/>
                  </a:lnTo>
                  <a:lnTo>
                    <a:pt x="2095622" y="10662"/>
                  </a:lnTo>
                  <a:lnTo>
                    <a:pt x="2124316" y="8859"/>
                  </a:lnTo>
                  <a:lnTo>
                    <a:pt x="2153010" y="7134"/>
                  </a:lnTo>
                  <a:lnTo>
                    <a:pt x="2181705" y="5331"/>
                  </a:lnTo>
                  <a:lnTo>
                    <a:pt x="2210399" y="3527"/>
                  </a:lnTo>
                  <a:lnTo>
                    <a:pt x="2239172" y="1803"/>
                  </a:lnTo>
                  <a:lnTo>
                    <a:pt x="2267866" y="0"/>
                  </a:lnTo>
                </a:path>
              </a:pathLst>
            </a:custGeom>
            <a:ln w="83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9774" y="1384986"/>
              <a:ext cx="2239645" cy="1376680"/>
            </a:xfrm>
            <a:custGeom>
              <a:avLst/>
              <a:gdLst/>
              <a:ahLst/>
              <a:cxnLst/>
              <a:rect l="l" t="t" r="r" b="b"/>
              <a:pathLst>
                <a:path w="2239645" h="1376680">
                  <a:moveTo>
                    <a:pt x="0" y="1376227"/>
                  </a:moveTo>
                  <a:lnTo>
                    <a:pt x="28694" y="1358587"/>
                  </a:lnTo>
                  <a:lnTo>
                    <a:pt x="57388" y="1340947"/>
                  </a:lnTo>
                  <a:lnTo>
                    <a:pt x="86082" y="1323307"/>
                  </a:lnTo>
                  <a:lnTo>
                    <a:pt x="114777" y="1305667"/>
                  </a:lnTo>
                  <a:lnTo>
                    <a:pt x="143471" y="1288027"/>
                  </a:lnTo>
                  <a:lnTo>
                    <a:pt x="172165" y="1270309"/>
                  </a:lnTo>
                  <a:lnTo>
                    <a:pt x="200938" y="1252669"/>
                  </a:lnTo>
                  <a:lnTo>
                    <a:pt x="229632" y="1235029"/>
                  </a:lnTo>
                  <a:lnTo>
                    <a:pt x="258326" y="1217389"/>
                  </a:lnTo>
                  <a:lnTo>
                    <a:pt x="287021" y="1199749"/>
                  </a:lnTo>
                  <a:lnTo>
                    <a:pt x="315715" y="1182109"/>
                  </a:lnTo>
                  <a:lnTo>
                    <a:pt x="344409" y="1164469"/>
                  </a:lnTo>
                  <a:lnTo>
                    <a:pt x="373182" y="1146829"/>
                  </a:lnTo>
                  <a:lnTo>
                    <a:pt x="401876" y="1129190"/>
                  </a:lnTo>
                  <a:lnTo>
                    <a:pt x="430570" y="1111550"/>
                  </a:lnTo>
                  <a:lnTo>
                    <a:pt x="459265" y="1093910"/>
                  </a:lnTo>
                  <a:lnTo>
                    <a:pt x="487959" y="1076270"/>
                  </a:lnTo>
                  <a:lnTo>
                    <a:pt x="516653" y="1058630"/>
                  </a:lnTo>
                  <a:lnTo>
                    <a:pt x="545426" y="1040990"/>
                  </a:lnTo>
                  <a:lnTo>
                    <a:pt x="574120" y="1023350"/>
                  </a:lnTo>
                  <a:lnTo>
                    <a:pt x="602814" y="1005710"/>
                  </a:lnTo>
                  <a:lnTo>
                    <a:pt x="631509" y="988070"/>
                  </a:lnTo>
                  <a:lnTo>
                    <a:pt x="660203" y="970430"/>
                  </a:lnTo>
                  <a:lnTo>
                    <a:pt x="688897" y="952790"/>
                  </a:lnTo>
                  <a:lnTo>
                    <a:pt x="717591" y="935150"/>
                  </a:lnTo>
                  <a:lnTo>
                    <a:pt x="746364" y="917432"/>
                  </a:lnTo>
                  <a:lnTo>
                    <a:pt x="775058" y="899792"/>
                  </a:lnTo>
                  <a:lnTo>
                    <a:pt x="803753" y="882152"/>
                  </a:lnTo>
                  <a:lnTo>
                    <a:pt x="832447" y="864512"/>
                  </a:lnTo>
                  <a:lnTo>
                    <a:pt x="861141" y="846872"/>
                  </a:lnTo>
                  <a:lnTo>
                    <a:pt x="889835" y="829232"/>
                  </a:lnTo>
                  <a:lnTo>
                    <a:pt x="918608" y="811593"/>
                  </a:lnTo>
                  <a:lnTo>
                    <a:pt x="947302" y="793953"/>
                  </a:lnTo>
                  <a:lnTo>
                    <a:pt x="975997" y="776313"/>
                  </a:lnTo>
                  <a:lnTo>
                    <a:pt x="1004691" y="758673"/>
                  </a:lnTo>
                  <a:lnTo>
                    <a:pt x="1033385" y="741033"/>
                  </a:lnTo>
                  <a:lnTo>
                    <a:pt x="1062079" y="723393"/>
                  </a:lnTo>
                  <a:lnTo>
                    <a:pt x="1090774" y="705753"/>
                  </a:lnTo>
                  <a:lnTo>
                    <a:pt x="1119546" y="688113"/>
                  </a:lnTo>
                  <a:lnTo>
                    <a:pt x="1148241" y="670473"/>
                  </a:lnTo>
                  <a:lnTo>
                    <a:pt x="1176935" y="652833"/>
                  </a:lnTo>
                  <a:lnTo>
                    <a:pt x="1205629" y="635193"/>
                  </a:lnTo>
                  <a:lnTo>
                    <a:pt x="1234323" y="617553"/>
                  </a:lnTo>
                  <a:lnTo>
                    <a:pt x="1263018" y="599914"/>
                  </a:lnTo>
                  <a:lnTo>
                    <a:pt x="1291790" y="582274"/>
                  </a:lnTo>
                  <a:lnTo>
                    <a:pt x="1320485" y="564555"/>
                  </a:lnTo>
                  <a:lnTo>
                    <a:pt x="1349179" y="546915"/>
                  </a:lnTo>
                  <a:lnTo>
                    <a:pt x="1377873" y="529275"/>
                  </a:lnTo>
                  <a:lnTo>
                    <a:pt x="1406567" y="511636"/>
                  </a:lnTo>
                  <a:lnTo>
                    <a:pt x="1435262" y="493996"/>
                  </a:lnTo>
                  <a:lnTo>
                    <a:pt x="1464034" y="476356"/>
                  </a:lnTo>
                  <a:lnTo>
                    <a:pt x="1492729" y="458716"/>
                  </a:lnTo>
                  <a:lnTo>
                    <a:pt x="1521423" y="441076"/>
                  </a:lnTo>
                  <a:lnTo>
                    <a:pt x="1550117" y="423436"/>
                  </a:lnTo>
                  <a:lnTo>
                    <a:pt x="1578811" y="405796"/>
                  </a:lnTo>
                  <a:lnTo>
                    <a:pt x="1607506" y="388156"/>
                  </a:lnTo>
                  <a:lnTo>
                    <a:pt x="1636200" y="370516"/>
                  </a:lnTo>
                  <a:lnTo>
                    <a:pt x="1664973" y="352876"/>
                  </a:lnTo>
                  <a:lnTo>
                    <a:pt x="1693667" y="335236"/>
                  </a:lnTo>
                  <a:lnTo>
                    <a:pt x="1722361" y="317596"/>
                  </a:lnTo>
                  <a:lnTo>
                    <a:pt x="1751055" y="299957"/>
                  </a:lnTo>
                  <a:lnTo>
                    <a:pt x="1779750" y="282317"/>
                  </a:lnTo>
                  <a:lnTo>
                    <a:pt x="1808444" y="264677"/>
                  </a:lnTo>
                  <a:lnTo>
                    <a:pt x="1837217" y="247037"/>
                  </a:lnTo>
                  <a:lnTo>
                    <a:pt x="1865911" y="229397"/>
                  </a:lnTo>
                  <a:lnTo>
                    <a:pt x="1894605" y="211757"/>
                  </a:lnTo>
                  <a:lnTo>
                    <a:pt x="1923299" y="194039"/>
                  </a:lnTo>
                  <a:lnTo>
                    <a:pt x="1951994" y="176399"/>
                  </a:lnTo>
                  <a:lnTo>
                    <a:pt x="1980688" y="158759"/>
                  </a:lnTo>
                  <a:lnTo>
                    <a:pt x="2009382" y="141119"/>
                  </a:lnTo>
                  <a:lnTo>
                    <a:pt x="2038155" y="123479"/>
                  </a:lnTo>
                  <a:lnTo>
                    <a:pt x="2066849" y="105839"/>
                  </a:lnTo>
                  <a:lnTo>
                    <a:pt x="2095543" y="88199"/>
                  </a:lnTo>
                  <a:lnTo>
                    <a:pt x="2124238" y="70559"/>
                  </a:lnTo>
                  <a:lnTo>
                    <a:pt x="2152932" y="52919"/>
                  </a:lnTo>
                  <a:lnTo>
                    <a:pt x="2181626" y="35279"/>
                  </a:lnTo>
                  <a:lnTo>
                    <a:pt x="2210399" y="17639"/>
                  </a:lnTo>
                  <a:lnTo>
                    <a:pt x="2239093" y="0"/>
                  </a:lnTo>
                </a:path>
              </a:pathLst>
            </a:custGeom>
            <a:ln w="8388">
              <a:solidFill>
                <a:srgbClr val="FFA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6301" y="2202307"/>
              <a:ext cx="568960" cy="381635"/>
            </a:xfrm>
            <a:custGeom>
              <a:avLst/>
              <a:gdLst/>
              <a:ahLst/>
              <a:cxnLst/>
              <a:rect l="l" t="t" r="r" b="b"/>
              <a:pathLst>
                <a:path w="568960" h="381635">
                  <a:moveTo>
                    <a:pt x="38963" y="361505"/>
                  </a:moveTo>
                  <a:lnTo>
                    <a:pt x="37426" y="353923"/>
                  </a:lnTo>
                  <a:lnTo>
                    <a:pt x="33235" y="347713"/>
                  </a:lnTo>
                  <a:lnTo>
                    <a:pt x="27025" y="343522"/>
                  </a:lnTo>
                  <a:lnTo>
                    <a:pt x="19443" y="341985"/>
                  </a:lnTo>
                  <a:lnTo>
                    <a:pt x="11912" y="343522"/>
                  </a:lnTo>
                  <a:lnTo>
                    <a:pt x="5727" y="347713"/>
                  </a:lnTo>
                  <a:lnTo>
                    <a:pt x="1536" y="353923"/>
                  </a:lnTo>
                  <a:lnTo>
                    <a:pt x="0" y="361505"/>
                  </a:lnTo>
                  <a:lnTo>
                    <a:pt x="1536" y="369087"/>
                  </a:lnTo>
                  <a:lnTo>
                    <a:pt x="5727" y="375297"/>
                  </a:lnTo>
                  <a:lnTo>
                    <a:pt x="11912" y="379488"/>
                  </a:lnTo>
                  <a:lnTo>
                    <a:pt x="19443" y="381025"/>
                  </a:lnTo>
                  <a:lnTo>
                    <a:pt x="27025" y="379488"/>
                  </a:lnTo>
                  <a:lnTo>
                    <a:pt x="33235" y="375297"/>
                  </a:lnTo>
                  <a:lnTo>
                    <a:pt x="37426" y="369087"/>
                  </a:lnTo>
                  <a:lnTo>
                    <a:pt x="38963" y="361505"/>
                  </a:lnTo>
                  <a:close/>
                </a:path>
                <a:path w="568960" h="381635">
                  <a:moveTo>
                    <a:pt x="78714" y="325361"/>
                  </a:moveTo>
                  <a:lnTo>
                    <a:pt x="77177" y="317779"/>
                  </a:lnTo>
                  <a:lnTo>
                    <a:pt x="72986" y="311569"/>
                  </a:lnTo>
                  <a:lnTo>
                    <a:pt x="66776" y="307378"/>
                  </a:lnTo>
                  <a:lnTo>
                    <a:pt x="59194" y="305841"/>
                  </a:lnTo>
                  <a:lnTo>
                    <a:pt x="51612" y="307378"/>
                  </a:lnTo>
                  <a:lnTo>
                    <a:pt x="45402" y="311569"/>
                  </a:lnTo>
                  <a:lnTo>
                    <a:pt x="41211" y="317779"/>
                  </a:lnTo>
                  <a:lnTo>
                    <a:pt x="39674" y="325361"/>
                  </a:lnTo>
                  <a:lnTo>
                    <a:pt x="41211" y="332943"/>
                  </a:lnTo>
                  <a:lnTo>
                    <a:pt x="45402" y="339153"/>
                  </a:lnTo>
                  <a:lnTo>
                    <a:pt x="51612" y="343344"/>
                  </a:lnTo>
                  <a:lnTo>
                    <a:pt x="59194" y="344881"/>
                  </a:lnTo>
                  <a:lnTo>
                    <a:pt x="66776" y="343344"/>
                  </a:lnTo>
                  <a:lnTo>
                    <a:pt x="72986" y="339153"/>
                  </a:lnTo>
                  <a:lnTo>
                    <a:pt x="77177" y="332943"/>
                  </a:lnTo>
                  <a:lnTo>
                    <a:pt x="78714" y="325361"/>
                  </a:lnTo>
                  <a:close/>
                </a:path>
                <a:path w="568960" h="381635">
                  <a:moveTo>
                    <a:pt x="190360" y="208153"/>
                  </a:moveTo>
                  <a:lnTo>
                    <a:pt x="188810" y="200571"/>
                  </a:lnTo>
                  <a:lnTo>
                    <a:pt x="184619" y="194360"/>
                  </a:lnTo>
                  <a:lnTo>
                    <a:pt x="178409" y="190169"/>
                  </a:lnTo>
                  <a:lnTo>
                    <a:pt x="170840" y="188633"/>
                  </a:lnTo>
                  <a:lnTo>
                    <a:pt x="163258" y="190169"/>
                  </a:lnTo>
                  <a:lnTo>
                    <a:pt x="157048" y="194360"/>
                  </a:lnTo>
                  <a:lnTo>
                    <a:pt x="152857" y="200571"/>
                  </a:lnTo>
                  <a:lnTo>
                    <a:pt x="151307" y="208153"/>
                  </a:lnTo>
                  <a:lnTo>
                    <a:pt x="152857" y="215734"/>
                  </a:lnTo>
                  <a:lnTo>
                    <a:pt x="157048" y="221945"/>
                  </a:lnTo>
                  <a:lnTo>
                    <a:pt x="163258" y="226136"/>
                  </a:lnTo>
                  <a:lnTo>
                    <a:pt x="170840" y="227672"/>
                  </a:lnTo>
                  <a:lnTo>
                    <a:pt x="178409" y="226136"/>
                  </a:lnTo>
                  <a:lnTo>
                    <a:pt x="184619" y="221945"/>
                  </a:lnTo>
                  <a:lnTo>
                    <a:pt x="188810" y="215734"/>
                  </a:lnTo>
                  <a:lnTo>
                    <a:pt x="190360" y="208153"/>
                  </a:lnTo>
                  <a:close/>
                </a:path>
                <a:path w="568960" h="381635">
                  <a:moveTo>
                    <a:pt x="217563" y="288518"/>
                  </a:moveTo>
                  <a:lnTo>
                    <a:pt x="216027" y="280936"/>
                  </a:lnTo>
                  <a:lnTo>
                    <a:pt x="211823" y="274726"/>
                  </a:lnTo>
                  <a:lnTo>
                    <a:pt x="205625" y="270535"/>
                  </a:lnTo>
                  <a:lnTo>
                    <a:pt x="198043" y="268986"/>
                  </a:lnTo>
                  <a:lnTo>
                    <a:pt x="190500" y="270535"/>
                  </a:lnTo>
                  <a:lnTo>
                    <a:pt x="184315" y="274726"/>
                  </a:lnTo>
                  <a:lnTo>
                    <a:pt x="180136" y="280936"/>
                  </a:lnTo>
                  <a:lnTo>
                    <a:pt x="178600" y="288518"/>
                  </a:lnTo>
                  <a:lnTo>
                    <a:pt x="180136" y="296100"/>
                  </a:lnTo>
                  <a:lnTo>
                    <a:pt x="184315" y="302298"/>
                  </a:lnTo>
                  <a:lnTo>
                    <a:pt x="190500" y="306489"/>
                  </a:lnTo>
                  <a:lnTo>
                    <a:pt x="198043" y="308038"/>
                  </a:lnTo>
                  <a:lnTo>
                    <a:pt x="205625" y="306489"/>
                  </a:lnTo>
                  <a:lnTo>
                    <a:pt x="211823" y="302298"/>
                  </a:lnTo>
                  <a:lnTo>
                    <a:pt x="216027" y="296100"/>
                  </a:lnTo>
                  <a:lnTo>
                    <a:pt x="217563" y="288518"/>
                  </a:lnTo>
                  <a:close/>
                </a:path>
                <a:path w="568960" h="381635">
                  <a:moveTo>
                    <a:pt x="253860" y="125285"/>
                  </a:moveTo>
                  <a:lnTo>
                    <a:pt x="252323" y="117754"/>
                  </a:lnTo>
                  <a:lnTo>
                    <a:pt x="248132" y="111569"/>
                  </a:lnTo>
                  <a:lnTo>
                    <a:pt x="241922" y="107378"/>
                  </a:lnTo>
                  <a:lnTo>
                    <a:pt x="234340" y="105841"/>
                  </a:lnTo>
                  <a:lnTo>
                    <a:pt x="226758" y="107378"/>
                  </a:lnTo>
                  <a:lnTo>
                    <a:pt x="220548" y="111569"/>
                  </a:lnTo>
                  <a:lnTo>
                    <a:pt x="216357" y="117754"/>
                  </a:lnTo>
                  <a:lnTo>
                    <a:pt x="214820" y="125285"/>
                  </a:lnTo>
                  <a:lnTo>
                    <a:pt x="216357" y="132867"/>
                  </a:lnTo>
                  <a:lnTo>
                    <a:pt x="220548" y="139077"/>
                  </a:lnTo>
                  <a:lnTo>
                    <a:pt x="226758" y="143268"/>
                  </a:lnTo>
                  <a:lnTo>
                    <a:pt x="234340" y="144805"/>
                  </a:lnTo>
                  <a:lnTo>
                    <a:pt x="241922" y="143268"/>
                  </a:lnTo>
                  <a:lnTo>
                    <a:pt x="248132" y="139077"/>
                  </a:lnTo>
                  <a:lnTo>
                    <a:pt x="252323" y="132867"/>
                  </a:lnTo>
                  <a:lnTo>
                    <a:pt x="253860" y="125285"/>
                  </a:lnTo>
                  <a:close/>
                </a:path>
                <a:path w="568960" h="381635">
                  <a:moveTo>
                    <a:pt x="262407" y="188950"/>
                  </a:moveTo>
                  <a:lnTo>
                    <a:pt x="260870" y="181368"/>
                  </a:lnTo>
                  <a:lnTo>
                    <a:pt x="256667" y="175158"/>
                  </a:lnTo>
                  <a:lnTo>
                    <a:pt x="250469" y="170967"/>
                  </a:lnTo>
                  <a:lnTo>
                    <a:pt x="242887" y="169418"/>
                  </a:lnTo>
                  <a:lnTo>
                    <a:pt x="235305" y="170967"/>
                  </a:lnTo>
                  <a:lnTo>
                    <a:pt x="229095" y="175158"/>
                  </a:lnTo>
                  <a:lnTo>
                    <a:pt x="224904" y="181368"/>
                  </a:lnTo>
                  <a:lnTo>
                    <a:pt x="223367" y="188950"/>
                  </a:lnTo>
                  <a:lnTo>
                    <a:pt x="224904" y="196532"/>
                  </a:lnTo>
                  <a:lnTo>
                    <a:pt x="229095" y="202730"/>
                  </a:lnTo>
                  <a:lnTo>
                    <a:pt x="235305" y="206921"/>
                  </a:lnTo>
                  <a:lnTo>
                    <a:pt x="242887" y="208470"/>
                  </a:lnTo>
                  <a:lnTo>
                    <a:pt x="250469" y="206921"/>
                  </a:lnTo>
                  <a:lnTo>
                    <a:pt x="256667" y="202730"/>
                  </a:lnTo>
                  <a:lnTo>
                    <a:pt x="260870" y="196532"/>
                  </a:lnTo>
                  <a:lnTo>
                    <a:pt x="262407" y="188950"/>
                  </a:lnTo>
                  <a:close/>
                </a:path>
                <a:path w="568960" h="381635">
                  <a:moveTo>
                    <a:pt x="351383" y="273304"/>
                  </a:moveTo>
                  <a:lnTo>
                    <a:pt x="349846" y="265722"/>
                  </a:lnTo>
                  <a:lnTo>
                    <a:pt x="345655" y="259511"/>
                  </a:lnTo>
                  <a:lnTo>
                    <a:pt x="339445" y="255320"/>
                  </a:lnTo>
                  <a:lnTo>
                    <a:pt x="331863" y="253784"/>
                  </a:lnTo>
                  <a:lnTo>
                    <a:pt x="324281" y="255320"/>
                  </a:lnTo>
                  <a:lnTo>
                    <a:pt x="318084" y="259511"/>
                  </a:lnTo>
                  <a:lnTo>
                    <a:pt x="313880" y="265722"/>
                  </a:lnTo>
                  <a:lnTo>
                    <a:pt x="312343" y="273304"/>
                  </a:lnTo>
                  <a:lnTo>
                    <a:pt x="313880" y="280885"/>
                  </a:lnTo>
                  <a:lnTo>
                    <a:pt x="318084" y="287096"/>
                  </a:lnTo>
                  <a:lnTo>
                    <a:pt x="324281" y="291287"/>
                  </a:lnTo>
                  <a:lnTo>
                    <a:pt x="331863" y="292823"/>
                  </a:lnTo>
                  <a:lnTo>
                    <a:pt x="339445" y="291287"/>
                  </a:lnTo>
                  <a:lnTo>
                    <a:pt x="345655" y="287096"/>
                  </a:lnTo>
                  <a:lnTo>
                    <a:pt x="349846" y="280885"/>
                  </a:lnTo>
                  <a:lnTo>
                    <a:pt x="351383" y="273304"/>
                  </a:lnTo>
                  <a:close/>
                </a:path>
                <a:path w="568960" h="381635">
                  <a:moveTo>
                    <a:pt x="501053" y="19519"/>
                  </a:moveTo>
                  <a:lnTo>
                    <a:pt x="499516" y="11938"/>
                  </a:lnTo>
                  <a:lnTo>
                    <a:pt x="495325" y="5740"/>
                  </a:lnTo>
                  <a:lnTo>
                    <a:pt x="489115" y="1536"/>
                  </a:lnTo>
                  <a:lnTo>
                    <a:pt x="481533" y="0"/>
                  </a:lnTo>
                  <a:lnTo>
                    <a:pt x="473951" y="1536"/>
                  </a:lnTo>
                  <a:lnTo>
                    <a:pt x="467741" y="5740"/>
                  </a:lnTo>
                  <a:lnTo>
                    <a:pt x="463550" y="11938"/>
                  </a:lnTo>
                  <a:lnTo>
                    <a:pt x="462013" y="19519"/>
                  </a:lnTo>
                  <a:lnTo>
                    <a:pt x="463550" y="27101"/>
                  </a:lnTo>
                  <a:lnTo>
                    <a:pt x="467741" y="33312"/>
                  </a:lnTo>
                  <a:lnTo>
                    <a:pt x="473951" y="37503"/>
                  </a:lnTo>
                  <a:lnTo>
                    <a:pt x="481533" y="39039"/>
                  </a:lnTo>
                  <a:lnTo>
                    <a:pt x="489115" y="37503"/>
                  </a:lnTo>
                  <a:lnTo>
                    <a:pt x="495325" y="33312"/>
                  </a:lnTo>
                  <a:lnTo>
                    <a:pt x="499516" y="27101"/>
                  </a:lnTo>
                  <a:lnTo>
                    <a:pt x="501053" y="19519"/>
                  </a:lnTo>
                  <a:close/>
                </a:path>
                <a:path w="568960" h="381635">
                  <a:moveTo>
                    <a:pt x="568553" y="27203"/>
                  </a:moveTo>
                  <a:lnTo>
                    <a:pt x="567016" y="19621"/>
                  </a:lnTo>
                  <a:lnTo>
                    <a:pt x="562825" y="13423"/>
                  </a:lnTo>
                  <a:lnTo>
                    <a:pt x="556615" y="9220"/>
                  </a:lnTo>
                  <a:lnTo>
                    <a:pt x="549033" y="7683"/>
                  </a:lnTo>
                  <a:lnTo>
                    <a:pt x="541451" y="9220"/>
                  </a:lnTo>
                  <a:lnTo>
                    <a:pt x="535241" y="13423"/>
                  </a:lnTo>
                  <a:lnTo>
                    <a:pt x="531050" y="19621"/>
                  </a:lnTo>
                  <a:lnTo>
                    <a:pt x="529513" y="27203"/>
                  </a:lnTo>
                  <a:lnTo>
                    <a:pt x="531050" y="34785"/>
                  </a:lnTo>
                  <a:lnTo>
                    <a:pt x="535241" y="40995"/>
                  </a:lnTo>
                  <a:lnTo>
                    <a:pt x="541451" y="45186"/>
                  </a:lnTo>
                  <a:lnTo>
                    <a:pt x="549033" y="46723"/>
                  </a:lnTo>
                  <a:lnTo>
                    <a:pt x="556615" y="45186"/>
                  </a:lnTo>
                  <a:lnTo>
                    <a:pt x="562825" y="40995"/>
                  </a:lnTo>
                  <a:lnTo>
                    <a:pt x="567016" y="34785"/>
                  </a:lnTo>
                  <a:lnTo>
                    <a:pt x="568553" y="27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9111" y="2415393"/>
              <a:ext cx="52705" cy="45720"/>
            </a:xfrm>
            <a:custGeom>
              <a:avLst/>
              <a:gdLst/>
              <a:ahLst/>
              <a:cxnLst/>
              <a:rect l="l" t="t" r="r" b="b"/>
              <a:pathLst>
                <a:path w="52704" h="45719">
                  <a:moveTo>
                    <a:pt x="26263" y="45471"/>
                  </a:moveTo>
                  <a:lnTo>
                    <a:pt x="52527" y="0"/>
                  </a:lnTo>
                  <a:lnTo>
                    <a:pt x="0" y="0"/>
                  </a:lnTo>
                  <a:lnTo>
                    <a:pt x="26263" y="45471"/>
                  </a:lnTo>
                  <a:close/>
                </a:path>
              </a:pathLst>
            </a:custGeom>
            <a:ln w="5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156154" y="1054430"/>
            <a:ext cx="2516505" cy="1816100"/>
            <a:chOff x="1156154" y="1054430"/>
            <a:chExt cx="2516505" cy="1816100"/>
          </a:xfrm>
        </p:grpSpPr>
        <p:sp>
          <p:nvSpPr>
            <p:cNvPr id="31" name="object 31"/>
            <p:cNvSpPr/>
            <p:nvPr/>
          </p:nvSpPr>
          <p:spPr>
            <a:xfrm>
              <a:off x="1173441" y="1054430"/>
              <a:ext cx="8890" cy="1795145"/>
            </a:xfrm>
            <a:custGeom>
              <a:avLst/>
              <a:gdLst/>
              <a:ahLst/>
              <a:cxnLst/>
              <a:rect l="l" t="t" r="r" b="b"/>
              <a:pathLst>
                <a:path w="8890" h="1795145">
                  <a:moveTo>
                    <a:pt x="0" y="1794591"/>
                  </a:moveTo>
                  <a:lnTo>
                    <a:pt x="8388" y="1794591"/>
                  </a:lnTo>
                  <a:lnTo>
                    <a:pt x="8388" y="0"/>
                  </a:lnTo>
                  <a:lnTo>
                    <a:pt x="0" y="0"/>
                  </a:lnTo>
                  <a:lnTo>
                    <a:pt x="0" y="1794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6154" y="1091458"/>
              <a:ext cx="21590" cy="1673860"/>
            </a:xfrm>
            <a:custGeom>
              <a:avLst/>
              <a:gdLst/>
              <a:ahLst/>
              <a:cxnLst/>
              <a:rect l="l" t="t" r="r" b="b"/>
              <a:pathLst>
                <a:path w="21590" h="1673860">
                  <a:moveTo>
                    <a:pt x="0" y="1673832"/>
                  </a:moveTo>
                  <a:lnTo>
                    <a:pt x="21481" y="1673832"/>
                  </a:lnTo>
                </a:path>
                <a:path w="21590" h="1673860">
                  <a:moveTo>
                    <a:pt x="0" y="1255413"/>
                  </a:moveTo>
                  <a:lnTo>
                    <a:pt x="21481" y="1255413"/>
                  </a:lnTo>
                </a:path>
                <a:path w="21590" h="1673860">
                  <a:moveTo>
                    <a:pt x="0" y="836916"/>
                  </a:moveTo>
                  <a:lnTo>
                    <a:pt x="21481" y="836916"/>
                  </a:lnTo>
                </a:path>
                <a:path w="21590" h="1673860">
                  <a:moveTo>
                    <a:pt x="0" y="418497"/>
                  </a:moveTo>
                  <a:lnTo>
                    <a:pt x="21481" y="418497"/>
                  </a:lnTo>
                </a:path>
                <a:path w="21590" h="1673860">
                  <a:moveTo>
                    <a:pt x="0" y="0"/>
                  </a:moveTo>
                  <a:lnTo>
                    <a:pt x="21481" y="0"/>
                  </a:lnTo>
                </a:path>
              </a:pathLst>
            </a:custGeom>
            <a:ln w="838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77635" y="2849021"/>
              <a:ext cx="2494915" cy="0"/>
            </a:xfrm>
            <a:custGeom>
              <a:avLst/>
              <a:gdLst/>
              <a:ahLst/>
              <a:cxnLst/>
              <a:rect l="l" t="t" r="r" b="b"/>
              <a:pathLst>
                <a:path w="2494915">
                  <a:moveTo>
                    <a:pt x="0" y="0"/>
                  </a:moveTo>
                  <a:lnTo>
                    <a:pt x="2494598" y="0"/>
                  </a:lnTo>
                </a:path>
              </a:pathLst>
            </a:custGeom>
            <a:ln w="8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91001" y="2849021"/>
              <a:ext cx="2268220" cy="21590"/>
            </a:xfrm>
            <a:custGeom>
              <a:avLst/>
              <a:gdLst/>
              <a:ahLst/>
              <a:cxnLst/>
              <a:rect l="l" t="t" r="r" b="b"/>
              <a:pathLst>
                <a:path w="2268220" h="21589">
                  <a:moveTo>
                    <a:pt x="0" y="21481"/>
                  </a:moveTo>
                  <a:lnTo>
                    <a:pt x="0" y="0"/>
                  </a:lnTo>
                </a:path>
                <a:path w="2268220" h="21589">
                  <a:moveTo>
                    <a:pt x="566986" y="21481"/>
                  </a:moveTo>
                  <a:lnTo>
                    <a:pt x="566986" y="0"/>
                  </a:lnTo>
                </a:path>
                <a:path w="2268220" h="21589">
                  <a:moveTo>
                    <a:pt x="1133972" y="21481"/>
                  </a:moveTo>
                  <a:lnTo>
                    <a:pt x="1133972" y="0"/>
                  </a:lnTo>
                </a:path>
                <a:path w="2268220" h="21589">
                  <a:moveTo>
                    <a:pt x="1700880" y="21481"/>
                  </a:moveTo>
                  <a:lnTo>
                    <a:pt x="1700880" y="0"/>
                  </a:lnTo>
                </a:path>
                <a:path w="2268220" h="21589">
                  <a:moveTo>
                    <a:pt x="2267866" y="21481"/>
                  </a:moveTo>
                  <a:lnTo>
                    <a:pt x="2267866" y="0"/>
                  </a:lnTo>
                </a:path>
              </a:pathLst>
            </a:custGeom>
            <a:ln w="838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91005" y="2705394"/>
            <a:ext cx="6096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7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055725" y="2286975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25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5725" y="1868478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50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5725" y="1450059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75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0445" y="1031562"/>
            <a:ext cx="131445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100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60661" y="2851139"/>
            <a:ext cx="6096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10008" y="2851139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10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43902" y="2851139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30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10888" y="2851139"/>
            <a:ext cx="9652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40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91306" y="2851139"/>
            <a:ext cx="667385" cy="20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650"/>
              </a:lnSpc>
              <a:spcBef>
                <a:spcPts val="105"/>
              </a:spcBef>
            </a:pPr>
            <a:r>
              <a:rPr sz="550" dirty="0">
                <a:solidFill>
                  <a:srgbClr val="4D4D4D"/>
                </a:solidFill>
                <a:latin typeface="Times New Roman"/>
                <a:cs typeface="Times New Roman"/>
              </a:rPr>
              <a:t>20</a:t>
            </a:r>
            <a:endParaRPr sz="550">
              <a:latin typeface="Times New Roman"/>
              <a:cs typeface="Times New Roman"/>
            </a:endParaRPr>
          </a:p>
          <a:p>
            <a:pPr algn="ctr">
              <a:lnSpc>
                <a:spcPts val="770"/>
              </a:lnSpc>
            </a:pPr>
            <a:r>
              <a:rPr sz="650" spc="10" dirty="0">
                <a:latin typeface="Times New Roman"/>
                <a:cs typeface="Times New Roman"/>
              </a:rPr>
              <a:t>Education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in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years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3298" y="1103749"/>
            <a:ext cx="121285" cy="164973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50" spc="15" dirty="0">
                <a:latin typeface="Times New Roman"/>
                <a:cs typeface="Times New Roman"/>
              </a:rPr>
              <a:t>Number</a:t>
            </a:r>
            <a:r>
              <a:rPr sz="650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of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books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bought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in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the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past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12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months</a:t>
            </a:r>
            <a:endParaRPr sz="6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450215"/>
            <a:chOff x="-34" y="0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0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13" name="object 13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8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5297" y="276501"/>
            <a:ext cx="4039235" cy="26794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35"/>
              </a:spcBef>
            </a:pPr>
            <a:endParaRPr lang="en-US" sz="1400" spc="-65" dirty="0">
              <a:latin typeface="Tahoma"/>
              <a:cs typeface="Tahoma"/>
            </a:endParaRPr>
          </a:p>
          <a:p>
            <a:pPr marL="18415" algn="ctr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latin typeface="Tahoma"/>
                <a:cs typeface="Tahoma"/>
              </a:rPr>
              <a:t>Influence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25" dirty="0">
                <a:latin typeface="Tahoma"/>
                <a:cs typeface="Tahoma"/>
              </a:rPr>
              <a:t>Validate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endParaRPr sz="1100" dirty="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290195" algn="l"/>
              </a:tabLst>
            </a:pPr>
            <a:r>
              <a:rPr sz="1100" spc="-15" dirty="0">
                <a:latin typeface="Tahoma"/>
                <a:cs typeface="Tahoma"/>
              </a:rPr>
              <a:t>Cook’s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Distance,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Arial"/>
                <a:cs typeface="Arial"/>
              </a:rPr>
              <a:t>i</a:t>
            </a:r>
            <a:r>
              <a:rPr sz="1100" i="1" spc="15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included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included</a:t>
            </a:r>
            <a:endParaRPr sz="1100" dirty="0">
              <a:latin typeface="Tahoma"/>
              <a:cs typeface="Tahoma"/>
            </a:endParaRPr>
          </a:p>
          <a:p>
            <a:pPr marL="289560" marR="237490" indent="-177165">
              <a:lnSpc>
                <a:spcPct val="102600"/>
              </a:lnSpc>
              <a:spcBef>
                <a:spcPts val="300"/>
              </a:spcBef>
              <a:buAutoNum type="arabicPeriod" startAt="2"/>
              <a:tabLst>
                <a:tab pos="290195" algn="l"/>
              </a:tabLst>
            </a:pPr>
            <a:r>
              <a:rPr sz="1100" spc="-40" dirty="0">
                <a:latin typeface="Tahoma"/>
                <a:cs typeface="Tahoma"/>
              </a:rPr>
              <a:t>Difference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betas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(DFBeta),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coefficients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Arial"/>
                <a:cs typeface="Arial"/>
              </a:rPr>
              <a:t>i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included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included</a:t>
            </a:r>
            <a:endParaRPr sz="1100" dirty="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0"/>
              </a:spcBef>
              <a:buAutoNum type="arabicPeriod" startAt="2"/>
              <a:tabLst>
                <a:tab pos="290195" algn="l"/>
              </a:tabLst>
            </a:pPr>
            <a:r>
              <a:rPr sz="1100" spc="-55" dirty="0">
                <a:latin typeface="Tahoma"/>
                <a:cs typeface="Tahoma"/>
              </a:rPr>
              <a:t>Leverage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versus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spc="-55" dirty="0">
                <a:latin typeface="Tahoma"/>
                <a:cs typeface="Tahoma"/>
              </a:rPr>
              <a:t>Remedies</a:t>
            </a:r>
            <a:endParaRPr sz="1100" dirty="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90195" algn="l"/>
              </a:tabLst>
            </a:pPr>
            <a:r>
              <a:rPr sz="1100" spc="-35" dirty="0">
                <a:latin typeface="Tahoma"/>
                <a:cs typeface="Tahoma"/>
              </a:rPr>
              <a:t>Check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coding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errors</a:t>
            </a:r>
            <a:endParaRPr sz="1100" dirty="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90195" algn="l"/>
              </a:tabLst>
            </a:pPr>
            <a:r>
              <a:rPr sz="1100" spc="-5" dirty="0">
                <a:latin typeface="Tahoma"/>
                <a:cs typeface="Tahoma"/>
              </a:rPr>
              <a:t>Think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carefully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omitted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Outliers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67" y="140143"/>
            <a:ext cx="494665" cy="41275"/>
            <a:chOff x="4043867" y="140143"/>
            <a:chExt cx="494665" cy="41275"/>
          </a:xfrm>
        </p:grpSpPr>
        <p:sp>
          <p:nvSpPr>
            <p:cNvPr id="4" name="object 4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463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68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1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76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79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40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87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92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9597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1048" y="25252"/>
            <a:ext cx="4495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Microsoft Sans Serif"/>
                <a:cs typeface="Microsoft Sans Serif"/>
                <a:hlinkClick r:id="rId3" action="ppaction://hlinksldjump"/>
              </a:rPr>
              <a:t>Assumptions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9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47151" y="276501"/>
            <a:ext cx="131381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3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latin typeface="Tahoma"/>
                <a:cs typeface="Tahoma"/>
              </a:rPr>
              <a:t>OLS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assumptions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297" y="1556904"/>
            <a:ext cx="2734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latin typeface="Arial"/>
                <a:cs typeface="Arial"/>
              </a:rPr>
              <a:t>What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are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assumptions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of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linear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regression?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792</Words>
  <Application>Microsoft Office PowerPoint</Application>
  <PresentationFormat>Custom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Franklin Gothic Medium</vt:lpstr>
      <vt:lpstr>Lucida Sans Unicode</vt:lpstr>
      <vt:lpstr>Microsoft Sans Serif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 I - Regression diagnostics</dc:title>
  <dc:creator>Hannah Frank frankh@tcd.ie</dc:creator>
  <cp:lastModifiedBy>Trajche Panov</cp:lastModifiedBy>
  <cp:revision>1</cp:revision>
  <dcterms:created xsi:type="dcterms:W3CDTF">2024-11-11T13:50:36Z</dcterms:created>
  <dcterms:modified xsi:type="dcterms:W3CDTF">2024-11-18T20:31:55Z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2024-11-11T00:00:00Z</vt:filetime>
  </property>
</Properties>
</file>