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78" r:id="rId12"/>
    <p:sldId id="266" r:id="rId13"/>
    <p:sldId id="267" r:id="rId14"/>
    <p:sldId id="268" r:id="rId15"/>
    <p:sldId id="269" r:id="rId16"/>
    <p:sldId id="270" r:id="rId17"/>
    <p:sldId id="276" r:id="rId18"/>
    <p:sldId id="271" r:id="rId19"/>
    <p:sldId id="273"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9" d="100"/>
          <a:sy n="59" d="100"/>
        </p:scale>
        <p:origin x="-732"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9FE5B1-5AE0-4E3A-92F5-36BABB027A1B}" type="datetimeFigureOut">
              <a:rPr lang="en-US" smtClean="0"/>
              <a:pPr/>
              <a:t>5/10/2013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DAAB86-7FA0-45CD-8AF3-6B47FDCFCD14}" type="slidenum">
              <a:rPr lang="en-US" smtClean="0"/>
              <a:pPr/>
              <a:t>‹#›</a:t>
            </a:fld>
            <a:endParaRPr lang="en-US"/>
          </a:p>
        </p:txBody>
      </p:sp>
    </p:spTree>
    <p:extLst>
      <p:ext uri="{BB962C8B-B14F-4D97-AF65-F5344CB8AC3E}">
        <p14:creationId xmlns:p14="http://schemas.microsoft.com/office/powerpoint/2010/main" xmlns="" val="2029773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DAAB86-7FA0-45CD-8AF3-6B47FDCFCD14}"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dirty="0"/>
          </a:p>
        </p:txBody>
      </p:sp>
      <p:sp>
        <p:nvSpPr>
          <p:cNvPr id="15" name="Date Placeholder 14"/>
          <p:cNvSpPr>
            <a:spLocks noGrp="1"/>
          </p:cNvSpPr>
          <p:nvPr>
            <p:ph type="dt" sz="half" idx="10"/>
          </p:nvPr>
        </p:nvSpPr>
        <p:spPr/>
        <p:txBody>
          <a:bodyPr/>
          <a:lstStyle/>
          <a:p>
            <a:fld id="{99C9ABE9-7999-4202-8DDA-1991C033EF75}" type="datetimeFigureOut">
              <a:rPr lang="en-US" smtClean="0"/>
              <a:pPr/>
              <a:t>5/10/2013</a:t>
            </a:fld>
            <a:endParaRPr lang="en-US" dirty="0"/>
          </a:p>
        </p:txBody>
      </p:sp>
      <p:sp>
        <p:nvSpPr>
          <p:cNvPr id="16" name="Slide Number Placeholder 15"/>
          <p:cNvSpPr>
            <a:spLocks noGrp="1"/>
          </p:cNvSpPr>
          <p:nvPr>
            <p:ph type="sldNum" sz="quarter" idx="11"/>
          </p:nvPr>
        </p:nvSpPr>
        <p:spPr/>
        <p:txBody>
          <a:bodyPr/>
          <a:lstStyle/>
          <a:p>
            <a:fld id="{10163E8C-8247-4B73-90E5-A306712AFB71}"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C9ABE9-7999-4202-8DDA-1991C033EF75}" type="datetimeFigureOut">
              <a:rPr lang="en-US" smtClean="0"/>
              <a:pPr/>
              <a:t>5/10/2013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163E8C-8247-4B73-90E5-A306712AFB7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C9ABE9-7999-4202-8DDA-1991C033EF75}" type="datetimeFigureOut">
              <a:rPr lang="en-US" smtClean="0"/>
              <a:pPr/>
              <a:t>5/10/2013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163E8C-8247-4B73-90E5-A306712AFB7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99C9ABE9-7999-4202-8DDA-1991C033EF75}" type="datetimeFigureOut">
              <a:rPr lang="en-US" smtClean="0"/>
              <a:pPr/>
              <a:t>5/10/2013</a:t>
            </a:fld>
            <a:endParaRPr lang="en-US" dirty="0"/>
          </a:p>
        </p:txBody>
      </p:sp>
      <p:sp>
        <p:nvSpPr>
          <p:cNvPr id="15" name="Slide Number Placeholder 14"/>
          <p:cNvSpPr>
            <a:spLocks noGrp="1"/>
          </p:cNvSpPr>
          <p:nvPr>
            <p:ph type="sldNum" sz="quarter" idx="15"/>
          </p:nvPr>
        </p:nvSpPr>
        <p:spPr/>
        <p:txBody>
          <a:bodyPr/>
          <a:lstStyle>
            <a:lvl1pPr algn="ctr">
              <a:defRPr/>
            </a:lvl1pPr>
          </a:lstStyle>
          <a:p>
            <a:fld id="{10163E8C-8247-4B73-90E5-A306712AFB71}" type="slidenum">
              <a:rPr lang="en-US" smtClean="0"/>
              <a:pPr/>
              <a:t>‹#›</a:t>
            </a:fld>
            <a:endParaRPr lang="en-US" dirty="0"/>
          </a:p>
        </p:txBody>
      </p:sp>
      <p:sp>
        <p:nvSpPr>
          <p:cNvPr id="16" name="Footer Placeholder 15"/>
          <p:cNvSpPr>
            <a:spLocks noGrp="1"/>
          </p:cNvSpPr>
          <p:nvPr>
            <p:ph type="ftr" sz="quarter" idx="16"/>
          </p:nvPr>
        </p:nvSpPr>
        <p:spPr/>
        <p:txBody>
          <a:bodyPr/>
          <a:lstStyle/>
          <a:p>
            <a:endParaRPr lang="en-US" dirty="0"/>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C9ABE9-7999-4202-8DDA-1991C033EF75}" type="datetimeFigureOut">
              <a:rPr lang="en-US" smtClean="0"/>
              <a:pPr/>
              <a:t>5/10/2013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163E8C-8247-4B73-90E5-A306712AFB71}" type="slidenum">
              <a:rPr lang="en-US" smtClean="0"/>
              <a:pPr/>
              <a:t>‹#›</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9C9ABE9-7999-4202-8DDA-1991C033EF75}" type="datetimeFigureOut">
              <a:rPr lang="en-US" smtClean="0"/>
              <a:pPr/>
              <a:t>5/10/2013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163E8C-8247-4B73-90E5-A306712AFB71}"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10163E8C-8247-4B73-90E5-A306712AFB71}"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99C9ABE9-7999-4202-8DDA-1991C033EF75}" type="datetimeFigureOut">
              <a:rPr lang="en-US" smtClean="0"/>
              <a:pPr/>
              <a:t>5/10/2013</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9C9ABE9-7999-4202-8DDA-1991C033EF75}" type="datetimeFigureOut">
              <a:rPr lang="en-US" smtClean="0"/>
              <a:pPr/>
              <a:t>5/10/2013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0163E8C-8247-4B73-90E5-A306712AFB71}"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C9ABE9-7999-4202-8DDA-1991C033EF75}" type="datetimeFigureOut">
              <a:rPr lang="en-US" smtClean="0"/>
              <a:pPr/>
              <a:t>5/10/2013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0163E8C-8247-4B73-90E5-A306712AFB7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99C9ABE9-7999-4202-8DDA-1991C033EF75}" type="datetimeFigureOut">
              <a:rPr lang="en-US" smtClean="0"/>
              <a:pPr/>
              <a:t>5/10/2013</a:t>
            </a:fld>
            <a:endParaRPr lang="en-US" dirty="0"/>
          </a:p>
        </p:txBody>
      </p:sp>
      <p:sp>
        <p:nvSpPr>
          <p:cNvPr id="9" name="Slide Number Placeholder 8"/>
          <p:cNvSpPr>
            <a:spLocks noGrp="1"/>
          </p:cNvSpPr>
          <p:nvPr>
            <p:ph type="sldNum" sz="quarter" idx="15"/>
          </p:nvPr>
        </p:nvSpPr>
        <p:spPr/>
        <p:txBody>
          <a:bodyPr/>
          <a:lstStyle/>
          <a:p>
            <a:fld id="{10163E8C-8247-4B73-90E5-A306712AFB71}" type="slidenum">
              <a:rPr lang="en-US" smtClean="0"/>
              <a:pPr/>
              <a:t>‹#›</a:t>
            </a:fld>
            <a:endParaRPr lang="en-US" dirty="0"/>
          </a:p>
        </p:txBody>
      </p:sp>
      <p:sp>
        <p:nvSpPr>
          <p:cNvPr id="10" name="Footer Placeholder 9"/>
          <p:cNvSpPr>
            <a:spLocks noGrp="1"/>
          </p:cNvSpPr>
          <p:nvPr>
            <p:ph type="ftr" sz="quarter" idx="16"/>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99C9ABE9-7999-4202-8DDA-1991C033EF75}" type="datetimeFigureOut">
              <a:rPr lang="en-US" smtClean="0"/>
              <a:pPr/>
              <a:t>5/10/2013</a:t>
            </a:fld>
            <a:endParaRPr lang="en-US" dirty="0"/>
          </a:p>
        </p:txBody>
      </p:sp>
      <p:sp>
        <p:nvSpPr>
          <p:cNvPr id="9" name="Slide Number Placeholder 8"/>
          <p:cNvSpPr>
            <a:spLocks noGrp="1"/>
          </p:cNvSpPr>
          <p:nvPr>
            <p:ph type="sldNum" sz="quarter" idx="11"/>
          </p:nvPr>
        </p:nvSpPr>
        <p:spPr/>
        <p:txBody>
          <a:bodyPr/>
          <a:lstStyle/>
          <a:p>
            <a:fld id="{10163E8C-8247-4B73-90E5-A306712AFB71}"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9C9ABE9-7999-4202-8DDA-1991C033EF75}" type="datetimeFigureOut">
              <a:rPr lang="en-US" smtClean="0"/>
              <a:pPr/>
              <a:t>5/10/2013</a:t>
            </a:fld>
            <a:endParaRPr lang="en-US" dirty="0"/>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dirty="0"/>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10163E8C-8247-4B73-90E5-A306712AFB71}" type="slidenum">
              <a:rPr lang="en-US" smtClean="0"/>
              <a:pPr/>
              <a:t>‹#›</a:t>
            </a:fld>
            <a:endParaRPr lang="en-US" dirty="0"/>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699804"/>
            <a:ext cx="8305800" cy="2015196"/>
          </a:xfrm>
        </p:spPr>
        <p:txBody>
          <a:bodyPr>
            <a:normAutofit/>
          </a:bodyPr>
          <a:lstStyle/>
          <a:p>
            <a:r>
              <a:rPr lang="en-US" dirty="0" smtClean="0"/>
              <a:t>By</a:t>
            </a:r>
          </a:p>
          <a:p>
            <a:r>
              <a:rPr lang="en-US" dirty="0" smtClean="0"/>
              <a:t>Geetalakshmi Javvadi</a:t>
            </a:r>
          </a:p>
          <a:p>
            <a:r>
              <a:rPr lang="en-US" dirty="0" smtClean="0"/>
              <a:t>Jinal Patel</a:t>
            </a:r>
          </a:p>
          <a:p>
            <a:r>
              <a:rPr lang="en-US" dirty="0" smtClean="0"/>
              <a:t>Supraja Raghavan</a:t>
            </a:r>
            <a:endParaRPr lang="en-US" dirty="0"/>
          </a:p>
        </p:txBody>
      </p:sp>
      <p:sp>
        <p:nvSpPr>
          <p:cNvPr id="2" name="Title 1"/>
          <p:cNvSpPr>
            <a:spLocks noGrp="1"/>
          </p:cNvSpPr>
          <p:nvPr>
            <p:ph type="ctrTitle"/>
          </p:nvPr>
        </p:nvSpPr>
        <p:spPr>
          <a:xfrm>
            <a:off x="685800" y="1295401"/>
            <a:ext cx="7772400" cy="2057399"/>
          </a:xfrm>
        </p:spPr>
        <p:txBody>
          <a:bodyPr>
            <a:normAutofit fontScale="90000"/>
          </a:bodyPr>
          <a:lstStyle/>
          <a:p>
            <a:r>
              <a:rPr lang="en-US" dirty="0" smtClean="0"/>
              <a:t>CS5551 – Advanced Software Engineering</a:t>
            </a:r>
            <a:br>
              <a:rPr lang="en-US" dirty="0" smtClean="0"/>
            </a:br>
            <a:r>
              <a:rPr lang="en-US" dirty="0" smtClean="0"/>
              <a:t>Speech Helper/Pronunciation Helper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81600"/>
          </a:xfrm>
        </p:spPr>
        <p:txBody>
          <a:bodyPr>
            <a:normAutofit fontScale="92500" lnSpcReduction="10000"/>
          </a:bodyPr>
          <a:lstStyle/>
          <a:p>
            <a:pPr algn="just"/>
            <a:r>
              <a:rPr lang="en-US" dirty="0" smtClean="0"/>
              <a:t>Group  Selection:</a:t>
            </a:r>
          </a:p>
          <a:p>
            <a:pPr lvl="1" algn="just"/>
            <a:r>
              <a:rPr lang="en-US" dirty="0" smtClean="0"/>
              <a:t>The web service that we created is used to allow the user to select his/her desired group. </a:t>
            </a:r>
          </a:p>
          <a:p>
            <a:pPr lvl="2" algn="just"/>
            <a:r>
              <a:rPr lang="en-US" dirty="0" smtClean="0"/>
              <a:t>The users of our application need to specify a group to which he/she would have access to.</a:t>
            </a:r>
          </a:p>
          <a:p>
            <a:pPr lvl="2" algn="just"/>
            <a:r>
              <a:rPr lang="en-US" dirty="0" smtClean="0"/>
              <a:t> The users can select from various groups such as Chinese, Japanese and Indian. </a:t>
            </a:r>
          </a:p>
          <a:p>
            <a:pPr lvl="2" algn="just"/>
            <a:endParaRPr lang="en-US" dirty="0" smtClean="0"/>
          </a:p>
          <a:p>
            <a:pPr lvl="1" algn="just"/>
            <a:r>
              <a:rPr lang="en-US" dirty="0" smtClean="0"/>
              <a:t>After a user has registered and logged in to the mobile application, the user can access his/her group. </a:t>
            </a:r>
          </a:p>
          <a:p>
            <a:pPr lvl="2" algn="just"/>
            <a:r>
              <a:rPr lang="en-US" dirty="0" smtClean="0"/>
              <a:t>This group contains the list of words for which the user would like to learn the accent for. </a:t>
            </a:r>
          </a:p>
          <a:p>
            <a:pPr lvl="2" algn="just"/>
            <a:endParaRPr lang="en-US" dirty="0" smtClean="0"/>
          </a:p>
          <a:p>
            <a:pPr lvl="1" algn="just"/>
            <a:r>
              <a:rPr lang="en-US" dirty="0" smtClean="0"/>
              <a:t>When the user selects a word, the accent audio of the word can be played as many times as the user wants. </a:t>
            </a:r>
          </a:p>
          <a:p>
            <a:pPr lvl="2" algn="just"/>
            <a:r>
              <a:rPr lang="en-US" dirty="0" smtClean="0"/>
              <a:t>Thus the user can listen to the words as many times as wanted to practice the correct accent of the word. </a:t>
            </a:r>
          </a:p>
        </p:txBody>
      </p:sp>
      <p:sp>
        <p:nvSpPr>
          <p:cNvPr id="3" name="Title 2"/>
          <p:cNvSpPr>
            <a:spLocks noGrp="1"/>
          </p:cNvSpPr>
          <p:nvPr>
            <p:ph type="title"/>
          </p:nvPr>
        </p:nvSpPr>
        <p:spPr>
          <a:xfrm>
            <a:off x="457200" y="152400"/>
            <a:ext cx="8229600" cy="1066800"/>
          </a:xfrm>
        </p:spPr>
        <p:txBody>
          <a:bodyPr/>
          <a:lstStyle/>
          <a:p>
            <a:r>
              <a:rPr lang="en-US" dirty="0" smtClean="0"/>
              <a:t>Implementation Contd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xmlns="" val="2542338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Android Implementation	</a:t>
            </a:r>
          </a:p>
          <a:p>
            <a:pPr lvl="1"/>
            <a:r>
              <a:rPr lang="en-US" dirty="0" smtClean="0"/>
              <a:t>The speech/pronunciation helper application, is an android application.</a:t>
            </a:r>
          </a:p>
          <a:p>
            <a:pPr lvl="1"/>
            <a:r>
              <a:rPr lang="en-US" dirty="0" smtClean="0"/>
              <a:t>We designed, developed and implemented the android accent application. </a:t>
            </a:r>
          </a:p>
          <a:p>
            <a:pPr lvl="2"/>
            <a:r>
              <a:rPr lang="en-US" dirty="0" smtClean="0"/>
              <a:t>We created the User interface and connect to the web service that gives the details of the group through HTML5.</a:t>
            </a:r>
          </a:p>
          <a:p>
            <a:pPr lvl="2"/>
            <a:r>
              <a:rPr lang="en-US" dirty="0" smtClean="0"/>
              <a:t>From which the user can select the words to play the audio of the word for which they need the accent for.</a:t>
            </a:r>
          </a:p>
          <a:p>
            <a:pPr lvl="2"/>
            <a:r>
              <a:rPr lang="en-US" dirty="0" smtClean="0"/>
              <a:t>We used Phonegap to integrate Android media player to HTM</a:t>
            </a:r>
            <a:r>
              <a:rPr lang="en-US" dirty="0"/>
              <a:t>L5 </a:t>
            </a:r>
            <a:r>
              <a:rPr lang="en-US" dirty="0" smtClean="0"/>
              <a:t>pages.</a:t>
            </a:r>
          </a:p>
          <a:p>
            <a:pPr lvl="1"/>
            <a:r>
              <a:rPr lang="en-US" dirty="0" smtClean="0"/>
              <a:t>We used the Android simulator and an Android Smart phone to run our applications. </a:t>
            </a:r>
            <a:endParaRPr lang="en-US" dirty="0"/>
          </a:p>
        </p:txBody>
      </p:sp>
      <p:sp>
        <p:nvSpPr>
          <p:cNvPr id="3" name="Title 2"/>
          <p:cNvSpPr>
            <a:spLocks noGrp="1"/>
          </p:cNvSpPr>
          <p:nvPr>
            <p:ph type="title"/>
          </p:nvPr>
        </p:nvSpPr>
        <p:spPr/>
        <p:txBody>
          <a:bodyPr/>
          <a:lstStyle/>
          <a:p>
            <a:r>
              <a:rPr lang="en-US" dirty="0" smtClean="0"/>
              <a:t>Implementation Contd</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Documents and Settings\a490393\Desktop\Screen shots iteration 4\Screen Shot 2013-05-06 at 11.01.48 PM.png"/>
          <p:cNvPicPr/>
          <p:nvPr/>
        </p:nvPicPr>
        <p:blipFill>
          <a:blip r:embed="rId2" cstate="print"/>
          <a:srcRect/>
          <a:stretch>
            <a:fillRect/>
          </a:stretch>
        </p:blipFill>
        <p:spPr bwMode="auto">
          <a:xfrm>
            <a:off x="2590800" y="990600"/>
            <a:ext cx="3962400" cy="480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Documents and Settings\a490393\Desktop\Screen shots iteration 4\Screen Shot 2013-05-06 at 11.03.57 PM.png"/>
          <p:cNvPicPr>
            <a:picLocks noGrp="1"/>
          </p:cNvPicPr>
          <p:nvPr>
            <p:ph idx="1"/>
          </p:nvPr>
        </p:nvPicPr>
        <p:blipFill>
          <a:blip r:embed="rId2" cstate="print"/>
          <a:srcRect/>
          <a:stretch>
            <a:fillRect/>
          </a:stretch>
        </p:blipFill>
        <p:spPr bwMode="auto">
          <a:xfrm>
            <a:off x="2667000" y="1143000"/>
            <a:ext cx="3540487"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Documents and Settings\a490393\Desktop\Screen shots iteration 4\Screen Shot 2013-05-06 at 11.04.13 PM.png"/>
          <p:cNvPicPr>
            <a:picLocks noGrp="1"/>
          </p:cNvPicPr>
          <p:nvPr>
            <p:ph idx="1"/>
          </p:nvPr>
        </p:nvPicPr>
        <p:blipFill>
          <a:blip r:embed="rId2" cstate="print"/>
          <a:srcRect/>
          <a:stretch>
            <a:fillRect/>
          </a:stretch>
        </p:blipFill>
        <p:spPr bwMode="auto">
          <a:xfrm>
            <a:off x="2895600" y="990600"/>
            <a:ext cx="3113832"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Documents and Settings\a490393\Desktop\Screen shots iteration 4\Screen Shot 2013-05-06 at 11.04.23 PM.png"/>
          <p:cNvPicPr>
            <a:picLocks noGrp="1"/>
          </p:cNvPicPr>
          <p:nvPr>
            <p:ph idx="1"/>
          </p:nvPr>
        </p:nvPicPr>
        <p:blipFill>
          <a:blip r:embed="rId2" cstate="print"/>
          <a:srcRect/>
          <a:stretch>
            <a:fillRect/>
          </a:stretch>
        </p:blipFill>
        <p:spPr bwMode="auto">
          <a:xfrm>
            <a:off x="2819400" y="1066800"/>
            <a:ext cx="3166035"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xmlns="" val="1011317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4648200"/>
          </a:xfrm>
        </p:spPr>
        <p:txBody>
          <a:bodyPr>
            <a:normAutofit fontScale="70000" lnSpcReduction="20000"/>
          </a:bodyPr>
          <a:lstStyle/>
          <a:p>
            <a:pPr lvl="0" algn="just"/>
            <a:r>
              <a:rPr lang="en-US" dirty="0" smtClean="0"/>
              <a:t>Significance </a:t>
            </a:r>
          </a:p>
          <a:p>
            <a:pPr lvl="1" algn="just"/>
            <a:r>
              <a:rPr lang="en-US" dirty="0" smtClean="0"/>
              <a:t>The significant part of this tool is the accent correction which would enable the proper pronunciation of words and there by make them more confident and comfortable while presenting their ideas and would also favor the listener in understanding the language easily. </a:t>
            </a:r>
          </a:p>
          <a:p>
            <a:pPr lvl="1" algn="just"/>
            <a:r>
              <a:rPr lang="en-US" dirty="0" smtClean="0"/>
              <a:t>One of the fascinating aspects of this tool is that it can be used by people of all ages, without any assistance from anyone as it is very simple to operate.</a:t>
            </a:r>
          </a:p>
          <a:p>
            <a:pPr lvl="0" algn="just"/>
            <a:r>
              <a:rPr lang="en-US" dirty="0" smtClean="0"/>
              <a:t>Limitations:</a:t>
            </a:r>
          </a:p>
          <a:p>
            <a:pPr lvl="1" algn="just"/>
            <a:r>
              <a:rPr lang="en-US" dirty="0" smtClean="0"/>
              <a:t>This is an android based application and hence is not compatible with other mobile operating systems.</a:t>
            </a:r>
          </a:p>
          <a:p>
            <a:pPr lvl="1" algn="just"/>
            <a:r>
              <a:rPr lang="en-US" dirty="0" smtClean="0"/>
              <a:t>Due to time and instance availability, we have developed and implemented the basic features of our application. </a:t>
            </a:r>
          </a:p>
          <a:p>
            <a:pPr lvl="0" algn="just"/>
            <a:r>
              <a:rPr lang="en-US" dirty="0" smtClean="0"/>
              <a:t>Future Work:</a:t>
            </a:r>
          </a:p>
          <a:p>
            <a:pPr lvl="1" algn="just"/>
            <a:r>
              <a:rPr lang="en-US" dirty="0" smtClean="0"/>
              <a:t>We can allow the user to evaluate his own performance. The user can listen to the pronunciation. She/he can then record their own pronunciation and save their audio. She/he can record his audio over a period of several weeks. She/he could then judge their own performance based on the comparison between these audios.</a:t>
            </a:r>
          </a:p>
          <a:p>
            <a:pPr lvl="1" algn="just">
              <a:buNone/>
            </a:pPr>
            <a:endParaRPr lang="en-US" dirty="0" smtClean="0"/>
          </a:p>
          <a:p>
            <a:pPr lvl="1" algn="just"/>
            <a:endParaRPr lang="en-US" dirty="0" smtClean="0"/>
          </a:p>
          <a:p>
            <a:pPr lvl="1" algn="just">
              <a:buNone/>
            </a:pPr>
            <a:endParaRPr lang="en-US" dirty="0" smtClean="0"/>
          </a:p>
          <a:p>
            <a:pPr lvl="1" algn="just">
              <a:buNone/>
            </a:pPr>
            <a:endParaRPr lang="en-US" dirty="0" smtClean="0"/>
          </a:p>
          <a:p>
            <a:pPr lvl="0" algn="just"/>
            <a:endParaRPr lang="en-US" dirty="0" smtClean="0"/>
          </a:p>
          <a:p>
            <a:pPr algn="just"/>
            <a:endParaRPr lang="en-US" dirty="0"/>
          </a:p>
        </p:txBody>
      </p:sp>
      <p:sp>
        <p:nvSpPr>
          <p:cNvPr id="3" name="Title 2"/>
          <p:cNvSpPr>
            <a:spLocks noGrp="1"/>
          </p:cNvSpPr>
          <p:nvPr>
            <p:ph type="title"/>
          </p:nvPr>
        </p:nvSpPr>
        <p:spPr>
          <a:xfrm>
            <a:off x="457200" y="152400"/>
            <a:ext cx="8229600" cy="1143000"/>
          </a:xfrm>
        </p:spPr>
        <p:txBody>
          <a:bodyPr/>
          <a:lstStyle/>
          <a:p>
            <a:r>
              <a:rPr lang="en-US" dirty="0" smtClean="0"/>
              <a:t>Evaluation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Thank Dr.Lee, Saurav Jana and Nancy for their guidance and information. </a:t>
            </a:r>
          </a:p>
          <a:p>
            <a:r>
              <a:rPr lang="en-US" dirty="0" smtClean="0"/>
              <a:t>We would like to thank for the support given by the IBM Smart Cloud Enterprise program. </a:t>
            </a:r>
          </a:p>
          <a:p>
            <a:pPr>
              <a:buNone/>
            </a:pPr>
            <a:r>
              <a:rPr lang="en-US" dirty="0" smtClean="0"/>
              <a:t/>
            </a:r>
            <a:br>
              <a:rPr lang="en-US" dirty="0" smtClean="0"/>
            </a:br>
            <a:endParaRPr lang="en-US" dirty="0" smtClean="0"/>
          </a:p>
        </p:txBody>
      </p:sp>
      <p:sp>
        <p:nvSpPr>
          <p:cNvPr id="3" name="Title 2"/>
          <p:cNvSpPr>
            <a:spLocks noGrp="1"/>
          </p:cNvSpPr>
          <p:nvPr>
            <p:ph type="title"/>
          </p:nvPr>
        </p:nvSpPr>
        <p:spPr/>
        <p:txBody>
          <a:bodyPr/>
          <a:lstStyle/>
          <a:p>
            <a:r>
              <a:rPr lang="en-US" dirty="0" smtClean="0"/>
              <a:t>Acknowledgments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486400"/>
          </a:xfrm>
        </p:spPr>
        <p:txBody>
          <a:bodyPr>
            <a:noAutofit/>
          </a:bodyPr>
          <a:lstStyle/>
          <a:p>
            <a:pPr algn="just"/>
            <a:r>
              <a:rPr lang="en-US" sz="1800" dirty="0" smtClean="0"/>
              <a:t>Globalization has made it possible for people from different parts of the world to interact amongst each other.</a:t>
            </a:r>
          </a:p>
          <a:p>
            <a:pPr algn="just"/>
            <a:endParaRPr lang="en-US" sz="1800" dirty="0" smtClean="0"/>
          </a:p>
          <a:p>
            <a:pPr algn="just"/>
            <a:r>
              <a:rPr lang="en-US" sz="1800" dirty="0" smtClean="0"/>
              <a:t>English is the </a:t>
            </a:r>
            <a:r>
              <a:rPr lang="en-US" sz="1800" dirty="0"/>
              <a:t>international language for cross culture communication. </a:t>
            </a:r>
            <a:r>
              <a:rPr lang="en-US" sz="1800" dirty="0" smtClean="0"/>
              <a:t>English is the most common language.</a:t>
            </a:r>
          </a:p>
          <a:p>
            <a:pPr algn="just"/>
            <a:endParaRPr lang="en-US" sz="1800" dirty="0" smtClean="0"/>
          </a:p>
          <a:p>
            <a:pPr algn="just"/>
            <a:r>
              <a:rPr lang="en-US" sz="1800" dirty="0" smtClean="0"/>
              <a:t>Most of the universities around the world offer courses only in English. Good job opportunities require fluent English accent. </a:t>
            </a:r>
          </a:p>
          <a:p>
            <a:pPr algn="just"/>
            <a:endParaRPr lang="en-US" sz="1800" dirty="0" smtClean="0"/>
          </a:p>
          <a:p>
            <a:pPr algn="just"/>
            <a:r>
              <a:rPr lang="en-US" sz="1800" dirty="0" smtClean="0"/>
              <a:t>Every ethnic group is influenced by the accent of their native language and it becomes difficult to change the accent when they speak in English.</a:t>
            </a:r>
          </a:p>
          <a:p>
            <a:pPr algn="just"/>
            <a:endParaRPr lang="en-US" sz="1800" dirty="0" smtClean="0"/>
          </a:p>
          <a:p>
            <a:pPr algn="just"/>
            <a:r>
              <a:rPr lang="en-US" sz="1800" dirty="0" smtClean="0"/>
              <a:t>Since the people who speak other languages are influenced by the stress on syllables according to their native language it impacts their accent in English.</a:t>
            </a:r>
          </a:p>
          <a:p>
            <a:pPr algn="just"/>
            <a:endParaRPr lang="en-US" sz="1800" dirty="0" smtClean="0"/>
          </a:p>
          <a:p>
            <a:pPr algn="just"/>
            <a:r>
              <a:rPr lang="en-US" sz="1800" dirty="0" smtClean="0"/>
              <a:t>Speech recognition and accent or pronunciation correction is the main idea of our project. </a:t>
            </a:r>
          </a:p>
          <a:p>
            <a:pPr algn="just"/>
            <a:endParaRPr lang="en-US" sz="1800" dirty="0"/>
          </a:p>
        </p:txBody>
      </p:sp>
      <p:sp>
        <p:nvSpPr>
          <p:cNvPr id="2" name="Title 1"/>
          <p:cNvSpPr>
            <a:spLocks noGrp="1"/>
          </p:cNvSpPr>
          <p:nvPr>
            <p:ph type="title"/>
          </p:nvPr>
        </p:nvSpPr>
        <p:spPr>
          <a:xfrm>
            <a:off x="457200" y="152400"/>
            <a:ext cx="8229600" cy="792162"/>
          </a:xfrm>
        </p:spPr>
        <p:txBody>
          <a:bodyPr>
            <a:normAutofit/>
          </a:bodyPr>
          <a:lstStyle/>
          <a:p>
            <a:r>
              <a:rPr lang="en-US" dirty="0" smtClean="0"/>
              <a:t>Motivation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876800"/>
          </a:xfrm>
        </p:spPr>
        <p:txBody>
          <a:bodyPr/>
          <a:lstStyle/>
          <a:p>
            <a:endParaRPr lang="en-US" dirty="0" smtClean="0"/>
          </a:p>
          <a:p>
            <a:endParaRPr lang="en-US" dirty="0" smtClean="0"/>
          </a:p>
          <a:p>
            <a:endParaRPr lang="en-US" dirty="0" smtClean="0"/>
          </a:p>
          <a:p>
            <a:endParaRPr lang="en-US" dirty="0" smtClean="0"/>
          </a:p>
          <a:p>
            <a:pPr algn="ctr"/>
            <a:r>
              <a:rPr lang="en-US" dirty="0" smtClean="0"/>
              <a:t>Thank You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fontScale="77500" lnSpcReduction="20000"/>
          </a:bodyPr>
          <a:lstStyle/>
          <a:p>
            <a:pPr algn="just"/>
            <a:r>
              <a:rPr lang="en-US" dirty="0" smtClean="0"/>
              <a:t>The Speech/Pronunciation Helper Application  plays a significant role in the correction of accent for non-native speakers in English. </a:t>
            </a:r>
          </a:p>
          <a:p>
            <a:pPr algn="just"/>
            <a:endParaRPr lang="en-US" dirty="0" smtClean="0"/>
          </a:p>
          <a:p>
            <a:pPr algn="just"/>
            <a:r>
              <a:rPr lang="en-US" dirty="0" smtClean="0"/>
              <a:t>People from different native languages face problems in communication as accent of their native language always dominates the pronunciation of their secondary language.</a:t>
            </a:r>
          </a:p>
          <a:p>
            <a:pPr algn="just"/>
            <a:endParaRPr lang="en-US" dirty="0" smtClean="0"/>
          </a:p>
          <a:p>
            <a:pPr algn="just"/>
            <a:r>
              <a:rPr lang="en-US" dirty="0" smtClean="0"/>
              <a:t>This has motivated us in taking up this project which would assist non-native speakers in achieving their language goals efficiently.</a:t>
            </a:r>
          </a:p>
          <a:p>
            <a:pPr algn="just"/>
            <a:endParaRPr lang="en-US" dirty="0" smtClean="0"/>
          </a:p>
          <a:p>
            <a:pPr algn="just"/>
            <a:r>
              <a:rPr lang="en-US" dirty="0" smtClean="0"/>
              <a:t>Our objective is to facilitate the non-native speakers of the English Language to change their accent in speaking certain English words.</a:t>
            </a:r>
          </a:p>
          <a:p>
            <a:pPr algn="just"/>
            <a:endParaRPr lang="en-US" dirty="0" smtClean="0"/>
          </a:p>
          <a:p>
            <a:pPr algn="just"/>
            <a:r>
              <a:rPr lang="en-US" dirty="0" smtClean="0"/>
              <a:t>This would help improve their pronunciation and would enhance their communication. </a:t>
            </a:r>
          </a:p>
          <a:p>
            <a:pPr algn="just">
              <a:buNone/>
            </a:pPr>
            <a:endParaRPr lang="en-US" dirty="0"/>
          </a:p>
        </p:txBody>
      </p:sp>
      <p:sp>
        <p:nvSpPr>
          <p:cNvPr id="2" name="Title 1"/>
          <p:cNvSpPr>
            <a:spLocks noGrp="1"/>
          </p:cNvSpPr>
          <p:nvPr>
            <p:ph type="title"/>
          </p:nvPr>
        </p:nvSpPr>
        <p:spPr>
          <a:xfrm>
            <a:off x="457200" y="274638"/>
            <a:ext cx="8229600" cy="792162"/>
          </a:xfrm>
        </p:spPr>
        <p:txBody>
          <a:bodyPr>
            <a:normAutofit/>
          </a:bodyPr>
          <a:lstStyle/>
          <a:p>
            <a:r>
              <a:rPr lang="en-US" dirty="0" smtClean="0"/>
              <a:t>Objectives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71600"/>
            <a:ext cx="8229600" cy="4724400"/>
          </a:xfrm>
        </p:spPr>
        <p:txBody>
          <a:bodyPr>
            <a:normAutofit fontScale="92500" lnSpcReduction="20000"/>
          </a:bodyPr>
          <a:lstStyle/>
          <a:p>
            <a:pPr algn="just"/>
            <a:r>
              <a:rPr lang="en-US" sz="2400" dirty="0" smtClean="0"/>
              <a:t>For our project we are following the Service Oriented Architecture (SOA) and the Agile Development Process.</a:t>
            </a:r>
          </a:p>
          <a:p>
            <a:pPr lvl="1" algn="just"/>
            <a:endParaRPr lang="en-US" sz="2000" dirty="0" smtClean="0"/>
          </a:p>
          <a:p>
            <a:pPr lvl="1" algn="just"/>
            <a:r>
              <a:rPr lang="en-US" sz="2000" dirty="0" smtClean="0"/>
              <a:t>We use the incremental and iterative methodology that uses object oriented programming to develop our software system and to keep track of the project development and progress. </a:t>
            </a:r>
          </a:p>
          <a:p>
            <a:pPr lvl="1" algn="just">
              <a:buNone/>
            </a:pPr>
            <a:endParaRPr lang="en-US" sz="2000" dirty="0" smtClean="0"/>
          </a:p>
          <a:p>
            <a:pPr lvl="1" algn="just"/>
            <a:r>
              <a:rPr lang="en-US" sz="2000" dirty="0" smtClean="0"/>
              <a:t>It also gives us the possibility to make changes to the initial scope of our project. Agile process gives us more flexibility in with the development and testing framework</a:t>
            </a:r>
          </a:p>
          <a:p>
            <a:pPr lvl="1" algn="just"/>
            <a:endParaRPr lang="en-US" sz="2000" dirty="0" smtClean="0"/>
          </a:p>
          <a:p>
            <a:pPr lvl="1" algn="just"/>
            <a:r>
              <a:rPr lang="en-US" sz="2000" dirty="0" smtClean="0"/>
              <a:t>We divide the system into various components and tasks, and analyze the structure of the workflow for these tasks. This enables us to modify and improve the various tasks assigned for the iterations. </a:t>
            </a:r>
          </a:p>
          <a:p>
            <a:pPr marL="365760" lvl="1" indent="0" algn="just">
              <a:buNone/>
            </a:pPr>
            <a:endParaRPr lang="en-US" sz="2000" dirty="0" smtClean="0"/>
          </a:p>
          <a:p>
            <a:pPr lvl="1" algn="just"/>
            <a:r>
              <a:rPr lang="en-US" sz="2000" dirty="0" smtClean="0"/>
              <a:t>The different components that we use are the IBM cloud Instance, web services, Sql server database and an android client </a:t>
            </a:r>
          </a:p>
          <a:p>
            <a:pPr lvl="1" algn="just">
              <a:buNone/>
            </a:pPr>
            <a:endParaRPr lang="en-US" sz="2000" b="1" dirty="0" smtClean="0"/>
          </a:p>
        </p:txBody>
      </p:sp>
      <p:sp>
        <p:nvSpPr>
          <p:cNvPr id="2" name="Title 1"/>
          <p:cNvSpPr>
            <a:spLocks noGrp="1"/>
          </p:cNvSpPr>
          <p:nvPr>
            <p:ph type="title"/>
          </p:nvPr>
        </p:nvSpPr>
        <p:spPr>
          <a:xfrm>
            <a:off x="457200" y="274638"/>
            <a:ext cx="8229600" cy="792162"/>
          </a:xfrm>
        </p:spPr>
        <p:txBody>
          <a:bodyPr>
            <a:normAutofit/>
          </a:bodyPr>
          <a:lstStyle/>
          <a:p>
            <a:r>
              <a:rPr lang="en-US" dirty="0" smtClean="0"/>
              <a:t>Our Approach</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953000"/>
          </a:xfrm>
        </p:spPr>
        <p:txBody>
          <a:bodyPr>
            <a:normAutofit fontScale="85000" lnSpcReduction="20000"/>
          </a:bodyPr>
          <a:lstStyle/>
          <a:p>
            <a:pPr algn="just"/>
            <a:r>
              <a:rPr lang="en-US" dirty="0" smtClean="0"/>
              <a:t>Functional: </a:t>
            </a:r>
          </a:p>
          <a:p>
            <a:pPr lvl="1" algn="just"/>
            <a:r>
              <a:rPr lang="en-US" dirty="0" smtClean="0"/>
              <a:t>System allows the user to register.</a:t>
            </a:r>
          </a:p>
          <a:p>
            <a:pPr lvl="1" algn="just"/>
            <a:r>
              <a:rPr lang="en-US" dirty="0" smtClean="0"/>
              <a:t>User can log in into the system. </a:t>
            </a:r>
          </a:p>
          <a:p>
            <a:pPr lvl="1" algn="just"/>
            <a:r>
              <a:rPr lang="en-US" dirty="0" smtClean="0"/>
              <a:t>User is allowed to choose the group..</a:t>
            </a:r>
          </a:p>
          <a:p>
            <a:pPr lvl="1" algn="just"/>
            <a:r>
              <a:rPr lang="en-US" dirty="0" smtClean="0"/>
              <a:t>System will show the list of words and the accent that is followed.</a:t>
            </a:r>
          </a:p>
          <a:p>
            <a:pPr lvl="1" algn="just"/>
            <a:r>
              <a:rPr lang="en-US" dirty="0" smtClean="0"/>
              <a:t>User can practice as many times as wanted.</a:t>
            </a:r>
          </a:p>
          <a:p>
            <a:pPr lvl="1" algn="just">
              <a:buNone/>
            </a:pPr>
            <a:endParaRPr lang="en-US" dirty="0" smtClean="0"/>
          </a:p>
          <a:p>
            <a:pPr algn="just"/>
            <a:r>
              <a:rPr lang="en-US" dirty="0" smtClean="0"/>
              <a:t>Non functional:</a:t>
            </a:r>
          </a:p>
          <a:p>
            <a:pPr lvl="1" algn="just"/>
            <a:r>
              <a:rPr lang="en-US" dirty="0" smtClean="0"/>
              <a:t>System is easy to use if the user has a login Id.</a:t>
            </a:r>
          </a:p>
          <a:p>
            <a:pPr lvl="1" algn="just"/>
            <a:r>
              <a:rPr lang="en-US" dirty="0" smtClean="0"/>
              <a:t>Software tool will be available and accessible almost all the time. </a:t>
            </a:r>
          </a:p>
          <a:p>
            <a:pPr lvl="1" algn="just"/>
            <a:r>
              <a:rPr lang="en-US" dirty="0" smtClean="0"/>
              <a:t>The administrator of the system is allowed to add more details to the existing tool to make more tutorials accessible for the user. The software is scalable and can be extended as required.</a:t>
            </a:r>
          </a:p>
          <a:p>
            <a:pPr lvl="1" algn="just"/>
            <a:r>
              <a:rPr lang="en-US" dirty="0" smtClean="0"/>
              <a:t>The software tool is usable only by authenticated users; unauthenticated people cannot login into the system to use the tool.</a:t>
            </a:r>
          </a:p>
          <a:p>
            <a:pPr algn="just"/>
            <a:endParaRPr lang="en-US" dirty="0"/>
          </a:p>
        </p:txBody>
      </p:sp>
      <p:sp>
        <p:nvSpPr>
          <p:cNvPr id="2" name="Title 1"/>
          <p:cNvSpPr>
            <a:spLocks noGrp="1"/>
          </p:cNvSpPr>
          <p:nvPr>
            <p:ph type="title"/>
          </p:nvPr>
        </p:nvSpPr>
        <p:spPr>
          <a:xfrm>
            <a:off x="457200" y="274638"/>
            <a:ext cx="8229600" cy="1020762"/>
          </a:xfrm>
        </p:spPr>
        <p:txBody>
          <a:bodyPr/>
          <a:lstStyle/>
          <a:p>
            <a:r>
              <a:rPr lang="en-US" dirty="0" smtClean="0"/>
              <a:t>Features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tretch>
            <a:fillRect/>
          </a:stretch>
        </p:blipFill>
        <p:spPr bwMode="auto">
          <a:xfrm>
            <a:off x="381000" y="1371599"/>
            <a:ext cx="8458200" cy="496795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System Architecture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495800"/>
          </a:xfrm>
        </p:spPr>
        <p:txBody>
          <a:bodyPr>
            <a:normAutofit lnSpcReduction="10000"/>
          </a:bodyPr>
          <a:lstStyle/>
          <a:p>
            <a:r>
              <a:rPr lang="en-US" dirty="0" smtClean="0"/>
              <a:t>Languages: ASP.net, C#, Java, HTML, JQuery  and JavaScript</a:t>
            </a:r>
          </a:p>
          <a:p>
            <a:r>
              <a:rPr lang="en-US" dirty="0" smtClean="0"/>
              <a:t>Front End: .NET framework; Android development framework, </a:t>
            </a:r>
            <a:r>
              <a:rPr lang="en-US" dirty="0"/>
              <a:t>P</a:t>
            </a:r>
            <a:r>
              <a:rPr lang="en-US" dirty="0" smtClean="0"/>
              <a:t>honegap.</a:t>
            </a:r>
          </a:p>
          <a:p>
            <a:r>
              <a:rPr lang="en-US" dirty="0" smtClean="0"/>
              <a:t>Back End: On the IBM cloud we have the IIS Server, Microsoft SQl Server installed on the cloud instance</a:t>
            </a:r>
          </a:p>
          <a:p>
            <a:r>
              <a:rPr lang="en-US" dirty="0" smtClean="0"/>
              <a:t>Operating Systems: Microsoft Windows.</a:t>
            </a:r>
          </a:p>
          <a:p>
            <a:r>
              <a:rPr lang="en-US" dirty="0" smtClean="0"/>
              <a:t>Protocols: HTTP, SOAP and WSDL.</a:t>
            </a:r>
          </a:p>
          <a:p>
            <a:r>
              <a:rPr lang="en-US" dirty="0" smtClean="0"/>
              <a:t>Testing: Nunit Testing.</a:t>
            </a:r>
          </a:p>
          <a:p>
            <a:r>
              <a:rPr lang="en-US" dirty="0" smtClean="0"/>
              <a:t>Project Management: Agilefant, GitHub and SkyDrive</a:t>
            </a:r>
          </a:p>
          <a:p>
            <a:pPr>
              <a:buNone/>
            </a:pPr>
            <a:endParaRPr lang="en-US" dirty="0" smtClean="0"/>
          </a:p>
          <a:p>
            <a:pPr>
              <a:buNone/>
            </a:pPr>
            <a:endParaRPr lang="en-US" dirty="0" smtClean="0"/>
          </a:p>
          <a:p>
            <a:endParaRPr lang="en-US" dirty="0"/>
          </a:p>
        </p:txBody>
      </p:sp>
      <p:sp>
        <p:nvSpPr>
          <p:cNvPr id="2" name="Title 1"/>
          <p:cNvSpPr>
            <a:spLocks noGrp="1"/>
          </p:cNvSpPr>
          <p:nvPr>
            <p:ph type="title"/>
          </p:nvPr>
        </p:nvSpPr>
        <p:spPr/>
        <p:txBody>
          <a:bodyPr>
            <a:normAutofit/>
          </a:bodyPr>
          <a:lstStyle/>
          <a:p>
            <a:pPr lvl="0"/>
            <a:r>
              <a:rPr lang="en-US" dirty="0" smtClean="0"/>
              <a:t>Technological  requirements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We created the Web Services for Registration, Login and Group Selection. </a:t>
            </a:r>
          </a:p>
          <a:p>
            <a:r>
              <a:rPr lang="en-US" dirty="0" smtClean="0"/>
              <a:t>Registration</a:t>
            </a:r>
          </a:p>
          <a:p>
            <a:pPr lvl="1"/>
            <a:r>
              <a:rPr lang="en-US" dirty="0" smtClean="0"/>
              <a:t> In this web service the user registers for access to the accent mobile application. </a:t>
            </a:r>
          </a:p>
          <a:p>
            <a:pPr lvl="1"/>
            <a:r>
              <a:rPr lang="en-US" dirty="0" smtClean="0"/>
              <a:t>They provide the required details such as the</a:t>
            </a:r>
          </a:p>
          <a:p>
            <a:pPr lvl="2"/>
            <a:r>
              <a:rPr lang="en-US" dirty="0" smtClean="0"/>
              <a:t> username, </a:t>
            </a:r>
          </a:p>
          <a:p>
            <a:pPr lvl="2"/>
            <a:r>
              <a:rPr lang="en-US" dirty="0" smtClean="0"/>
              <a:t>password, </a:t>
            </a:r>
          </a:p>
          <a:p>
            <a:pPr lvl="2"/>
            <a:r>
              <a:rPr lang="en-US" dirty="0" smtClean="0"/>
              <a:t>name and </a:t>
            </a:r>
          </a:p>
          <a:p>
            <a:pPr lvl="2"/>
            <a:r>
              <a:rPr lang="en-US" dirty="0" smtClean="0"/>
              <a:t>email address. </a:t>
            </a:r>
          </a:p>
          <a:p>
            <a:pPr lvl="1"/>
            <a:r>
              <a:rPr lang="en-US" dirty="0" smtClean="0"/>
              <a:t>The users are thus registered to the system after which they can login to the system. </a:t>
            </a:r>
          </a:p>
          <a:p>
            <a:endParaRPr lang="en-US" dirty="0"/>
          </a:p>
        </p:txBody>
      </p:sp>
      <p:sp>
        <p:nvSpPr>
          <p:cNvPr id="3" name="Title 2"/>
          <p:cNvSpPr>
            <a:spLocks noGrp="1"/>
          </p:cNvSpPr>
          <p:nvPr>
            <p:ph type="title"/>
          </p:nvPr>
        </p:nvSpPr>
        <p:spPr/>
        <p:txBody>
          <a:bodyPr/>
          <a:lstStyle/>
          <a:p>
            <a:r>
              <a:rPr lang="en-US" dirty="0" smtClean="0"/>
              <a:t>Implementation – Web Services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dirty="0" smtClean="0"/>
              <a:t>Login: </a:t>
            </a:r>
          </a:p>
          <a:p>
            <a:pPr lvl="1" algn="just"/>
            <a:r>
              <a:rPr lang="en-US" dirty="0" smtClean="0"/>
              <a:t>After a user has registered for access to the mobile application, the user is authenticated and verified.</a:t>
            </a:r>
          </a:p>
          <a:p>
            <a:pPr lvl="1" algn="just"/>
            <a:r>
              <a:rPr lang="en-US" dirty="0" smtClean="0"/>
              <a:t> If the user enters an authentic username and password he is allowed access to the application.</a:t>
            </a:r>
          </a:p>
          <a:p>
            <a:pPr lvl="1" algn="just"/>
            <a:r>
              <a:rPr lang="en-US" dirty="0" smtClean="0"/>
              <a:t>The user needs to Login to the application in order to access their group and the word list for their accent group</a:t>
            </a:r>
            <a:endParaRPr lang="en-US" dirty="0"/>
          </a:p>
        </p:txBody>
      </p:sp>
      <p:sp>
        <p:nvSpPr>
          <p:cNvPr id="3" name="Title 2"/>
          <p:cNvSpPr>
            <a:spLocks noGrp="1"/>
          </p:cNvSpPr>
          <p:nvPr>
            <p:ph type="title"/>
          </p:nvPr>
        </p:nvSpPr>
        <p:spPr/>
        <p:txBody>
          <a:bodyPr/>
          <a:lstStyle/>
          <a:p>
            <a:r>
              <a:rPr lang="en-US" dirty="0" smtClean="0"/>
              <a:t>Implementation Contd</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342</TotalTime>
  <Words>1027</Words>
  <Application>Microsoft Office PowerPoint</Application>
  <PresentationFormat>On-screen Show (4:3)</PresentationFormat>
  <Paragraphs>119</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Paper</vt:lpstr>
      <vt:lpstr>CS5551 – Advanced Software Engineering Speech Helper/Pronunciation Helper</vt:lpstr>
      <vt:lpstr>Motivation</vt:lpstr>
      <vt:lpstr>Objectives</vt:lpstr>
      <vt:lpstr>Our Approach</vt:lpstr>
      <vt:lpstr>Features</vt:lpstr>
      <vt:lpstr>System Architecture</vt:lpstr>
      <vt:lpstr>Technological  requirements</vt:lpstr>
      <vt:lpstr>Implementation – Web Services</vt:lpstr>
      <vt:lpstr>Implementation Contd</vt:lpstr>
      <vt:lpstr>Implementation Contd</vt:lpstr>
      <vt:lpstr>Demo</vt:lpstr>
      <vt:lpstr>Implementation Contd</vt:lpstr>
      <vt:lpstr>Slide 13</vt:lpstr>
      <vt:lpstr>Slide 14</vt:lpstr>
      <vt:lpstr>Slide 15</vt:lpstr>
      <vt:lpstr>Slide 16</vt:lpstr>
      <vt:lpstr>Demo</vt:lpstr>
      <vt:lpstr>Evaluation</vt:lpstr>
      <vt:lpstr>Acknowledgments</vt:lpstr>
      <vt:lpstr>Slide 20</vt:lpstr>
    </vt:vector>
  </TitlesOfParts>
  <Company>H&amp;R Block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CS5551 – Advanced Software Engineering Speech Helper/Pronunciation Helper</dc:title>
  <dc:creator>H&amp;R Block Associate</dc:creator>
  <cp:lastModifiedBy>H&amp;R Block Associate</cp:lastModifiedBy>
  <cp:revision>269</cp:revision>
  <dcterms:created xsi:type="dcterms:W3CDTF">2013-05-07T15:09:43Z</dcterms:created>
  <dcterms:modified xsi:type="dcterms:W3CDTF">2013-05-10T05:12:50Z</dcterms:modified>
</cp:coreProperties>
</file>