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8" r:id="rId3"/>
    <p:sldId id="291" r:id="rId4"/>
    <p:sldId id="307" r:id="rId5"/>
    <p:sldId id="308" r:id="rId6"/>
    <p:sldId id="306" r:id="rId7"/>
    <p:sldId id="305" r:id="rId8"/>
    <p:sldId id="294" r:id="rId9"/>
    <p:sldId id="309" r:id="rId10"/>
    <p:sldId id="310" r:id="rId11"/>
    <p:sldId id="295" r:id="rId12"/>
    <p:sldId id="297" r:id="rId13"/>
    <p:sldId id="298" r:id="rId14"/>
    <p:sldId id="299" r:id="rId15"/>
    <p:sldId id="300" r:id="rId16"/>
    <p:sldId id="302" r:id="rId17"/>
    <p:sldId id="273" r:id="rId18"/>
    <p:sldId id="288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olchky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76" autoAdjust="0"/>
  </p:normalViewPr>
  <p:slideViewPr>
    <p:cSldViewPr snapToGrid="0" snapToObjects="1"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0b10a577eabfc1/scrum_sportici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0b10a577eabfc1/scrum_sporticid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0b10a577eabfc1/scrum_sporticid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0b10a577eabfc1/scrum_sporticid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9e327272fe0a0d/Dokumente/Uni/Informatik/master/advanced_se/scrum_sporticid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f-ZA"/>
              <a:t>Sprint 1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BurndownChart!$D$2:$D$17</c:f>
              <c:numCache>
                <c:formatCode>General</c:formatCode>
                <c:ptCount val="16"/>
                <c:pt idx="0">
                  <c:v>27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19</c:v>
                </c:pt>
                <c:pt idx="10">
                  <c:v>19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FB-42DE-85B5-7F64D03CC56B}"/>
            </c:ext>
          </c:extLst>
        </c:ser>
        <c:ser>
          <c:idx val="1"/>
          <c:order val="1"/>
          <c:tx>
            <c:v>Remaining Ressources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BurndownChart!$E$2:$E$17</c:f>
              <c:numCache>
                <c:formatCode>General</c:formatCode>
                <c:ptCount val="16"/>
                <c:pt idx="0">
                  <c:v>31.2</c:v>
                </c:pt>
                <c:pt idx="1">
                  <c:v>27.2</c:v>
                </c:pt>
                <c:pt idx="2">
                  <c:v>27.2</c:v>
                </c:pt>
                <c:pt idx="3">
                  <c:v>27.2</c:v>
                </c:pt>
                <c:pt idx="4">
                  <c:v>27.2</c:v>
                </c:pt>
                <c:pt idx="5">
                  <c:v>25.2</c:v>
                </c:pt>
                <c:pt idx="6">
                  <c:v>23.2</c:v>
                </c:pt>
                <c:pt idx="7">
                  <c:v>23.2</c:v>
                </c:pt>
                <c:pt idx="8">
                  <c:v>23.2</c:v>
                </c:pt>
                <c:pt idx="9">
                  <c:v>23.2</c:v>
                </c:pt>
                <c:pt idx="10">
                  <c:v>23.2</c:v>
                </c:pt>
                <c:pt idx="11">
                  <c:v>21.2</c:v>
                </c:pt>
                <c:pt idx="12">
                  <c:v>21.2</c:v>
                </c:pt>
                <c:pt idx="13">
                  <c:v>21.2</c:v>
                </c:pt>
                <c:pt idx="14">
                  <c:v>21.2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FB-42DE-85B5-7F64D03CC56B}"/>
            </c:ext>
          </c:extLst>
        </c:ser>
        <c:ser>
          <c:idx val="2"/>
          <c:order val="2"/>
          <c:tx>
            <c:v>Ideal Burndown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BurndownChart!$C$2:$C$17</c:f>
              <c:numCache>
                <c:formatCode>General</c:formatCode>
                <c:ptCount val="16"/>
                <c:pt idx="0">
                  <c:v>27</c:v>
                </c:pt>
                <c:pt idx="1">
                  <c:v>25.2</c:v>
                </c:pt>
                <c:pt idx="2">
                  <c:v>23.4</c:v>
                </c:pt>
                <c:pt idx="3">
                  <c:v>21.599999999999998</c:v>
                </c:pt>
                <c:pt idx="4">
                  <c:v>19.799999999999997</c:v>
                </c:pt>
                <c:pt idx="5">
                  <c:v>17.999999999999996</c:v>
                </c:pt>
                <c:pt idx="6">
                  <c:v>16.199999999999996</c:v>
                </c:pt>
                <c:pt idx="7">
                  <c:v>14.399999999999995</c:v>
                </c:pt>
                <c:pt idx="8">
                  <c:v>12.599999999999994</c:v>
                </c:pt>
                <c:pt idx="9">
                  <c:v>10.799999999999994</c:v>
                </c:pt>
                <c:pt idx="10">
                  <c:v>8.9999999999999929</c:v>
                </c:pt>
                <c:pt idx="11">
                  <c:v>7.1999999999999931</c:v>
                </c:pt>
                <c:pt idx="12">
                  <c:v>5.3999999999999932</c:v>
                </c:pt>
                <c:pt idx="13">
                  <c:v>3.5999999999999934</c:v>
                </c:pt>
                <c:pt idx="14">
                  <c:v>1.7999999999999934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FB-42DE-85B5-7F64D03CC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768967"/>
        <c:axId val="1575770759"/>
      </c:lineChart>
      <c:catAx>
        <c:axId val="1575768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70759"/>
        <c:crosses val="autoZero"/>
        <c:auto val="1"/>
        <c:lblAlgn val="ctr"/>
        <c:lblOffset val="100"/>
        <c:noMultiLvlLbl val="0"/>
      </c:catAx>
      <c:valAx>
        <c:axId val="1575770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68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f-ZA"/>
              <a:t>Sprint 2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BurndownChart!$D$18:$D$32</c:f>
              <c:numCache>
                <c:formatCode>General</c:formatCode>
                <c:ptCount val="15"/>
                <c:pt idx="0">
                  <c:v>42</c:v>
                </c:pt>
                <c:pt idx="1">
                  <c:v>42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24</c:v>
                </c:pt>
                <c:pt idx="1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9-46CF-B53C-81BEC16CA38F}"/>
            </c:ext>
          </c:extLst>
        </c:ser>
        <c:ser>
          <c:idx val="1"/>
          <c:order val="1"/>
          <c:tx>
            <c:v>Remaining Ressources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BurndownChart!$E$18:$E$32</c:f>
              <c:numCache>
                <c:formatCode>General</c:formatCode>
                <c:ptCount val="15"/>
                <c:pt idx="0">
                  <c:v>31.2</c:v>
                </c:pt>
                <c:pt idx="1">
                  <c:v>25.2</c:v>
                </c:pt>
                <c:pt idx="2">
                  <c:v>17.2</c:v>
                </c:pt>
                <c:pt idx="3">
                  <c:v>17.2</c:v>
                </c:pt>
                <c:pt idx="4">
                  <c:v>17.2</c:v>
                </c:pt>
                <c:pt idx="5">
                  <c:v>17.2</c:v>
                </c:pt>
                <c:pt idx="6">
                  <c:v>17.2</c:v>
                </c:pt>
                <c:pt idx="7">
                  <c:v>17.2</c:v>
                </c:pt>
                <c:pt idx="8">
                  <c:v>17.2</c:v>
                </c:pt>
                <c:pt idx="9">
                  <c:v>17.2</c:v>
                </c:pt>
                <c:pt idx="10">
                  <c:v>17.2</c:v>
                </c:pt>
                <c:pt idx="11">
                  <c:v>17.2</c:v>
                </c:pt>
                <c:pt idx="12">
                  <c:v>17.2</c:v>
                </c:pt>
                <c:pt idx="13">
                  <c:v>9.1999999999999993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9-46CF-B53C-81BEC16CA38F}"/>
            </c:ext>
          </c:extLst>
        </c:ser>
        <c:ser>
          <c:idx val="2"/>
          <c:order val="2"/>
          <c:tx>
            <c:v>Ideal Burndown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BurndownChart!$C$18:$C$32</c:f>
              <c:numCache>
                <c:formatCode>General</c:formatCode>
                <c:ptCount val="15"/>
                <c:pt idx="0">
                  <c:v>42</c:v>
                </c:pt>
                <c:pt idx="1">
                  <c:v>39</c:v>
                </c:pt>
                <c:pt idx="2">
                  <c:v>36</c:v>
                </c:pt>
                <c:pt idx="3">
                  <c:v>33</c:v>
                </c:pt>
                <c:pt idx="4">
                  <c:v>30</c:v>
                </c:pt>
                <c:pt idx="5">
                  <c:v>27</c:v>
                </c:pt>
                <c:pt idx="6">
                  <c:v>24</c:v>
                </c:pt>
                <c:pt idx="7">
                  <c:v>21</c:v>
                </c:pt>
                <c:pt idx="8">
                  <c:v>18</c:v>
                </c:pt>
                <c:pt idx="9">
                  <c:v>15</c:v>
                </c:pt>
                <c:pt idx="10">
                  <c:v>12</c:v>
                </c:pt>
                <c:pt idx="11">
                  <c:v>9</c:v>
                </c:pt>
                <c:pt idx="12">
                  <c:v>6</c:v>
                </c:pt>
                <c:pt idx="13">
                  <c:v>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E9-46CF-B53C-81BEC16CA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768967"/>
        <c:axId val="1575770759"/>
      </c:lineChart>
      <c:catAx>
        <c:axId val="1575768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70759"/>
        <c:crosses val="autoZero"/>
        <c:auto val="1"/>
        <c:lblAlgn val="ctr"/>
        <c:lblOffset val="100"/>
        <c:noMultiLvlLbl val="0"/>
      </c:catAx>
      <c:valAx>
        <c:axId val="1575770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68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f-ZA"/>
              <a:t>Sprint 3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BurndownChart!$D$33:$D$47</c:f>
              <c:numCache>
                <c:formatCode>General</c:formatCode>
                <c:ptCount val="15"/>
                <c:pt idx="0">
                  <c:v>50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23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6-4CB2-978D-87FE973226E5}"/>
            </c:ext>
          </c:extLst>
        </c:ser>
        <c:ser>
          <c:idx val="1"/>
          <c:order val="1"/>
          <c:tx>
            <c:v>Remaining Ressources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BurndownChart!$E$33:$E$47</c:f>
              <c:numCache>
                <c:formatCode>General</c:formatCode>
                <c:ptCount val="15"/>
                <c:pt idx="0">
                  <c:v>31.2</c:v>
                </c:pt>
                <c:pt idx="1">
                  <c:v>26.2</c:v>
                </c:pt>
                <c:pt idx="2">
                  <c:v>26.2</c:v>
                </c:pt>
                <c:pt idx="3">
                  <c:v>26.2</c:v>
                </c:pt>
                <c:pt idx="4">
                  <c:v>18.2</c:v>
                </c:pt>
                <c:pt idx="5">
                  <c:v>18.2</c:v>
                </c:pt>
                <c:pt idx="6">
                  <c:v>18.2</c:v>
                </c:pt>
                <c:pt idx="7">
                  <c:v>18.2</c:v>
                </c:pt>
                <c:pt idx="8">
                  <c:v>16.2</c:v>
                </c:pt>
                <c:pt idx="9">
                  <c:v>16.2</c:v>
                </c:pt>
                <c:pt idx="10">
                  <c:v>16.2</c:v>
                </c:pt>
                <c:pt idx="11">
                  <c:v>12.2</c:v>
                </c:pt>
                <c:pt idx="12">
                  <c:v>9.1999999999999993</c:v>
                </c:pt>
                <c:pt idx="13">
                  <c:v>9.1999999999999993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6-4CB2-978D-87FE973226E5}"/>
            </c:ext>
          </c:extLst>
        </c:ser>
        <c:ser>
          <c:idx val="2"/>
          <c:order val="2"/>
          <c:tx>
            <c:v>Ideal Burndown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BurndownChart!$C$33:$C$47</c:f>
              <c:numCache>
                <c:formatCode>General</c:formatCode>
                <c:ptCount val="15"/>
                <c:pt idx="0">
                  <c:v>50</c:v>
                </c:pt>
                <c:pt idx="1">
                  <c:v>46.428571428571431</c:v>
                </c:pt>
                <c:pt idx="2">
                  <c:v>42.857142857142861</c:v>
                </c:pt>
                <c:pt idx="3">
                  <c:v>39.285714285714292</c:v>
                </c:pt>
                <c:pt idx="4">
                  <c:v>35.714285714285722</c:v>
                </c:pt>
                <c:pt idx="5">
                  <c:v>32.142857142857153</c:v>
                </c:pt>
                <c:pt idx="6">
                  <c:v>28.57142857142858</c:v>
                </c:pt>
                <c:pt idx="7">
                  <c:v>25.000000000000007</c:v>
                </c:pt>
                <c:pt idx="8">
                  <c:v>21.428571428571434</c:v>
                </c:pt>
                <c:pt idx="9">
                  <c:v>17.857142857142861</c:v>
                </c:pt>
                <c:pt idx="10">
                  <c:v>14.28571428571429</c:v>
                </c:pt>
                <c:pt idx="11">
                  <c:v>10.714285714285719</c:v>
                </c:pt>
                <c:pt idx="12">
                  <c:v>7.1428571428571477</c:v>
                </c:pt>
                <c:pt idx="13">
                  <c:v>3.5714285714285761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66-4CB2-978D-87FE97322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768967"/>
        <c:axId val="1575770759"/>
      </c:lineChart>
      <c:catAx>
        <c:axId val="1575768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70759"/>
        <c:crosses val="autoZero"/>
        <c:auto val="1"/>
        <c:lblAlgn val="ctr"/>
        <c:lblOffset val="100"/>
        <c:noMultiLvlLbl val="0"/>
      </c:catAx>
      <c:valAx>
        <c:axId val="1575770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68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f-ZA"/>
              <a:t>Sprint 4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BurndownChart!$D$48:$D$62</c:f>
              <c:numCache>
                <c:formatCode>General</c:formatCode>
                <c:ptCount val="15"/>
                <c:pt idx="0">
                  <c:v>49</c:v>
                </c:pt>
                <c:pt idx="1">
                  <c:v>49</c:v>
                </c:pt>
                <c:pt idx="2">
                  <c:v>49</c:v>
                </c:pt>
                <c:pt idx="3">
                  <c:v>49</c:v>
                </c:pt>
                <c:pt idx="4">
                  <c:v>43</c:v>
                </c:pt>
                <c:pt idx="5">
                  <c:v>40</c:v>
                </c:pt>
                <c:pt idx="6">
                  <c:v>35</c:v>
                </c:pt>
                <c:pt idx="7">
                  <c:v>30</c:v>
                </c:pt>
                <c:pt idx="8">
                  <c:v>24</c:v>
                </c:pt>
                <c:pt idx="9">
                  <c:v>18</c:v>
                </c:pt>
                <c:pt idx="10">
                  <c:v>12</c:v>
                </c:pt>
                <c:pt idx="11">
                  <c:v>8</c:v>
                </c:pt>
                <c:pt idx="12">
                  <c:v>5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9E-4EF6-AA28-365ED1D54EF8}"/>
            </c:ext>
          </c:extLst>
        </c:ser>
        <c:ser>
          <c:idx val="1"/>
          <c:order val="1"/>
          <c:tx>
            <c:v>Remaining Ressources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BurndownChart!$E$48:$E$62</c:f>
              <c:numCache>
                <c:formatCode>General</c:formatCode>
                <c:ptCount val="15"/>
                <c:pt idx="0">
                  <c:v>31.2</c:v>
                </c:pt>
                <c:pt idx="1">
                  <c:v>31.2</c:v>
                </c:pt>
                <c:pt idx="2">
                  <c:v>31.2</c:v>
                </c:pt>
                <c:pt idx="3">
                  <c:v>31.2</c:v>
                </c:pt>
                <c:pt idx="4">
                  <c:v>28.7</c:v>
                </c:pt>
                <c:pt idx="5">
                  <c:v>25.2</c:v>
                </c:pt>
                <c:pt idx="6">
                  <c:v>22.2</c:v>
                </c:pt>
                <c:pt idx="7">
                  <c:v>12.7</c:v>
                </c:pt>
                <c:pt idx="8">
                  <c:v>7.7</c:v>
                </c:pt>
                <c:pt idx="9">
                  <c:v>5.2</c:v>
                </c:pt>
                <c:pt idx="10">
                  <c:v>1.2</c:v>
                </c:pt>
                <c:pt idx="11">
                  <c:v>-0.3</c:v>
                </c:pt>
                <c:pt idx="12">
                  <c:v>-4.3</c:v>
                </c:pt>
                <c:pt idx="13">
                  <c:v>-13.8</c:v>
                </c:pt>
                <c:pt idx="14">
                  <c:v>-13.8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9E-4EF6-AA28-365ED1D54EF8}"/>
            </c:ext>
          </c:extLst>
        </c:ser>
        <c:ser>
          <c:idx val="2"/>
          <c:order val="2"/>
          <c:tx>
            <c:v>Ideal Burndown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BurndownChart!$C$48:$C$62</c:f>
              <c:numCache>
                <c:formatCode>General</c:formatCode>
                <c:ptCount val="15"/>
                <c:pt idx="0">
                  <c:v>49</c:v>
                </c:pt>
                <c:pt idx="1">
                  <c:v>45.5</c:v>
                </c:pt>
                <c:pt idx="2">
                  <c:v>42</c:v>
                </c:pt>
                <c:pt idx="3">
                  <c:v>38.5</c:v>
                </c:pt>
                <c:pt idx="4">
                  <c:v>35</c:v>
                </c:pt>
                <c:pt idx="5">
                  <c:v>31.5</c:v>
                </c:pt>
                <c:pt idx="6">
                  <c:v>28</c:v>
                </c:pt>
                <c:pt idx="7">
                  <c:v>24.5</c:v>
                </c:pt>
                <c:pt idx="8">
                  <c:v>21</c:v>
                </c:pt>
                <c:pt idx="9">
                  <c:v>17.5</c:v>
                </c:pt>
                <c:pt idx="10">
                  <c:v>14</c:v>
                </c:pt>
                <c:pt idx="11">
                  <c:v>10.5</c:v>
                </c:pt>
                <c:pt idx="12">
                  <c:v>7</c:v>
                </c:pt>
                <c:pt idx="13">
                  <c:v>3.5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9E-4EF6-AA28-365ED1D54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768967"/>
        <c:axId val="1575770759"/>
      </c:lineChart>
      <c:catAx>
        <c:axId val="1575768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70759"/>
        <c:crosses val="autoZero"/>
        <c:auto val="1"/>
        <c:lblAlgn val="ctr"/>
        <c:lblOffset val="100"/>
        <c:noMultiLvlLbl val="0"/>
      </c:catAx>
      <c:valAx>
        <c:axId val="1575770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68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f-ZA"/>
              <a:t>Sprint 5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BurndownChart!$D$63:$D$75</c:f>
              <c:numCache>
                <c:formatCode>General</c:formatCode>
                <c:ptCount val="13"/>
                <c:pt idx="0">
                  <c:v>18</c:v>
                </c:pt>
                <c:pt idx="1">
                  <c:v>17.5</c:v>
                </c:pt>
                <c:pt idx="2">
                  <c:v>11.5</c:v>
                </c:pt>
                <c:pt idx="3">
                  <c:v>11.5</c:v>
                </c:pt>
                <c:pt idx="4">
                  <c:v>9.5</c:v>
                </c:pt>
                <c:pt idx="5">
                  <c:v>9</c:v>
                </c:pt>
                <c:pt idx="6">
                  <c:v>7.5</c:v>
                </c:pt>
                <c:pt idx="7">
                  <c:v>5.5</c:v>
                </c:pt>
                <c:pt idx="8">
                  <c:v>3.5</c:v>
                </c:pt>
                <c:pt idx="9">
                  <c:v>3.5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A1-417C-A285-3166B56CF9DC}"/>
            </c:ext>
          </c:extLst>
        </c:ser>
        <c:ser>
          <c:idx val="1"/>
          <c:order val="1"/>
          <c:tx>
            <c:v>Remaining Ressources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BurndownChart!$E$63:$E$75</c:f>
              <c:numCache>
                <c:formatCode>General</c:formatCode>
                <c:ptCount val="13"/>
                <c:pt idx="0">
                  <c:v>17.399999999999999</c:v>
                </c:pt>
                <c:pt idx="1">
                  <c:v>16.899999999999999</c:v>
                </c:pt>
                <c:pt idx="2">
                  <c:v>11.4</c:v>
                </c:pt>
                <c:pt idx="3">
                  <c:v>11.4</c:v>
                </c:pt>
                <c:pt idx="4">
                  <c:v>7.4</c:v>
                </c:pt>
                <c:pt idx="5">
                  <c:v>6.9</c:v>
                </c:pt>
                <c:pt idx="6">
                  <c:v>7.9</c:v>
                </c:pt>
                <c:pt idx="7">
                  <c:v>4.9000000000000004</c:v>
                </c:pt>
                <c:pt idx="8">
                  <c:v>3.4</c:v>
                </c:pt>
                <c:pt idx="9">
                  <c:v>3.4</c:v>
                </c:pt>
                <c:pt idx="10">
                  <c:v>-3.6</c:v>
                </c:pt>
                <c:pt idx="11">
                  <c:v>-5.6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A1-417C-A285-3166B56CF9DC}"/>
            </c:ext>
          </c:extLst>
        </c:ser>
        <c:ser>
          <c:idx val="2"/>
          <c:order val="2"/>
          <c:tx>
            <c:v>Ideal Burndown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BurndownChart!$C$63:$C$75</c:f>
              <c:numCache>
                <c:formatCode>General</c:formatCode>
                <c:ptCount val="13"/>
                <c:pt idx="0">
                  <c:v>18</c:v>
                </c:pt>
                <c:pt idx="1">
                  <c:v>16.5</c:v>
                </c:pt>
                <c:pt idx="2">
                  <c:v>15</c:v>
                </c:pt>
                <c:pt idx="3">
                  <c:v>13.5</c:v>
                </c:pt>
                <c:pt idx="4">
                  <c:v>12</c:v>
                </c:pt>
                <c:pt idx="5">
                  <c:v>10.5</c:v>
                </c:pt>
                <c:pt idx="6">
                  <c:v>9</c:v>
                </c:pt>
                <c:pt idx="7">
                  <c:v>7.5</c:v>
                </c:pt>
                <c:pt idx="8">
                  <c:v>6</c:v>
                </c:pt>
                <c:pt idx="9">
                  <c:v>4.5</c:v>
                </c:pt>
                <c:pt idx="10">
                  <c:v>3</c:v>
                </c:pt>
                <c:pt idx="11">
                  <c:v>1.5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A1-417C-A285-3166B56CF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768967"/>
        <c:axId val="1575770759"/>
      </c:lineChart>
      <c:catAx>
        <c:axId val="1575768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70759"/>
        <c:crosses val="autoZero"/>
        <c:auto val="1"/>
        <c:lblAlgn val="ctr"/>
        <c:lblOffset val="100"/>
        <c:noMultiLvlLbl val="0"/>
      </c:catAx>
      <c:valAx>
        <c:axId val="1575770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68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8A2B8-99FD-4046-AC0D-DEA5E3B3884C}" type="datetimeFigureOut">
              <a:rPr lang="de-CH" smtClean="0"/>
              <a:t>15.12.2015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2DC87-8E88-400F-8EC0-060972D953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8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55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31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99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2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1895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65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08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737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95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3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0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45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4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90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81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11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585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DC87-8E88-400F-8EC0-060972D953E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518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067302-D02D-4502-9697-DE15AAA96230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Adrian Kurt, Andreas Hohler, Karan Sethi, Lukas von Rotz, Pascal Zaugg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1A15-2094-4916-8490-3481F9340C0B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38C-3717-4E7E-8597-DB17D0F35855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EE5D-17FB-450D-A0A2-02ED4BAE2DDE}" type="datetime1">
              <a:rPr lang="de-DE" smtClean="0"/>
              <a:t>15.12.2015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8009-A8D0-4167-879D-D9C1751A10D4}" type="datetime1">
              <a:rPr lang="de-DE" smtClean="0"/>
              <a:t>15.12.2015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C1F-2088-49C5-B52F-A1590AEA3EBF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04E0760D-FD74-40C1-8A5D-1294752A7BF3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1AF4-4376-42F0-8C18-F6B8B05A082C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1281-831E-420E-BE9E-DF2373AEB21D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57E0-A606-4369-B027-C79AD591BE00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00DB-112E-409D-B5FB-78A5CBA4AD9E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01F674-48E5-494E-8BA2-743A4B4891C0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58BAF1B-1201-4EC0-B41C-6A37E36EF724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C871ADE3-16AA-40EF-8D77-4A92C2EAFA4E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D3AB3DA-12BF-4F7C-9B3F-549D387E6373}" type="datetime1">
              <a:rPr lang="de-DE" smtClean="0"/>
              <a:t>15.12.2015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3331-2899-488C-BF06-10A474DAC1EB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7D6B-0589-4DC7-B488-CFE0C5F25B54}" type="datetime1">
              <a:rPr lang="de-DE" smtClean="0"/>
              <a:t>15.12.2015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6E4-B370-4666-A5F0-9205DD8F98B8}" type="datetime1">
              <a:rPr lang="de-DE" smtClean="0"/>
              <a:t>15.12.2015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Arun Sittampalam, Didier Aeberhard, Oliver Stapelton, Pascal Gremaud, Urs Zysset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BC54D9-B46E-4A88-9942-968C1478E4D7}" type="datetime1">
              <a:rPr lang="de-DE" smtClean="0"/>
              <a:t>15.12.2015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Arun Sittampalam, Didier Aeberhard, Oliver Stapelton, Pascal Gremaud, Urs Zysset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7FDE4BC6-9460-2445-88F0-C8C5B705C17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1217515" y="262910"/>
            <a:ext cx="935964" cy="935964"/>
          </a:xfrm>
          <a:prstGeom prst="ellipse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>
                <a:solidFill>
                  <a:srgbClr val="76C2AF"/>
                </a:solidFill>
              </a:rPr>
              <a:t>SPORTICIDE</a:t>
            </a:r>
            <a:endParaRPr lang="en-GB" noProof="0" dirty="0">
              <a:solidFill>
                <a:srgbClr val="76C2A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Because life is </a:t>
            </a:r>
            <a:r>
              <a:rPr lang="en-GB" dirty="0" smtClean="0"/>
              <a:t>short.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161312" y="332611"/>
            <a:ext cx="26561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1600" dirty="0" smtClean="0">
                <a:solidFill>
                  <a:schemeClr val="bg1"/>
                </a:solidFill>
              </a:rPr>
              <a:t>Adrian Kurt</a:t>
            </a:r>
            <a:endParaRPr lang="en-GB" sz="1600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GB" sz="1600" dirty="0" smtClean="0">
                <a:solidFill>
                  <a:schemeClr val="bg1"/>
                </a:solidFill>
              </a:rPr>
              <a:t>Andreas </a:t>
            </a:r>
            <a:r>
              <a:rPr lang="en-GB" sz="1600" dirty="0" err="1" smtClean="0">
                <a:solidFill>
                  <a:schemeClr val="bg1"/>
                </a:solidFill>
              </a:rPr>
              <a:t>Hohler</a:t>
            </a:r>
            <a:endParaRPr lang="en-GB" sz="1600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GB" sz="1600" dirty="0" smtClean="0">
                <a:solidFill>
                  <a:schemeClr val="bg1"/>
                </a:solidFill>
              </a:rPr>
              <a:t>Karan </a:t>
            </a:r>
            <a:r>
              <a:rPr lang="en-GB" sz="1600" dirty="0" err="1" smtClean="0">
                <a:solidFill>
                  <a:schemeClr val="bg1"/>
                </a:solidFill>
              </a:rPr>
              <a:t>Sethi</a:t>
            </a:r>
            <a:endParaRPr lang="en-GB" sz="1600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GB" sz="1600" dirty="0" smtClean="0">
                <a:solidFill>
                  <a:schemeClr val="bg1"/>
                </a:solidFill>
              </a:rPr>
              <a:t>Lukas von Rotz</a:t>
            </a:r>
            <a:endParaRPr lang="en-GB" sz="1600" dirty="0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GB" sz="1600" dirty="0" smtClean="0">
                <a:solidFill>
                  <a:schemeClr val="bg1"/>
                </a:solidFill>
              </a:rPr>
              <a:t>Pascal </a:t>
            </a:r>
            <a:r>
              <a:rPr lang="en-GB" sz="1600" dirty="0" err="1" smtClean="0">
                <a:solidFill>
                  <a:schemeClr val="bg1"/>
                </a:solidFill>
              </a:rPr>
              <a:t>Zaugg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46" y="414686"/>
            <a:ext cx="665210" cy="665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25" y="1293267"/>
            <a:ext cx="856899" cy="8568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89844" l="0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86" y="3337262"/>
            <a:ext cx="725260" cy="7252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0" y="2322285"/>
            <a:ext cx="800393" cy="800393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217515" y="1251884"/>
            <a:ext cx="935964" cy="935964"/>
          </a:xfrm>
          <a:prstGeom prst="ellipse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217515" y="2247874"/>
            <a:ext cx="935964" cy="935964"/>
          </a:xfrm>
          <a:prstGeom prst="ellipse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204069" y="3242489"/>
            <a:ext cx="935964" cy="935964"/>
          </a:xfrm>
          <a:prstGeom prst="ellipse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Team Organisation</a:t>
            </a:r>
            <a:endParaRPr lang="en-GB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Weekly Scrum meeting and task assignment before/after the lecture</a:t>
            </a:r>
          </a:p>
          <a:p>
            <a:r>
              <a:rPr lang="en-GB" dirty="0"/>
              <a:t>Sprints are </a:t>
            </a:r>
            <a:r>
              <a:rPr lang="en-GB" dirty="0" smtClean="0"/>
              <a:t>written down </a:t>
            </a:r>
            <a:r>
              <a:rPr lang="en-GB" dirty="0"/>
              <a:t>in the Scrum Excel Sheet on </a:t>
            </a:r>
            <a:r>
              <a:rPr lang="en-GB" dirty="0" smtClean="0"/>
              <a:t>OneDrive</a:t>
            </a:r>
          </a:p>
          <a:p>
            <a:r>
              <a:rPr lang="en-GB" dirty="0" smtClean="0"/>
              <a:t>Task Discussion and Reminders in WhatsApp </a:t>
            </a:r>
            <a:r>
              <a:rPr lang="en-GB" dirty="0" smtClean="0"/>
              <a:t>Group</a:t>
            </a:r>
          </a:p>
          <a:p>
            <a:r>
              <a:rPr lang="en-GB" smtClean="0"/>
              <a:t>Continuous </a:t>
            </a:r>
            <a:r>
              <a:rPr lang="en-GB" dirty="0" smtClean="0"/>
              <a:t>deployment on </a:t>
            </a:r>
            <a:r>
              <a:rPr lang="en-GB" dirty="0" err="1"/>
              <a:t>H</a:t>
            </a:r>
            <a:r>
              <a:rPr lang="en-GB" dirty="0" err="1" smtClean="0"/>
              <a:t>eroku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Scrum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Sprint 1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Application </a:t>
            </a:r>
            <a:r>
              <a:rPr lang="en-GB" dirty="0" smtClean="0"/>
              <a:t>Structure</a:t>
            </a:r>
          </a:p>
          <a:p>
            <a:r>
              <a:rPr lang="en-GB" dirty="0"/>
              <a:t>Basic Implementation of Training &amp; Training </a:t>
            </a:r>
            <a:r>
              <a:rPr lang="en-GB" dirty="0" smtClean="0"/>
              <a:t>Session</a:t>
            </a:r>
            <a:endParaRPr lang="en-GB" dirty="0"/>
          </a:p>
          <a:p>
            <a:r>
              <a:rPr lang="en-GB" dirty="0" smtClean="0"/>
              <a:t>Login with Facebook &amp; </a:t>
            </a:r>
            <a:r>
              <a:rPr lang="en-GB" dirty="0" err="1" smtClean="0"/>
              <a:t>CyberCoach</a:t>
            </a:r>
            <a:endParaRPr lang="en-GB" dirty="0"/>
          </a:p>
          <a:p>
            <a:r>
              <a:rPr lang="en-GB" dirty="0" smtClean="0"/>
              <a:t>Initial </a:t>
            </a:r>
            <a:r>
              <a:rPr lang="en-GB" dirty="0"/>
              <a:t>GUI with </a:t>
            </a:r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348F775-AE90-414F-A484-A3B37B3BF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843165"/>
              </p:ext>
            </p:extLst>
          </p:nvPr>
        </p:nvGraphicFramePr>
        <p:xfrm>
          <a:off x="4572001" y="4307924"/>
          <a:ext cx="4431056" cy="243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73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Sprint 2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</a:t>
            </a:r>
            <a:r>
              <a:rPr lang="en-US" dirty="0" smtClean="0"/>
              <a:t>Management</a:t>
            </a:r>
            <a:endParaRPr lang="en-US" dirty="0" smtClean="0"/>
          </a:p>
          <a:p>
            <a:r>
              <a:rPr lang="en-US" dirty="0"/>
              <a:t>Subscribe to sport on </a:t>
            </a:r>
            <a:r>
              <a:rPr lang="en-US" dirty="0" err="1" smtClean="0"/>
              <a:t>CyberCoach</a:t>
            </a:r>
            <a:endParaRPr lang="en-US" dirty="0" smtClean="0"/>
          </a:p>
          <a:p>
            <a:r>
              <a:rPr lang="en-US" dirty="0"/>
              <a:t>Store training data on </a:t>
            </a:r>
            <a:r>
              <a:rPr lang="en-US" dirty="0" err="1" smtClean="0"/>
              <a:t>CyberCoach</a:t>
            </a:r>
            <a:endParaRPr lang="en-US" dirty="0"/>
          </a:p>
          <a:p>
            <a:r>
              <a:rPr lang="en-US" dirty="0" smtClean="0"/>
              <a:t>Add training logs and ratings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348F775-AE90-414F-A484-A3B37B3BF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220982"/>
              </p:ext>
            </p:extLst>
          </p:nvPr>
        </p:nvGraphicFramePr>
        <p:xfrm>
          <a:off x="4512364" y="4242939"/>
          <a:ext cx="4394199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53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Sprint 3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Integration</a:t>
            </a:r>
            <a:endParaRPr lang="en-US" dirty="0"/>
          </a:p>
          <a:p>
            <a:r>
              <a:rPr lang="en-US" dirty="0" smtClean="0"/>
              <a:t>Friendship Handling</a:t>
            </a:r>
            <a:endParaRPr lang="en-US" dirty="0"/>
          </a:p>
          <a:p>
            <a:r>
              <a:rPr lang="en-US" dirty="0"/>
              <a:t>Weather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Google </a:t>
            </a:r>
            <a:r>
              <a:rPr lang="en-US" dirty="0"/>
              <a:t>API </a:t>
            </a:r>
            <a:endParaRPr lang="en-US" dirty="0" smtClean="0"/>
          </a:p>
          <a:p>
            <a:r>
              <a:rPr lang="en-US" dirty="0" smtClean="0"/>
              <a:t>SBB </a:t>
            </a:r>
            <a:r>
              <a:rPr lang="en-US" dirty="0"/>
              <a:t>API 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348F775-AE90-414F-A484-A3B37B3BF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697168"/>
              </p:ext>
            </p:extLst>
          </p:nvPr>
        </p:nvGraphicFramePr>
        <p:xfrm>
          <a:off x="4571999" y="4227616"/>
          <a:ext cx="4394199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69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Sprint 4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</a:t>
            </a:r>
            <a:r>
              <a:rPr lang="en-US" dirty="0"/>
              <a:t>about Training</a:t>
            </a:r>
          </a:p>
          <a:p>
            <a:r>
              <a:rPr lang="en-US" dirty="0"/>
              <a:t>Message Service</a:t>
            </a:r>
          </a:p>
          <a:p>
            <a:r>
              <a:rPr lang="en-US" dirty="0"/>
              <a:t>Calendar</a:t>
            </a:r>
          </a:p>
          <a:p>
            <a:r>
              <a:rPr lang="en-US" dirty="0" smtClean="0"/>
              <a:t>Improve whole GUI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348F775-AE90-414F-A484-A3B37B3BF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167332"/>
              </p:ext>
            </p:extLst>
          </p:nvPr>
        </p:nvGraphicFramePr>
        <p:xfrm>
          <a:off x="4368801" y="4043984"/>
          <a:ext cx="4394199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0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Sprint 5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 cosmetics</a:t>
            </a:r>
          </a:p>
          <a:p>
            <a:r>
              <a:rPr lang="en-GB" dirty="0" err="1"/>
              <a:t>Bugfix</a:t>
            </a:r>
            <a:r>
              <a:rPr lang="en-GB" dirty="0"/>
              <a:t> </a:t>
            </a:r>
            <a:r>
              <a:rPr lang="en-GB" dirty="0" smtClean="0"/>
              <a:t>SBB</a:t>
            </a:r>
            <a:endParaRPr lang="en-GB" dirty="0"/>
          </a:p>
          <a:p>
            <a:r>
              <a:rPr lang="en-GB" dirty="0" err="1"/>
              <a:t>Bugfix</a:t>
            </a:r>
            <a:r>
              <a:rPr lang="en-GB" dirty="0"/>
              <a:t> Chat</a:t>
            </a:r>
          </a:p>
          <a:p>
            <a:r>
              <a:rPr lang="en-GB" dirty="0" err="1"/>
              <a:t>Bugfix</a:t>
            </a:r>
            <a:r>
              <a:rPr lang="en-GB" dirty="0"/>
              <a:t> </a:t>
            </a:r>
            <a:r>
              <a:rPr lang="en-GB" dirty="0" err="1"/>
              <a:t>GoogleMaps</a:t>
            </a:r>
            <a:endParaRPr lang="en-GB" dirty="0"/>
          </a:p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D348F775-AE90-414F-A484-A3B37B3BF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266612"/>
              </p:ext>
            </p:extLst>
          </p:nvPr>
        </p:nvGraphicFramePr>
        <p:xfrm>
          <a:off x="4571999" y="4167981"/>
          <a:ext cx="4394199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53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Challenges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Estimation of workload is difficult</a:t>
            </a:r>
          </a:p>
          <a:p>
            <a:r>
              <a:rPr lang="en-GB" noProof="0" dirty="0" smtClean="0"/>
              <a:t>Big inter-task dependencies</a:t>
            </a:r>
          </a:p>
          <a:p>
            <a:r>
              <a:rPr lang="en-GB" noProof="0" dirty="0" smtClean="0"/>
              <a:t>Couldn’t meet on a daily basis</a:t>
            </a:r>
          </a:p>
          <a:p>
            <a:r>
              <a:rPr lang="en-GB" dirty="0"/>
              <a:t>Production environment (</a:t>
            </a:r>
            <a:r>
              <a:rPr lang="en-GB" dirty="0" err="1"/>
              <a:t>Heroku</a:t>
            </a:r>
            <a:r>
              <a:rPr lang="en-GB" dirty="0"/>
              <a:t>) different than development  </a:t>
            </a:r>
            <a:r>
              <a:rPr lang="en-GB" dirty="0" smtClean="0"/>
              <a:t>environment</a:t>
            </a:r>
          </a:p>
          <a:p>
            <a:pPr lvl="1"/>
            <a:r>
              <a:rPr lang="en-GB" dirty="0" smtClean="0"/>
              <a:t>Limited assets availability</a:t>
            </a:r>
          </a:p>
          <a:p>
            <a:pPr lvl="1"/>
            <a:r>
              <a:rPr lang="en-GB" dirty="0" smtClean="0"/>
              <a:t>Various incompatibilities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2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Demo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Overview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Features</a:t>
            </a:r>
            <a:endParaRPr lang="en-GB" noProof="0" dirty="0" smtClean="0"/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Organisation</a:t>
            </a:r>
            <a:endParaRPr lang="en-GB" noProof="0" dirty="0" smtClean="0"/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Scrum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Features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Sporticide</a:t>
            </a:r>
            <a:r>
              <a:rPr lang="en-GB" dirty="0" smtClean="0"/>
              <a:t> can do…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0" dirty="0" err="1"/>
              <a:t>CyberCoach</a:t>
            </a:r>
            <a:r>
              <a:rPr lang="en-GB" noProof="0" dirty="0"/>
              <a:t> Integration</a:t>
            </a:r>
          </a:p>
          <a:p>
            <a:r>
              <a:rPr lang="en-GB" dirty="0"/>
              <a:t>Users can create public or private trainings</a:t>
            </a:r>
            <a:endParaRPr lang="en-GB" noProof="0" dirty="0"/>
          </a:p>
          <a:p>
            <a:pPr lvl="1"/>
            <a:r>
              <a:rPr lang="en-GB" dirty="0"/>
              <a:t>Everybody can join a public training</a:t>
            </a:r>
          </a:p>
          <a:p>
            <a:pPr lvl="1"/>
            <a:r>
              <a:rPr lang="en-GB" dirty="0"/>
              <a:t>Friends can be invited to a private training</a:t>
            </a:r>
          </a:p>
          <a:p>
            <a:r>
              <a:rPr lang="en-GB" dirty="0"/>
              <a:t>Multiple Training Sessions per Training</a:t>
            </a:r>
          </a:p>
          <a:p>
            <a:pPr lvl="1"/>
            <a:r>
              <a:rPr lang="en-GB" dirty="0"/>
              <a:t>Trainings can be rated</a:t>
            </a:r>
          </a:p>
          <a:p>
            <a:pPr lvl="1"/>
            <a:r>
              <a:rPr lang="en-GB" dirty="0"/>
              <a:t>Find location on the map</a:t>
            </a:r>
          </a:p>
          <a:p>
            <a:pPr lvl="1"/>
            <a:r>
              <a:rPr lang="en-GB" dirty="0"/>
              <a:t>Weather forecast at the location of the training</a:t>
            </a:r>
          </a:p>
          <a:p>
            <a:pPr lvl="1"/>
            <a:r>
              <a:rPr lang="en-GB" dirty="0"/>
              <a:t>Find how you get there by public transport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Sporticide</a:t>
            </a:r>
            <a:r>
              <a:rPr lang="en-GB" dirty="0" smtClean="0"/>
              <a:t> can do…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 smtClean="0"/>
              <a:t>Social Media</a:t>
            </a:r>
          </a:p>
          <a:p>
            <a:pPr lvl="1"/>
            <a:r>
              <a:rPr lang="en-GB" dirty="0" smtClean="0"/>
              <a:t>Login with your Facebook credentials</a:t>
            </a:r>
          </a:p>
          <a:p>
            <a:pPr lvl="1"/>
            <a:r>
              <a:rPr lang="en-GB" dirty="0"/>
              <a:t>Post your training on </a:t>
            </a:r>
            <a:r>
              <a:rPr lang="en-GB" dirty="0" smtClean="0"/>
              <a:t>Facebook</a:t>
            </a:r>
          </a:p>
          <a:p>
            <a:pPr lvl="1"/>
            <a:r>
              <a:rPr lang="en-GB" noProof="0" dirty="0" smtClean="0"/>
              <a:t>Make a tweet of your training on Twitter</a:t>
            </a:r>
          </a:p>
          <a:p>
            <a:r>
              <a:rPr lang="en-GB" dirty="0" smtClean="0"/>
              <a:t>See your training progress</a:t>
            </a:r>
          </a:p>
          <a:p>
            <a:pPr lvl="1"/>
            <a:r>
              <a:rPr lang="en-GB" dirty="0" smtClean="0"/>
              <a:t>Get statistics about the last 4 weeks</a:t>
            </a:r>
          </a:p>
          <a:p>
            <a:pPr lvl="1"/>
            <a:r>
              <a:rPr lang="en-GB" dirty="0" smtClean="0"/>
              <a:t>Compare your training data with your friends</a:t>
            </a:r>
            <a:endParaRPr lang="en-GB" dirty="0"/>
          </a:p>
          <a:p>
            <a:r>
              <a:rPr lang="en-GB" dirty="0" smtClean="0"/>
              <a:t>Other Features</a:t>
            </a:r>
          </a:p>
          <a:p>
            <a:pPr lvl="1"/>
            <a:r>
              <a:rPr lang="en-GB" dirty="0" smtClean="0"/>
              <a:t>Chat with your friends</a:t>
            </a:r>
          </a:p>
          <a:p>
            <a:pPr lvl="1"/>
            <a:r>
              <a:rPr lang="en-GB" dirty="0" smtClean="0"/>
              <a:t>Get notifications via mail or on your dashboard</a:t>
            </a:r>
          </a:p>
          <a:p>
            <a:pPr lvl="1"/>
            <a:r>
              <a:rPr lang="en-GB" dirty="0" smtClean="0"/>
              <a:t>Get a reminder for your calendar</a:t>
            </a:r>
          </a:p>
          <a:p>
            <a:pPr lvl="1"/>
            <a:endParaRPr lang="en-GB" dirty="0" smtClean="0"/>
          </a:p>
          <a:p>
            <a:pPr lvl="1"/>
            <a:endParaRPr lang="en-GB" noProof="0" dirty="0" smtClean="0"/>
          </a:p>
          <a:p>
            <a:pPr lvl="1"/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1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Model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Model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7</a:t>
            </a:fld>
            <a:endParaRPr lang="de-DE"/>
          </a:p>
        </p:txBody>
      </p:sp>
      <p:sp>
        <p:nvSpPr>
          <p:cNvPr id="13" name="Rectangle 6"/>
          <p:cNvSpPr/>
          <p:nvPr/>
        </p:nvSpPr>
        <p:spPr>
          <a:xfrm>
            <a:off x="519758" y="2418522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feld 13"/>
          <p:cNvSpPr txBox="1"/>
          <p:nvPr/>
        </p:nvSpPr>
        <p:spPr>
          <a:xfrm>
            <a:off x="519758" y="2418522"/>
            <a:ext cx="1645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User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Age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Height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Location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Email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Password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</a:t>
            </a:r>
            <a:endParaRPr lang="en-US" sz="1400" dirty="0"/>
          </a:p>
        </p:txBody>
      </p:sp>
      <p:sp>
        <p:nvSpPr>
          <p:cNvPr id="15" name="Rectangle 6"/>
          <p:cNvSpPr/>
          <p:nvPr/>
        </p:nvSpPr>
        <p:spPr>
          <a:xfrm>
            <a:off x="2739502" y="2418522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feld 15"/>
          <p:cNvSpPr txBox="1"/>
          <p:nvPr/>
        </p:nvSpPr>
        <p:spPr>
          <a:xfrm>
            <a:off x="2739502" y="2418522"/>
            <a:ext cx="1645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Training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Owner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Members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isPublic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Description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7" name="Rectangle 6"/>
          <p:cNvSpPr/>
          <p:nvPr/>
        </p:nvSpPr>
        <p:spPr>
          <a:xfrm>
            <a:off x="2739502" y="4651512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feld 17"/>
          <p:cNvSpPr txBox="1"/>
          <p:nvPr/>
        </p:nvSpPr>
        <p:spPr>
          <a:xfrm>
            <a:off x="2739502" y="4651512"/>
            <a:ext cx="1645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Training-Session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Duration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Level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Location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Logs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</a:t>
            </a:r>
            <a:endParaRPr lang="en-US" sz="1400" dirty="0"/>
          </a:p>
        </p:txBody>
      </p:sp>
      <p:sp>
        <p:nvSpPr>
          <p:cNvPr id="19" name="Rectangle 6"/>
          <p:cNvSpPr/>
          <p:nvPr/>
        </p:nvSpPr>
        <p:spPr>
          <a:xfrm>
            <a:off x="4968047" y="355820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feld 19"/>
          <p:cNvSpPr txBox="1"/>
          <p:nvPr/>
        </p:nvSpPr>
        <p:spPr>
          <a:xfrm>
            <a:off x="4968047" y="3558208"/>
            <a:ext cx="164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Log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Intensity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Rating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Comment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User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Rectangle 6"/>
          <p:cNvSpPr/>
          <p:nvPr/>
        </p:nvSpPr>
        <p:spPr>
          <a:xfrm>
            <a:off x="7196593" y="4651512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feld 21"/>
          <p:cNvSpPr txBox="1"/>
          <p:nvPr/>
        </p:nvSpPr>
        <p:spPr>
          <a:xfrm>
            <a:off x="7196593" y="4651512"/>
            <a:ext cx="164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Chat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User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Partner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Messages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3" name="Rectangle 6"/>
          <p:cNvSpPr/>
          <p:nvPr/>
        </p:nvSpPr>
        <p:spPr>
          <a:xfrm>
            <a:off x="7196593" y="2418522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feld 23"/>
          <p:cNvSpPr txBox="1"/>
          <p:nvPr/>
        </p:nvSpPr>
        <p:spPr>
          <a:xfrm>
            <a:off x="7196593" y="2418522"/>
            <a:ext cx="1645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Message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isRead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Sender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 Receiver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Text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Chat</a:t>
            </a:r>
            <a:b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0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CyberCoach</a:t>
            </a:r>
            <a:r>
              <a:rPr lang="en-GB" noProof="0" dirty="0" smtClean="0"/>
              <a:t> Resources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noProof="0" dirty="0"/>
              <a:t>Goals</a:t>
            </a:r>
          </a:p>
          <a:p>
            <a:pPr lvl="1"/>
            <a:r>
              <a:rPr lang="en-GB" dirty="0" smtClean="0"/>
              <a:t>Each user of </a:t>
            </a:r>
            <a:r>
              <a:rPr lang="en-GB" dirty="0" err="1" smtClean="0"/>
              <a:t>Cybercoach</a:t>
            </a:r>
            <a:r>
              <a:rPr lang="en-GB" dirty="0" smtClean="0"/>
              <a:t> already has an account</a:t>
            </a:r>
            <a:endParaRPr lang="en-GB" dirty="0"/>
          </a:p>
          <a:p>
            <a:pPr lvl="1"/>
            <a:r>
              <a:rPr lang="en-GB" dirty="0"/>
              <a:t>User can subscribe to sport on </a:t>
            </a:r>
            <a:r>
              <a:rPr lang="en-GB" dirty="0" err="1"/>
              <a:t>CyberCoach</a:t>
            </a:r>
            <a:endParaRPr lang="en-GB" dirty="0"/>
          </a:p>
          <a:p>
            <a:pPr lvl="1"/>
            <a:r>
              <a:rPr lang="en-GB" dirty="0"/>
              <a:t>Training data is stored on </a:t>
            </a:r>
            <a:r>
              <a:rPr lang="en-GB" dirty="0" err="1"/>
              <a:t>CyberCoach</a:t>
            </a:r>
            <a:endParaRPr lang="en-GB" dirty="0"/>
          </a:p>
          <a:p>
            <a:pPr lvl="1"/>
            <a:r>
              <a:rPr lang="en-GB" dirty="0"/>
              <a:t>Access data via </a:t>
            </a:r>
            <a:r>
              <a:rPr lang="en-GB" dirty="0" err="1"/>
              <a:t>ActiveResource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</a:t>
            </a:r>
            <a:r>
              <a:rPr lang="en-GB" noProof="0" dirty="0"/>
              <a:t>r</a:t>
            </a:r>
            <a:r>
              <a:rPr lang="en-GB" noProof="0" dirty="0" smtClean="0"/>
              <a:t>ganisation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BC6-9460-2445-88F0-C8C5B705C1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8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Benutzerdefiniert 2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76C2AF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367</Words>
  <Application>Microsoft Office PowerPoint</Application>
  <PresentationFormat>Bildschirmpräsentation (4:3)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Plaza</vt:lpstr>
      <vt:lpstr>SPORTICIDE</vt:lpstr>
      <vt:lpstr>Overview</vt:lpstr>
      <vt:lpstr>Features</vt:lpstr>
      <vt:lpstr>What Sporticide can do…</vt:lpstr>
      <vt:lpstr>What Sporticide can do…</vt:lpstr>
      <vt:lpstr>Model</vt:lpstr>
      <vt:lpstr>Model</vt:lpstr>
      <vt:lpstr>CyberCoach Resources</vt:lpstr>
      <vt:lpstr>Organisation</vt:lpstr>
      <vt:lpstr>Team Organisation</vt:lpstr>
      <vt:lpstr>Scrum</vt:lpstr>
      <vt:lpstr>Sprint 1</vt:lpstr>
      <vt:lpstr>Sprint 2</vt:lpstr>
      <vt:lpstr>Sprint 3</vt:lpstr>
      <vt:lpstr>Sprint 4</vt:lpstr>
      <vt:lpstr>Sprint 5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SPORTICIDE</dc:title>
  <dc:creator>Adrian Kurt</dc:creator>
  <cp:lastModifiedBy>Adrian Kurt</cp:lastModifiedBy>
  <cp:revision>93</cp:revision>
  <dcterms:created xsi:type="dcterms:W3CDTF">2014-12-15T13:11:54Z</dcterms:created>
  <dcterms:modified xsi:type="dcterms:W3CDTF">2015-12-15T10:49:07Z</dcterms:modified>
</cp:coreProperties>
</file>