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Cabin"/>
      <p:regular r:id="rId21"/>
      <p:bold r:id="rId22"/>
      <p:italic r:id="rId23"/>
      <p:boldItalic r:id="rId24"/>
    </p:embeddedFont>
    <p:embeddedFont>
      <p:font typeface="Quicksand"/>
      <p:regular r:id="rId25"/>
      <p:bold r:id="rId2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abin-bold.fntdata"/><Relationship Id="rId21" Type="http://schemas.openxmlformats.org/officeDocument/2006/relationships/font" Target="fonts/Cabin-regular.fntdata"/><Relationship Id="rId24" Type="http://schemas.openxmlformats.org/officeDocument/2006/relationships/font" Target="fonts/Cabin-boldItalic.fntdata"/><Relationship Id="rId23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-bold.fntdata"/><Relationship Id="rId25" Type="http://schemas.openxmlformats.org/officeDocument/2006/relationships/font" Target="fonts/Quicksa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/>
            </a:lvl1pPr>
            <a:lvl2pPr indent="0" marL="0" marR="0" rtl="0" algn="l">
              <a:spcBef>
                <a:spcPts val="0"/>
              </a:spcBef>
              <a:defRPr b="0" baseline="0" i="0" sz="11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1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1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1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1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1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1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3pPr>
            <a:lvl4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4pPr>
            <a:lvl5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5pPr>
            <a:lvl6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6pPr>
            <a:lvl7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7pPr>
            <a:lvl8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8pPr>
            <a:lvl9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8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Font typeface="Arial"/>
              <a:buNone/>
              <a:defRPr sz="1800"/>
            </a:lvl1pPr>
            <a:lvl2pPr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3pPr>
            <a:lvl4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4pPr>
            <a:lvl5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5pPr>
            <a:lvl6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6pPr>
            <a:lvl7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7pPr>
            <a:lvl8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8pPr>
            <a:lvl9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jpg"/><Relationship Id="rId4" Type="http://schemas.openxmlformats.org/officeDocument/2006/relationships/image" Target="../media/image02.png"/><Relationship Id="rId5" Type="http://schemas.openxmlformats.org/officeDocument/2006/relationships/hyperlink" Target="mailto:aghobrial@denarri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42.png"/><Relationship Id="rId7" Type="http://schemas.openxmlformats.org/officeDocument/2006/relationships/image" Target="../media/image16.png"/><Relationship Id="rId8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andrewchen.co/new-data-on-push-notification-ctrs-shows-the-best-apps-perform-4x-better-than-the-worst-heres-why-guest-pos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6.png"/><Relationship Id="rId13" Type="http://schemas.openxmlformats.org/officeDocument/2006/relationships/image" Target="../media/image39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Relationship Id="rId4" Type="http://schemas.openxmlformats.org/officeDocument/2006/relationships/image" Target="../media/image31.png"/><Relationship Id="rId9" Type="http://schemas.openxmlformats.org/officeDocument/2006/relationships/image" Target="../media/image38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33.jp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jpg"/><Relationship Id="rId4" Type="http://schemas.openxmlformats.org/officeDocument/2006/relationships/image" Target="../media/image02.png"/><Relationship Id="rId5" Type="http://schemas.openxmlformats.org/officeDocument/2006/relationships/hyperlink" Target="mailto:aghobrial@denarri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ndrewchen.co/why-people-are-turning-off-push/" TargetMode="External"/><Relationship Id="rId4" Type="http://schemas.openxmlformats.org/officeDocument/2006/relationships/hyperlink" Target="https://hbr.org/2006/06/more-isnt-always-better" TargetMode="External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Relationship Id="rId4" Type="http://schemas.openxmlformats.org/officeDocument/2006/relationships/image" Target="../media/image04.png"/><Relationship Id="rId5" Type="http://schemas.openxmlformats.org/officeDocument/2006/relationships/image" Target="../media/image10.png"/><Relationship Id="rId6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Relationship Id="rId4" Type="http://schemas.openxmlformats.org/officeDocument/2006/relationships/image" Target="../media/image15.jpg"/><Relationship Id="rId5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png"/><Relationship Id="rId4" Type="http://schemas.openxmlformats.org/officeDocument/2006/relationships/image" Target="../media/image16.png"/><Relationship Id="rId5" Type="http://schemas.openxmlformats.org/officeDocument/2006/relationships/image" Target="../media/image02.png"/><Relationship Id="rId6" Type="http://schemas.openxmlformats.org/officeDocument/2006/relationships/image" Target="../media/image32.png"/><Relationship Id="rId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b="16351" l="0" r="0" t="0"/>
          <a:stretch/>
        </p:blipFill>
        <p:spPr>
          <a:xfrm>
            <a:off x="0" y="-49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3471450" y="423075"/>
            <a:ext cx="2201099" cy="3455100"/>
          </a:xfrm>
          <a:prstGeom prst="rect">
            <a:avLst/>
          </a:prstGeom>
          <a:solidFill>
            <a:srgbClr val="EAEAEA">
              <a:alpha val="45098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3150" y="620925"/>
            <a:ext cx="1797698" cy="179769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3883050" y="2542450"/>
            <a:ext cx="1377900" cy="3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Denarri</a:t>
            </a:r>
          </a:p>
        </p:txBody>
      </p:sp>
      <p:sp>
        <p:nvSpPr>
          <p:cNvPr id="37" name="Shape 37"/>
          <p:cNvSpPr/>
          <p:nvPr/>
        </p:nvSpPr>
        <p:spPr>
          <a:xfrm>
            <a:off x="0" y="4662625"/>
            <a:ext cx="9144000" cy="480900"/>
          </a:xfrm>
          <a:prstGeom prst="rect">
            <a:avLst/>
          </a:prstGeom>
          <a:solidFill>
            <a:srgbClr val="EAEAEA">
              <a:alpha val="45098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2653275" y="4708275"/>
            <a:ext cx="4105800" cy="3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Andrew Ghobrial | </a:t>
            </a:r>
            <a:r>
              <a:rPr b="0" baseline="0" i="0" lang="en" sz="1400" u="sng" cap="none" strike="noStrike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5"/>
                <a:rtl val="0"/>
              </a:rPr>
              <a:t>aghobrial@denarri.com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566850" y="3055975"/>
            <a:ext cx="2010299" cy="62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Products You Love, At The Price You Want, In 3 clicks.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2236950" y="192300"/>
            <a:ext cx="4670098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Distribution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034387" y="1674236"/>
            <a:ext cx="1202398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Share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434328" y="1674236"/>
            <a:ext cx="1889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Community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22000" y="2319911"/>
            <a:ext cx="2162698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Sharing deals with friends/family is built into the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flow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, and links back to the app when clicked. 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360225" y="2319911"/>
            <a:ext cx="2037299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Denarri team is heavily ingrained in deal-finding and seller communities on and offline. This was a large driver behind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Etsy’s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initial growth.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601637" y="1637087"/>
            <a:ext cx="1940698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Refer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431587" y="2319925"/>
            <a:ext cx="23766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Users will be rewarded for every new user they refer when that user makes their first purchase, creating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viral loop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. 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608" y="1335987"/>
            <a:ext cx="287950" cy="2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0900" y="1224637"/>
            <a:ext cx="362150" cy="3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7025" y="1232575"/>
            <a:ext cx="423698" cy="4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679625" y="172875"/>
            <a:ext cx="3468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Competition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56311" y="222500"/>
            <a:ext cx="23643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361975" y="1802500"/>
            <a:ext cx="5243700" cy="6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5062" y="3448782"/>
            <a:ext cx="1104524" cy="32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5062" y="3106817"/>
            <a:ext cx="1104523" cy="26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5387" y="2660375"/>
            <a:ext cx="1143864" cy="43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98364" y="3665075"/>
            <a:ext cx="1285250" cy="560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7">
            <a:alphaModFix/>
          </a:blip>
          <a:srcRect b="0" l="0" r="36008" t="0"/>
          <a:stretch/>
        </p:blipFill>
        <p:spPr>
          <a:xfrm>
            <a:off x="7294836" y="2027924"/>
            <a:ext cx="1188782" cy="43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 rot="10800000">
            <a:off x="4569899" y="1185100"/>
            <a:ext cx="4198" cy="538199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3" name="Shape 193"/>
          <p:cNvCxnSpPr/>
          <p:nvPr/>
        </p:nvCxnSpPr>
        <p:spPr>
          <a:xfrm>
            <a:off x="4617325" y="4241650"/>
            <a:ext cx="0" cy="486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366949" y="2895375"/>
            <a:ext cx="4941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5" name="Shape 195"/>
          <p:cNvCxnSpPr/>
          <p:nvPr/>
        </p:nvCxnSpPr>
        <p:spPr>
          <a:xfrm>
            <a:off x="7874050" y="2947175"/>
            <a:ext cx="493799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96" name="Shape 196"/>
          <p:cNvSpPr txBox="1"/>
          <p:nvPr/>
        </p:nvSpPr>
        <p:spPr>
          <a:xfrm>
            <a:off x="7622050" y="2573625"/>
            <a:ext cx="997799" cy="2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Lowest Prices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15100" y="2512475"/>
            <a:ext cx="997799" cy="2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Higher Prices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977550" y="770500"/>
            <a:ext cx="1188898" cy="434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Intuitive Shopping Experience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22050" y="770500"/>
            <a:ext cx="841800" cy="8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3875" y="926375"/>
            <a:ext cx="660254" cy="5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022875" y="4708800"/>
            <a:ext cx="1188898" cy="434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Clunky Shopping Experience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03950" y="1487200"/>
            <a:ext cx="620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 &amp; 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2110350" y="163200"/>
            <a:ext cx="49233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Competitive Advantages</a:t>
            </a:r>
          </a:p>
        </p:txBody>
      </p:sp>
      <p:sp>
        <p:nvSpPr>
          <p:cNvPr id="208" name="Shape 208"/>
          <p:cNvSpPr/>
          <p:nvPr/>
        </p:nvSpPr>
        <p:spPr>
          <a:xfrm>
            <a:off x="5773675" y="3109225"/>
            <a:ext cx="2012699" cy="601799"/>
          </a:xfrm>
          <a:prstGeom prst="roundRect">
            <a:avLst>
              <a:gd fmla="val 7533" name="adj"/>
            </a:avLst>
          </a:prstGeom>
          <a:solidFill>
            <a:srgbClr val="6BCE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6363325" y="3201475"/>
            <a:ext cx="7784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Faster</a:t>
            </a:r>
          </a:p>
        </p:txBody>
      </p:sp>
      <p:sp>
        <p:nvSpPr>
          <p:cNvPr id="210" name="Shape 210"/>
          <p:cNvSpPr/>
          <p:nvPr/>
        </p:nvSpPr>
        <p:spPr>
          <a:xfrm>
            <a:off x="5819900" y="1168775"/>
            <a:ext cx="1853999" cy="601799"/>
          </a:xfrm>
          <a:prstGeom prst="roundRect">
            <a:avLst>
              <a:gd fmla="val 7533" name="adj"/>
            </a:avLst>
          </a:prstGeom>
          <a:solidFill>
            <a:srgbClr val="6BCE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6304375" y="1261025"/>
            <a:ext cx="933598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Smarter</a:t>
            </a:r>
          </a:p>
        </p:txBody>
      </p:sp>
      <p:sp>
        <p:nvSpPr>
          <p:cNvPr id="212" name="Shape 212"/>
          <p:cNvSpPr/>
          <p:nvPr/>
        </p:nvSpPr>
        <p:spPr>
          <a:xfrm>
            <a:off x="1445775" y="3109225"/>
            <a:ext cx="1960799" cy="601799"/>
          </a:xfrm>
          <a:prstGeom prst="roundRect">
            <a:avLst>
              <a:gd fmla="val 7533" name="adj"/>
            </a:avLst>
          </a:prstGeom>
          <a:solidFill>
            <a:srgbClr val="6BCE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009325" y="3201475"/>
            <a:ext cx="7784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Easier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716675" y="1833725"/>
            <a:ext cx="2086799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Personalization Engine predicts your preferences, so match curation becomes more accurate over time.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645875" y="3774175"/>
            <a:ext cx="22505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Quicksand"/>
              <a:buNone/>
            </a:pP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What takes at least </a:t>
            </a:r>
            <a:r>
              <a:rPr b="1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6 steps </a:t>
            </a: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(causing shopping cart abandonment) in the typical shopping experience is accomplished in </a:t>
            </a:r>
            <a:r>
              <a:rPr b="1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3</a:t>
            </a: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on Denarri.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393900" y="3789525"/>
            <a:ext cx="20126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Quicksand"/>
              <a:buNone/>
            </a:pP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Combines the </a:t>
            </a:r>
            <a:r>
              <a:rPr b="1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personalization</a:t>
            </a: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and </a:t>
            </a:r>
            <a:r>
              <a:rPr b="1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intuitiveness</a:t>
            </a: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of B&amp;M with the </a:t>
            </a:r>
            <a:r>
              <a:rPr b="1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convenience</a:t>
            </a: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and </a:t>
            </a:r>
            <a:r>
              <a:rPr b="1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price</a:t>
            </a: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advantages of online. </a:t>
            </a:r>
          </a:p>
        </p:txBody>
      </p:sp>
      <p:sp>
        <p:nvSpPr>
          <p:cNvPr id="217" name="Shape 217"/>
          <p:cNvSpPr/>
          <p:nvPr/>
        </p:nvSpPr>
        <p:spPr>
          <a:xfrm>
            <a:off x="1487325" y="1168775"/>
            <a:ext cx="1853999" cy="601799"/>
          </a:xfrm>
          <a:prstGeom prst="roundRect">
            <a:avLst>
              <a:gd fmla="val 7533" name="adj"/>
            </a:avLst>
          </a:prstGeom>
          <a:solidFill>
            <a:srgbClr val="6BCE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646300" y="1261025"/>
            <a:ext cx="1536598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More Relevant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298775" y="1849075"/>
            <a:ext cx="21996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Quicksand"/>
              <a:buNone/>
            </a:pP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Item Priority Ranking resulted in </a:t>
            </a:r>
            <a:r>
              <a:rPr b="1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&gt;95%</a:t>
            </a: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of users opting in to notifications, with </a:t>
            </a:r>
            <a:r>
              <a:rPr b="1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24% engaging</a:t>
            </a: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with pushes, compared to the industry avg. of </a:t>
            </a:r>
            <a:r>
              <a:rPr b="0" baseline="0" i="0" lang="en" sz="1100" u="sng" cap="none" strike="noStrike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  <a:rtl val="0"/>
              </a:rPr>
              <a:t>11%</a:t>
            </a:r>
            <a:r>
              <a:rPr b="0" baseline="0" i="0" lang="en" sz="11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1155750" y="0"/>
            <a:ext cx="7031699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Global Impact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78000" y="3268350"/>
            <a:ext cx="2635499" cy="180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Quicksand"/>
              <a:buAutoNum type="arabicPeriod"/>
            </a:pPr>
            <a:r>
              <a:rPr b="0" baseline="0" i="0" lang="en" sz="12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Shipping logistics will be handled by partners like Shyp.</a:t>
            </a: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Quicksand"/>
              <a:buAutoNum type="arabicPeriod"/>
            </a:pPr>
            <a:r>
              <a:rPr b="0" baseline="0" i="0" lang="en" sz="12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Turnover is faster due to instant buyer notifications when listed.</a:t>
            </a: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Quicksand"/>
              <a:buAutoNum type="arabicPeriod"/>
            </a:pPr>
            <a:r>
              <a:rPr b="0" baseline="0" i="0" lang="en" sz="12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Item listing takes 3 clicks, and sellers can import their inventory from other marketplaces.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6407000" y="3179925"/>
            <a:ext cx="2558999" cy="15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Buyers and sellers are equally important to the ecosystem.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222222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Denarri won’t default to siding with the buyer like the incumbents, resulting in less fraud/abuse on both sides and a happier userbase.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053536" y="3036975"/>
            <a:ext cx="3113399" cy="1951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Quicksand"/>
              <a:buAutoNum type="arabicPeriod"/>
            </a:pPr>
            <a:r>
              <a:rPr b="0" baseline="0" i="0" lang="en" sz="12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Search result ranks places more emphasis on individual buyer preferences, not seller size, giving new sellers a level playing field.</a:t>
            </a: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Quicksand"/>
              <a:buAutoNum type="arabicPeriod"/>
            </a:pPr>
            <a:r>
              <a:rPr b="0" baseline="0" i="0" lang="en" sz="1200" u="none" cap="none" strike="noStrike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5% transaction fee means sellers keep more of the profit and are able to charge lower prices.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298500" y="661600"/>
            <a:ext cx="27462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Denarri will create a new breed of merchants due to 3 selling advantages: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80875" y="2383950"/>
            <a:ext cx="2382900" cy="7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Simplified Selling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388625" y="2446425"/>
            <a:ext cx="2746200" cy="7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Level Playing Field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771200" y="2514300"/>
            <a:ext cx="1830599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Seller Protections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575" y="1769000"/>
            <a:ext cx="677425" cy="6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9225" y="1793983"/>
            <a:ext cx="564986" cy="564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7799" y="1769000"/>
            <a:ext cx="614948" cy="61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3398387" y="277087"/>
            <a:ext cx="23472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Why Me?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562" y="670168"/>
            <a:ext cx="1447498" cy="146309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607537" y="3280862"/>
            <a:ext cx="1224286" cy="64340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4" y="0"/>
                </a:lnTo>
                <a:lnTo>
                  <a:pt x="119994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Development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Design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Growth</a:t>
            </a:r>
          </a:p>
        </p:txBody>
      </p:sp>
      <p:sp>
        <p:nvSpPr>
          <p:cNvPr id="242" name="Shape 242"/>
          <p:cNvSpPr/>
          <p:nvPr/>
        </p:nvSpPr>
        <p:spPr>
          <a:xfrm>
            <a:off x="422487" y="2240400"/>
            <a:ext cx="1594403" cy="1642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4"/>
                </a:lnTo>
                <a:lnTo>
                  <a:pt x="0" y="11999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Andrew Ghobrial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16" y="3924251"/>
            <a:ext cx="1300386" cy="24319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384012" y="2689686"/>
            <a:ext cx="1770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10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13 years experience as an eCommerce merchant, starting at age 10.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000" u="none" cap="none" strike="noStrike">
              <a:solidFill>
                <a:srgbClr val="4D4D4D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316344" y="3080786"/>
            <a:ext cx="1351728" cy="1642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4"/>
                </a:lnTo>
                <a:lnTo>
                  <a:pt x="0" y="11999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Paul Kist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339412" y="3245061"/>
            <a:ext cx="1266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1" baseline="0" i="0" lang="en" sz="10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Lead Engineer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742687" y="1262962"/>
            <a:ext cx="4104899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Mentors with deep industry knowledge</a:t>
            </a:r>
          </a:p>
        </p:txBody>
      </p:sp>
      <p:sp>
        <p:nvSpPr>
          <p:cNvPr id="248" name="Shape 248"/>
          <p:cNvSpPr/>
          <p:nvPr/>
        </p:nvSpPr>
        <p:spPr>
          <a:xfrm>
            <a:off x="7408256" y="3080786"/>
            <a:ext cx="1351728" cy="1642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4"/>
                </a:lnTo>
                <a:lnTo>
                  <a:pt x="0" y="11999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Brian Wang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407286" y="3245061"/>
            <a:ext cx="1351799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1" baseline="0" i="0" lang="en" sz="10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Founder &amp; CEO</a:t>
            </a:r>
          </a:p>
        </p:txBody>
      </p:sp>
      <p:sp>
        <p:nvSpPr>
          <p:cNvPr id="250" name="Shape 250"/>
          <p:cNvSpPr/>
          <p:nvPr/>
        </p:nvSpPr>
        <p:spPr>
          <a:xfrm>
            <a:off x="2770368" y="3080775"/>
            <a:ext cx="1351728" cy="1642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4"/>
                </a:lnTo>
                <a:lnTo>
                  <a:pt x="0" y="11999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Matt Hamilton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813075" y="3245036"/>
            <a:ext cx="1266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1" baseline="0" i="0" lang="en" sz="10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Product Manager</a:t>
            </a:r>
          </a:p>
        </p:txBody>
      </p:sp>
      <p:sp>
        <p:nvSpPr>
          <p:cNvPr id="252" name="Shape 252"/>
          <p:cNvSpPr/>
          <p:nvPr/>
        </p:nvSpPr>
        <p:spPr>
          <a:xfrm>
            <a:off x="5905044" y="3060025"/>
            <a:ext cx="1351728" cy="1642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4"/>
                </a:lnTo>
                <a:lnTo>
                  <a:pt x="0" y="11999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Ilia Papas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968775" y="3224286"/>
            <a:ext cx="1224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1" baseline="0" i="0" lang="en" sz="10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Founder &amp; CTO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5">
            <a:alphaModFix/>
          </a:blip>
          <a:srcRect b="0" l="20502" r="10253" t="0"/>
          <a:stretch/>
        </p:blipFill>
        <p:spPr>
          <a:xfrm>
            <a:off x="4458800" y="1846261"/>
            <a:ext cx="1066799" cy="107849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3337" y="3580962"/>
            <a:ext cx="1017773" cy="47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7">
            <a:alphaModFix/>
          </a:blip>
          <a:srcRect b="38648" l="39311" r="2119" t="1496"/>
          <a:stretch/>
        </p:blipFill>
        <p:spPr>
          <a:xfrm>
            <a:off x="2887125" y="1867025"/>
            <a:ext cx="1066799" cy="107849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12811" y="3690975"/>
            <a:ext cx="1066799" cy="2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49736" y="1867036"/>
            <a:ext cx="1066799" cy="107849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37811" y="3670837"/>
            <a:ext cx="1154999" cy="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47512" y="1846261"/>
            <a:ext cx="1066799" cy="107849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89100" y="3576187"/>
            <a:ext cx="1183625" cy="4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9112" y="4270787"/>
            <a:ext cx="1300400" cy="5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20687" y="2404650"/>
            <a:ext cx="1397998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Quicksand"/>
              <a:buNone/>
            </a:pPr>
            <a:r>
              <a:rPr b="1" baseline="0" i="0" lang="en" sz="1200" u="none" cap="none" strike="noStrike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Founder &amp; CEO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2554211" y="697612"/>
            <a:ext cx="19500" cy="4168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3532350" y="178450"/>
            <a:ext cx="20792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Ask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023850" y="1197250"/>
            <a:ext cx="1202398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Raising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939200" y="1197250"/>
            <a:ext cx="1357199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Runway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710750" y="1197250"/>
            <a:ext cx="653999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52600" y="1928950"/>
            <a:ext cx="2544899" cy="1772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Amount: $500,000</a:t>
            </a:r>
          </a:p>
          <a:p>
            <a:pPr indent="0" lvl="0" marL="0" marR="0" rtl="0" algn="ctr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38761D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Pre-money valuation: $3mm</a:t>
            </a:r>
          </a:p>
          <a:p>
            <a:pPr indent="0" lvl="0" marL="0" marR="0" rtl="0" algn="ctr">
              <a:lnSpc>
                <a:spcPct val="98000"/>
              </a:lnSpc>
              <a:spcBef>
                <a:spcPts val="1400"/>
              </a:spcBef>
              <a:spcAft>
                <a:spcPts val="1400"/>
              </a:spcAft>
              <a:buClr>
                <a:srgbClr val="38761D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Type: Equity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170387" y="1928950"/>
            <a:ext cx="939900" cy="3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18 Months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419325" y="1928950"/>
            <a:ext cx="2236799" cy="2102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Hire full time backend and iOS developers. </a:t>
            </a:r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Implement selling functionality, ramping up revenue stream</a:t>
            </a:r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acquisition through referral rewards</a:t>
            </a:r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grpSp>
        <p:nvGrpSpPr>
          <p:cNvPr id="276" name="Shape 276"/>
          <p:cNvGrpSpPr/>
          <p:nvPr/>
        </p:nvGrpSpPr>
        <p:grpSpPr>
          <a:xfrm>
            <a:off x="6117329" y="3411811"/>
            <a:ext cx="163932" cy="289225"/>
            <a:chOff x="5544144" y="2143125"/>
            <a:chExt cx="204813" cy="361351"/>
          </a:xfrm>
        </p:grpSpPr>
        <p:sp>
          <p:nvSpPr>
            <p:cNvPr id="277" name="Shape 277"/>
            <p:cNvSpPr/>
            <p:nvPr/>
          </p:nvSpPr>
          <p:spPr>
            <a:xfrm>
              <a:off x="5544144" y="2233611"/>
              <a:ext cx="204813" cy="270865"/>
            </a:xfrm>
            <a:custGeom>
              <a:pathLst>
                <a:path extrusionOk="0" h="120000" w="120000">
                  <a:moveTo>
                    <a:pt x="119859" y="52704"/>
                  </a:moveTo>
                  <a:cubicBezTo>
                    <a:pt x="117441" y="40511"/>
                    <a:pt x="111908" y="29220"/>
                    <a:pt x="102728" y="18992"/>
                  </a:cubicBezTo>
                  <a:cubicBezTo>
                    <a:pt x="97043" y="12646"/>
                    <a:pt x="89928" y="7348"/>
                    <a:pt x="82212" y="2464"/>
                  </a:cubicBezTo>
                  <a:cubicBezTo>
                    <a:pt x="79558" y="795"/>
                    <a:pt x="76404" y="11"/>
                    <a:pt x="72959" y="0"/>
                  </a:cubicBezTo>
                  <a:cubicBezTo>
                    <a:pt x="64778" y="-5"/>
                    <a:pt x="56596" y="-5"/>
                    <a:pt x="48432" y="11"/>
                  </a:cubicBezTo>
                  <a:cubicBezTo>
                    <a:pt x="47680" y="11"/>
                    <a:pt x="46911" y="84"/>
                    <a:pt x="46165" y="173"/>
                  </a:cubicBezTo>
                  <a:cubicBezTo>
                    <a:pt x="41187" y="795"/>
                    <a:pt x="37248" y="2923"/>
                    <a:pt x="33567" y="5354"/>
                  </a:cubicBezTo>
                  <a:cubicBezTo>
                    <a:pt x="14163" y="18119"/>
                    <a:pt x="3759" y="34518"/>
                    <a:pt x="72" y="53612"/>
                  </a:cubicBezTo>
                  <a:cubicBezTo>
                    <a:pt x="-505" y="56569"/>
                    <a:pt x="2143" y="59537"/>
                    <a:pt x="5875" y="60490"/>
                  </a:cubicBezTo>
                  <a:cubicBezTo>
                    <a:pt x="11581" y="61951"/>
                    <a:pt x="16564" y="59218"/>
                    <a:pt x="17591" y="54093"/>
                  </a:cubicBezTo>
                  <a:cubicBezTo>
                    <a:pt x="18848" y="47731"/>
                    <a:pt x="21098" y="41570"/>
                    <a:pt x="24824" y="35795"/>
                  </a:cubicBezTo>
                  <a:cubicBezTo>
                    <a:pt x="27220" y="32076"/>
                    <a:pt x="30105" y="28531"/>
                    <a:pt x="32781" y="24912"/>
                  </a:cubicBezTo>
                  <a:cubicBezTo>
                    <a:pt x="33017" y="24985"/>
                    <a:pt x="33247" y="25075"/>
                    <a:pt x="33494" y="25148"/>
                  </a:cubicBezTo>
                  <a:cubicBezTo>
                    <a:pt x="33522" y="25361"/>
                    <a:pt x="33567" y="25568"/>
                    <a:pt x="33567" y="25775"/>
                  </a:cubicBezTo>
                  <a:cubicBezTo>
                    <a:pt x="33567" y="31886"/>
                    <a:pt x="33573" y="38002"/>
                    <a:pt x="33567" y="44107"/>
                  </a:cubicBezTo>
                  <a:lnTo>
                    <a:pt x="21098" y="73741"/>
                  </a:lnTo>
                  <a:lnTo>
                    <a:pt x="33528" y="73741"/>
                  </a:lnTo>
                  <a:cubicBezTo>
                    <a:pt x="33516" y="86019"/>
                    <a:pt x="33494" y="98290"/>
                    <a:pt x="33494" y="110568"/>
                  </a:cubicBezTo>
                  <a:cubicBezTo>
                    <a:pt x="33494" y="116034"/>
                    <a:pt x="38539" y="120084"/>
                    <a:pt x="45183" y="119994"/>
                  </a:cubicBezTo>
                  <a:cubicBezTo>
                    <a:pt x="52629" y="119899"/>
                    <a:pt x="56894" y="115155"/>
                    <a:pt x="56826" y="110500"/>
                  </a:cubicBezTo>
                  <a:cubicBezTo>
                    <a:pt x="56647" y="98257"/>
                    <a:pt x="56714" y="85996"/>
                    <a:pt x="56736" y="73741"/>
                  </a:cubicBezTo>
                  <a:lnTo>
                    <a:pt x="64553" y="73741"/>
                  </a:lnTo>
                  <a:cubicBezTo>
                    <a:pt x="64553" y="74279"/>
                    <a:pt x="64553" y="74817"/>
                    <a:pt x="64553" y="75354"/>
                  </a:cubicBezTo>
                  <a:cubicBezTo>
                    <a:pt x="64553" y="87055"/>
                    <a:pt x="64531" y="98766"/>
                    <a:pt x="64553" y="110478"/>
                  </a:cubicBezTo>
                  <a:cubicBezTo>
                    <a:pt x="64576" y="116729"/>
                    <a:pt x="71046" y="120968"/>
                    <a:pt x="78643" y="119787"/>
                  </a:cubicBezTo>
                  <a:cubicBezTo>
                    <a:pt x="84311" y="118902"/>
                    <a:pt x="87869" y="115373"/>
                    <a:pt x="87869" y="110612"/>
                  </a:cubicBezTo>
                  <a:cubicBezTo>
                    <a:pt x="87874" y="98324"/>
                    <a:pt x="87874" y="86035"/>
                    <a:pt x="87874" y="73741"/>
                  </a:cubicBezTo>
                  <a:lnTo>
                    <a:pt x="103233" y="73741"/>
                  </a:lnTo>
                  <a:lnTo>
                    <a:pt x="87885" y="44107"/>
                  </a:lnTo>
                  <a:lnTo>
                    <a:pt x="87874" y="44107"/>
                  </a:lnTo>
                  <a:cubicBezTo>
                    <a:pt x="87874" y="39044"/>
                    <a:pt x="87885" y="33986"/>
                    <a:pt x="87885" y="28928"/>
                  </a:cubicBezTo>
                  <a:cubicBezTo>
                    <a:pt x="87885" y="28200"/>
                    <a:pt x="87885" y="27478"/>
                    <a:pt x="87885" y="26313"/>
                  </a:cubicBezTo>
                  <a:cubicBezTo>
                    <a:pt x="88559" y="26845"/>
                    <a:pt x="88750" y="26946"/>
                    <a:pt x="88879" y="27091"/>
                  </a:cubicBezTo>
                  <a:cubicBezTo>
                    <a:pt x="89227" y="27466"/>
                    <a:pt x="89535" y="27859"/>
                    <a:pt x="89877" y="28234"/>
                  </a:cubicBezTo>
                  <a:cubicBezTo>
                    <a:pt x="96622" y="36277"/>
                    <a:pt x="100702" y="45070"/>
                    <a:pt x="102615" y="54463"/>
                  </a:cubicBezTo>
                  <a:cubicBezTo>
                    <a:pt x="103491" y="58748"/>
                    <a:pt x="107480" y="61347"/>
                    <a:pt x="112497" y="60809"/>
                  </a:cubicBezTo>
                  <a:cubicBezTo>
                    <a:pt x="117598" y="60266"/>
                    <a:pt x="120701" y="56955"/>
                    <a:pt x="119859" y="5270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  <a:rtl val="0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5598317" y="2143125"/>
              <a:ext cx="90494" cy="89897"/>
            </a:xfrm>
            <a:custGeom>
              <a:pathLst>
                <a:path extrusionOk="0" h="120000" w="120000">
                  <a:moveTo>
                    <a:pt x="59552" y="119994"/>
                  </a:moveTo>
                  <a:cubicBezTo>
                    <a:pt x="26457" y="119961"/>
                    <a:pt x="-44" y="93068"/>
                    <a:pt x="-5" y="59608"/>
                  </a:cubicBezTo>
                  <a:cubicBezTo>
                    <a:pt x="105" y="26731"/>
                    <a:pt x="26929" y="0"/>
                    <a:pt x="59763" y="0"/>
                  </a:cubicBezTo>
                  <a:cubicBezTo>
                    <a:pt x="92997" y="0"/>
                    <a:pt x="119866" y="26714"/>
                    <a:pt x="119994" y="59841"/>
                  </a:cubicBezTo>
                  <a:cubicBezTo>
                    <a:pt x="120038" y="93279"/>
                    <a:pt x="93186" y="120011"/>
                    <a:pt x="59552" y="11999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  <a:rtl val="0"/>
              </a:endParaRPr>
            </a:p>
          </p:txBody>
        </p:sp>
      </p:grpSp>
      <p:sp>
        <p:nvSpPr>
          <p:cNvPr id="279" name="Shape 279"/>
          <p:cNvSpPr/>
          <p:nvPr/>
        </p:nvSpPr>
        <p:spPr>
          <a:xfrm>
            <a:off x="6071589" y="2033150"/>
            <a:ext cx="255419" cy="225503"/>
          </a:xfrm>
          <a:custGeom>
            <a:pathLst>
              <a:path extrusionOk="0" h="120000" w="120000">
                <a:moveTo>
                  <a:pt x="98022" y="103072"/>
                </a:moveTo>
                <a:cubicBezTo>
                  <a:pt x="93572" y="103072"/>
                  <a:pt x="89966" y="98677"/>
                  <a:pt x="89966" y="93266"/>
                </a:cubicBezTo>
                <a:cubicBezTo>
                  <a:pt x="89966" y="87855"/>
                  <a:pt x="93572" y="83466"/>
                  <a:pt x="98022" y="83466"/>
                </a:cubicBezTo>
                <a:cubicBezTo>
                  <a:pt x="102472" y="83466"/>
                  <a:pt x="106083" y="87855"/>
                  <a:pt x="106083" y="93266"/>
                </a:cubicBezTo>
                <a:cubicBezTo>
                  <a:pt x="106083" y="98677"/>
                  <a:pt x="102472" y="103072"/>
                  <a:pt x="98022" y="103072"/>
                </a:cubicBezTo>
                <a:close/>
                <a:moveTo>
                  <a:pt x="120000" y="96872"/>
                </a:moveTo>
                <a:lnTo>
                  <a:pt x="120000" y="89672"/>
                </a:lnTo>
                <a:lnTo>
                  <a:pt x="116800" y="88283"/>
                </a:lnTo>
                <a:cubicBezTo>
                  <a:pt x="115577" y="87761"/>
                  <a:pt x="114600" y="86622"/>
                  <a:pt x="114105" y="85172"/>
                </a:cubicBezTo>
                <a:lnTo>
                  <a:pt x="114100" y="85166"/>
                </a:lnTo>
                <a:cubicBezTo>
                  <a:pt x="113605" y="83711"/>
                  <a:pt x="113638" y="82066"/>
                  <a:pt x="114200" y="80638"/>
                </a:cubicBezTo>
                <a:lnTo>
                  <a:pt x="115655" y="76916"/>
                </a:lnTo>
                <a:lnTo>
                  <a:pt x="111466" y="71822"/>
                </a:lnTo>
                <a:lnTo>
                  <a:pt x="108405" y="73594"/>
                </a:lnTo>
                <a:cubicBezTo>
                  <a:pt x="107233" y="74272"/>
                  <a:pt x="105877" y="74316"/>
                  <a:pt x="104683" y="73711"/>
                </a:cubicBezTo>
                <a:lnTo>
                  <a:pt x="104677" y="73711"/>
                </a:lnTo>
                <a:cubicBezTo>
                  <a:pt x="103483" y="73105"/>
                  <a:pt x="102555" y="71911"/>
                  <a:pt x="102122" y="70427"/>
                </a:cubicBezTo>
                <a:lnTo>
                  <a:pt x="100983" y="66538"/>
                </a:lnTo>
                <a:lnTo>
                  <a:pt x="95066" y="66538"/>
                </a:lnTo>
                <a:lnTo>
                  <a:pt x="93927" y="70427"/>
                </a:lnTo>
                <a:cubicBezTo>
                  <a:pt x="93494" y="71911"/>
                  <a:pt x="92561" y="73105"/>
                  <a:pt x="91366" y="73711"/>
                </a:cubicBezTo>
                <a:cubicBezTo>
                  <a:pt x="90166" y="74316"/>
                  <a:pt x="88816" y="74272"/>
                  <a:pt x="87644" y="73594"/>
                </a:cubicBezTo>
                <a:lnTo>
                  <a:pt x="84577" y="71822"/>
                </a:lnTo>
                <a:lnTo>
                  <a:pt x="80394" y="76916"/>
                </a:lnTo>
                <a:lnTo>
                  <a:pt x="81850" y="80638"/>
                </a:lnTo>
                <a:cubicBezTo>
                  <a:pt x="82405" y="82061"/>
                  <a:pt x="82444" y="83711"/>
                  <a:pt x="81944" y="85166"/>
                </a:cubicBezTo>
                <a:lnTo>
                  <a:pt x="81944" y="85172"/>
                </a:lnTo>
                <a:cubicBezTo>
                  <a:pt x="81450" y="86627"/>
                  <a:pt x="80472" y="87761"/>
                  <a:pt x="79250" y="88283"/>
                </a:cubicBezTo>
                <a:lnTo>
                  <a:pt x="76055" y="89672"/>
                </a:lnTo>
                <a:lnTo>
                  <a:pt x="76055" y="96872"/>
                </a:lnTo>
                <a:lnTo>
                  <a:pt x="79250" y="98255"/>
                </a:lnTo>
                <a:cubicBezTo>
                  <a:pt x="80466" y="98777"/>
                  <a:pt x="81450" y="99911"/>
                  <a:pt x="81944" y="101366"/>
                </a:cubicBezTo>
                <a:cubicBezTo>
                  <a:pt x="82444" y="102827"/>
                  <a:pt x="82411" y="104472"/>
                  <a:pt x="81850" y="105894"/>
                </a:cubicBezTo>
                <a:lnTo>
                  <a:pt x="80394" y="109627"/>
                </a:lnTo>
                <a:lnTo>
                  <a:pt x="84577" y="114716"/>
                </a:lnTo>
                <a:lnTo>
                  <a:pt x="87644" y="112944"/>
                </a:lnTo>
                <a:cubicBezTo>
                  <a:pt x="88816" y="112266"/>
                  <a:pt x="90166" y="112222"/>
                  <a:pt x="91366" y="112827"/>
                </a:cubicBezTo>
                <a:cubicBezTo>
                  <a:pt x="92561" y="113433"/>
                  <a:pt x="93494" y="114627"/>
                  <a:pt x="93927" y="116105"/>
                </a:cubicBezTo>
                <a:lnTo>
                  <a:pt x="95066" y="120000"/>
                </a:lnTo>
                <a:lnTo>
                  <a:pt x="100983" y="120000"/>
                </a:lnTo>
                <a:lnTo>
                  <a:pt x="102116" y="116133"/>
                </a:lnTo>
                <a:cubicBezTo>
                  <a:pt x="102550" y="114633"/>
                  <a:pt x="103488" y="113433"/>
                  <a:pt x="104694" y="112816"/>
                </a:cubicBezTo>
                <a:lnTo>
                  <a:pt x="104700" y="112816"/>
                </a:lnTo>
                <a:cubicBezTo>
                  <a:pt x="105883" y="112222"/>
                  <a:pt x="107222" y="112261"/>
                  <a:pt x="108383" y="112933"/>
                </a:cubicBezTo>
                <a:lnTo>
                  <a:pt x="111466" y="114716"/>
                </a:lnTo>
                <a:lnTo>
                  <a:pt x="115655" y="109627"/>
                </a:lnTo>
                <a:lnTo>
                  <a:pt x="114194" y="105894"/>
                </a:lnTo>
                <a:cubicBezTo>
                  <a:pt x="113638" y="104472"/>
                  <a:pt x="113605" y="102822"/>
                  <a:pt x="114100" y="101366"/>
                </a:cubicBezTo>
                <a:cubicBezTo>
                  <a:pt x="114600" y="99911"/>
                  <a:pt x="115577" y="98777"/>
                  <a:pt x="116800" y="98250"/>
                </a:cubicBezTo>
                <a:cubicBezTo>
                  <a:pt x="116800" y="98250"/>
                  <a:pt x="120000" y="96872"/>
                  <a:pt x="120000" y="96872"/>
                </a:cubicBezTo>
                <a:close/>
                <a:moveTo>
                  <a:pt x="41327" y="68716"/>
                </a:moveTo>
                <a:cubicBezTo>
                  <a:pt x="32955" y="68716"/>
                  <a:pt x="26172" y="60461"/>
                  <a:pt x="26172" y="50277"/>
                </a:cubicBezTo>
                <a:cubicBezTo>
                  <a:pt x="26172" y="40094"/>
                  <a:pt x="32955" y="31838"/>
                  <a:pt x="41327" y="31838"/>
                </a:cubicBezTo>
                <a:cubicBezTo>
                  <a:pt x="49700" y="31838"/>
                  <a:pt x="56488" y="40094"/>
                  <a:pt x="56488" y="50277"/>
                </a:cubicBezTo>
                <a:cubicBezTo>
                  <a:pt x="56488" y="60461"/>
                  <a:pt x="49700" y="68716"/>
                  <a:pt x="41327" y="68716"/>
                </a:cubicBezTo>
                <a:close/>
                <a:moveTo>
                  <a:pt x="82661" y="57050"/>
                </a:moveTo>
                <a:lnTo>
                  <a:pt x="82661" y="43505"/>
                </a:lnTo>
                <a:lnTo>
                  <a:pt x="76644" y="40905"/>
                </a:lnTo>
                <a:cubicBezTo>
                  <a:pt x="74350" y="39916"/>
                  <a:pt x="72505" y="37783"/>
                  <a:pt x="71577" y="35044"/>
                </a:cubicBezTo>
                <a:lnTo>
                  <a:pt x="71572" y="35044"/>
                </a:lnTo>
                <a:cubicBezTo>
                  <a:pt x="70638" y="32300"/>
                  <a:pt x="70705" y="29205"/>
                  <a:pt x="71750" y="26527"/>
                </a:cubicBezTo>
                <a:lnTo>
                  <a:pt x="74488" y="19516"/>
                </a:lnTo>
                <a:lnTo>
                  <a:pt x="66616" y="9938"/>
                </a:lnTo>
                <a:lnTo>
                  <a:pt x="60855" y="13272"/>
                </a:lnTo>
                <a:cubicBezTo>
                  <a:pt x="58655" y="14544"/>
                  <a:pt x="56105" y="14622"/>
                  <a:pt x="53855" y="13488"/>
                </a:cubicBezTo>
                <a:cubicBezTo>
                  <a:pt x="53850" y="13483"/>
                  <a:pt x="53850" y="13483"/>
                  <a:pt x="53850" y="13483"/>
                </a:cubicBezTo>
                <a:cubicBezTo>
                  <a:pt x="51600" y="12350"/>
                  <a:pt x="49850" y="10105"/>
                  <a:pt x="49033" y="7316"/>
                </a:cubicBezTo>
                <a:lnTo>
                  <a:pt x="46894" y="0"/>
                </a:lnTo>
                <a:lnTo>
                  <a:pt x="35761" y="0"/>
                </a:lnTo>
                <a:lnTo>
                  <a:pt x="33622" y="7316"/>
                </a:lnTo>
                <a:cubicBezTo>
                  <a:pt x="32805" y="10105"/>
                  <a:pt x="31055" y="12350"/>
                  <a:pt x="28805" y="13483"/>
                </a:cubicBezTo>
                <a:lnTo>
                  <a:pt x="28805" y="13488"/>
                </a:lnTo>
                <a:cubicBezTo>
                  <a:pt x="26550" y="14627"/>
                  <a:pt x="24005" y="14544"/>
                  <a:pt x="21800" y="13272"/>
                </a:cubicBezTo>
                <a:lnTo>
                  <a:pt x="16038" y="9938"/>
                </a:lnTo>
                <a:lnTo>
                  <a:pt x="8166" y="19516"/>
                </a:lnTo>
                <a:lnTo>
                  <a:pt x="10905" y="26522"/>
                </a:lnTo>
                <a:cubicBezTo>
                  <a:pt x="11955" y="29205"/>
                  <a:pt x="12022" y="32305"/>
                  <a:pt x="11083" y="35044"/>
                </a:cubicBezTo>
                <a:cubicBezTo>
                  <a:pt x="11083" y="35044"/>
                  <a:pt x="11083" y="35044"/>
                  <a:pt x="11083" y="35044"/>
                </a:cubicBezTo>
                <a:cubicBezTo>
                  <a:pt x="10150" y="37783"/>
                  <a:pt x="8305" y="39911"/>
                  <a:pt x="6011" y="40905"/>
                </a:cubicBezTo>
                <a:lnTo>
                  <a:pt x="0" y="43505"/>
                </a:lnTo>
                <a:lnTo>
                  <a:pt x="0" y="57050"/>
                </a:lnTo>
                <a:lnTo>
                  <a:pt x="6011" y="59655"/>
                </a:lnTo>
                <a:cubicBezTo>
                  <a:pt x="8305" y="60644"/>
                  <a:pt x="10150" y="62777"/>
                  <a:pt x="11083" y="65511"/>
                </a:cubicBezTo>
                <a:lnTo>
                  <a:pt x="11083" y="65516"/>
                </a:lnTo>
                <a:cubicBezTo>
                  <a:pt x="12022" y="68255"/>
                  <a:pt x="11955" y="71355"/>
                  <a:pt x="10905" y="74033"/>
                </a:cubicBezTo>
                <a:lnTo>
                  <a:pt x="8166" y="81044"/>
                </a:lnTo>
                <a:lnTo>
                  <a:pt x="16038" y="90616"/>
                </a:lnTo>
                <a:lnTo>
                  <a:pt x="21800" y="87288"/>
                </a:lnTo>
                <a:cubicBezTo>
                  <a:pt x="24005" y="86016"/>
                  <a:pt x="26550" y="85938"/>
                  <a:pt x="28805" y="87072"/>
                </a:cubicBezTo>
                <a:lnTo>
                  <a:pt x="28811" y="87072"/>
                </a:lnTo>
                <a:cubicBezTo>
                  <a:pt x="31061" y="88205"/>
                  <a:pt x="32805" y="90450"/>
                  <a:pt x="33622" y="93244"/>
                </a:cubicBezTo>
                <a:lnTo>
                  <a:pt x="35761" y="100561"/>
                </a:lnTo>
                <a:lnTo>
                  <a:pt x="46894" y="100561"/>
                </a:lnTo>
                <a:lnTo>
                  <a:pt x="49022" y="93288"/>
                </a:lnTo>
                <a:cubicBezTo>
                  <a:pt x="49844" y="90472"/>
                  <a:pt x="51611" y="88205"/>
                  <a:pt x="53877" y="87055"/>
                </a:cubicBezTo>
                <a:cubicBezTo>
                  <a:pt x="53877" y="87055"/>
                  <a:pt x="53883" y="87055"/>
                  <a:pt x="53883" y="87055"/>
                </a:cubicBezTo>
                <a:cubicBezTo>
                  <a:pt x="56116" y="85927"/>
                  <a:pt x="58638" y="86005"/>
                  <a:pt x="60822" y="87266"/>
                </a:cubicBezTo>
                <a:lnTo>
                  <a:pt x="66616" y="90616"/>
                </a:lnTo>
                <a:lnTo>
                  <a:pt x="74488" y="81044"/>
                </a:lnTo>
                <a:lnTo>
                  <a:pt x="71750" y="74027"/>
                </a:lnTo>
                <a:cubicBezTo>
                  <a:pt x="70705" y="71355"/>
                  <a:pt x="70638" y="68255"/>
                  <a:pt x="71572" y="65516"/>
                </a:cubicBezTo>
                <a:cubicBezTo>
                  <a:pt x="72511" y="62777"/>
                  <a:pt x="74355" y="60644"/>
                  <a:pt x="76650" y="59650"/>
                </a:cubicBezTo>
                <a:cubicBezTo>
                  <a:pt x="76650" y="59650"/>
                  <a:pt x="82661" y="57050"/>
                  <a:pt x="82661" y="5705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4300" lIns="14300" rIns="14300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  <a:rtl val="0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6124967" y="2697985"/>
            <a:ext cx="148660" cy="274482"/>
          </a:xfrm>
          <a:custGeom>
            <a:pathLst>
              <a:path extrusionOk="0" h="120000" w="120000">
                <a:moveTo>
                  <a:pt x="106538" y="100116"/>
                </a:moveTo>
                <a:lnTo>
                  <a:pt x="13455" y="100116"/>
                </a:lnTo>
                <a:lnTo>
                  <a:pt x="13455" y="19877"/>
                </a:lnTo>
                <a:lnTo>
                  <a:pt x="106538" y="19877"/>
                </a:lnTo>
                <a:cubicBezTo>
                  <a:pt x="106538" y="19877"/>
                  <a:pt x="106538" y="100116"/>
                  <a:pt x="106538" y="100116"/>
                </a:cubicBezTo>
                <a:close/>
                <a:moveTo>
                  <a:pt x="60533" y="114477"/>
                </a:moveTo>
                <a:cubicBezTo>
                  <a:pt x="55794" y="114477"/>
                  <a:pt x="51950" y="112394"/>
                  <a:pt x="51950" y="109822"/>
                </a:cubicBezTo>
                <a:cubicBezTo>
                  <a:pt x="51950" y="107244"/>
                  <a:pt x="55794" y="105161"/>
                  <a:pt x="60533" y="105161"/>
                </a:cubicBezTo>
                <a:cubicBezTo>
                  <a:pt x="65277" y="105161"/>
                  <a:pt x="69116" y="107244"/>
                  <a:pt x="69116" y="109822"/>
                </a:cubicBezTo>
                <a:cubicBezTo>
                  <a:pt x="69116" y="112394"/>
                  <a:pt x="65277" y="114477"/>
                  <a:pt x="60533" y="114477"/>
                </a:cubicBezTo>
                <a:close/>
                <a:moveTo>
                  <a:pt x="50605" y="8800"/>
                </a:moveTo>
                <a:lnTo>
                  <a:pt x="70455" y="8800"/>
                </a:lnTo>
                <a:cubicBezTo>
                  <a:pt x="71644" y="8800"/>
                  <a:pt x="72605" y="9322"/>
                  <a:pt x="72605" y="9966"/>
                </a:cubicBezTo>
                <a:cubicBezTo>
                  <a:pt x="72605" y="10611"/>
                  <a:pt x="71644" y="11127"/>
                  <a:pt x="70455" y="11127"/>
                </a:cubicBezTo>
                <a:lnTo>
                  <a:pt x="50605" y="11127"/>
                </a:lnTo>
                <a:cubicBezTo>
                  <a:pt x="49422" y="11127"/>
                  <a:pt x="48461" y="10611"/>
                  <a:pt x="48461" y="9966"/>
                </a:cubicBezTo>
                <a:cubicBezTo>
                  <a:pt x="48461" y="9322"/>
                  <a:pt x="49422" y="8800"/>
                  <a:pt x="50605" y="8800"/>
                </a:cubicBezTo>
                <a:close/>
                <a:moveTo>
                  <a:pt x="102294" y="0"/>
                </a:moveTo>
                <a:lnTo>
                  <a:pt x="17700" y="0"/>
                </a:lnTo>
                <a:cubicBezTo>
                  <a:pt x="7922" y="0"/>
                  <a:pt x="0" y="4300"/>
                  <a:pt x="0" y="9611"/>
                </a:cubicBezTo>
                <a:lnTo>
                  <a:pt x="0" y="110383"/>
                </a:lnTo>
                <a:cubicBezTo>
                  <a:pt x="0" y="115694"/>
                  <a:pt x="7922" y="120000"/>
                  <a:pt x="17700" y="120000"/>
                </a:cubicBezTo>
                <a:lnTo>
                  <a:pt x="102294" y="120000"/>
                </a:lnTo>
                <a:cubicBezTo>
                  <a:pt x="112072" y="120000"/>
                  <a:pt x="119994" y="115694"/>
                  <a:pt x="119994" y="110383"/>
                </a:cubicBezTo>
                <a:lnTo>
                  <a:pt x="119994" y="9611"/>
                </a:lnTo>
                <a:cubicBezTo>
                  <a:pt x="119994" y="4300"/>
                  <a:pt x="112072" y="0"/>
                  <a:pt x="10229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4300" lIns="14300" rIns="14300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16351" l="0" r="0" t="0"/>
          <a:stretch/>
        </p:blipFill>
        <p:spPr>
          <a:xfrm>
            <a:off x="0" y="-49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3471450" y="423075"/>
            <a:ext cx="2201099" cy="3455100"/>
          </a:xfrm>
          <a:prstGeom prst="rect">
            <a:avLst/>
          </a:prstGeom>
          <a:solidFill>
            <a:srgbClr val="EAEAEA">
              <a:alpha val="45098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3150" y="620925"/>
            <a:ext cx="1797698" cy="179769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3883050" y="2542450"/>
            <a:ext cx="1377900" cy="3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Denarri</a:t>
            </a:r>
          </a:p>
        </p:txBody>
      </p:sp>
      <p:sp>
        <p:nvSpPr>
          <p:cNvPr id="289" name="Shape 289"/>
          <p:cNvSpPr/>
          <p:nvPr/>
        </p:nvSpPr>
        <p:spPr>
          <a:xfrm>
            <a:off x="0" y="4662625"/>
            <a:ext cx="9144000" cy="480900"/>
          </a:xfrm>
          <a:prstGeom prst="rect">
            <a:avLst/>
          </a:prstGeom>
          <a:solidFill>
            <a:srgbClr val="EAEAEA">
              <a:alpha val="45098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2653275" y="4708275"/>
            <a:ext cx="4105800" cy="3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Andrew Ghobrial | </a:t>
            </a:r>
            <a:r>
              <a:rPr b="0" baseline="0" i="0" lang="en" sz="1400" u="sng" cap="none" strike="noStrike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5"/>
                <a:rtl val="0"/>
              </a:rPr>
              <a:t>aghobrial@denarri.com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566850" y="3055975"/>
            <a:ext cx="2010299" cy="62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Products You Love, At The Price You Want, In 3 clicks.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>
            <a:off x="735937" y="242450"/>
            <a:ext cx="75041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Current State Of M-Commerce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03300" y="2805450"/>
            <a:ext cx="2179499" cy="431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Not Personalized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3275325" y="2828400"/>
            <a:ext cx="2114999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Out Of The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5838275" y="2805450"/>
            <a:ext cx="2582100" cy="431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Overchoice Paralysis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03000" y="3320000"/>
            <a:ext cx="2305499" cy="1329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Because user preferences aren’t learned/used effectively, the avg. </a:t>
            </a:r>
            <a:r>
              <a:rPr b="1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mobile shopping </a:t>
            </a: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search takes </a:t>
            </a:r>
            <a:r>
              <a:rPr b="1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6 steps</a:t>
            </a: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.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2981475" y="3320000"/>
            <a:ext cx="2702700" cy="10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Push notifications</a:t>
            </a: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aren't timely, relevant, or actionable enough, resulting in </a:t>
            </a:r>
            <a:r>
              <a:rPr b="1" baseline="0" i="0" lang="en" sz="1200" u="sng" cap="none" strike="noStrike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  <a:rtl val="0"/>
              </a:rPr>
              <a:t>only 47%</a:t>
            </a: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of users opting in, and only 11% engaging with them.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5838275" y="3320000"/>
            <a:ext cx="2702700" cy="10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Users are forced to sift through thousands of results on a daily basis until the right match is found, </a:t>
            </a: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increasing the probability they’ll </a:t>
            </a:r>
            <a:r>
              <a:rPr b="1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abandon</a:t>
            </a: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the purchase by up to </a:t>
            </a:r>
            <a:r>
              <a:rPr b="0" baseline="0" i="0" lang="en" sz="1200" u="sng" cap="none" strike="noStrike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  <a:rtl val="0"/>
              </a:rPr>
              <a:t>10x</a:t>
            </a: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6800" y="1608787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6700" y="1608800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53075" y="1608800"/>
            <a:ext cx="952499" cy="9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300700" y="251125"/>
            <a:ext cx="86711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Mobile Marketplace Done Right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23825" y="3202986"/>
            <a:ext cx="2067000" cy="431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Personalization Engine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051350" y="3219450"/>
            <a:ext cx="2607599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Item Priority Ranking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815950" y="3196500"/>
            <a:ext cx="1173298" cy="431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Curated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40350" y="3802100"/>
            <a:ext cx="24948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Learns your preferences and uses it to predict your criteria when searching for an item. This cuts the avg. # of steps in half to 3. 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049625" y="3755050"/>
            <a:ext cx="2702700" cy="1102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Based on the priority level of the item, Denarri determines the optimal notification frequency and seller location. Never miss out on the perfect match.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016450" y="3755050"/>
            <a:ext cx="2909099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MatchCenter intelligently curates the best matches for every item you follow, all in one place.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010800" y="1021225"/>
            <a:ext cx="5361598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Denarri helps users get the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best price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on the products they love in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3 clicks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by learning their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shopping habits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. It’s designed to become faster and more intelligent the more a user shops. 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75" y="2188575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8900" y="2188575"/>
            <a:ext cx="952499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6500" y="2188575"/>
            <a:ext cx="952499" cy="9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3754200" y="179725"/>
            <a:ext cx="1940698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Metrics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66950" y="2032025"/>
            <a:ext cx="1202398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Growth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936750" y="1991225"/>
            <a:ext cx="1474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Retention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93025" y="2506750"/>
            <a:ext cx="1341898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67%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MoM growth the past 3 months (2/15-4/15)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6879075" y="2506750"/>
            <a:ext cx="1645800" cy="3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MAU/Total User rate of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49%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.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512387" y="1991225"/>
            <a:ext cx="1940698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Engagement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463500" y="2506750"/>
            <a:ext cx="2038499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95% 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push notification opt in, industry avg. is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47%.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</a:t>
            </a:r>
            <a:b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</a:br>
            <a:b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</a:b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24%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push notification engagement, industry avg. is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11%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300" y="1604275"/>
            <a:ext cx="329699" cy="3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2437" y="1518025"/>
            <a:ext cx="420600" cy="4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1661" y="1518025"/>
            <a:ext cx="420600" cy="4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5261" y="1518050"/>
            <a:ext cx="420600" cy="3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553961" y="1983200"/>
            <a:ext cx="1474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Userbase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553961" y="2456350"/>
            <a:ext cx="14174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1.5k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MAU (As of 4/25/2015)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383000" y="251125"/>
            <a:ext cx="45269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Example UX Scenario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3050" y="1037050"/>
            <a:ext cx="1806599" cy="7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searches for “iPhone 6 32GB”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2270636" y="1485325"/>
            <a:ext cx="1077898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3" name="Shape 93"/>
          <p:cNvSpPr txBox="1"/>
          <p:nvPr/>
        </p:nvSpPr>
        <p:spPr>
          <a:xfrm>
            <a:off x="3443400" y="1831050"/>
            <a:ext cx="1806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212" y="2051436"/>
            <a:ext cx="1584774" cy="281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5112" y="2071225"/>
            <a:ext cx="1584774" cy="27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43400" y="909850"/>
            <a:ext cx="2068200" cy="98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Denarri predicts they want it New, $300-450, and ships within 3 days, no user input required. Best matches are curated.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5672212" y="1485325"/>
            <a:ext cx="1077898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8" name="Shape 98"/>
          <p:cNvSpPr txBox="1"/>
          <p:nvPr/>
        </p:nvSpPr>
        <p:spPr>
          <a:xfrm>
            <a:off x="6844975" y="909850"/>
            <a:ext cx="2068200" cy="98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receives a notification of a better match found and makes the purchase in one click.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1275" y="2071225"/>
            <a:ext cx="1536549" cy="277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549200" y="251125"/>
            <a:ext cx="6045598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Upcoming User Experience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61937" y="2022875"/>
            <a:ext cx="1806599" cy="7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searches for “Blue Uniqlo button down”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2239525" y="2471150"/>
            <a:ext cx="1077898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7" name="Shape 107"/>
          <p:cNvSpPr txBox="1"/>
          <p:nvPr/>
        </p:nvSpPr>
        <p:spPr>
          <a:xfrm>
            <a:off x="3412287" y="2816875"/>
            <a:ext cx="1806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362000" y="2022875"/>
            <a:ext cx="20682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“Since you’re a male and size S in J.Crew, here are Men’s Uniqlo button downs with the same fit and price range you like”. </a:t>
            </a:r>
            <a:b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</a:br>
            <a:b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</a:b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Again, no user input required, the most frictionless experience.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5641100" y="2471150"/>
            <a:ext cx="1077898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0" name="Shape 110"/>
          <p:cNvSpPr txBox="1"/>
          <p:nvPr/>
        </p:nvSpPr>
        <p:spPr>
          <a:xfrm>
            <a:off x="6824236" y="2042500"/>
            <a:ext cx="2068200" cy="98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finds the perfect match and purchases in one click, confident they got the best deal and the right fit.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712" y="1323450"/>
            <a:ext cx="617074" cy="61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7550" y="1282262"/>
            <a:ext cx="617074" cy="69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9811" y="1282275"/>
            <a:ext cx="617074" cy="65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3451050" y="192600"/>
            <a:ext cx="2241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Why Now?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25" y="1039108"/>
            <a:ext cx="2966352" cy="129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9096" y="1031975"/>
            <a:ext cx="2899627" cy="356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225" y="2538244"/>
            <a:ext cx="2966352" cy="205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6483950" y="1506975"/>
            <a:ext cx="2608200" cy="261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No device knows a user better than the one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always in their pocket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marketplace that most effectively utilizes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preferences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stands to capture the largest % of the rapidly growing m-commerce industry.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2994900" y="202900"/>
            <a:ext cx="31541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Revenue Model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20125" y="2385511"/>
            <a:ext cx="185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522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1" baseline="0" i="0" lang="en" sz="2800" u="none" cap="none" strike="noStrike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$2,466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39174" y="2869700"/>
            <a:ext cx="1855800" cy="1163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96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Average yearly ecommerce spending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83960" y="2366450"/>
            <a:ext cx="235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522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1" baseline="0" i="0" lang="en" sz="2800" u="none" cap="none" strike="noStrike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100,000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310962" y="2877636"/>
            <a:ext cx="1763699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96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2015 user base goal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918750" y="2366461"/>
            <a:ext cx="258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522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1" baseline="0" i="0" lang="en" sz="2800" u="none" cap="none" strike="noStrike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$1.23M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982750" y="2877625"/>
            <a:ext cx="2916599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96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Year 1 revenue (assuming 10% of online purchases made through Denarri)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2375909" y="3006225"/>
            <a:ext cx="7317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>
            <a:off x="5060275" y="3037625"/>
            <a:ext cx="7317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x="731925" y="1197250"/>
            <a:ext cx="73521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 transaction fee of </a:t>
            </a:r>
            <a:r>
              <a:rPr b="1" baseline="0" i="0" lang="en" sz="2400" u="none" cap="none" strike="noStrike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5%</a:t>
            </a: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of final sale price.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532075" y="182250"/>
            <a:ext cx="81782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Reaching Marketplace Liquidity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23886" y="2219533"/>
            <a:ext cx="1451398" cy="917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87" y="2314716"/>
            <a:ext cx="789002" cy="38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36008" t="0"/>
          <a:stretch/>
        </p:blipFill>
        <p:spPr>
          <a:xfrm>
            <a:off x="322612" y="2730222"/>
            <a:ext cx="729782" cy="2951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145333" y="2480758"/>
            <a:ext cx="227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+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4738" y="2242327"/>
            <a:ext cx="789001" cy="8725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69225" y="1558225"/>
            <a:ext cx="1759800" cy="827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Phase I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(Current)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218180" y="1491192"/>
            <a:ext cx="985198" cy="4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Phase II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092510" y="1558229"/>
            <a:ext cx="985198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Phase III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22625" y="3543337"/>
            <a:ext cx="2070899" cy="91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Piggyback off existing marketplaces’ selection to build buyer-side user base.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938996" y="2458540"/>
            <a:ext cx="788400" cy="4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8998" y="2504165"/>
            <a:ext cx="428581" cy="18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36008" t="0"/>
          <a:stretch/>
        </p:blipFill>
        <p:spPr>
          <a:xfrm>
            <a:off x="3938305" y="2703333"/>
            <a:ext cx="396411" cy="1414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4440737" y="2480771"/>
            <a:ext cx="227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+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3022928" y="1053475"/>
            <a:ext cx="23098" cy="3754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6271982" y="1053475"/>
            <a:ext cx="23098" cy="3754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Shape 157"/>
          <p:cNvSpPr txBox="1"/>
          <p:nvPr/>
        </p:nvSpPr>
        <p:spPr>
          <a:xfrm>
            <a:off x="3749117" y="3429978"/>
            <a:ext cx="2070899" cy="106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Introduce selling functionality, and slowly phase out 3rd parties as selection grows. 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8469" y="2244358"/>
            <a:ext cx="789001" cy="87255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6523100" y="3422376"/>
            <a:ext cx="2070899" cy="12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Denarri now a full fledged marketplace, form partnerships with Shyp/Shipster to automate shipping logistics for sellers without the need for fulfillment centers.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156388" y="2480783"/>
            <a:ext cx="227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+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4118" y="2244372"/>
            <a:ext cx="789001" cy="87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1287" y="2265011"/>
            <a:ext cx="531527" cy="2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7">
            <a:alphaModFix/>
          </a:blip>
          <a:srcRect b="39708" l="21423" r="21140" t="0"/>
          <a:stretch/>
        </p:blipFill>
        <p:spPr>
          <a:xfrm>
            <a:off x="6531275" y="2542811"/>
            <a:ext cx="531524" cy="55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8593986" y="2480775"/>
            <a:ext cx="227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3175328" y="1205875"/>
            <a:ext cx="23098" cy="3754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