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7.png"/><Relationship Id="rId3" Type="http://schemas.openxmlformats.org/officeDocument/2006/relationships/image" Target="../media/image09.jpg"/><Relationship Id="rId5" Type="http://schemas.openxmlformats.org/officeDocument/2006/relationships/hyperlink" Target="mailto:aghobrial@denarri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30.png"/><Relationship Id="rId9" Type="http://schemas.openxmlformats.org/officeDocument/2006/relationships/image" Target="../media/image29.png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8" Type="http://schemas.openxmlformats.org/officeDocument/2006/relationships/image" Target="../media/image07.png"/><Relationship Id="rId7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andrewchen.co/new-data-on-push-notification-ctrs-shows-the-best-apps-perform-4x-better-than-the-worst-heres-why-guest-post/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2" Type="http://schemas.openxmlformats.org/officeDocument/2006/relationships/image" Target="../media/image39.png"/><Relationship Id="rId1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10" Type="http://schemas.openxmlformats.org/officeDocument/2006/relationships/image" Target="../media/image43.png"/><Relationship Id="rId3" Type="http://schemas.openxmlformats.org/officeDocument/2006/relationships/image" Target="../media/image37.jpg"/><Relationship Id="rId11" Type="http://schemas.openxmlformats.org/officeDocument/2006/relationships/image" Target="../media/image42.png"/><Relationship Id="rId9" Type="http://schemas.openxmlformats.org/officeDocument/2006/relationships/image" Target="../media/image40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8" Type="http://schemas.openxmlformats.org/officeDocument/2006/relationships/image" Target="../media/image41.png"/><Relationship Id="rId7" Type="http://schemas.openxmlformats.org/officeDocument/2006/relationships/image" Target="../media/image44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7.png"/><Relationship Id="rId3" Type="http://schemas.openxmlformats.org/officeDocument/2006/relationships/image" Target="../media/image09.jpg"/><Relationship Id="rId5" Type="http://schemas.openxmlformats.org/officeDocument/2006/relationships/hyperlink" Target="mailto:aghobrial@denarri.com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r.org/2006/06/more-isnt-always-better" TargetMode="External"/><Relationship Id="rId3" Type="http://schemas.openxmlformats.org/officeDocument/2006/relationships/hyperlink" Target="http://andrewchen.co/why-people-are-turning-off-push/" TargetMode="External"/><Relationship Id="rId6" Type="http://schemas.openxmlformats.org/officeDocument/2006/relationships/image" Target="../media/image06.png"/><Relationship Id="rId5" Type="http://schemas.openxmlformats.org/officeDocument/2006/relationships/image" Target="../media/image05.png"/><Relationship Id="rId7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Relationship Id="rId5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0.png"/><Relationship Id="rId6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Relationship Id="rId3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15.png"/><Relationship Id="rId6" Type="http://schemas.openxmlformats.org/officeDocument/2006/relationships/image" Target="../media/image25.png"/><Relationship Id="rId5" Type="http://schemas.openxmlformats.org/officeDocument/2006/relationships/image" Target="../media/image07.png"/><Relationship Id="rId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16352" l="0" r="0" t="0"/>
          <a:stretch/>
        </p:blipFill>
        <p:spPr>
          <a:xfrm>
            <a:off x="0" y="-4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/>
          <p:nvPr/>
        </p:nvSpPr>
        <p:spPr>
          <a:xfrm>
            <a:off x="3471450" y="423075"/>
            <a:ext cx="2201099" cy="3455100"/>
          </a:xfrm>
          <a:prstGeom prst="rect">
            <a:avLst/>
          </a:prstGeom>
          <a:solidFill>
            <a:srgbClr val="EAEAEA">
              <a:alpha val="45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150" y="620925"/>
            <a:ext cx="1797699" cy="17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3883050" y="2542450"/>
            <a:ext cx="13779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Denarri</a:t>
            </a:r>
          </a:p>
        </p:txBody>
      </p:sp>
      <p:sp>
        <p:nvSpPr>
          <p:cNvPr id="34" name="Shape 34"/>
          <p:cNvSpPr/>
          <p:nvPr/>
        </p:nvSpPr>
        <p:spPr>
          <a:xfrm>
            <a:off x="0" y="4662625"/>
            <a:ext cx="9144000" cy="480900"/>
          </a:xfrm>
          <a:prstGeom prst="rect">
            <a:avLst/>
          </a:prstGeom>
          <a:solidFill>
            <a:srgbClr val="EAEAEA">
              <a:alpha val="45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2653275" y="4708275"/>
            <a:ext cx="41058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Andrew Ghobrial |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aghobrial@denarri.com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566850" y="3055975"/>
            <a:ext cx="2010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The Products You Love, At The Price You Want, In 3 clicks.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2236950" y="192300"/>
            <a:ext cx="46700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Distribution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034387" y="1674237"/>
            <a:ext cx="12023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Share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434328" y="1674237"/>
            <a:ext cx="1889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Community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22000" y="2319912"/>
            <a:ext cx="2162699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Sharing deals with friends/family is built into the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user flow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, and links back to the app when clicked.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360225" y="2319912"/>
            <a:ext cx="2037299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Denarri team is heavily ingrained in deal-finding and seller communities on and offline. This was a large driver behind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Etsy’s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initial growth.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601637" y="1637087"/>
            <a:ext cx="19406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Refer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431587" y="2319925"/>
            <a:ext cx="23766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Users will be rewarded for every new user they refer when that user makes their first purchase, creating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viral loop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608" y="1335987"/>
            <a:ext cx="287950" cy="2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900" y="1224637"/>
            <a:ext cx="362150" cy="3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7025" y="1232575"/>
            <a:ext cx="423699" cy="4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2679625" y="172875"/>
            <a:ext cx="3468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The Competition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56312" y="222500"/>
            <a:ext cx="23643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5361975" y="1802500"/>
            <a:ext cx="5243700" cy="6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062" y="3448782"/>
            <a:ext cx="1104524" cy="32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062" y="3106818"/>
            <a:ext cx="1104523" cy="26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387" y="2660375"/>
            <a:ext cx="1143865" cy="4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8364" y="3665075"/>
            <a:ext cx="1285251" cy="56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7">
            <a:alphaModFix/>
          </a:blip>
          <a:srcRect b="0" l="0" r="36008" t="0"/>
          <a:stretch/>
        </p:blipFill>
        <p:spPr>
          <a:xfrm>
            <a:off x="7294837" y="2027924"/>
            <a:ext cx="1188782" cy="43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Shape 189"/>
          <p:cNvCxnSpPr/>
          <p:nvPr/>
        </p:nvCxnSpPr>
        <p:spPr>
          <a:xfrm rot="10800000">
            <a:off x="4569900" y="1185100"/>
            <a:ext cx="4199" cy="538199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0" name="Shape 190"/>
          <p:cNvCxnSpPr/>
          <p:nvPr/>
        </p:nvCxnSpPr>
        <p:spPr>
          <a:xfrm>
            <a:off x="4617325" y="4241650"/>
            <a:ext cx="0" cy="486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366949" y="2895375"/>
            <a:ext cx="4941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2" name="Shape 192"/>
          <p:cNvCxnSpPr/>
          <p:nvPr/>
        </p:nvCxnSpPr>
        <p:spPr>
          <a:xfrm>
            <a:off x="7874050" y="2947175"/>
            <a:ext cx="493799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93" name="Shape 193"/>
          <p:cNvSpPr txBox="1"/>
          <p:nvPr/>
        </p:nvSpPr>
        <p:spPr>
          <a:xfrm>
            <a:off x="7622050" y="2573625"/>
            <a:ext cx="997799" cy="2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6AA84F"/>
                </a:solidFill>
              </a:rPr>
              <a:t>Lowest Prices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15100" y="2512475"/>
            <a:ext cx="997799" cy="2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CC0000"/>
                </a:solidFill>
              </a:rPr>
              <a:t>Higher Prices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977550" y="770500"/>
            <a:ext cx="1188899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6AA84F"/>
                </a:solidFill>
              </a:rPr>
              <a:t>Intuitive Shopping Experience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2050" y="770500"/>
            <a:ext cx="841800" cy="8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3875" y="926375"/>
            <a:ext cx="660254" cy="5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4022875" y="4708800"/>
            <a:ext cx="1188899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C0000"/>
                </a:solidFill>
              </a:rPr>
              <a:t>Clunky Shopping Experience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03950" y="1487200"/>
            <a:ext cx="620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 &amp; 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2110350" y="163200"/>
            <a:ext cx="49233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Competitive Advantages</a:t>
            </a:r>
          </a:p>
        </p:txBody>
      </p:sp>
      <p:sp>
        <p:nvSpPr>
          <p:cNvPr id="205" name="Shape 205"/>
          <p:cNvSpPr/>
          <p:nvPr/>
        </p:nvSpPr>
        <p:spPr>
          <a:xfrm>
            <a:off x="5773675" y="3109225"/>
            <a:ext cx="2012699" cy="601799"/>
          </a:xfrm>
          <a:prstGeom prst="roundRect">
            <a:avLst>
              <a:gd fmla="val 7533" name="adj"/>
            </a:avLst>
          </a:prstGeom>
          <a:solidFill>
            <a:srgbClr val="6BCE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6363325" y="3201475"/>
            <a:ext cx="7784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Faster</a:t>
            </a:r>
          </a:p>
        </p:txBody>
      </p:sp>
      <p:sp>
        <p:nvSpPr>
          <p:cNvPr id="207" name="Shape 207"/>
          <p:cNvSpPr/>
          <p:nvPr/>
        </p:nvSpPr>
        <p:spPr>
          <a:xfrm>
            <a:off x="5819900" y="1168775"/>
            <a:ext cx="1853999" cy="601799"/>
          </a:xfrm>
          <a:prstGeom prst="roundRect">
            <a:avLst>
              <a:gd fmla="val 7533" name="adj"/>
            </a:avLst>
          </a:prstGeom>
          <a:solidFill>
            <a:srgbClr val="6BCE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6304375" y="1261025"/>
            <a:ext cx="9335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Smarter</a:t>
            </a:r>
          </a:p>
        </p:txBody>
      </p:sp>
      <p:sp>
        <p:nvSpPr>
          <p:cNvPr id="209" name="Shape 209"/>
          <p:cNvSpPr/>
          <p:nvPr/>
        </p:nvSpPr>
        <p:spPr>
          <a:xfrm>
            <a:off x="1445775" y="3109225"/>
            <a:ext cx="1960799" cy="601799"/>
          </a:xfrm>
          <a:prstGeom prst="roundRect">
            <a:avLst>
              <a:gd fmla="val 7533" name="adj"/>
            </a:avLst>
          </a:prstGeom>
          <a:solidFill>
            <a:srgbClr val="6BCE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2009325" y="3201475"/>
            <a:ext cx="7784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Easier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716675" y="1833725"/>
            <a:ext cx="2086799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Personalization Engine predicts your preferences, so match curation becomes more accurate over time.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645875" y="3774175"/>
            <a:ext cx="22505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What takes at least </a:t>
            </a:r>
            <a:r>
              <a:rPr b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6 steps 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(causing shopping cart abandonment) in the typical shopping experience is accomplished in </a:t>
            </a:r>
            <a:r>
              <a:rPr b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 on Denarri.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93900" y="3789525"/>
            <a:ext cx="20126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Combines the </a:t>
            </a:r>
            <a:r>
              <a:rPr b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personalization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intuitiveness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 of B&amp;M with the </a:t>
            </a:r>
            <a:r>
              <a:rPr b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convenience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price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 advantages of online. </a:t>
            </a:r>
          </a:p>
        </p:txBody>
      </p:sp>
      <p:sp>
        <p:nvSpPr>
          <p:cNvPr id="214" name="Shape 214"/>
          <p:cNvSpPr/>
          <p:nvPr/>
        </p:nvSpPr>
        <p:spPr>
          <a:xfrm>
            <a:off x="1487325" y="1168775"/>
            <a:ext cx="1853999" cy="601799"/>
          </a:xfrm>
          <a:prstGeom prst="roundRect">
            <a:avLst>
              <a:gd fmla="val 7533" name="adj"/>
            </a:avLst>
          </a:prstGeom>
          <a:solidFill>
            <a:srgbClr val="6BCE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646300" y="1261025"/>
            <a:ext cx="15365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More Relevant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298775" y="1849075"/>
            <a:ext cx="21996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Item Priority Ranking resulted in </a:t>
            </a:r>
            <a:r>
              <a:rPr b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&gt;95%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 of users opting in to notifications, with </a:t>
            </a:r>
            <a:r>
              <a:rPr b="1"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24% engaging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 with pushes, compared to the industry avg. of </a:t>
            </a:r>
            <a:r>
              <a:rPr lang="en" sz="11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11%</a:t>
            </a:r>
            <a:r>
              <a:rPr lang="en" sz="11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1155750" y="0"/>
            <a:ext cx="7031699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Global Impact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78000" y="3268350"/>
            <a:ext cx="2635499" cy="18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lang="en" sz="12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Shipping logistics will be handled by partners like Shyp.</a:t>
            </a:r>
          </a:p>
          <a:p>
            <a:pPr indent="-304800" lvl="0" marL="457200" rtl="0" algn="ctr">
              <a:spcBef>
                <a:spcPts val="0"/>
              </a:spcBef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lang="en" sz="12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 Turnover is faster due to instant buyer notifications when listed.</a:t>
            </a:r>
          </a:p>
          <a:p>
            <a:pPr indent="-304800" lvl="0" marL="457200" rtl="0" algn="ctr">
              <a:spcBef>
                <a:spcPts val="0"/>
              </a:spcBef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lang="en" sz="12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Item listing takes 3 clicks, and sellers can import their inventory from other marketplaces.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6407000" y="3179925"/>
            <a:ext cx="2558999" cy="15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Buyers and sellers are equally important to the ecosystem.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Denarri won’t default to siding with the buyer like the incumbents, resulting in less fraud/abuse on both sides and a happier userbase. 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053537" y="3036975"/>
            <a:ext cx="3113399" cy="195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lang="en" sz="12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Search result ranks places more emphasis on individual buyer preferences, not seller size, giving new sellers a level playing field.</a:t>
            </a:r>
          </a:p>
          <a:p>
            <a:pPr indent="-304800" lvl="0" marL="457200" rtl="0" algn="ctr">
              <a:spcBef>
                <a:spcPts val="0"/>
              </a:spcBef>
              <a:buClr>
                <a:srgbClr val="222222"/>
              </a:buClr>
              <a:buSzPct val="100000"/>
              <a:buFont typeface="Quicksand"/>
              <a:buAutoNum type="arabicPeriod"/>
            </a:pPr>
            <a:r>
              <a:rPr lang="en" sz="1200">
                <a:solidFill>
                  <a:srgbClr val="222222"/>
                </a:solidFill>
                <a:latin typeface="Quicksand"/>
                <a:ea typeface="Quicksand"/>
                <a:cs typeface="Quicksand"/>
                <a:sym typeface="Quicksand"/>
              </a:rPr>
              <a:t>5% transaction fee means sellers keep more of the profit and are able to charge lower prices. 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298500" y="661600"/>
            <a:ext cx="27462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Denarri will create a new breed of merchants due to 3 selling advantages: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80875" y="2383950"/>
            <a:ext cx="2382900" cy="7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Simplified Selling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388625" y="2446425"/>
            <a:ext cx="2746200" cy="7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Level Playing Field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771200" y="2514300"/>
            <a:ext cx="1830599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Seller Protections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75" y="1769000"/>
            <a:ext cx="677425" cy="6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225" y="1793984"/>
            <a:ext cx="564987" cy="56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799" y="1769000"/>
            <a:ext cx="614949" cy="6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398387" y="277087"/>
            <a:ext cx="23472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Why Me?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62" y="670168"/>
            <a:ext cx="1447499" cy="14630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607537" y="3280862"/>
            <a:ext cx="1224287" cy="643409"/>
          </a:xfrm>
          <a:custGeom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19050" lIns="19050" rIns="19050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Development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Design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Growth</a:t>
            </a:r>
          </a:p>
        </p:txBody>
      </p:sp>
      <p:sp>
        <p:nvSpPr>
          <p:cNvPr id="239" name="Shape 239"/>
          <p:cNvSpPr/>
          <p:nvPr/>
        </p:nvSpPr>
        <p:spPr>
          <a:xfrm>
            <a:off x="422488" y="2240400"/>
            <a:ext cx="1594404" cy="164267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Andrew Ghobrial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16" y="3924251"/>
            <a:ext cx="1300387" cy="24319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384012" y="2689687"/>
            <a:ext cx="1770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13 years experience as an eCommerce merchant, starting at age 10.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4D4D4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316344" y="3080787"/>
            <a:ext cx="1351728" cy="164267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Paul Kist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339412" y="3245062"/>
            <a:ext cx="1266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Lead Engineer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742687" y="1262962"/>
            <a:ext cx="4104899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Mentors with deep industry knowledge</a:t>
            </a:r>
          </a:p>
        </p:txBody>
      </p:sp>
      <p:sp>
        <p:nvSpPr>
          <p:cNvPr id="245" name="Shape 245"/>
          <p:cNvSpPr/>
          <p:nvPr/>
        </p:nvSpPr>
        <p:spPr>
          <a:xfrm>
            <a:off x="7408256" y="3080787"/>
            <a:ext cx="1351728" cy="164267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Brian Wang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407287" y="3245062"/>
            <a:ext cx="1351799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Founder &amp; CEO</a:t>
            </a:r>
          </a:p>
        </p:txBody>
      </p:sp>
      <p:sp>
        <p:nvSpPr>
          <p:cNvPr id="247" name="Shape 247"/>
          <p:cNvSpPr/>
          <p:nvPr/>
        </p:nvSpPr>
        <p:spPr>
          <a:xfrm>
            <a:off x="2770369" y="3080775"/>
            <a:ext cx="1351728" cy="164267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Matt Hamilton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813075" y="3245037"/>
            <a:ext cx="1266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Product Manager</a:t>
            </a:r>
          </a:p>
        </p:txBody>
      </p:sp>
      <p:sp>
        <p:nvSpPr>
          <p:cNvPr id="249" name="Shape 249"/>
          <p:cNvSpPr/>
          <p:nvPr/>
        </p:nvSpPr>
        <p:spPr>
          <a:xfrm>
            <a:off x="5905044" y="3060025"/>
            <a:ext cx="1351728" cy="164267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19050" lIns="19050" rIns="19050" tIns="1905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Ilia Papas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968775" y="3224287"/>
            <a:ext cx="1224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Founder &amp; CTO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5">
            <a:alphaModFix/>
          </a:blip>
          <a:srcRect b="0" l="20502" r="10254" t="0"/>
          <a:stretch/>
        </p:blipFill>
        <p:spPr>
          <a:xfrm>
            <a:off x="4458800" y="1846262"/>
            <a:ext cx="1066799" cy="1078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3337" y="3580962"/>
            <a:ext cx="1017774" cy="47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7">
            <a:alphaModFix/>
          </a:blip>
          <a:srcRect b="38648" l="39311" r="2120" t="1496"/>
          <a:stretch/>
        </p:blipFill>
        <p:spPr>
          <a:xfrm>
            <a:off x="2887125" y="1867025"/>
            <a:ext cx="1066799" cy="1078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2812" y="3690975"/>
            <a:ext cx="1066800" cy="2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49737" y="1867037"/>
            <a:ext cx="1066799" cy="1078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7812" y="3670837"/>
            <a:ext cx="1155000" cy="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47512" y="1846262"/>
            <a:ext cx="1066799" cy="1078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9100" y="3576187"/>
            <a:ext cx="1183625" cy="4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9112" y="4270787"/>
            <a:ext cx="1300400" cy="5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520687" y="2404650"/>
            <a:ext cx="1397999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D4D4D"/>
                </a:solidFill>
                <a:latin typeface="Quicksand"/>
                <a:ea typeface="Quicksand"/>
                <a:cs typeface="Quicksand"/>
                <a:sym typeface="Quicksand"/>
              </a:rPr>
              <a:t>Founder &amp; CEO</a:t>
            </a:r>
          </a:p>
        </p:txBody>
      </p:sp>
      <p:cxnSp>
        <p:nvCxnSpPr>
          <p:cNvPr id="261" name="Shape 261"/>
          <p:cNvCxnSpPr/>
          <p:nvPr/>
        </p:nvCxnSpPr>
        <p:spPr>
          <a:xfrm>
            <a:off x="2554212" y="697612"/>
            <a:ext cx="19500" cy="4168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3532350" y="178450"/>
            <a:ext cx="20792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Ask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023850" y="1197250"/>
            <a:ext cx="1202399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000">
                <a:latin typeface="Quicksand"/>
                <a:ea typeface="Quicksand"/>
                <a:cs typeface="Quicksand"/>
                <a:sym typeface="Quicksand"/>
              </a:rPr>
              <a:t>Raising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939200" y="1197250"/>
            <a:ext cx="13571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000">
                <a:latin typeface="Quicksand"/>
                <a:ea typeface="Quicksand"/>
                <a:cs typeface="Quicksand"/>
                <a:sym typeface="Quicksand"/>
              </a:rPr>
              <a:t>Runway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710750" y="1197250"/>
            <a:ext cx="6539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000">
                <a:latin typeface="Quicksand"/>
                <a:ea typeface="Quicksand"/>
                <a:cs typeface="Quicksand"/>
                <a:sym typeface="Quicksand"/>
              </a:rPr>
              <a:t>Use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52600" y="1928950"/>
            <a:ext cx="2544899" cy="17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Amount: $500,000</a:t>
            </a:r>
          </a:p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Pre-money valuation: $3mm</a:t>
            </a:r>
          </a:p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Type: Equity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170387" y="1928950"/>
            <a:ext cx="939900" cy="3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18 Months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419325" y="1928950"/>
            <a:ext cx="2236799" cy="2102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Hire full time backend and iOS developers. </a:t>
            </a:r>
          </a:p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Implement selling functionality, ramping up revenue stream</a:t>
            </a:r>
          </a:p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User acquisition through referral rewards</a:t>
            </a:r>
          </a:p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73" name="Shape 273"/>
          <p:cNvGrpSpPr/>
          <p:nvPr/>
        </p:nvGrpSpPr>
        <p:grpSpPr>
          <a:xfrm>
            <a:off x="6117330" y="3411811"/>
            <a:ext cx="163933" cy="289226"/>
            <a:chOff x="5544145" y="2143125"/>
            <a:chExt cx="204814" cy="361353"/>
          </a:xfrm>
        </p:grpSpPr>
        <p:sp>
          <p:nvSpPr>
            <p:cNvPr id="274" name="Shape 274"/>
            <p:cNvSpPr/>
            <p:nvPr/>
          </p:nvSpPr>
          <p:spPr>
            <a:xfrm>
              <a:off x="5544145" y="2233612"/>
              <a:ext cx="204814" cy="270865"/>
            </a:xfrm>
            <a:custGeom>
              <a:pathLst>
                <a:path extrusionOk="0" h="21425" w="21385">
                  <a:moveTo>
                    <a:pt x="21360" y="9410"/>
                  </a:moveTo>
                  <a:cubicBezTo>
                    <a:pt x="20929" y="7233"/>
                    <a:pt x="19943" y="5217"/>
                    <a:pt x="18307" y="3391"/>
                  </a:cubicBezTo>
                  <a:cubicBezTo>
                    <a:pt x="17294" y="2258"/>
                    <a:pt x="16026" y="1312"/>
                    <a:pt x="14651" y="440"/>
                  </a:cubicBezTo>
                  <a:cubicBezTo>
                    <a:pt x="14178" y="142"/>
                    <a:pt x="13616" y="2"/>
                    <a:pt x="13002" y="0"/>
                  </a:cubicBezTo>
                  <a:cubicBezTo>
                    <a:pt x="11544" y="-1"/>
                    <a:pt x="10086" y="-1"/>
                    <a:pt x="8631" y="2"/>
                  </a:cubicBezTo>
                  <a:cubicBezTo>
                    <a:pt x="8497" y="2"/>
                    <a:pt x="8360" y="15"/>
                    <a:pt x="8227" y="31"/>
                  </a:cubicBezTo>
                  <a:cubicBezTo>
                    <a:pt x="7340" y="142"/>
                    <a:pt x="6638" y="522"/>
                    <a:pt x="5982" y="956"/>
                  </a:cubicBezTo>
                  <a:cubicBezTo>
                    <a:pt x="2524" y="3235"/>
                    <a:pt x="670" y="6163"/>
                    <a:pt x="13" y="9572"/>
                  </a:cubicBezTo>
                  <a:cubicBezTo>
                    <a:pt x="-90" y="10100"/>
                    <a:pt x="382" y="10630"/>
                    <a:pt x="1047" y="10800"/>
                  </a:cubicBezTo>
                  <a:cubicBezTo>
                    <a:pt x="2064" y="11061"/>
                    <a:pt x="2952" y="10573"/>
                    <a:pt x="3135" y="9658"/>
                  </a:cubicBezTo>
                  <a:cubicBezTo>
                    <a:pt x="3359" y="8522"/>
                    <a:pt x="3760" y="7422"/>
                    <a:pt x="4424" y="6391"/>
                  </a:cubicBezTo>
                  <a:cubicBezTo>
                    <a:pt x="4851" y="5727"/>
                    <a:pt x="5365" y="5094"/>
                    <a:pt x="5842" y="4448"/>
                  </a:cubicBezTo>
                  <a:cubicBezTo>
                    <a:pt x="5884" y="4461"/>
                    <a:pt x="5925" y="4477"/>
                    <a:pt x="5969" y="4490"/>
                  </a:cubicBezTo>
                  <a:cubicBezTo>
                    <a:pt x="5974" y="4528"/>
                    <a:pt x="5982" y="4565"/>
                    <a:pt x="5982" y="4602"/>
                  </a:cubicBezTo>
                  <a:cubicBezTo>
                    <a:pt x="5982" y="5693"/>
                    <a:pt x="5983" y="6785"/>
                    <a:pt x="5982" y="7875"/>
                  </a:cubicBezTo>
                  <a:lnTo>
                    <a:pt x="3760" y="13166"/>
                  </a:lnTo>
                  <a:lnTo>
                    <a:pt x="5975" y="13166"/>
                  </a:lnTo>
                  <a:cubicBezTo>
                    <a:pt x="5973" y="15358"/>
                    <a:pt x="5969" y="17549"/>
                    <a:pt x="5969" y="19741"/>
                  </a:cubicBezTo>
                  <a:cubicBezTo>
                    <a:pt x="5969" y="20717"/>
                    <a:pt x="6868" y="21440"/>
                    <a:pt x="8052" y="21424"/>
                  </a:cubicBezTo>
                  <a:cubicBezTo>
                    <a:pt x="9379" y="21407"/>
                    <a:pt x="10139" y="20560"/>
                    <a:pt x="10127" y="19729"/>
                  </a:cubicBezTo>
                  <a:cubicBezTo>
                    <a:pt x="10095" y="17543"/>
                    <a:pt x="10107" y="15354"/>
                    <a:pt x="10111" y="13166"/>
                  </a:cubicBezTo>
                  <a:lnTo>
                    <a:pt x="11504" y="13166"/>
                  </a:lnTo>
                  <a:cubicBezTo>
                    <a:pt x="11504" y="13262"/>
                    <a:pt x="11504" y="13358"/>
                    <a:pt x="11504" y="13454"/>
                  </a:cubicBezTo>
                  <a:cubicBezTo>
                    <a:pt x="11504" y="15543"/>
                    <a:pt x="11500" y="17634"/>
                    <a:pt x="11504" y="19725"/>
                  </a:cubicBezTo>
                  <a:cubicBezTo>
                    <a:pt x="11508" y="20841"/>
                    <a:pt x="12661" y="21598"/>
                    <a:pt x="14015" y="21387"/>
                  </a:cubicBezTo>
                  <a:cubicBezTo>
                    <a:pt x="15025" y="21229"/>
                    <a:pt x="15659" y="20599"/>
                    <a:pt x="15659" y="19749"/>
                  </a:cubicBezTo>
                  <a:cubicBezTo>
                    <a:pt x="15660" y="17555"/>
                    <a:pt x="15660" y="15361"/>
                    <a:pt x="15660" y="13166"/>
                  </a:cubicBezTo>
                  <a:lnTo>
                    <a:pt x="18397" y="13166"/>
                  </a:lnTo>
                  <a:lnTo>
                    <a:pt x="15662" y="7875"/>
                  </a:lnTo>
                  <a:lnTo>
                    <a:pt x="15660" y="7875"/>
                  </a:lnTo>
                  <a:cubicBezTo>
                    <a:pt x="15660" y="6971"/>
                    <a:pt x="15662" y="6068"/>
                    <a:pt x="15662" y="5165"/>
                  </a:cubicBezTo>
                  <a:cubicBezTo>
                    <a:pt x="15662" y="5035"/>
                    <a:pt x="15662" y="4906"/>
                    <a:pt x="15662" y="4698"/>
                  </a:cubicBezTo>
                  <a:cubicBezTo>
                    <a:pt x="15782" y="4793"/>
                    <a:pt x="15816" y="4811"/>
                    <a:pt x="15839" y="4837"/>
                  </a:cubicBezTo>
                  <a:cubicBezTo>
                    <a:pt x="15901" y="4904"/>
                    <a:pt x="15956" y="4974"/>
                    <a:pt x="16017" y="5041"/>
                  </a:cubicBezTo>
                  <a:cubicBezTo>
                    <a:pt x="17219" y="6477"/>
                    <a:pt x="17946" y="8047"/>
                    <a:pt x="18287" y="9724"/>
                  </a:cubicBezTo>
                  <a:cubicBezTo>
                    <a:pt x="18443" y="10489"/>
                    <a:pt x="19154" y="10953"/>
                    <a:pt x="20048" y="10857"/>
                  </a:cubicBezTo>
                  <a:cubicBezTo>
                    <a:pt x="20957" y="10760"/>
                    <a:pt x="21510" y="10169"/>
                    <a:pt x="21360" y="941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5598318" y="2143125"/>
              <a:ext cx="90495" cy="89897"/>
            </a:xfrm>
            <a:custGeom>
              <a:pathLst>
                <a:path extrusionOk="0" h="21597" w="21585">
                  <a:moveTo>
                    <a:pt x="10712" y="21596"/>
                  </a:moveTo>
                  <a:cubicBezTo>
                    <a:pt x="4759" y="21590"/>
                    <a:pt x="-8" y="16750"/>
                    <a:pt x="-1" y="10728"/>
                  </a:cubicBezTo>
                  <a:cubicBezTo>
                    <a:pt x="19" y="4811"/>
                    <a:pt x="4844" y="0"/>
                    <a:pt x="10750" y="0"/>
                  </a:cubicBezTo>
                  <a:cubicBezTo>
                    <a:pt x="16728" y="0"/>
                    <a:pt x="21561" y="4808"/>
                    <a:pt x="21584" y="10770"/>
                  </a:cubicBezTo>
                  <a:cubicBezTo>
                    <a:pt x="21592" y="16788"/>
                    <a:pt x="16762" y="21599"/>
                    <a:pt x="10712" y="2159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6" name="Shape 276"/>
          <p:cNvSpPr/>
          <p:nvPr/>
        </p:nvSpPr>
        <p:spPr>
          <a:xfrm>
            <a:off x="6071590" y="2033151"/>
            <a:ext cx="255419" cy="225504"/>
          </a:xfrm>
          <a:custGeom>
            <a:pathLst>
              <a:path extrusionOk="0" h="21600" w="21600">
                <a:moveTo>
                  <a:pt x="17644" y="18553"/>
                </a:moveTo>
                <a:cubicBezTo>
                  <a:pt x="16843" y="18553"/>
                  <a:pt x="16194" y="17762"/>
                  <a:pt x="16194" y="16788"/>
                </a:cubicBezTo>
                <a:cubicBezTo>
                  <a:pt x="16194" y="15814"/>
                  <a:pt x="16843" y="15024"/>
                  <a:pt x="17644" y="15024"/>
                </a:cubicBezTo>
                <a:cubicBezTo>
                  <a:pt x="18445" y="15024"/>
                  <a:pt x="19095" y="15814"/>
                  <a:pt x="19095" y="16788"/>
                </a:cubicBezTo>
                <a:cubicBezTo>
                  <a:pt x="19095" y="17762"/>
                  <a:pt x="18445" y="18553"/>
                  <a:pt x="17644" y="18553"/>
                </a:cubicBezTo>
                <a:close/>
                <a:moveTo>
                  <a:pt x="21600" y="17437"/>
                </a:moveTo>
                <a:lnTo>
                  <a:pt x="21600" y="16141"/>
                </a:lnTo>
                <a:lnTo>
                  <a:pt x="21024" y="15891"/>
                </a:lnTo>
                <a:cubicBezTo>
                  <a:pt x="20804" y="15797"/>
                  <a:pt x="20628" y="15592"/>
                  <a:pt x="20539" y="15331"/>
                </a:cubicBezTo>
                <a:lnTo>
                  <a:pt x="20538" y="15330"/>
                </a:lnTo>
                <a:cubicBezTo>
                  <a:pt x="20449" y="15068"/>
                  <a:pt x="20455" y="14772"/>
                  <a:pt x="20556" y="14515"/>
                </a:cubicBezTo>
                <a:lnTo>
                  <a:pt x="20818" y="13845"/>
                </a:lnTo>
                <a:lnTo>
                  <a:pt x="20064" y="12928"/>
                </a:lnTo>
                <a:lnTo>
                  <a:pt x="19513" y="13247"/>
                </a:lnTo>
                <a:cubicBezTo>
                  <a:pt x="19302" y="13369"/>
                  <a:pt x="19058" y="13377"/>
                  <a:pt x="18843" y="13268"/>
                </a:cubicBezTo>
                <a:lnTo>
                  <a:pt x="18842" y="13268"/>
                </a:lnTo>
                <a:cubicBezTo>
                  <a:pt x="18627" y="13159"/>
                  <a:pt x="18460" y="12944"/>
                  <a:pt x="18382" y="12677"/>
                </a:cubicBezTo>
                <a:lnTo>
                  <a:pt x="18177" y="11977"/>
                </a:lnTo>
                <a:lnTo>
                  <a:pt x="17112" y="11977"/>
                </a:lnTo>
                <a:lnTo>
                  <a:pt x="16907" y="12677"/>
                </a:lnTo>
                <a:cubicBezTo>
                  <a:pt x="16829" y="12944"/>
                  <a:pt x="16661" y="13159"/>
                  <a:pt x="16446" y="13268"/>
                </a:cubicBezTo>
                <a:cubicBezTo>
                  <a:pt x="16230" y="13377"/>
                  <a:pt x="15987" y="13369"/>
                  <a:pt x="15776" y="13247"/>
                </a:cubicBezTo>
                <a:lnTo>
                  <a:pt x="15224" y="12928"/>
                </a:lnTo>
                <a:lnTo>
                  <a:pt x="14471" y="13845"/>
                </a:lnTo>
                <a:lnTo>
                  <a:pt x="14733" y="14515"/>
                </a:lnTo>
                <a:cubicBezTo>
                  <a:pt x="14833" y="14771"/>
                  <a:pt x="14840" y="15068"/>
                  <a:pt x="14750" y="15330"/>
                </a:cubicBezTo>
                <a:lnTo>
                  <a:pt x="14750" y="15331"/>
                </a:lnTo>
                <a:cubicBezTo>
                  <a:pt x="14661" y="15593"/>
                  <a:pt x="14485" y="15797"/>
                  <a:pt x="14265" y="15891"/>
                </a:cubicBezTo>
                <a:lnTo>
                  <a:pt x="13690" y="16141"/>
                </a:lnTo>
                <a:lnTo>
                  <a:pt x="13690" y="17437"/>
                </a:lnTo>
                <a:lnTo>
                  <a:pt x="14265" y="17686"/>
                </a:lnTo>
                <a:cubicBezTo>
                  <a:pt x="14484" y="17780"/>
                  <a:pt x="14661" y="17984"/>
                  <a:pt x="14750" y="18246"/>
                </a:cubicBezTo>
                <a:cubicBezTo>
                  <a:pt x="14840" y="18509"/>
                  <a:pt x="14834" y="18805"/>
                  <a:pt x="14733" y="19061"/>
                </a:cubicBezTo>
                <a:lnTo>
                  <a:pt x="14471" y="19733"/>
                </a:lnTo>
                <a:lnTo>
                  <a:pt x="15224" y="20649"/>
                </a:lnTo>
                <a:lnTo>
                  <a:pt x="15776" y="20330"/>
                </a:lnTo>
                <a:cubicBezTo>
                  <a:pt x="15987" y="20208"/>
                  <a:pt x="16230" y="20200"/>
                  <a:pt x="16446" y="20309"/>
                </a:cubicBezTo>
                <a:cubicBezTo>
                  <a:pt x="16661" y="20418"/>
                  <a:pt x="16829" y="20633"/>
                  <a:pt x="16907" y="20899"/>
                </a:cubicBezTo>
                <a:lnTo>
                  <a:pt x="17112" y="21600"/>
                </a:lnTo>
                <a:lnTo>
                  <a:pt x="18177" y="21600"/>
                </a:lnTo>
                <a:lnTo>
                  <a:pt x="18381" y="20904"/>
                </a:lnTo>
                <a:cubicBezTo>
                  <a:pt x="18459" y="20634"/>
                  <a:pt x="18628" y="20418"/>
                  <a:pt x="18845" y="20307"/>
                </a:cubicBezTo>
                <a:lnTo>
                  <a:pt x="18846" y="20307"/>
                </a:lnTo>
                <a:cubicBezTo>
                  <a:pt x="19059" y="20200"/>
                  <a:pt x="19300" y="20207"/>
                  <a:pt x="19509" y="20328"/>
                </a:cubicBezTo>
                <a:lnTo>
                  <a:pt x="20064" y="20649"/>
                </a:lnTo>
                <a:lnTo>
                  <a:pt x="20818" y="19733"/>
                </a:lnTo>
                <a:lnTo>
                  <a:pt x="20555" y="19061"/>
                </a:lnTo>
                <a:cubicBezTo>
                  <a:pt x="20455" y="18805"/>
                  <a:pt x="20449" y="18508"/>
                  <a:pt x="20538" y="18246"/>
                </a:cubicBezTo>
                <a:cubicBezTo>
                  <a:pt x="20628" y="17984"/>
                  <a:pt x="20804" y="17780"/>
                  <a:pt x="21024" y="17685"/>
                </a:cubicBezTo>
                <a:cubicBezTo>
                  <a:pt x="21024" y="17685"/>
                  <a:pt x="21600" y="17437"/>
                  <a:pt x="21600" y="17437"/>
                </a:cubicBezTo>
                <a:close/>
                <a:moveTo>
                  <a:pt x="7439" y="12369"/>
                </a:moveTo>
                <a:cubicBezTo>
                  <a:pt x="5932" y="12369"/>
                  <a:pt x="4711" y="10883"/>
                  <a:pt x="4711" y="9050"/>
                </a:cubicBezTo>
                <a:cubicBezTo>
                  <a:pt x="4711" y="7217"/>
                  <a:pt x="5932" y="5731"/>
                  <a:pt x="7439" y="5731"/>
                </a:cubicBezTo>
                <a:cubicBezTo>
                  <a:pt x="8946" y="5731"/>
                  <a:pt x="10168" y="7217"/>
                  <a:pt x="10168" y="9050"/>
                </a:cubicBezTo>
                <a:cubicBezTo>
                  <a:pt x="10168" y="10883"/>
                  <a:pt x="8946" y="12369"/>
                  <a:pt x="7439" y="12369"/>
                </a:cubicBezTo>
                <a:close/>
                <a:moveTo>
                  <a:pt x="14879" y="10269"/>
                </a:moveTo>
                <a:lnTo>
                  <a:pt x="14879" y="7831"/>
                </a:lnTo>
                <a:lnTo>
                  <a:pt x="13796" y="7363"/>
                </a:lnTo>
                <a:cubicBezTo>
                  <a:pt x="13383" y="7185"/>
                  <a:pt x="13051" y="6801"/>
                  <a:pt x="12884" y="6308"/>
                </a:cubicBezTo>
                <a:lnTo>
                  <a:pt x="12883" y="6308"/>
                </a:lnTo>
                <a:cubicBezTo>
                  <a:pt x="12715" y="5814"/>
                  <a:pt x="12727" y="5257"/>
                  <a:pt x="12915" y="4775"/>
                </a:cubicBezTo>
                <a:lnTo>
                  <a:pt x="13408" y="3513"/>
                </a:lnTo>
                <a:lnTo>
                  <a:pt x="11991" y="1789"/>
                </a:lnTo>
                <a:lnTo>
                  <a:pt x="10954" y="2389"/>
                </a:lnTo>
                <a:cubicBezTo>
                  <a:pt x="10558" y="2618"/>
                  <a:pt x="10099" y="2632"/>
                  <a:pt x="9694" y="2428"/>
                </a:cubicBezTo>
                <a:cubicBezTo>
                  <a:pt x="9693" y="2427"/>
                  <a:pt x="9693" y="2427"/>
                  <a:pt x="9693" y="2427"/>
                </a:cubicBezTo>
                <a:cubicBezTo>
                  <a:pt x="9288" y="2223"/>
                  <a:pt x="8973" y="1819"/>
                  <a:pt x="8826" y="1317"/>
                </a:cubicBezTo>
                <a:lnTo>
                  <a:pt x="8441" y="0"/>
                </a:lnTo>
                <a:lnTo>
                  <a:pt x="6437" y="0"/>
                </a:lnTo>
                <a:lnTo>
                  <a:pt x="6052" y="1317"/>
                </a:lnTo>
                <a:cubicBezTo>
                  <a:pt x="5905" y="1819"/>
                  <a:pt x="5590" y="2223"/>
                  <a:pt x="5185" y="2427"/>
                </a:cubicBezTo>
                <a:lnTo>
                  <a:pt x="5185" y="2428"/>
                </a:lnTo>
                <a:cubicBezTo>
                  <a:pt x="4779" y="2633"/>
                  <a:pt x="4321" y="2618"/>
                  <a:pt x="3924" y="2389"/>
                </a:cubicBezTo>
                <a:lnTo>
                  <a:pt x="2887" y="1789"/>
                </a:lnTo>
                <a:lnTo>
                  <a:pt x="1470" y="3513"/>
                </a:lnTo>
                <a:lnTo>
                  <a:pt x="1963" y="4774"/>
                </a:lnTo>
                <a:cubicBezTo>
                  <a:pt x="2152" y="5257"/>
                  <a:pt x="2164" y="5815"/>
                  <a:pt x="1995" y="6308"/>
                </a:cubicBezTo>
                <a:cubicBezTo>
                  <a:pt x="1995" y="6308"/>
                  <a:pt x="1995" y="6308"/>
                  <a:pt x="1995" y="6308"/>
                </a:cubicBezTo>
                <a:cubicBezTo>
                  <a:pt x="1827" y="6801"/>
                  <a:pt x="1495" y="7184"/>
                  <a:pt x="1082" y="7363"/>
                </a:cubicBezTo>
                <a:lnTo>
                  <a:pt x="0" y="7831"/>
                </a:lnTo>
                <a:lnTo>
                  <a:pt x="0" y="10269"/>
                </a:lnTo>
                <a:lnTo>
                  <a:pt x="1082" y="10738"/>
                </a:lnTo>
                <a:cubicBezTo>
                  <a:pt x="1495" y="10916"/>
                  <a:pt x="1827" y="11300"/>
                  <a:pt x="1995" y="11792"/>
                </a:cubicBezTo>
                <a:lnTo>
                  <a:pt x="1995" y="11793"/>
                </a:lnTo>
                <a:cubicBezTo>
                  <a:pt x="2164" y="12286"/>
                  <a:pt x="2152" y="12844"/>
                  <a:pt x="1963" y="13326"/>
                </a:cubicBezTo>
                <a:lnTo>
                  <a:pt x="1470" y="14588"/>
                </a:lnTo>
                <a:lnTo>
                  <a:pt x="2887" y="16311"/>
                </a:lnTo>
                <a:lnTo>
                  <a:pt x="3924" y="15712"/>
                </a:lnTo>
                <a:cubicBezTo>
                  <a:pt x="4321" y="15483"/>
                  <a:pt x="4779" y="15469"/>
                  <a:pt x="5185" y="15673"/>
                </a:cubicBezTo>
                <a:lnTo>
                  <a:pt x="5186" y="15673"/>
                </a:lnTo>
                <a:cubicBezTo>
                  <a:pt x="5591" y="15877"/>
                  <a:pt x="5905" y="16281"/>
                  <a:pt x="6052" y="16784"/>
                </a:cubicBezTo>
                <a:lnTo>
                  <a:pt x="6437" y="18101"/>
                </a:lnTo>
                <a:lnTo>
                  <a:pt x="8441" y="18101"/>
                </a:lnTo>
                <a:lnTo>
                  <a:pt x="8824" y="16792"/>
                </a:lnTo>
                <a:cubicBezTo>
                  <a:pt x="8972" y="16285"/>
                  <a:pt x="9290" y="15877"/>
                  <a:pt x="9698" y="15670"/>
                </a:cubicBezTo>
                <a:cubicBezTo>
                  <a:pt x="9698" y="15670"/>
                  <a:pt x="9699" y="15670"/>
                  <a:pt x="9699" y="15670"/>
                </a:cubicBezTo>
                <a:cubicBezTo>
                  <a:pt x="10101" y="15467"/>
                  <a:pt x="10555" y="15481"/>
                  <a:pt x="10948" y="15708"/>
                </a:cubicBezTo>
                <a:lnTo>
                  <a:pt x="11991" y="16311"/>
                </a:lnTo>
                <a:lnTo>
                  <a:pt x="13408" y="14588"/>
                </a:lnTo>
                <a:lnTo>
                  <a:pt x="12915" y="13325"/>
                </a:lnTo>
                <a:cubicBezTo>
                  <a:pt x="12727" y="12844"/>
                  <a:pt x="12715" y="12286"/>
                  <a:pt x="12883" y="11793"/>
                </a:cubicBezTo>
                <a:cubicBezTo>
                  <a:pt x="13052" y="11300"/>
                  <a:pt x="13384" y="10916"/>
                  <a:pt x="13797" y="10737"/>
                </a:cubicBezTo>
                <a:cubicBezTo>
                  <a:pt x="13797" y="10737"/>
                  <a:pt x="14879" y="10269"/>
                  <a:pt x="14879" y="10269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4300" lIns="14300" rIns="14300" tIns="1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1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124968" y="2697986"/>
            <a:ext cx="148661" cy="274482"/>
          </a:xfrm>
          <a:custGeom>
            <a:pathLst>
              <a:path extrusionOk="0" h="21600" w="21600">
                <a:moveTo>
                  <a:pt x="19177" y="18021"/>
                </a:moveTo>
                <a:lnTo>
                  <a:pt x="2422" y="18021"/>
                </a:lnTo>
                <a:lnTo>
                  <a:pt x="2422" y="3578"/>
                </a:lnTo>
                <a:lnTo>
                  <a:pt x="19177" y="3578"/>
                </a:lnTo>
                <a:cubicBezTo>
                  <a:pt x="19177" y="3578"/>
                  <a:pt x="19177" y="18021"/>
                  <a:pt x="19177" y="18021"/>
                </a:cubicBezTo>
                <a:close/>
                <a:moveTo>
                  <a:pt x="10896" y="20606"/>
                </a:moveTo>
                <a:cubicBezTo>
                  <a:pt x="10043" y="20606"/>
                  <a:pt x="9351" y="20231"/>
                  <a:pt x="9351" y="19768"/>
                </a:cubicBezTo>
                <a:cubicBezTo>
                  <a:pt x="9351" y="19304"/>
                  <a:pt x="10043" y="18929"/>
                  <a:pt x="10896" y="18929"/>
                </a:cubicBezTo>
                <a:cubicBezTo>
                  <a:pt x="11750" y="18929"/>
                  <a:pt x="12441" y="19304"/>
                  <a:pt x="12441" y="19768"/>
                </a:cubicBezTo>
                <a:cubicBezTo>
                  <a:pt x="12441" y="20231"/>
                  <a:pt x="11750" y="20606"/>
                  <a:pt x="10896" y="20606"/>
                </a:cubicBezTo>
                <a:close/>
                <a:moveTo>
                  <a:pt x="9109" y="1584"/>
                </a:moveTo>
                <a:lnTo>
                  <a:pt x="12682" y="1584"/>
                </a:lnTo>
                <a:cubicBezTo>
                  <a:pt x="12896" y="1584"/>
                  <a:pt x="13069" y="1678"/>
                  <a:pt x="13069" y="1794"/>
                </a:cubicBezTo>
                <a:cubicBezTo>
                  <a:pt x="13069" y="1910"/>
                  <a:pt x="12896" y="2003"/>
                  <a:pt x="12682" y="2003"/>
                </a:cubicBezTo>
                <a:lnTo>
                  <a:pt x="9109" y="2003"/>
                </a:lnTo>
                <a:cubicBezTo>
                  <a:pt x="8896" y="2003"/>
                  <a:pt x="8723" y="1910"/>
                  <a:pt x="8723" y="1794"/>
                </a:cubicBezTo>
                <a:cubicBezTo>
                  <a:pt x="8723" y="1678"/>
                  <a:pt x="8896" y="1584"/>
                  <a:pt x="9109" y="1584"/>
                </a:cubicBezTo>
                <a:close/>
                <a:moveTo>
                  <a:pt x="18413" y="0"/>
                </a:moveTo>
                <a:lnTo>
                  <a:pt x="3186" y="0"/>
                </a:lnTo>
                <a:cubicBezTo>
                  <a:pt x="1426" y="0"/>
                  <a:pt x="0" y="774"/>
                  <a:pt x="0" y="1730"/>
                </a:cubicBezTo>
                <a:lnTo>
                  <a:pt x="0" y="19869"/>
                </a:lnTo>
                <a:cubicBezTo>
                  <a:pt x="0" y="20825"/>
                  <a:pt x="1426" y="21600"/>
                  <a:pt x="3186" y="21600"/>
                </a:cubicBezTo>
                <a:lnTo>
                  <a:pt x="18413" y="21600"/>
                </a:lnTo>
                <a:cubicBezTo>
                  <a:pt x="20173" y="21600"/>
                  <a:pt x="21599" y="20825"/>
                  <a:pt x="21599" y="19869"/>
                </a:cubicBezTo>
                <a:lnTo>
                  <a:pt x="21599" y="1730"/>
                </a:lnTo>
                <a:cubicBezTo>
                  <a:pt x="21599" y="774"/>
                  <a:pt x="20173" y="0"/>
                  <a:pt x="1841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4300" lIns="14300" rIns="14300" tIns="1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1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16352" l="0" r="0" t="0"/>
          <a:stretch/>
        </p:blipFill>
        <p:spPr>
          <a:xfrm>
            <a:off x="0" y="-4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3471450" y="423075"/>
            <a:ext cx="2201099" cy="3455100"/>
          </a:xfrm>
          <a:prstGeom prst="rect">
            <a:avLst/>
          </a:prstGeom>
          <a:solidFill>
            <a:srgbClr val="EAEAEA">
              <a:alpha val="45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150" y="620925"/>
            <a:ext cx="1797699" cy="17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3883050" y="2542450"/>
            <a:ext cx="13779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Denarri</a:t>
            </a:r>
          </a:p>
        </p:txBody>
      </p:sp>
      <p:sp>
        <p:nvSpPr>
          <p:cNvPr id="286" name="Shape 286"/>
          <p:cNvSpPr/>
          <p:nvPr/>
        </p:nvSpPr>
        <p:spPr>
          <a:xfrm>
            <a:off x="0" y="4662625"/>
            <a:ext cx="9144000" cy="480900"/>
          </a:xfrm>
          <a:prstGeom prst="rect">
            <a:avLst/>
          </a:prstGeom>
          <a:solidFill>
            <a:srgbClr val="EAEAEA">
              <a:alpha val="45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2653275" y="4708275"/>
            <a:ext cx="4105800" cy="3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Andrew Ghobrial | </a:t>
            </a:r>
            <a:r>
              <a:rPr lang="en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aghobrial@denarri.com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566850" y="3055975"/>
            <a:ext cx="2010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The Products You Love, At The Price You Want, In 3 clicks.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735937" y="242450"/>
            <a:ext cx="75041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The Current State Of M-Commerce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603300" y="2805450"/>
            <a:ext cx="2179499" cy="43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Not Personalized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3275325" y="2828400"/>
            <a:ext cx="2114999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Out Of The Loop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5838275" y="2805450"/>
            <a:ext cx="25821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Overchoice Paralysis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603000" y="3320000"/>
            <a:ext cx="2305499" cy="132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Because user preferences aren’t learned/used effectively, the avg. </a:t>
            </a: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mobile shopping </a:t>
            </a: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search takes </a:t>
            </a: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6 steps</a:t>
            </a: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2981475" y="3320000"/>
            <a:ext cx="2702700" cy="10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Push notifications</a:t>
            </a: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 aren't timely, relevant, or actionable enough, resulting in </a:t>
            </a:r>
            <a:r>
              <a:rPr b="1" lang="en" sz="12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only 47%</a:t>
            </a: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 of users opting in, and only 11% engaging with them.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838275" y="3320000"/>
            <a:ext cx="2702700" cy="10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Users are forced to sift through thousands of results on a daily basis until the right match is found, 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increasing the probability they’ll </a:t>
            </a: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abandon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purchase by up to </a:t>
            </a:r>
            <a:r>
              <a:rPr lang="en" sz="12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10x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800" y="1608787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6700" y="16088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3075" y="16088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300700" y="251125"/>
            <a:ext cx="86711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The Mobile Marketplace Done Right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23825" y="3202987"/>
            <a:ext cx="20670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Personalization Engine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051350" y="3219450"/>
            <a:ext cx="2607599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Item Priority Ranking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6815950" y="3196500"/>
            <a:ext cx="1173299" cy="43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Curated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40350" y="3802100"/>
            <a:ext cx="24948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Learns your preferences and uses it to predict your criteria when searching for an item. This cuts the avg. # of steps in half to 3.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049625" y="3755050"/>
            <a:ext cx="2702700" cy="110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Based on the priority level of the item, Denarri determines the optimal notification frequency and seller location. Never miss out on the perfect match.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016450" y="3755050"/>
            <a:ext cx="2909099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The MatchCenter intelligently curates the best matches for every item you follow, all in one place.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010800" y="1021225"/>
            <a:ext cx="53615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Denarri helps users get the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best price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on the products they love in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3 clicks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by learning their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shopping habits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. It’s designed to become faster and more intelligent the more a user shops. 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21885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00" y="21885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6500" y="218857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754200" y="179725"/>
            <a:ext cx="19406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Metrics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66950" y="2032025"/>
            <a:ext cx="12023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Growth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936750" y="1991225"/>
            <a:ext cx="1474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Retention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93025" y="2506750"/>
            <a:ext cx="13418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67%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MoM growth the past 3 months (2/15-4/15)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6879075" y="2506750"/>
            <a:ext cx="1645800" cy="3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MAU/Total User rate of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49%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12387" y="1991225"/>
            <a:ext cx="19406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Engagement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463500" y="2506750"/>
            <a:ext cx="2038499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95% 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push notification opt in, industry avg. is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47%.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</a:t>
            </a:r>
            <a:br>
              <a:rPr b="1" lang="en">
                <a:latin typeface="Quicksand"/>
                <a:ea typeface="Quicksand"/>
                <a:cs typeface="Quicksand"/>
                <a:sym typeface="Quicksand"/>
              </a:rPr>
            </a:br>
            <a:br>
              <a:rPr b="1" lang="en">
                <a:latin typeface="Quicksand"/>
                <a:ea typeface="Quicksand"/>
                <a:cs typeface="Quicksand"/>
                <a:sym typeface="Quicksand"/>
              </a:rPr>
            </a:b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24%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push notification engagement, industry avg. is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11%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00" y="1604275"/>
            <a:ext cx="329700" cy="3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437" y="1518025"/>
            <a:ext cx="420600" cy="4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1662" y="1518025"/>
            <a:ext cx="420600" cy="4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5262" y="1518050"/>
            <a:ext cx="420600" cy="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553962" y="1983200"/>
            <a:ext cx="1474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Userbase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553962" y="2456350"/>
            <a:ext cx="14174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1.5k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MAU (As of 4/25/2015)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383000" y="251125"/>
            <a:ext cx="45269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Example UX Scenario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93050" y="1037050"/>
            <a:ext cx="1806599" cy="7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searches for “iPhone 6 32GB”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2270637" y="1485325"/>
            <a:ext cx="1077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0" name="Shape 90"/>
          <p:cNvSpPr txBox="1"/>
          <p:nvPr/>
        </p:nvSpPr>
        <p:spPr>
          <a:xfrm>
            <a:off x="3443400" y="1831050"/>
            <a:ext cx="180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2" y="2051437"/>
            <a:ext cx="1584774" cy="281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112" y="2071225"/>
            <a:ext cx="1584774" cy="27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443400" y="909850"/>
            <a:ext cx="2068200" cy="98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Denarri predicts they want it New, $300-450, and ships within 3 days, no user input required. Best matches are curated.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672212" y="1485325"/>
            <a:ext cx="1077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5" name="Shape 95"/>
          <p:cNvSpPr txBox="1"/>
          <p:nvPr/>
        </p:nvSpPr>
        <p:spPr>
          <a:xfrm>
            <a:off x="6844975" y="909850"/>
            <a:ext cx="2068200" cy="98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receives a notification of a better match found and makes the purchase in one click.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1275" y="2071225"/>
            <a:ext cx="1536549" cy="27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549200" y="251125"/>
            <a:ext cx="60455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Upcoming User Experience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61937" y="2022875"/>
            <a:ext cx="1806599" cy="7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searches for “Blue Uniqlo button down”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2239525" y="2471150"/>
            <a:ext cx="1077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4" name="Shape 104"/>
          <p:cNvSpPr txBox="1"/>
          <p:nvPr/>
        </p:nvSpPr>
        <p:spPr>
          <a:xfrm>
            <a:off x="3412287" y="2816875"/>
            <a:ext cx="180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362000" y="2022875"/>
            <a:ext cx="20682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“Since you’re a male and size S in J.Crew, here are Men’s Uniqlo button downs with the same fit and price range you like”. </a:t>
            </a:r>
            <a:b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b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Again, no user input required, the most frictionless experience.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5641100" y="2471150"/>
            <a:ext cx="1077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7" name="Shape 107"/>
          <p:cNvSpPr txBox="1"/>
          <p:nvPr/>
        </p:nvSpPr>
        <p:spPr>
          <a:xfrm>
            <a:off x="6824237" y="2042500"/>
            <a:ext cx="2068200" cy="98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finds the perfect match and purchases in one click, confident they got the best deal and the right fit.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12" y="1323450"/>
            <a:ext cx="617075" cy="6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50" y="1282262"/>
            <a:ext cx="617075" cy="69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9812" y="1282275"/>
            <a:ext cx="617074" cy="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451050" y="192600"/>
            <a:ext cx="2241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Why Now?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25" y="1039108"/>
            <a:ext cx="2966353" cy="129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096" y="1031975"/>
            <a:ext cx="2899628" cy="35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25" y="2538245"/>
            <a:ext cx="2966353" cy="205432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483950" y="1506975"/>
            <a:ext cx="2608200" cy="261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No device knows a user better than the one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always in their pocket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The marketplace that most effectively utilizes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user preferences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stands to capture the largest % of the rapidly growing m-commerce industry.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2994900" y="202900"/>
            <a:ext cx="31541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Revenue Model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20125" y="2385512"/>
            <a:ext cx="185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522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1" baseline="0" i="0" lang="en" sz="2800" u="none" cap="none" strike="noStrike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 $2,466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39174" y="2869700"/>
            <a:ext cx="1855800" cy="1163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96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Average </a:t>
            </a: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yearly ecommerce spending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283961" y="2366450"/>
            <a:ext cx="235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522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1" lang="en" sz="2800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10</a:t>
            </a:r>
            <a:r>
              <a:rPr b="1" baseline="0" i="0" lang="en" sz="2800" u="none" cap="none" strike="noStrike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0,000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310962" y="2877637"/>
            <a:ext cx="1763699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96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2015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user base goal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918750" y="2366462"/>
            <a:ext cx="258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522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1" baseline="0" i="0" lang="en" sz="2800" u="none" cap="none" strike="noStrike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$</a:t>
            </a:r>
            <a:r>
              <a:rPr b="1" lang="en" sz="2800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1.23M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982750" y="2877625"/>
            <a:ext cx="2916599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96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aleway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Year 1 revenue (</a:t>
            </a: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ssuming </a:t>
            </a: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10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% of online purchases made thr</a:t>
            </a: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ough Denarri)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2375910" y="3006225"/>
            <a:ext cx="7317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5060275" y="3037625"/>
            <a:ext cx="7317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731925" y="1197250"/>
            <a:ext cx="73521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lvl="0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A transaction fee of </a:t>
            </a:r>
            <a:r>
              <a:rPr b="1" lang="en" sz="2400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5%</a:t>
            </a: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 of final sale price.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7F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532075" y="182250"/>
            <a:ext cx="81782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Reaching Marketplace Liquidity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23886" y="2219534"/>
            <a:ext cx="1451399" cy="9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87" y="2314716"/>
            <a:ext cx="789002" cy="38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0" l="0" r="36008" t="0"/>
          <a:stretch/>
        </p:blipFill>
        <p:spPr>
          <a:xfrm>
            <a:off x="322612" y="2730222"/>
            <a:ext cx="729782" cy="29511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145333" y="2480758"/>
            <a:ext cx="22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+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4739" y="2242328"/>
            <a:ext cx="789001" cy="87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569225" y="1558225"/>
            <a:ext cx="1759800" cy="82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Phase I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(Current)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218181" y="1491193"/>
            <a:ext cx="985199" cy="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Phase II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092510" y="1558229"/>
            <a:ext cx="985199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Phase III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22625" y="3543337"/>
            <a:ext cx="2070899" cy="91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Piggyback off existing marketplaces’ selection to build buyer-side user base.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938997" y="2458540"/>
            <a:ext cx="788400" cy="4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998" y="2504165"/>
            <a:ext cx="428581" cy="18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36008" t="0"/>
          <a:stretch/>
        </p:blipFill>
        <p:spPr>
          <a:xfrm>
            <a:off x="3938305" y="2703333"/>
            <a:ext cx="396412" cy="14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440738" y="2480771"/>
            <a:ext cx="22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+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3022929" y="1053475"/>
            <a:ext cx="23099" cy="375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6271983" y="1053475"/>
            <a:ext cx="23099" cy="375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4" name="Shape 154"/>
          <p:cNvSpPr txBox="1"/>
          <p:nvPr/>
        </p:nvSpPr>
        <p:spPr>
          <a:xfrm>
            <a:off x="3749117" y="3429979"/>
            <a:ext cx="2070899" cy="106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Introduce selling functionality, and slowly phase out 3rd parties as selection grows.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469" y="2244359"/>
            <a:ext cx="789001" cy="87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6523100" y="3422376"/>
            <a:ext cx="2070899" cy="12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Denarri now a full fledged marketplace, form partnerships with Shyp/Shipster to automate shipping logistics for sellers without the need for fulfillment centers.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156388" y="2480783"/>
            <a:ext cx="22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+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119" y="2244372"/>
            <a:ext cx="789001" cy="87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1287" y="2265012"/>
            <a:ext cx="531527" cy="2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7">
            <a:alphaModFix/>
          </a:blip>
          <a:srcRect b="39708" l="21423" r="21141" t="0"/>
          <a:stretch/>
        </p:blipFill>
        <p:spPr>
          <a:xfrm>
            <a:off x="6531275" y="2542812"/>
            <a:ext cx="531524" cy="55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8593987" y="2480775"/>
            <a:ext cx="227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?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3175329" y="1205875"/>
            <a:ext cx="23099" cy="375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