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2760F90-9342-49C2-82FE-8F74C128B299}">
  <a:tblStyle styleId="{52760F90-9342-49C2-82FE-8F74C128B29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5" name="Shape 1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2130425"/>
            <a:ext cx="7772400" cy="1470024"/>
          </a:xfrm>
          <a:prstGeom prst="rect">
            <a:avLst/>
          </a:prstGeom>
          <a:noFill/>
          <a:ln>
            <a:noFill/>
          </a:ln>
        </p:spPr>
        <p:txBody>
          <a:bodyPr anchorCtr="0" anchor="b" bIns="91425" lIns="91425" rIns="91425" tIns="91425"/>
          <a:lstStyle>
            <a:lvl1pPr indent="0" marL="0" marR="0" rtl="0" algn="ctr">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lnSpc>
                <a:spcPct val="150000"/>
              </a:lnSpc>
              <a:spcBef>
                <a:spcPts val="560"/>
              </a:spcBef>
              <a:buClr>
                <a:schemeClr val="lt2"/>
              </a:buClr>
              <a:buFont typeface="Arial"/>
              <a:buNone/>
              <a:defRPr/>
            </a:lvl1pPr>
            <a:lvl2pPr indent="0" marL="457200" marR="0" rtl="0" algn="ctr">
              <a:lnSpc>
                <a:spcPct val="150000"/>
              </a:lnSpc>
              <a:spcBef>
                <a:spcPts val="560"/>
              </a:spcBef>
              <a:buClr>
                <a:schemeClr val="lt1"/>
              </a:buClr>
              <a:buFont typeface="Arial"/>
              <a:buNone/>
              <a:defRPr/>
            </a:lvl2pPr>
            <a:lvl3pPr indent="0" marL="914400" marR="0" rtl="0" algn="ctr">
              <a:lnSpc>
                <a:spcPct val="150000"/>
              </a:lnSpc>
              <a:spcBef>
                <a:spcPts val="480"/>
              </a:spcBef>
              <a:buClr>
                <a:schemeClr val="lt1"/>
              </a:buClr>
              <a:buFont typeface="Arial"/>
              <a:buNone/>
              <a:defRPr/>
            </a:lvl3pPr>
            <a:lvl4pPr indent="0" marL="1371600" marR="0" rtl="0" algn="ctr">
              <a:lnSpc>
                <a:spcPct val="150000"/>
              </a:lnSpc>
              <a:spcBef>
                <a:spcPts val="400"/>
              </a:spcBef>
              <a:buClr>
                <a:schemeClr val="lt1"/>
              </a:buClr>
              <a:buFont typeface="Arial"/>
              <a:buNone/>
              <a:defRPr/>
            </a:lvl4pPr>
            <a:lvl5pPr indent="0" marL="1828800" marR="0" rtl="0" algn="ctr">
              <a:lnSpc>
                <a:spcPct val="150000"/>
              </a:lnSpc>
              <a:spcBef>
                <a:spcPts val="400"/>
              </a:spcBef>
              <a:buClr>
                <a:schemeClr val="lt1"/>
              </a:buClr>
              <a:buFont typeface="Arial"/>
              <a:buNone/>
              <a:defRPr/>
            </a:lvl5pPr>
            <a:lvl6pPr indent="0" marL="2286000" marR="0" rtl="0" algn="ctr">
              <a:spcBef>
                <a:spcPts val="400"/>
              </a:spcBef>
              <a:buClr>
                <a:schemeClr val="lt1"/>
              </a:buClr>
              <a:buFont typeface="Arial"/>
              <a:buNone/>
              <a:defRPr/>
            </a:lvl6pPr>
            <a:lvl7pPr indent="0" marL="2743200" marR="0" rtl="0" algn="ctr">
              <a:spcBef>
                <a:spcPts val="400"/>
              </a:spcBef>
              <a:buClr>
                <a:schemeClr val="lt1"/>
              </a:buClr>
              <a:buFont typeface="Arial"/>
              <a:buNone/>
              <a:defRPr/>
            </a:lvl7pPr>
            <a:lvl8pPr indent="0" marL="3200400" marR="0" rtl="0" algn="ctr">
              <a:spcBef>
                <a:spcPts val="400"/>
              </a:spcBef>
              <a:buClr>
                <a:schemeClr val="lt1"/>
              </a:buClr>
              <a:buFont typeface="Arial"/>
              <a:buNone/>
              <a:defRPr/>
            </a:lvl8pPr>
            <a:lvl9pPr indent="0" marL="3657600" marR="0" rtl="0" algn="ctr">
              <a:spcBef>
                <a:spcPts val="400"/>
              </a:spcBef>
              <a:buClr>
                <a:schemeClr val="lt1"/>
              </a:buClr>
              <a:buFont typeface="Arial"/>
              <a:buNone/>
              <a:defRPr/>
            </a:lvl9pPr>
          </a:lstStyle>
          <a:p/>
        </p:txBody>
      </p:sp>
      <p:sp>
        <p:nvSpPr>
          <p:cNvPr id="13" name="Shape 1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457200" y="457200"/>
            <a:ext cx="8229600" cy="1143000"/>
          </a:xfrm>
          <a:prstGeom prst="rect">
            <a:avLst/>
          </a:prstGeom>
          <a:noFill/>
          <a:ln>
            <a:noFill/>
          </a:ln>
        </p:spPr>
        <p:txBody>
          <a:bodyPr anchorCtr="0" anchor="t" bIns="91425" lIns="91425" rIns="91425" tIns="91425"/>
          <a:lstStyle>
            <a:lvl1pPr rtl="0" algn="ct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lnSpc>
                <a:spcPct val="150000"/>
              </a:lnSpc>
              <a:spcBef>
                <a:spcPts val="640"/>
              </a:spcBef>
              <a:buClr>
                <a:schemeClr val="lt1"/>
              </a:buClr>
              <a:buFont typeface="Arial"/>
              <a:buChar char="•"/>
              <a:defRPr/>
            </a:lvl1pPr>
            <a:lvl2pPr indent="-107950" marL="742950" rtl="0" algn="l">
              <a:lnSpc>
                <a:spcPct val="150000"/>
              </a:lnSpc>
              <a:spcBef>
                <a:spcPts val="560"/>
              </a:spcBef>
              <a:buClr>
                <a:schemeClr val="lt1"/>
              </a:buClr>
              <a:buFont typeface="Arial"/>
              <a:buChar char="–"/>
              <a:defRPr/>
            </a:lvl2pPr>
            <a:lvl3pPr indent="-76200" marL="1143000" rtl="0" algn="l">
              <a:lnSpc>
                <a:spcPct val="150000"/>
              </a:lnSpc>
              <a:spcBef>
                <a:spcPts val="480"/>
              </a:spcBef>
              <a:buClr>
                <a:schemeClr val="lt1"/>
              </a:buClr>
              <a:buFont typeface="Arial"/>
              <a:buChar char="•"/>
              <a:defRPr/>
            </a:lvl3pPr>
            <a:lvl4pPr indent="-101600" marL="1600200" rtl="0" algn="l">
              <a:lnSpc>
                <a:spcPct val="150000"/>
              </a:lnSpc>
              <a:spcBef>
                <a:spcPts val="400"/>
              </a:spcBef>
              <a:buClr>
                <a:schemeClr val="lt1"/>
              </a:buClr>
              <a:buFont typeface="Arial"/>
              <a:buChar char="–"/>
              <a:defRPr/>
            </a:lvl4pPr>
            <a:lvl5pPr indent="-101600" marL="2057400" rtl="0" algn="l">
              <a:lnSpc>
                <a:spcPct val="150000"/>
              </a:lnSpc>
              <a:spcBef>
                <a:spcPts val="400"/>
              </a:spcBef>
              <a:buClr>
                <a:schemeClr val="lt1"/>
              </a:buClr>
              <a:buFont typeface="Arial"/>
              <a:buChar char="»"/>
              <a:defRPr/>
            </a:lvl5pPr>
            <a:lvl6pPr indent="-101600" marL="2514600" rtl="0" algn="l">
              <a:spcBef>
                <a:spcPts val="400"/>
              </a:spcBef>
              <a:buClr>
                <a:schemeClr val="lt1"/>
              </a:buClr>
              <a:buFont typeface="Arial"/>
              <a:buChar char="•"/>
              <a:defRPr/>
            </a:lvl6pPr>
            <a:lvl7pPr indent="-101600" marL="2971800" rtl="0" algn="l">
              <a:spcBef>
                <a:spcPts val="400"/>
              </a:spcBef>
              <a:buClr>
                <a:schemeClr val="lt1"/>
              </a:buClr>
              <a:buFont typeface="Arial"/>
              <a:buChar char="•"/>
              <a:defRPr/>
            </a:lvl7pPr>
            <a:lvl8pPr indent="-101600" marL="3429000" rtl="0" algn="l">
              <a:spcBef>
                <a:spcPts val="400"/>
              </a:spcBef>
              <a:buClr>
                <a:schemeClr val="lt1"/>
              </a:buClr>
              <a:buFont typeface="Arial"/>
              <a:buChar char="•"/>
              <a:defRPr/>
            </a:lvl8pPr>
            <a:lvl9pPr indent="-101600" marL="3886200" rtl="0" algn="l">
              <a:spcBef>
                <a:spcPts val="400"/>
              </a:spcBef>
              <a:buClr>
                <a:schemeClr val="lt1"/>
              </a:buClr>
              <a:buFont typeface="Arial"/>
              <a:buChar char="•"/>
              <a:defRPr/>
            </a:lvl9pPr>
          </a:lstStyle>
          <a:p/>
        </p:txBody>
      </p:sp>
      <p:sp>
        <p:nvSpPr>
          <p:cNvPr id="70" name="Shape 7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4732337" y="2171700"/>
            <a:ext cx="5851525" cy="2057400"/>
          </a:xfrm>
          <a:prstGeom prst="rect">
            <a:avLst/>
          </a:prstGeom>
          <a:noFill/>
          <a:ln>
            <a:noFill/>
          </a:ln>
        </p:spPr>
        <p:txBody>
          <a:bodyPr anchorCtr="0" anchor="t" bIns="91425" lIns="91425" rIns="91425" tIns="91425"/>
          <a:lstStyle>
            <a:lvl1pPr rtl="0" algn="ct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lnSpc>
                <a:spcPct val="150000"/>
              </a:lnSpc>
              <a:spcBef>
                <a:spcPts val="640"/>
              </a:spcBef>
              <a:buClr>
                <a:schemeClr val="lt1"/>
              </a:buClr>
              <a:buFont typeface="Arial"/>
              <a:buChar char="•"/>
              <a:defRPr/>
            </a:lvl1pPr>
            <a:lvl2pPr indent="-107950" marL="742950" rtl="0" algn="l">
              <a:lnSpc>
                <a:spcPct val="150000"/>
              </a:lnSpc>
              <a:spcBef>
                <a:spcPts val="560"/>
              </a:spcBef>
              <a:buClr>
                <a:schemeClr val="lt1"/>
              </a:buClr>
              <a:buFont typeface="Arial"/>
              <a:buChar char="–"/>
              <a:defRPr/>
            </a:lvl2pPr>
            <a:lvl3pPr indent="-76200" marL="1143000" rtl="0" algn="l">
              <a:lnSpc>
                <a:spcPct val="150000"/>
              </a:lnSpc>
              <a:spcBef>
                <a:spcPts val="480"/>
              </a:spcBef>
              <a:buClr>
                <a:schemeClr val="lt1"/>
              </a:buClr>
              <a:buFont typeface="Arial"/>
              <a:buChar char="•"/>
              <a:defRPr/>
            </a:lvl3pPr>
            <a:lvl4pPr indent="-101600" marL="1600200" rtl="0" algn="l">
              <a:lnSpc>
                <a:spcPct val="150000"/>
              </a:lnSpc>
              <a:spcBef>
                <a:spcPts val="400"/>
              </a:spcBef>
              <a:buClr>
                <a:schemeClr val="lt1"/>
              </a:buClr>
              <a:buFont typeface="Arial"/>
              <a:buChar char="–"/>
              <a:defRPr/>
            </a:lvl4pPr>
            <a:lvl5pPr indent="-101600" marL="2057400" rtl="0" algn="l">
              <a:lnSpc>
                <a:spcPct val="150000"/>
              </a:lnSpc>
              <a:spcBef>
                <a:spcPts val="400"/>
              </a:spcBef>
              <a:buClr>
                <a:schemeClr val="lt1"/>
              </a:buClr>
              <a:buFont typeface="Arial"/>
              <a:buChar char="»"/>
              <a:defRPr/>
            </a:lvl5pPr>
            <a:lvl6pPr indent="-101600" marL="2514600" rtl="0" algn="l">
              <a:spcBef>
                <a:spcPts val="400"/>
              </a:spcBef>
              <a:buClr>
                <a:schemeClr val="lt1"/>
              </a:buClr>
              <a:buFont typeface="Arial"/>
              <a:buChar char="•"/>
              <a:defRPr/>
            </a:lvl6pPr>
            <a:lvl7pPr indent="-101600" marL="2971800" rtl="0" algn="l">
              <a:spcBef>
                <a:spcPts val="400"/>
              </a:spcBef>
              <a:buClr>
                <a:schemeClr val="lt1"/>
              </a:buClr>
              <a:buFont typeface="Arial"/>
              <a:buChar char="•"/>
              <a:defRPr/>
            </a:lvl7pPr>
            <a:lvl8pPr indent="-101600" marL="3429000" rtl="0" algn="l">
              <a:spcBef>
                <a:spcPts val="400"/>
              </a:spcBef>
              <a:buClr>
                <a:schemeClr val="lt1"/>
              </a:buClr>
              <a:buFont typeface="Arial"/>
              <a:buChar char="•"/>
              <a:defRPr/>
            </a:lvl8pPr>
            <a:lvl9pPr indent="-101600" marL="3886200" rtl="0" algn="l">
              <a:spcBef>
                <a:spcPts val="400"/>
              </a:spcBef>
              <a:buClr>
                <a:schemeClr val="lt1"/>
              </a:buClr>
              <a:buFont typeface="Arial"/>
              <a:buChar char="•"/>
              <a:defRPr/>
            </a:lvl9pPr>
          </a:lstStyle>
          <a:p/>
        </p:txBody>
      </p:sp>
      <p:sp>
        <p:nvSpPr>
          <p:cNvPr id="76" name="Shape 7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457200"/>
            <a:ext cx="8229600" cy="1143000"/>
          </a:xfrm>
          <a:prstGeom prst="rect">
            <a:avLst/>
          </a:prstGeom>
          <a:noFill/>
          <a:ln>
            <a:noFill/>
          </a:ln>
        </p:spPr>
        <p:txBody>
          <a:bodyPr anchorCtr="0" anchor="t" bIns="91425" lIns="91425" rIns="91425" tIns="91425"/>
          <a:lstStyle>
            <a:lvl1pPr rtl="0" algn="ct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457200" y="1600200"/>
            <a:ext cx="8229600" cy="4525963"/>
          </a:xfrm>
          <a:prstGeom prst="rect">
            <a:avLst/>
          </a:prstGeom>
          <a:noFill/>
          <a:ln>
            <a:noFill/>
          </a:ln>
        </p:spPr>
        <p:txBody>
          <a:bodyPr anchorCtr="0" anchor="ctr" bIns="91425" lIns="91425" rIns="91425" tIns="91425"/>
          <a:lstStyle>
            <a:lvl1pPr indent="-139700" marL="342900" rtl="0" algn="l">
              <a:lnSpc>
                <a:spcPct val="150000"/>
              </a:lnSpc>
              <a:spcBef>
                <a:spcPts val="640"/>
              </a:spcBef>
              <a:buClr>
                <a:schemeClr val="lt1"/>
              </a:buClr>
              <a:buFont typeface="Arial"/>
              <a:buChar char="•"/>
              <a:defRPr/>
            </a:lvl1pPr>
            <a:lvl2pPr indent="-107950" marL="742950" rtl="0" algn="l">
              <a:lnSpc>
                <a:spcPct val="150000"/>
              </a:lnSpc>
              <a:spcBef>
                <a:spcPts val="560"/>
              </a:spcBef>
              <a:buClr>
                <a:schemeClr val="lt1"/>
              </a:buClr>
              <a:buFont typeface="Arial"/>
              <a:buChar char="–"/>
              <a:defRPr/>
            </a:lvl2pPr>
            <a:lvl3pPr indent="-76200" marL="1143000" rtl="0" algn="l">
              <a:lnSpc>
                <a:spcPct val="150000"/>
              </a:lnSpc>
              <a:spcBef>
                <a:spcPts val="480"/>
              </a:spcBef>
              <a:buClr>
                <a:schemeClr val="lt1"/>
              </a:buClr>
              <a:buFont typeface="Arial"/>
              <a:buChar char="•"/>
              <a:defRPr/>
            </a:lvl3pPr>
            <a:lvl4pPr indent="-101600" marL="1600200" rtl="0" algn="l">
              <a:lnSpc>
                <a:spcPct val="150000"/>
              </a:lnSpc>
              <a:spcBef>
                <a:spcPts val="400"/>
              </a:spcBef>
              <a:buClr>
                <a:schemeClr val="lt1"/>
              </a:buClr>
              <a:buFont typeface="Arial"/>
              <a:buChar char="–"/>
              <a:defRPr/>
            </a:lvl4pPr>
            <a:lvl5pPr indent="-101600" marL="2057400" rtl="0" algn="l">
              <a:lnSpc>
                <a:spcPct val="150000"/>
              </a:lnSpc>
              <a:spcBef>
                <a:spcPts val="400"/>
              </a:spcBef>
              <a:buClr>
                <a:schemeClr val="lt1"/>
              </a:buClr>
              <a:buFont typeface="Arial"/>
              <a:buChar char="»"/>
              <a:defRPr/>
            </a:lvl5pPr>
            <a:lvl6pPr indent="-101600" marL="2514600" rtl="0" algn="l">
              <a:spcBef>
                <a:spcPts val="400"/>
              </a:spcBef>
              <a:buClr>
                <a:schemeClr val="lt1"/>
              </a:buClr>
              <a:buFont typeface="Arial"/>
              <a:buChar char="•"/>
              <a:defRPr/>
            </a:lvl6pPr>
            <a:lvl7pPr indent="-101600" marL="2971800" rtl="0" algn="l">
              <a:spcBef>
                <a:spcPts val="400"/>
              </a:spcBef>
              <a:buClr>
                <a:schemeClr val="lt1"/>
              </a:buClr>
              <a:buFont typeface="Arial"/>
              <a:buChar char="•"/>
              <a:defRPr/>
            </a:lvl7pPr>
            <a:lvl8pPr indent="-101600" marL="3429000" rtl="0" algn="l">
              <a:spcBef>
                <a:spcPts val="400"/>
              </a:spcBef>
              <a:buClr>
                <a:schemeClr val="lt1"/>
              </a:buClr>
              <a:buFont typeface="Arial"/>
              <a:buChar char="•"/>
              <a:defRPr/>
            </a:lvl8pPr>
            <a:lvl9pPr indent="-101600" marL="3886200" rtl="0" algn="l">
              <a:spcBef>
                <a:spcPts val="400"/>
              </a:spcBef>
              <a:buClr>
                <a:schemeClr val="lt1"/>
              </a:buClr>
              <a:buFont typeface="Arial"/>
              <a:buChar char="•"/>
              <a:defRPr/>
            </a:lvl9pPr>
          </a:lstStyle>
          <a:p/>
        </p:txBody>
      </p:sp>
      <p:sp>
        <p:nvSpPr>
          <p:cNvPr id="19" name="Shape 1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chemeClr val="lt2"/>
              </a:buClr>
              <a:buFont typeface="Cantarell"/>
              <a:buNone/>
              <a:defRPr/>
            </a:lvl1pPr>
            <a:lvl2pPr indent="0" marL="457200" rtl="0">
              <a:spcBef>
                <a:spcPts val="0"/>
              </a:spcBef>
              <a:buClr>
                <a:schemeClr val="lt1"/>
              </a:buClr>
              <a:buFont typeface="Cantarell"/>
              <a:buNone/>
              <a:defRPr/>
            </a:lvl2pPr>
            <a:lvl3pPr indent="0" marL="914400" rtl="0">
              <a:spcBef>
                <a:spcPts val="0"/>
              </a:spcBef>
              <a:buClr>
                <a:schemeClr val="lt1"/>
              </a:buClr>
              <a:buFont typeface="Cantarell"/>
              <a:buNone/>
              <a:defRPr/>
            </a:lvl3pPr>
            <a:lvl4pPr indent="0" marL="1371600" rtl="0">
              <a:spcBef>
                <a:spcPts val="0"/>
              </a:spcBef>
              <a:buClr>
                <a:schemeClr val="lt1"/>
              </a:buClr>
              <a:buFont typeface="Cantarell"/>
              <a:buNone/>
              <a:defRPr/>
            </a:lvl4pPr>
            <a:lvl5pPr indent="0" marL="1828800" rtl="0">
              <a:spcBef>
                <a:spcPts val="0"/>
              </a:spcBef>
              <a:buClr>
                <a:schemeClr val="lt1"/>
              </a:buClr>
              <a:buFont typeface="Cantarell"/>
              <a:buNone/>
              <a:defRPr/>
            </a:lvl5pPr>
            <a:lvl6pPr indent="0" marL="2286000" rtl="0">
              <a:spcBef>
                <a:spcPts val="0"/>
              </a:spcBef>
              <a:buClr>
                <a:schemeClr val="lt1"/>
              </a:buClr>
              <a:buFont typeface="Cantarell"/>
              <a:buNone/>
              <a:defRPr/>
            </a:lvl6pPr>
            <a:lvl7pPr indent="0" marL="2743200" rtl="0">
              <a:spcBef>
                <a:spcPts val="0"/>
              </a:spcBef>
              <a:buClr>
                <a:schemeClr val="lt1"/>
              </a:buClr>
              <a:buFont typeface="Cantarell"/>
              <a:buNone/>
              <a:defRPr/>
            </a:lvl7pPr>
            <a:lvl8pPr indent="0" marL="3200400" rtl="0">
              <a:spcBef>
                <a:spcPts val="0"/>
              </a:spcBef>
              <a:buClr>
                <a:schemeClr val="lt1"/>
              </a:buClr>
              <a:buFont typeface="Cantarell"/>
              <a:buNone/>
              <a:defRPr/>
            </a:lvl8pPr>
            <a:lvl9pPr indent="0" marL="3657600" rtl="0">
              <a:spcBef>
                <a:spcPts val="0"/>
              </a:spcBef>
              <a:buClr>
                <a:schemeClr val="lt1"/>
              </a:buClr>
              <a:buFont typeface="Cantarell"/>
              <a:buNone/>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457200" y="457200"/>
            <a:ext cx="8229600" cy="1143000"/>
          </a:xfrm>
          <a:prstGeom prst="rect">
            <a:avLst/>
          </a:prstGeom>
          <a:noFill/>
          <a:ln>
            <a:noFill/>
          </a:ln>
        </p:spPr>
        <p:txBody>
          <a:bodyPr anchorCtr="0" anchor="t" bIns="91425" lIns="91425" rIns="91425" tIns="91425"/>
          <a:lstStyle>
            <a:lvl1pPr rtl="0" algn="ct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457200" y="1600200"/>
            <a:ext cx="4038599" cy="4525963"/>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x="4648200" y="1600200"/>
            <a:ext cx="4038599" cy="4525963"/>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457200" y="457200"/>
            <a:ext cx="8229600" cy="11430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457200" y="1535112"/>
            <a:ext cx="4040187" cy="639762"/>
          </a:xfrm>
          <a:prstGeom prst="rect">
            <a:avLst/>
          </a:prstGeom>
          <a:noFill/>
          <a:ln>
            <a:noFill/>
          </a:ln>
        </p:spPr>
        <p:txBody>
          <a:bodyPr anchorCtr="0" anchor="t" bIns="91425" lIns="91425" rIns="91425" tIns="91425"/>
          <a:lstStyle>
            <a:lvl1pPr indent="0" marL="0" rtl="0">
              <a:spcBef>
                <a:spcPts val="0"/>
              </a:spcBef>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38" name="Shape 38"/>
          <p:cNvSpPr txBox="1"/>
          <p:nvPr>
            <p:ph idx="2" type="body"/>
          </p:nvPr>
        </p:nvSpPr>
        <p:spPr>
          <a:xfrm>
            <a:off x="457200" y="2174875"/>
            <a:ext cx="4040187" cy="3951287"/>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3" type="body"/>
          </p:nvPr>
        </p:nvSpPr>
        <p:spPr>
          <a:xfrm>
            <a:off x="4645025" y="1535112"/>
            <a:ext cx="4041774" cy="639762"/>
          </a:xfrm>
          <a:prstGeom prst="rect">
            <a:avLst/>
          </a:prstGeom>
          <a:noFill/>
          <a:ln>
            <a:noFill/>
          </a:ln>
        </p:spPr>
        <p:txBody>
          <a:bodyPr anchorCtr="0" anchor="t" bIns="91425" lIns="91425" rIns="91425" tIns="91425"/>
          <a:lstStyle>
            <a:lvl1pPr indent="0" marL="0" rtl="0">
              <a:spcBef>
                <a:spcPts val="0"/>
              </a:spcBef>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40" name="Shape 40"/>
          <p:cNvSpPr txBox="1"/>
          <p:nvPr>
            <p:ph idx="4" type="body"/>
          </p:nvPr>
        </p:nvSpPr>
        <p:spPr>
          <a:xfrm>
            <a:off x="4645025" y="2174875"/>
            <a:ext cx="4041774" cy="3951287"/>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457200" y="457200"/>
            <a:ext cx="8229600" cy="1143000"/>
          </a:xfrm>
          <a:prstGeom prst="rect">
            <a:avLst/>
          </a:prstGeom>
          <a:noFill/>
          <a:ln>
            <a:noFill/>
          </a:ln>
        </p:spPr>
        <p:txBody>
          <a:bodyPr anchorCtr="0" anchor="t" bIns="91425" lIns="91425" rIns="91425" tIns="91425"/>
          <a:lstStyle>
            <a:lvl1pPr rtl="0" algn="ct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575050" y="273050"/>
            <a:ext cx="5111750" cy="5853112"/>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457200" y="1435100"/>
            <a:ext cx="3008313" cy="4691063"/>
          </a:xfrm>
          <a:prstGeom prst="rect">
            <a:avLst/>
          </a:prstGeom>
          <a:noFill/>
          <a:ln>
            <a:noFill/>
          </a:ln>
        </p:spPr>
        <p:txBody>
          <a:bodyPr anchorCtr="0" anchor="ctr" bIns="91425" lIns="91425" rIns="91425" tIns="91425"/>
          <a:lstStyle>
            <a:lvl1pPr indent="0" marL="0" rtl="0">
              <a:spcBef>
                <a:spcPts val="0"/>
              </a:spcBef>
              <a:buClr>
                <a:srgbClr val="CCE5E8"/>
              </a:buClr>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57" name="Shape 5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1792288" y="612775"/>
            <a:ext cx="5486399" cy="4114800"/>
          </a:xfrm>
          <a:prstGeom prst="rect">
            <a:avLst/>
          </a:prstGeom>
          <a:noFill/>
          <a:ln>
            <a:noFill/>
          </a:ln>
        </p:spPr>
      </p:sp>
      <p:sp>
        <p:nvSpPr>
          <p:cNvPr id="63" name="Shape 63"/>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Clr>
                <a:srgbClr val="CCE5E8"/>
              </a:buClr>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3.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1"/>
            </a:gs>
            <a:gs pos="31000">
              <a:schemeClr val="dk1"/>
            </a:gs>
            <a:gs pos="62000">
              <a:srgbClr val="23213E"/>
            </a:gs>
            <a:gs pos="100000">
              <a:srgbClr val="50546C"/>
            </a:gs>
          </a:gsLst>
          <a:lin ang="5400000" scaled="0"/>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457200"/>
            <a:ext cx="8229600" cy="1143000"/>
          </a:xfrm>
          <a:prstGeom prst="rect">
            <a:avLst/>
          </a:prstGeom>
          <a:noFill/>
          <a:ln>
            <a:noFill/>
          </a:ln>
        </p:spPr>
        <p:txBody>
          <a:bodyPr anchorCtr="0" anchor="t" bIns="91425" lIns="91425" rIns="91425" tIns="91425"/>
          <a:lstStyle>
            <a:lvl1pPr indent="0" marL="0" marR="0" rtl="0" algn="ctr">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457200" y="1600200"/>
            <a:ext cx="8229600" cy="4525963"/>
          </a:xfrm>
          <a:prstGeom prst="rect">
            <a:avLst/>
          </a:prstGeom>
          <a:noFill/>
          <a:ln>
            <a:noFill/>
          </a:ln>
        </p:spPr>
        <p:txBody>
          <a:bodyPr anchorCtr="0" anchor="ctr" bIns="91425" lIns="91425" rIns="91425" tIns="91425"/>
          <a:lstStyle>
            <a:lvl1pPr indent="-139700" marL="342900" marR="0" rtl="0" algn="l">
              <a:lnSpc>
                <a:spcPct val="150000"/>
              </a:lnSpc>
              <a:spcBef>
                <a:spcPts val="640"/>
              </a:spcBef>
              <a:buClr>
                <a:schemeClr val="lt1"/>
              </a:buClr>
              <a:buFont typeface="Arial"/>
              <a:buChar char="•"/>
              <a:defRPr/>
            </a:lvl1pPr>
            <a:lvl2pPr indent="-107950" marL="742950" marR="0" rtl="0" algn="l">
              <a:lnSpc>
                <a:spcPct val="150000"/>
              </a:lnSpc>
              <a:spcBef>
                <a:spcPts val="560"/>
              </a:spcBef>
              <a:buClr>
                <a:schemeClr val="lt1"/>
              </a:buClr>
              <a:buFont typeface="Arial"/>
              <a:buChar char="–"/>
              <a:defRPr/>
            </a:lvl2pPr>
            <a:lvl3pPr indent="-76200" marL="1143000" marR="0" rtl="0" algn="l">
              <a:lnSpc>
                <a:spcPct val="150000"/>
              </a:lnSpc>
              <a:spcBef>
                <a:spcPts val="480"/>
              </a:spcBef>
              <a:buClr>
                <a:schemeClr val="lt1"/>
              </a:buClr>
              <a:buFont typeface="Arial"/>
              <a:buChar char="•"/>
              <a:defRPr/>
            </a:lvl3pPr>
            <a:lvl4pPr indent="-101600" marL="1600200" marR="0" rtl="0" algn="l">
              <a:lnSpc>
                <a:spcPct val="150000"/>
              </a:lnSpc>
              <a:spcBef>
                <a:spcPts val="400"/>
              </a:spcBef>
              <a:buClr>
                <a:schemeClr val="lt1"/>
              </a:buClr>
              <a:buFont typeface="Arial"/>
              <a:buChar char="–"/>
              <a:defRPr/>
            </a:lvl4pPr>
            <a:lvl5pPr indent="-101600" marL="2057400" marR="0" rtl="0" algn="l">
              <a:lnSpc>
                <a:spcPct val="150000"/>
              </a:lnSpc>
              <a:spcBef>
                <a:spcPts val="400"/>
              </a:spcBef>
              <a:buClr>
                <a:schemeClr val="lt1"/>
              </a:buClr>
              <a:buFont typeface="Arial"/>
              <a:buChar char="»"/>
              <a:defRPr/>
            </a:lvl5pPr>
            <a:lvl6pPr indent="-101600" marL="2514600" marR="0" rtl="0" algn="l">
              <a:spcBef>
                <a:spcPts val="400"/>
              </a:spcBef>
              <a:buClr>
                <a:schemeClr val="lt1"/>
              </a:buClr>
              <a:buFont typeface="Arial"/>
              <a:buChar char="•"/>
              <a:defRPr/>
            </a:lvl6pPr>
            <a:lvl7pPr indent="-101600" marL="2971800" marR="0" rtl="0" algn="l">
              <a:spcBef>
                <a:spcPts val="400"/>
              </a:spcBef>
              <a:buClr>
                <a:schemeClr val="lt1"/>
              </a:buClr>
              <a:buFont typeface="Arial"/>
              <a:buChar char="•"/>
              <a:defRPr/>
            </a:lvl7pPr>
            <a:lvl8pPr indent="-101600" marL="3429000" marR="0" rtl="0" algn="l">
              <a:spcBef>
                <a:spcPts val="400"/>
              </a:spcBef>
              <a:buClr>
                <a:schemeClr val="lt1"/>
              </a:buClr>
              <a:buFont typeface="Arial"/>
              <a:buChar char="•"/>
              <a:defRPr/>
            </a:lvl8pPr>
            <a:lvl9pPr indent="-101600" marL="3886200" marR="0" rtl="0" algn="l">
              <a:spcBef>
                <a:spcPts val="400"/>
              </a:spcBef>
              <a:buClr>
                <a:schemeClr val="lt1"/>
              </a:buClr>
              <a:buFont typeface="Arial"/>
              <a:buChar char="•"/>
              <a:defRPr/>
            </a:lvl9pPr>
          </a:lstStyle>
          <a:p/>
        </p:txBody>
      </p:sp>
      <p:sp>
        <p:nvSpPr>
          <p:cNvPr id="7" name="Shape 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chemeClr val="lt1"/>
                </a:solidFill>
                <a:latin typeface="Cantarell"/>
                <a:ea typeface="Cantarell"/>
                <a:cs typeface="Cantarell"/>
                <a:sym typeface="Cantarell"/>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3.jpg"/><Relationship Id="rId5" Type="http://schemas.openxmlformats.org/officeDocument/2006/relationships/image" Target="../media/image0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ctrTitle"/>
          </p:nvPr>
        </p:nvSpPr>
        <p:spPr>
          <a:xfrm>
            <a:off x="685800" y="2130425"/>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Cantarell"/>
              <a:buNone/>
            </a:pPr>
            <a:r>
              <a:rPr b="0" baseline="0" i="0" lang="en-US" sz="7200" u="none" cap="none" strike="noStrike">
                <a:solidFill>
                  <a:schemeClr val="lt1"/>
                </a:solidFill>
                <a:latin typeface="Cantarell"/>
                <a:ea typeface="Cantarell"/>
                <a:cs typeface="Cantarell"/>
                <a:sym typeface="Cantarell"/>
              </a:rPr>
              <a:t>SeenPay.net </a:t>
            </a:r>
            <a:r>
              <a:rPr b="0" baseline="0" i="0" lang="en-US" sz="1600" u="none" cap="none" strike="noStrike">
                <a:solidFill>
                  <a:schemeClr val="lt1"/>
                </a:solidFill>
                <a:latin typeface="Cantarell"/>
                <a:ea typeface="Cantarell"/>
                <a:cs typeface="Cantarell"/>
                <a:sym typeface="Cantarell"/>
              </a:rPr>
              <a:t>(patent)</a:t>
            </a:r>
            <a:br>
              <a:rPr b="0" baseline="0" i="0" lang="en-US" sz="1600" u="none" cap="none" strike="noStrike">
                <a:solidFill>
                  <a:schemeClr val="lt1"/>
                </a:solidFill>
                <a:latin typeface="Cantarell"/>
                <a:ea typeface="Cantarell"/>
                <a:cs typeface="Cantarell"/>
                <a:sym typeface="Cantarell"/>
              </a:rPr>
            </a:br>
            <a:r>
              <a:rPr b="0" baseline="0" i="0" lang="en-US" sz="1600" u="none" cap="none" strike="noStrike">
                <a:solidFill>
                  <a:schemeClr val="lt1"/>
                </a:solidFill>
                <a:latin typeface="Cantarell"/>
                <a:ea typeface="Cantarell"/>
                <a:cs typeface="Cantarell"/>
                <a:sym typeface="Cantarell"/>
              </a:rPr>
              <a:t>seen it and pay, the best for C2C market</a:t>
            </a:r>
          </a:p>
        </p:txBody>
      </p:sp>
      <p:sp>
        <p:nvSpPr>
          <p:cNvPr id="81" name="Shape 81"/>
          <p:cNvSpPr txBox="1"/>
          <p:nvPr>
            <p:ph idx="1" type="subTitle"/>
          </p:nvPr>
        </p:nvSpPr>
        <p:spPr>
          <a:xfrm>
            <a:off x="1371600" y="4762500"/>
            <a:ext cx="6400799" cy="1752600"/>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buClr>
                <a:schemeClr val="lt2"/>
              </a:buClr>
              <a:buSzPct val="25000"/>
              <a:buFont typeface="Arial"/>
              <a:buNone/>
            </a:pPr>
            <a:r>
              <a:rPr b="0" baseline="0" i="0" lang="en-US" sz="2800" u="none" cap="none" strike="noStrike">
                <a:solidFill>
                  <a:schemeClr val="lt2"/>
                </a:solidFill>
                <a:latin typeface="Cantarell"/>
                <a:ea typeface="Cantarell"/>
                <a:cs typeface="Cantarell"/>
                <a:sym typeface="Cantarell"/>
              </a:rPr>
              <a:t>Founder: Huy Le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45720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5000" u="none" cap="none" strike="noStrike">
                <a:solidFill>
                  <a:schemeClr val="lt1"/>
                </a:solidFill>
                <a:latin typeface="Cantarell"/>
                <a:ea typeface="Cantarell"/>
                <a:cs typeface="Cantarell"/>
                <a:sym typeface="Cantarell"/>
              </a:rPr>
              <a:t>How does SeenPay work ?</a:t>
            </a:r>
          </a:p>
        </p:txBody>
      </p:sp>
      <p:sp>
        <p:nvSpPr>
          <p:cNvPr id="144" name="Shape 144"/>
          <p:cNvSpPr/>
          <p:nvPr/>
        </p:nvSpPr>
        <p:spPr>
          <a:xfrm>
            <a:off x="457200" y="1614178"/>
            <a:ext cx="8229600" cy="2221799"/>
          </a:xfrm>
          <a:prstGeom prst="rect">
            <a:avLst/>
          </a:prstGeom>
          <a:noFill/>
          <a:ln>
            <a:noFill/>
          </a:ln>
        </p:spPr>
        <p:txBody>
          <a:bodyPr anchorCtr="0" anchor="t" bIns="45700" lIns="91425" rIns="91425" tIns="45700">
            <a:noAutofit/>
          </a:bodyPr>
          <a:lstStyle/>
          <a:p>
            <a:pPr lvl="0" marR="0" rtl="0" algn="l">
              <a:spcBef>
                <a:spcPts val="0"/>
              </a:spcBef>
              <a:buNone/>
            </a:pPr>
            <a:r>
              <a:rPr lang="en-US">
                <a:solidFill>
                  <a:schemeClr val="lt1"/>
                </a:solidFill>
                <a:latin typeface="Cantarell"/>
                <a:ea typeface="Cantarell"/>
                <a:cs typeface="Cantarell"/>
                <a:sym typeface="Cantarell"/>
              </a:rPr>
              <a:t>Create SeenPay account or </a:t>
            </a:r>
            <a:r>
              <a:rPr b="0" baseline="0" i="0" lang="en-US" u="none" cap="none" strike="noStrike">
                <a:solidFill>
                  <a:schemeClr val="lt1"/>
                </a:solidFill>
                <a:latin typeface="Cantarell"/>
                <a:ea typeface="Cantarell"/>
                <a:cs typeface="Cantarell"/>
                <a:sym typeface="Cantarell"/>
              </a:rPr>
              <a:t>linked from the Marketplace/Classified</a:t>
            </a:r>
          </a:p>
          <a:p>
            <a:pPr lvl="0" marR="0" rtl="0" algn="l">
              <a:spcBef>
                <a:spcPts val="0"/>
              </a:spcBef>
              <a:buNone/>
            </a:pPr>
            <a:r>
              <a:rPr b="0" baseline="0" i="0" lang="en-US" u="none" cap="none" strike="noStrike">
                <a:solidFill>
                  <a:schemeClr val="lt1"/>
                </a:solidFill>
                <a:latin typeface="Cantarell"/>
                <a:ea typeface="Cantarell"/>
                <a:cs typeface="Cantarell"/>
                <a:sym typeface="Cantarell"/>
              </a:rPr>
              <a:t>Buyer send money to SeenPay (SeenPay will hold the money</a:t>
            </a:r>
            <a:r>
              <a:rPr b="0" baseline="0" i="0" lang="en-US" u="none" cap="none" strike="noStrike">
                <a:solidFill>
                  <a:srgbClr val="FF0000"/>
                </a:solidFill>
                <a:latin typeface="Cantarell"/>
                <a:ea typeface="Cantarell"/>
                <a:cs typeface="Cantarell"/>
                <a:sym typeface="Cantarell"/>
              </a:rPr>
              <a:t> </a:t>
            </a:r>
            <a:r>
              <a:rPr b="1" baseline="0" i="0" lang="en-US" u="none" cap="none" strike="noStrike">
                <a:solidFill>
                  <a:srgbClr val="FF0000"/>
                </a:solidFill>
                <a:latin typeface="Cantarell"/>
                <a:ea typeface="Cantarell"/>
                <a:cs typeface="Cantarell"/>
                <a:sym typeface="Cantarell"/>
              </a:rPr>
              <a:t>but not</a:t>
            </a:r>
            <a:r>
              <a:rPr b="0" baseline="0" i="0" lang="en-US" u="none" cap="none" strike="noStrike">
                <a:solidFill>
                  <a:srgbClr val="FF0000"/>
                </a:solidFill>
                <a:latin typeface="Cantarell"/>
                <a:ea typeface="Cantarell"/>
                <a:cs typeface="Cantarell"/>
                <a:sym typeface="Cantarell"/>
              </a:rPr>
              <a:t> </a:t>
            </a:r>
            <a:r>
              <a:rPr b="0" baseline="0" i="0" lang="en-US" u="none" cap="none" strike="noStrike">
                <a:solidFill>
                  <a:schemeClr val="lt1"/>
                </a:solidFill>
                <a:latin typeface="Cantarell"/>
                <a:ea typeface="Cantarell"/>
                <a:cs typeface="Cantarell"/>
                <a:sym typeface="Cantarell"/>
              </a:rPr>
              <a:t>release to Seller until Buyer receive the item and agree to pay)</a:t>
            </a:r>
            <a:r>
              <a:rPr lang="en-US" sz="2400">
                <a:solidFill>
                  <a:schemeClr val="dk1"/>
                </a:solidFill>
                <a:latin typeface="Cantarell"/>
                <a:ea typeface="Cantarell"/>
                <a:cs typeface="Cantarell"/>
                <a:sym typeface="Cantarell"/>
              </a:rPr>
              <a:t>		</a:t>
            </a:r>
          </a:p>
          <a:p>
            <a:pPr lvl="0" rtl="0">
              <a:lnSpc>
                <a:spcPct val="115000"/>
              </a:lnSpc>
              <a:spcBef>
                <a:spcPts val="0"/>
              </a:spcBef>
              <a:buNone/>
            </a:pPr>
            <a:r>
              <a:rPr lang="en-US">
                <a:solidFill>
                  <a:srgbClr val="FFFFFF"/>
                </a:solidFill>
                <a:latin typeface="Cantarell"/>
                <a:ea typeface="Cantarell"/>
                <a:cs typeface="Cantarell"/>
                <a:sym typeface="Cantarell"/>
              </a:rPr>
              <a:t>If Buyer agree to pay, SeenPay will release the money						</a:t>
            </a:r>
          </a:p>
          <a:p>
            <a:pPr lvl="0" rtl="0">
              <a:lnSpc>
                <a:spcPct val="115000"/>
              </a:lnSpc>
              <a:spcBef>
                <a:spcPts val="0"/>
              </a:spcBef>
              <a:buNone/>
            </a:pPr>
            <a:r>
              <a:rPr lang="en-US">
                <a:solidFill>
                  <a:srgbClr val="FFFFFF"/>
                </a:solidFill>
                <a:latin typeface="Cantarell"/>
                <a:ea typeface="Cantarell"/>
                <a:cs typeface="Cantarell"/>
                <a:sym typeface="Cantarell"/>
              </a:rPr>
              <a:t>If Buyer want to return, SeenPay will return the money to Buyer and the product to Seller </a:t>
            </a:r>
          </a:p>
          <a:p>
            <a:pPr lvl="0" marR="0" rtl="0" algn="l">
              <a:spcBef>
                <a:spcPts val="0"/>
              </a:spcBef>
              <a:buNone/>
            </a:pPr>
            <a:r>
              <a:t/>
            </a:r>
            <a:endParaRPr/>
          </a:p>
          <a:p>
            <a:pPr lvl="0" marR="0" rtl="0" algn="l">
              <a:spcBef>
                <a:spcPts val="0"/>
              </a:spcBef>
              <a:buNone/>
            </a:pPr>
            <a:r>
              <a:rPr b="0" baseline="0" i="0" lang="en-US" u="none" cap="none" strike="noStrike">
                <a:solidFill>
                  <a:schemeClr val="lt1"/>
                </a:solidFill>
                <a:latin typeface="Cantarell"/>
                <a:ea typeface="Cantarell"/>
                <a:cs typeface="Cantarell"/>
                <a:sym typeface="Cantarell"/>
              </a:rPr>
              <a:t>Transaction and delivery fee is charged:</a:t>
            </a:r>
          </a:p>
          <a:p>
            <a:pPr lvl="0" marR="0" rtl="0" algn="l">
              <a:spcBef>
                <a:spcPts val="0"/>
              </a:spcBef>
              <a:buNone/>
            </a:pPr>
            <a:r>
              <a:rPr b="0" baseline="0" i="0" lang="en-US" u="none" cap="none" strike="noStrike">
                <a:solidFill>
                  <a:schemeClr val="lt1"/>
                </a:solidFill>
                <a:latin typeface="Cantarell"/>
                <a:ea typeface="Cantarell"/>
                <a:cs typeface="Cantarell"/>
                <a:sym typeface="Cantarell"/>
              </a:rPr>
              <a:t>If transaction failed: Default = Buyer pay (Can be arranged by Buyer and Seller)</a:t>
            </a:r>
          </a:p>
          <a:p>
            <a:pPr lvl="0" marR="0" rtl="0" algn="l">
              <a:spcBef>
                <a:spcPts val="0"/>
              </a:spcBef>
              <a:buNone/>
            </a:pPr>
            <a:r>
              <a:rPr b="0" baseline="0" i="0" lang="en-US" u="none" cap="none" strike="noStrike">
                <a:solidFill>
                  <a:schemeClr val="lt1"/>
                </a:solidFill>
                <a:latin typeface="Cantarell"/>
                <a:ea typeface="Cantarell"/>
                <a:cs typeface="Cantarell"/>
                <a:sym typeface="Cantarell"/>
              </a:rPr>
              <a:t>If transaction success: Default = Seller pay (Can be arranged by Buyer and Seller)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45720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4500" u="none" cap="none" strike="noStrike">
                <a:solidFill>
                  <a:schemeClr val="lt1"/>
                </a:solidFill>
                <a:latin typeface="Cantarell"/>
                <a:ea typeface="Cantarell"/>
                <a:cs typeface="Cantarell"/>
                <a:sym typeface="Cantarell"/>
              </a:rPr>
              <a:t>Best payment solution for Asia Market</a:t>
            </a:r>
          </a:p>
        </p:txBody>
      </p:sp>
      <p:sp>
        <p:nvSpPr>
          <p:cNvPr id="150" name="Shape 150"/>
          <p:cNvSpPr txBox="1"/>
          <p:nvPr>
            <p:ph idx="1" type="body"/>
          </p:nvPr>
        </p:nvSpPr>
        <p:spPr>
          <a:xfrm>
            <a:off x="457200" y="2257097"/>
            <a:ext cx="8229600" cy="4525963"/>
          </a:xfrm>
          <a:prstGeom prst="rect">
            <a:avLst/>
          </a:prstGeom>
          <a:noFill/>
          <a:ln>
            <a:noFill/>
          </a:ln>
        </p:spPr>
        <p:txBody>
          <a:bodyPr anchorCtr="0" anchor="ctr" bIns="45700" lIns="91425" rIns="91425" tIns="45700">
            <a:noAutofit/>
          </a:bodyPr>
          <a:lstStyle/>
          <a:p>
            <a:pPr indent="0" lvl="0" marL="0" marR="0" rtl="0" algn="l">
              <a:lnSpc>
                <a:spcPct val="140000"/>
              </a:lnSpc>
              <a:spcBef>
                <a:spcPts val="0"/>
              </a:spcBef>
              <a:buClr>
                <a:schemeClr val="lt1"/>
              </a:buClr>
              <a:buSzPct val="25000"/>
              <a:buFont typeface="Arial"/>
              <a:buNone/>
            </a:pPr>
            <a:r>
              <a:rPr b="1" baseline="0" i="0" lang="en-US" sz="2400" u="sng" cap="none" strike="noStrike">
                <a:solidFill>
                  <a:schemeClr val="lt1"/>
                </a:solidFill>
                <a:latin typeface="Cantarell"/>
                <a:ea typeface="Cantarell"/>
                <a:cs typeface="Cantarell"/>
                <a:sym typeface="Cantarell"/>
              </a:rPr>
              <a:t>Sorry PayPal, Why?</a:t>
            </a:r>
          </a:p>
          <a:p>
            <a:pPr indent="0" lvl="0" marL="0" marR="0" rtl="0" algn="l">
              <a:lnSpc>
                <a:spcPct val="140000"/>
              </a:lnSpc>
              <a:spcBef>
                <a:spcPts val="640"/>
              </a:spcBef>
              <a:buClr>
                <a:schemeClr val="lt1"/>
              </a:buClr>
              <a:buSzPct val="25000"/>
              <a:buFont typeface="Arial"/>
              <a:buNone/>
            </a:pPr>
            <a:r>
              <a:rPr b="0" baseline="0" i="0" lang="en-US" sz="2400" u="none" cap="none" strike="noStrike">
                <a:solidFill>
                  <a:schemeClr val="lt1"/>
                </a:solidFill>
                <a:latin typeface="Cantarell"/>
                <a:ea typeface="Cantarell"/>
                <a:cs typeface="Cantarell"/>
                <a:sym typeface="Cantarell"/>
              </a:rPr>
              <a:t>The Asia market is different, Asian people prefer touch and test the used item first then </a:t>
            </a:r>
            <a:r>
              <a:rPr lang="en-US" sz="2400">
                <a:solidFill>
                  <a:schemeClr val="lt1"/>
                </a:solidFill>
                <a:latin typeface="Cantarell"/>
                <a:ea typeface="Cantarell"/>
                <a:cs typeface="Cantarell"/>
                <a:sym typeface="Cantarell"/>
              </a:rPr>
              <a:t>they can decide whether to buy or not, it means they say no to pre-paid.</a:t>
            </a:r>
          </a:p>
          <a:p>
            <a:pPr indent="0" lvl="0" marL="0" marR="0" rtl="0" algn="l">
              <a:lnSpc>
                <a:spcPct val="140000"/>
              </a:lnSpc>
              <a:spcBef>
                <a:spcPts val="640"/>
              </a:spcBef>
              <a:buClr>
                <a:schemeClr val="lt1"/>
              </a:buClr>
              <a:buSzPct val="25000"/>
              <a:buFont typeface="Arial"/>
              <a:buNone/>
            </a:pPr>
            <a:r>
              <a:rPr b="0" baseline="0" i="0" lang="en-US" sz="2400" u="none" cap="none" strike="noStrike">
                <a:solidFill>
                  <a:schemeClr val="lt1"/>
                </a:solidFill>
                <a:latin typeface="Cantarell"/>
                <a:ea typeface="Cantarell"/>
                <a:cs typeface="Cantarell"/>
                <a:sym typeface="Cantarell"/>
              </a:rPr>
              <a:t>Ex: Ebay &amp; PayPal, and Amazon are failed in China</a:t>
            </a:r>
          </a:p>
          <a:p>
            <a:pPr indent="0" lvl="0" marL="0" marR="0" rtl="0" algn="l">
              <a:lnSpc>
                <a:spcPct val="140000"/>
              </a:lnSpc>
              <a:spcBef>
                <a:spcPts val="640"/>
              </a:spcBef>
              <a:buClr>
                <a:schemeClr val="lt1"/>
              </a:buClr>
              <a:buFont typeface="Arial"/>
              <a:buNone/>
            </a:pPr>
            <a:r>
              <a:t/>
            </a:r>
            <a:endParaRPr b="0" baseline="0" i="0" sz="2400" u="none" cap="none" strike="noStrike">
              <a:solidFill>
                <a:schemeClr val="lt1"/>
              </a:solidFill>
              <a:latin typeface="Cantarell"/>
              <a:ea typeface="Cantarell"/>
              <a:cs typeface="Cantarell"/>
              <a:sym typeface="Cantarel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45720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4500" u="none" cap="none" strike="noStrike">
                <a:solidFill>
                  <a:schemeClr val="lt1"/>
                </a:solidFill>
                <a:latin typeface="Cantarell"/>
                <a:ea typeface="Cantarell"/>
                <a:cs typeface="Cantarell"/>
                <a:sym typeface="Cantarell"/>
              </a:rPr>
              <a:t>Spotlight on Asia’s </a:t>
            </a:r>
            <a:br>
              <a:rPr b="0" baseline="0" i="0" lang="en-US" sz="4500" u="none" cap="none" strike="noStrike">
                <a:solidFill>
                  <a:schemeClr val="lt1"/>
                </a:solidFill>
                <a:latin typeface="Cantarell"/>
                <a:ea typeface="Cantarell"/>
                <a:cs typeface="Cantarell"/>
                <a:sym typeface="Cantarell"/>
              </a:rPr>
            </a:br>
            <a:r>
              <a:rPr b="0" baseline="0" i="0" lang="en-US" sz="4500" u="none" cap="none" strike="noStrike">
                <a:solidFill>
                  <a:schemeClr val="lt1"/>
                </a:solidFill>
                <a:latin typeface="Cantarell"/>
                <a:ea typeface="Cantarell"/>
                <a:cs typeface="Cantarell"/>
                <a:sym typeface="Cantarell"/>
              </a:rPr>
              <a:t>C2C &amp; E-Commerce Market</a:t>
            </a:r>
          </a:p>
        </p:txBody>
      </p:sp>
      <p:sp>
        <p:nvSpPr>
          <p:cNvPr id="156" name="Shape 156"/>
          <p:cNvSpPr txBox="1"/>
          <p:nvPr>
            <p:ph idx="1" type="body"/>
          </p:nvPr>
        </p:nvSpPr>
        <p:spPr>
          <a:xfrm>
            <a:off x="457200" y="2134475"/>
            <a:ext cx="8229600" cy="4525963"/>
          </a:xfrm>
          <a:prstGeom prst="rect">
            <a:avLst/>
          </a:prstGeom>
          <a:noFill/>
          <a:ln>
            <a:noFill/>
          </a:ln>
        </p:spPr>
        <p:txBody>
          <a:bodyPr anchorCtr="0" anchor="ctr" bIns="45700" lIns="91425" rIns="91425" tIns="45700">
            <a:noAutofit/>
          </a:bodyPr>
          <a:lstStyle/>
          <a:p>
            <a:pPr indent="-292100" lvl="0" marL="342900" marR="0" rtl="0" algn="l">
              <a:lnSpc>
                <a:spcPct val="140000"/>
              </a:lnSpc>
              <a:spcBef>
                <a:spcPts val="0"/>
              </a:spcBef>
              <a:buClr>
                <a:schemeClr val="lt1"/>
              </a:buClr>
              <a:buSzPct val="100000"/>
              <a:buFont typeface="Arial"/>
              <a:buChar char="•"/>
            </a:pPr>
            <a:r>
              <a:rPr b="0" baseline="0" i="0" lang="en-US" sz="2400" u="none" cap="none" strike="noStrike">
                <a:solidFill>
                  <a:schemeClr val="lt1"/>
                </a:solidFill>
                <a:latin typeface="Cantarell"/>
                <a:ea typeface="Cantarell"/>
                <a:cs typeface="Cantarell"/>
                <a:sym typeface="Cantarell"/>
              </a:rPr>
              <a:t>Largest Regional Market in 2014 and current</a:t>
            </a:r>
          </a:p>
          <a:p>
            <a:pPr indent="-292100" lvl="0" marL="342900" marR="0" rtl="0" algn="l">
              <a:lnSpc>
                <a:spcPct val="140000"/>
              </a:lnSpc>
              <a:spcBef>
                <a:spcPts val="640"/>
              </a:spcBef>
              <a:buClr>
                <a:schemeClr val="lt1"/>
              </a:buClr>
              <a:buSzPct val="100000"/>
              <a:buFont typeface="Arial"/>
              <a:buChar char="•"/>
            </a:pPr>
            <a:r>
              <a:rPr b="0" baseline="0" i="0" lang="en-US" sz="2400" u="none" cap="none" strike="noStrike">
                <a:solidFill>
                  <a:schemeClr val="lt1"/>
                </a:solidFill>
                <a:latin typeface="Cantarell"/>
                <a:ea typeface="Cantarell"/>
                <a:cs typeface="Cantarell"/>
                <a:sym typeface="Cantarell"/>
              </a:rPr>
              <a:t>Asia E-Commerce Market Value (525.2 billion) &gt; North America (482.6 billion)</a:t>
            </a:r>
          </a:p>
          <a:p>
            <a:pPr indent="-292100" lvl="0" marL="342900" marR="0" rtl="0" algn="l">
              <a:lnSpc>
                <a:spcPct val="140000"/>
              </a:lnSpc>
              <a:spcBef>
                <a:spcPts val="640"/>
              </a:spcBef>
              <a:buClr>
                <a:schemeClr val="lt1"/>
              </a:buClr>
              <a:buSzPct val="100000"/>
              <a:buFont typeface="Arial"/>
              <a:buChar char="•"/>
            </a:pPr>
            <a:r>
              <a:rPr b="0" baseline="0" i="0" lang="en-US" sz="2400" u="none" cap="none" strike="noStrike">
                <a:solidFill>
                  <a:schemeClr val="lt1"/>
                </a:solidFill>
                <a:latin typeface="Cantarell"/>
                <a:ea typeface="Cantarell"/>
                <a:cs typeface="Cantarell"/>
                <a:sym typeface="Cantarell"/>
              </a:rPr>
              <a:t>Nearly 42% internet users from Asia</a:t>
            </a:r>
          </a:p>
          <a:p>
            <a:pPr indent="-292100" lvl="0" marL="342900" marR="0" rtl="0" algn="l">
              <a:lnSpc>
                <a:spcPct val="140000"/>
              </a:lnSpc>
              <a:spcBef>
                <a:spcPts val="640"/>
              </a:spcBef>
              <a:buClr>
                <a:schemeClr val="lt1"/>
              </a:buClr>
              <a:buSzPct val="100000"/>
              <a:buFont typeface="Arial"/>
              <a:buChar char="•"/>
            </a:pPr>
            <a:r>
              <a:rPr b="0" baseline="0" i="0" lang="en-US" sz="2400" u="none" cap="none" strike="noStrike">
                <a:solidFill>
                  <a:schemeClr val="lt1"/>
                </a:solidFill>
                <a:latin typeface="Cantarell"/>
                <a:ea typeface="Cantarell"/>
                <a:cs typeface="Cantarell"/>
                <a:sym typeface="Cantarell"/>
              </a:rPr>
              <a:t>Asia’s goods purchasing via mobile device higher than 26% of Global’s average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p:nvPr/>
        </p:nvSpPr>
        <p:spPr>
          <a:xfrm>
            <a:off x="2783701" y="4679073"/>
            <a:ext cx="4551616" cy="956488"/>
          </a:xfrm>
          <a:prstGeom prst="rect">
            <a:avLst/>
          </a:prstGeom>
          <a:gradFill>
            <a:gsLst>
              <a:gs pos="0">
                <a:srgbClr val="616CAF"/>
              </a:gs>
              <a:gs pos="80000">
                <a:srgbClr val="808EE6"/>
              </a:gs>
              <a:gs pos="100000">
                <a:srgbClr val="7E8EEA"/>
              </a:gs>
            </a:gsLst>
            <a:lin ang="16200000" scaled="0"/>
          </a:gradFill>
          <a:ln cap="flat" cmpd="sng" w="9525">
            <a:solidFill>
              <a:srgbClr val="8B97D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Indian Market (Long-term)</a:t>
            </a:r>
          </a:p>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Market Research Needed</a:t>
            </a:r>
          </a:p>
        </p:txBody>
      </p:sp>
      <p:sp>
        <p:nvSpPr>
          <p:cNvPr id="162" name="Shape 162"/>
          <p:cNvSpPr txBox="1"/>
          <p:nvPr>
            <p:ph type="title"/>
          </p:nvPr>
        </p:nvSpPr>
        <p:spPr>
          <a:xfrm>
            <a:off x="457200" y="45720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5000" u="none" cap="none" strike="noStrike">
                <a:solidFill>
                  <a:schemeClr val="lt1"/>
                </a:solidFill>
                <a:latin typeface="Cantarell"/>
                <a:ea typeface="Cantarell"/>
                <a:cs typeface="Cantarell"/>
                <a:sym typeface="Cantarell"/>
              </a:rPr>
              <a:t>Potential Markets</a:t>
            </a:r>
          </a:p>
        </p:txBody>
      </p:sp>
      <p:sp>
        <p:nvSpPr>
          <p:cNvPr id="163" name="Shape 163"/>
          <p:cNvSpPr/>
          <p:nvPr/>
        </p:nvSpPr>
        <p:spPr>
          <a:xfrm>
            <a:off x="2783701" y="2036599"/>
            <a:ext cx="4551616" cy="919452"/>
          </a:xfrm>
          <a:prstGeom prst="rect">
            <a:avLst/>
          </a:prstGeom>
          <a:gradFill>
            <a:gsLst>
              <a:gs pos="0">
                <a:srgbClr val="616CAF"/>
              </a:gs>
              <a:gs pos="80000">
                <a:srgbClr val="808EE6"/>
              </a:gs>
              <a:gs pos="100000">
                <a:srgbClr val="7E8EEA"/>
              </a:gs>
            </a:gsLst>
            <a:lin ang="16200000" scaled="0"/>
          </a:gradFill>
          <a:ln cap="flat" cmpd="sng" w="9525">
            <a:solidFill>
              <a:srgbClr val="8B97D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Vietnam Market (Launch 2017)</a:t>
            </a:r>
          </a:p>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Currently Researching</a:t>
            </a:r>
          </a:p>
        </p:txBody>
      </p:sp>
      <p:pic>
        <p:nvPicPr>
          <p:cNvPr id="164" name="Shape 164"/>
          <p:cNvPicPr preferRelativeResize="0"/>
          <p:nvPr/>
        </p:nvPicPr>
        <p:blipFill rotWithShape="1">
          <a:blip r:embed="rId3">
            <a:alphaModFix/>
          </a:blip>
          <a:srcRect b="0" l="0" r="0" t="0"/>
          <a:stretch/>
        </p:blipFill>
        <p:spPr>
          <a:xfrm>
            <a:off x="1269965" y="1917008"/>
            <a:ext cx="1704788" cy="1135388"/>
          </a:xfrm>
          <a:prstGeom prst="rect">
            <a:avLst/>
          </a:prstGeom>
          <a:noFill/>
          <a:ln>
            <a:noFill/>
          </a:ln>
        </p:spPr>
      </p:pic>
      <p:sp>
        <p:nvSpPr>
          <p:cNvPr id="165" name="Shape 165"/>
          <p:cNvSpPr/>
          <p:nvPr/>
        </p:nvSpPr>
        <p:spPr>
          <a:xfrm>
            <a:off x="2743200" y="3352800"/>
            <a:ext cx="5332247" cy="956488"/>
          </a:xfrm>
          <a:prstGeom prst="rect">
            <a:avLst/>
          </a:prstGeom>
          <a:gradFill>
            <a:gsLst>
              <a:gs pos="0">
                <a:srgbClr val="616CAF"/>
              </a:gs>
              <a:gs pos="80000">
                <a:srgbClr val="808EE6"/>
              </a:gs>
              <a:gs pos="100000">
                <a:srgbClr val="7E8EEA"/>
              </a:gs>
            </a:gsLst>
            <a:lin ang="16200000" scaled="0"/>
          </a:gradFill>
          <a:ln cap="flat" cmpd="sng" w="9525">
            <a:solidFill>
              <a:srgbClr val="8B97DE"/>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ASEAN Countries</a:t>
            </a:r>
          </a:p>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Malaysia, Cambodia, Laos, .. etc. (Long-term)</a:t>
            </a:r>
          </a:p>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Market Research Needed</a:t>
            </a:r>
          </a:p>
        </p:txBody>
      </p:sp>
      <p:pic>
        <p:nvPicPr>
          <p:cNvPr id="166" name="Shape 166"/>
          <p:cNvPicPr preferRelativeResize="0"/>
          <p:nvPr/>
        </p:nvPicPr>
        <p:blipFill rotWithShape="1">
          <a:blip r:embed="rId4">
            <a:alphaModFix/>
          </a:blip>
          <a:srcRect b="0" l="0" r="0" t="0"/>
          <a:stretch/>
        </p:blipFill>
        <p:spPr>
          <a:xfrm>
            <a:off x="1269965" y="3234538"/>
            <a:ext cx="1704788" cy="1144820"/>
          </a:xfrm>
          <a:prstGeom prst="rect">
            <a:avLst/>
          </a:prstGeom>
          <a:noFill/>
          <a:ln>
            <a:noFill/>
          </a:ln>
        </p:spPr>
      </p:pic>
      <p:pic>
        <p:nvPicPr>
          <p:cNvPr id="167" name="Shape 167"/>
          <p:cNvPicPr preferRelativeResize="0"/>
          <p:nvPr/>
        </p:nvPicPr>
        <p:blipFill rotWithShape="1">
          <a:blip r:embed="rId5">
            <a:alphaModFix/>
          </a:blip>
          <a:srcRect b="0" l="0" r="0" t="0"/>
          <a:stretch/>
        </p:blipFill>
        <p:spPr>
          <a:xfrm>
            <a:off x="1269965" y="4589955"/>
            <a:ext cx="1704788" cy="1134021"/>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45720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3600" u="none" cap="none" strike="noStrike">
                <a:solidFill>
                  <a:schemeClr val="lt1"/>
                </a:solidFill>
                <a:latin typeface="Cantarell"/>
                <a:ea typeface="Cantarell"/>
                <a:cs typeface="Cantarell"/>
                <a:sym typeface="Cantarell"/>
              </a:rPr>
              <a:t>South East Asia Market (ASEAN)</a:t>
            </a:r>
          </a:p>
        </p:txBody>
      </p:sp>
      <p:sp>
        <p:nvSpPr>
          <p:cNvPr id="173" name="Shape 173"/>
          <p:cNvSpPr txBox="1"/>
          <p:nvPr>
            <p:ph idx="1" type="body"/>
          </p:nvPr>
        </p:nvSpPr>
        <p:spPr>
          <a:xfrm>
            <a:off x="725935" y="5216605"/>
            <a:ext cx="7486799" cy="2121000"/>
          </a:xfrm>
          <a:prstGeom prst="rect">
            <a:avLst/>
          </a:prstGeom>
          <a:noFill/>
          <a:ln>
            <a:noFill/>
          </a:ln>
        </p:spPr>
        <p:txBody>
          <a:bodyPr anchorCtr="0" anchor="ctr" bIns="45700" lIns="91425" rIns="91425" tIns="45700">
            <a:noAutofit/>
          </a:bodyPr>
          <a:lstStyle/>
          <a:p>
            <a:pPr indent="0" lvl="0" marL="0" marR="0" rtl="0" algn="ctr">
              <a:lnSpc>
                <a:spcPct val="150000"/>
              </a:lnSpc>
              <a:spcBef>
                <a:spcPts val="0"/>
              </a:spcBef>
              <a:buClr>
                <a:schemeClr val="lt1"/>
              </a:buClr>
              <a:buSzPct val="25000"/>
              <a:buFont typeface="Arial"/>
              <a:buNone/>
            </a:pPr>
            <a:r>
              <a:rPr b="0" baseline="0" i="0" lang="en-US" sz="3200" u="none" cap="none" strike="noStrike">
                <a:solidFill>
                  <a:schemeClr val="lt1"/>
                </a:solidFill>
                <a:latin typeface="Cantarell"/>
                <a:ea typeface="Cantarell"/>
                <a:cs typeface="Cantarell"/>
                <a:sym typeface="Cantarell"/>
              </a:rPr>
              <a:t>205 million internet users, the number keep raising everyday seconds.</a:t>
            </a:r>
          </a:p>
        </p:txBody>
      </p:sp>
      <p:pic>
        <p:nvPicPr>
          <p:cNvPr id="174" name="Shape 174"/>
          <p:cNvPicPr preferRelativeResize="0"/>
          <p:nvPr/>
        </p:nvPicPr>
        <p:blipFill rotWithShape="1">
          <a:blip r:embed="rId3">
            <a:alphaModFix/>
          </a:blip>
          <a:srcRect b="0" l="0" r="0" t="0"/>
          <a:stretch/>
        </p:blipFill>
        <p:spPr>
          <a:xfrm>
            <a:off x="313667" y="1856825"/>
            <a:ext cx="3344399" cy="2504999"/>
          </a:xfrm>
          <a:prstGeom prst="rect">
            <a:avLst/>
          </a:prstGeom>
          <a:noFill/>
          <a:ln>
            <a:noFill/>
          </a:ln>
        </p:spPr>
      </p:pic>
      <p:pic>
        <p:nvPicPr>
          <p:cNvPr id="175" name="Shape 175"/>
          <p:cNvPicPr preferRelativeResize="0"/>
          <p:nvPr/>
        </p:nvPicPr>
        <p:blipFill rotWithShape="1">
          <a:blip r:embed="rId4">
            <a:alphaModFix/>
          </a:blip>
          <a:srcRect b="0" l="0" r="0" t="0"/>
          <a:stretch/>
        </p:blipFill>
        <p:spPr>
          <a:xfrm>
            <a:off x="4026821" y="1856812"/>
            <a:ext cx="4799700" cy="35900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graphicFrame>
        <p:nvGraphicFramePr>
          <p:cNvPr id="180" name="Shape 180"/>
          <p:cNvGraphicFramePr/>
          <p:nvPr/>
        </p:nvGraphicFramePr>
        <p:xfrm>
          <a:off x="952500" y="1223425"/>
          <a:ext cx="3000000" cy="3000000"/>
        </p:xfrm>
        <a:graphic>
          <a:graphicData uri="http://schemas.openxmlformats.org/drawingml/2006/table">
            <a:tbl>
              <a:tblPr>
                <a:noFill/>
                <a:tableStyleId>{52760F90-9342-49C2-82FE-8F74C128B299}</a:tableStyleId>
              </a:tblPr>
              <a:tblGrid>
                <a:gridCol w="1809750"/>
                <a:gridCol w="1809750"/>
                <a:gridCol w="1809750"/>
                <a:gridCol w="1809750"/>
              </a:tblGrid>
              <a:tr h="401325">
                <a:tc>
                  <a:txBody>
                    <a:bodyPr>
                      <a:noAutofit/>
                    </a:bodyPr>
                    <a:lstStyle/>
                    <a:p>
                      <a:pPr>
                        <a:spcBef>
                          <a:spcPts val="0"/>
                        </a:spcBef>
                        <a:buNone/>
                      </a:pPr>
                      <a:r>
                        <a:rPr lang="en-US">
                          <a:solidFill>
                            <a:srgbClr val="FFFFFF"/>
                          </a:solidFill>
                        </a:rPr>
                        <a:t>Name</a:t>
                      </a:r>
                    </a:p>
                  </a:txBody>
                  <a:tcPr marT="91425" marB="91425" marR="91425" marL="91425"/>
                </a:tc>
                <a:tc>
                  <a:txBody>
                    <a:bodyPr>
                      <a:noAutofit/>
                    </a:bodyPr>
                    <a:lstStyle/>
                    <a:p>
                      <a:pPr>
                        <a:spcBef>
                          <a:spcPts val="0"/>
                        </a:spcBef>
                        <a:buNone/>
                      </a:pPr>
                      <a:r>
                        <a:rPr lang="en-US">
                          <a:solidFill>
                            <a:srgbClr val="FFFFFF"/>
                          </a:solidFill>
                        </a:rPr>
                        <a:t>Occupation</a:t>
                      </a:r>
                    </a:p>
                  </a:txBody>
                  <a:tcPr marT="91425" marB="91425" marR="91425" marL="91425"/>
                </a:tc>
                <a:tc>
                  <a:txBody>
                    <a:bodyPr>
                      <a:noAutofit/>
                    </a:bodyPr>
                    <a:lstStyle/>
                    <a:p>
                      <a:pPr>
                        <a:spcBef>
                          <a:spcPts val="0"/>
                        </a:spcBef>
                        <a:buNone/>
                      </a:pPr>
                      <a:r>
                        <a:rPr lang="en-US">
                          <a:solidFill>
                            <a:srgbClr val="FFFFFF"/>
                          </a:solidFill>
                        </a:rPr>
                        <a:t>School</a:t>
                      </a:r>
                    </a:p>
                  </a:txBody>
                  <a:tcPr marT="91425" marB="91425" marR="91425" marL="91425"/>
                </a:tc>
                <a:tc>
                  <a:txBody>
                    <a:bodyPr>
                      <a:noAutofit/>
                    </a:bodyPr>
                    <a:lstStyle/>
                    <a:p>
                      <a:pPr>
                        <a:spcBef>
                          <a:spcPts val="0"/>
                        </a:spcBef>
                        <a:buNone/>
                      </a:pPr>
                      <a:r>
                        <a:rPr lang="en-US">
                          <a:solidFill>
                            <a:srgbClr val="FFFFFF"/>
                          </a:solidFill>
                        </a:rPr>
                        <a:t>Major</a:t>
                      </a:r>
                    </a:p>
                  </a:txBody>
                  <a:tcPr marT="91425" marB="91425" marR="91425" marL="91425"/>
                </a:tc>
              </a:tr>
              <a:tr h="615600">
                <a:tc>
                  <a:txBody>
                    <a:bodyPr>
                      <a:noAutofit/>
                    </a:bodyPr>
                    <a:lstStyle/>
                    <a:p>
                      <a:pPr>
                        <a:spcBef>
                          <a:spcPts val="0"/>
                        </a:spcBef>
                        <a:buNone/>
                      </a:pPr>
                      <a:r>
                        <a:rPr lang="en-US">
                          <a:solidFill>
                            <a:srgbClr val="FFFFFF"/>
                          </a:solidFill>
                        </a:rPr>
                        <a:t>Huy Le</a:t>
                      </a:r>
                    </a:p>
                  </a:txBody>
                  <a:tcPr marT="91425" marB="91425" marR="91425" marL="91425"/>
                </a:tc>
                <a:tc>
                  <a:txBody>
                    <a:bodyPr>
                      <a:noAutofit/>
                    </a:bodyPr>
                    <a:lstStyle/>
                    <a:p>
                      <a:pPr>
                        <a:spcBef>
                          <a:spcPts val="0"/>
                        </a:spcBef>
                        <a:buNone/>
                      </a:pPr>
                      <a:r>
                        <a:rPr lang="en-US">
                          <a:solidFill>
                            <a:srgbClr val="FFFFFF"/>
                          </a:solidFill>
                        </a:rPr>
                        <a:t>Undergrad student</a:t>
                      </a:r>
                    </a:p>
                  </a:txBody>
                  <a:tcPr marT="91425" marB="91425" marR="91425" marL="91425"/>
                </a:tc>
                <a:tc>
                  <a:txBody>
                    <a:bodyPr>
                      <a:noAutofit/>
                    </a:bodyPr>
                    <a:lstStyle/>
                    <a:p>
                      <a:pPr>
                        <a:spcBef>
                          <a:spcPts val="0"/>
                        </a:spcBef>
                        <a:buNone/>
                      </a:pPr>
                      <a:r>
                        <a:rPr lang="en-US">
                          <a:solidFill>
                            <a:srgbClr val="FFFFFF"/>
                          </a:solidFill>
                        </a:rPr>
                        <a:t>U of New Hampshire</a:t>
                      </a:r>
                    </a:p>
                  </a:txBody>
                  <a:tcPr marT="91425" marB="91425" marR="91425" marL="91425"/>
                </a:tc>
                <a:tc>
                  <a:txBody>
                    <a:bodyPr>
                      <a:noAutofit/>
                    </a:bodyPr>
                    <a:lstStyle/>
                    <a:p>
                      <a:pPr>
                        <a:spcBef>
                          <a:spcPts val="0"/>
                        </a:spcBef>
                        <a:buNone/>
                      </a:pPr>
                      <a:r>
                        <a:rPr lang="en-US">
                          <a:solidFill>
                            <a:srgbClr val="FFFFFF"/>
                          </a:solidFill>
                        </a:rPr>
                        <a:t>Finance &amp; IT</a:t>
                      </a:r>
                    </a:p>
                  </a:txBody>
                  <a:tcPr marT="91425" marB="91425" marR="91425" marL="91425"/>
                </a:tc>
              </a:tr>
              <a:tr h="615600">
                <a:tc>
                  <a:txBody>
                    <a:bodyPr>
                      <a:noAutofit/>
                    </a:bodyPr>
                    <a:lstStyle/>
                    <a:p>
                      <a:pPr>
                        <a:spcBef>
                          <a:spcPts val="0"/>
                        </a:spcBef>
                        <a:buNone/>
                      </a:pPr>
                      <a:r>
                        <a:rPr lang="en-US">
                          <a:solidFill>
                            <a:srgbClr val="FFFFFF"/>
                          </a:solidFill>
                        </a:rPr>
                        <a:t>Jimmy Vo</a:t>
                      </a:r>
                    </a:p>
                  </a:txBody>
                  <a:tcPr marT="91425" marB="91425" marR="91425" marL="91425"/>
                </a:tc>
                <a:tc>
                  <a:txBody>
                    <a:bodyPr>
                      <a:noAutofit/>
                    </a:bodyPr>
                    <a:lstStyle/>
                    <a:p>
                      <a:pPr>
                        <a:spcBef>
                          <a:spcPts val="0"/>
                        </a:spcBef>
                        <a:buNone/>
                      </a:pPr>
                      <a:r>
                        <a:rPr lang="en-US">
                          <a:solidFill>
                            <a:srgbClr val="FFFFFF"/>
                          </a:solidFill>
                        </a:rPr>
                        <a:t>Tech Support Engineer</a:t>
                      </a:r>
                    </a:p>
                  </a:txBody>
                  <a:tcPr marT="91425" marB="91425" marR="91425" marL="91425"/>
                </a:tc>
                <a:tc gridSpan="2">
                  <a:txBody>
                    <a:bodyPr>
                      <a:noAutofit/>
                    </a:bodyPr>
                    <a:lstStyle/>
                    <a:p>
                      <a:pPr rtl="0">
                        <a:spcBef>
                          <a:spcPts val="0"/>
                        </a:spcBef>
                        <a:buNone/>
                      </a:pPr>
                      <a:r>
                        <a:rPr lang="en-US">
                          <a:solidFill>
                            <a:srgbClr val="FFFFFF"/>
                          </a:solidFill>
                        </a:rPr>
                        <a:t>EMC Corporation</a:t>
                      </a:r>
                    </a:p>
                    <a:p>
                      <a:pPr>
                        <a:spcBef>
                          <a:spcPts val="0"/>
                        </a:spcBef>
                        <a:buNone/>
                      </a:pPr>
                      <a:r>
                        <a:rPr lang="en-US">
                          <a:solidFill>
                            <a:srgbClr val="FFFFFF"/>
                          </a:solidFill>
                        </a:rPr>
                        <a:t>Hopkinton, MA</a:t>
                      </a:r>
                    </a:p>
                  </a:txBody>
                  <a:tcPr marT="91425" marB="91425" marR="91425" marL="91425"/>
                </a:tc>
                <a:tc hMerge="1"/>
              </a:tr>
              <a:tr h="615600">
                <a:tc>
                  <a:txBody>
                    <a:bodyPr>
                      <a:noAutofit/>
                    </a:bodyPr>
                    <a:lstStyle/>
                    <a:p>
                      <a:pPr>
                        <a:spcBef>
                          <a:spcPts val="0"/>
                        </a:spcBef>
                        <a:buNone/>
                      </a:pPr>
                      <a:r>
                        <a:rPr lang="en-US">
                          <a:solidFill>
                            <a:srgbClr val="FFFFFF"/>
                          </a:solidFill>
                        </a:rPr>
                        <a:t>Cheryl Fong</a:t>
                      </a:r>
                    </a:p>
                  </a:txBody>
                  <a:tcPr marT="91425" marB="91425" marR="91425" marL="91425"/>
                </a:tc>
                <a:tc>
                  <a:txBody>
                    <a:bodyPr>
                      <a:noAutofit/>
                    </a:bodyPr>
                    <a:lstStyle/>
                    <a:p>
                      <a:pPr>
                        <a:spcBef>
                          <a:spcPts val="0"/>
                        </a:spcBef>
                        <a:buNone/>
                      </a:pPr>
                      <a:r>
                        <a:rPr lang="en-US">
                          <a:solidFill>
                            <a:srgbClr val="FFFFFF"/>
                          </a:solidFill>
                        </a:rPr>
                        <a:t>Undergrad student</a:t>
                      </a:r>
                    </a:p>
                  </a:txBody>
                  <a:tcPr marT="91425" marB="91425" marR="91425" marL="91425"/>
                </a:tc>
                <a:tc>
                  <a:txBody>
                    <a:bodyPr>
                      <a:noAutofit/>
                    </a:bodyPr>
                    <a:lstStyle/>
                    <a:p>
                      <a:pPr>
                        <a:spcBef>
                          <a:spcPts val="0"/>
                        </a:spcBef>
                        <a:buNone/>
                      </a:pPr>
                      <a:r>
                        <a:rPr lang="en-US">
                          <a:solidFill>
                            <a:srgbClr val="FFFFFF"/>
                          </a:solidFill>
                        </a:rPr>
                        <a:t>U of New Hampshire</a:t>
                      </a:r>
                    </a:p>
                  </a:txBody>
                  <a:tcPr marT="91425" marB="91425" marR="91425" marL="91425"/>
                </a:tc>
                <a:tc>
                  <a:txBody>
                    <a:bodyPr>
                      <a:noAutofit/>
                    </a:bodyPr>
                    <a:lstStyle/>
                    <a:p>
                      <a:pPr>
                        <a:spcBef>
                          <a:spcPts val="0"/>
                        </a:spcBef>
                        <a:buNone/>
                      </a:pPr>
                      <a:r>
                        <a:rPr lang="en-US">
                          <a:solidFill>
                            <a:srgbClr val="FFFFFF"/>
                          </a:solidFill>
                        </a:rPr>
                        <a:t>Electrical Engineer</a:t>
                      </a:r>
                    </a:p>
                  </a:txBody>
                  <a:tcPr marT="91425" marB="91425" marR="91425" marL="91425"/>
                </a:tc>
              </a:tr>
              <a:tr h="615600">
                <a:tc>
                  <a:txBody>
                    <a:bodyPr>
                      <a:noAutofit/>
                    </a:bodyPr>
                    <a:lstStyle/>
                    <a:p>
                      <a:pPr>
                        <a:spcBef>
                          <a:spcPts val="0"/>
                        </a:spcBef>
                        <a:buNone/>
                      </a:pPr>
                      <a:r>
                        <a:rPr lang="en-US">
                          <a:solidFill>
                            <a:srgbClr val="FFFFFF"/>
                          </a:solidFill>
                        </a:rPr>
                        <a:t>Thien Quang Le</a:t>
                      </a:r>
                    </a:p>
                  </a:txBody>
                  <a:tcPr marT="91425" marB="91425" marR="91425" marL="91425"/>
                </a:tc>
                <a:tc>
                  <a:txBody>
                    <a:bodyPr>
                      <a:noAutofit/>
                    </a:bodyPr>
                    <a:lstStyle/>
                    <a:p>
                      <a:pPr>
                        <a:spcBef>
                          <a:spcPts val="0"/>
                        </a:spcBef>
                        <a:buNone/>
                      </a:pPr>
                      <a:r>
                        <a:rPr lang="en-US">
                          <a:solidFill>
                            <a:srgbClr val="FFFFFF"/>
                          </a:solidFill>
                        </a:rPr>
                        <a:t>Undergrad student</a:t>
                      </a:r>
                    </a:p>
                  </a:txBody>
                  <a:tcPr marT="91425" marB="91425" marR="91425" marL="91425"/>
                </a:tc>
                <a:tc>
                  <a:txBody>
                    <a:bodyPr>
                      <a:noAutofit/>
                    </a:bodyPr>
                    <a:lstStyle/>
                    <a:p>
                      <a:pPr>
                        <a:spcBef>
                          <a:spcPts val="0"/>
                        </a:spcBef>
                        <a:buNone/>
                      </a:pPr>
                      <a:r>
                        <a:rPr lang="en-US">
                          <a:solidFill>
                            <a:srgbClr val="FFFFFF"/>
                          </a:solidFill>
                        </a:rPr>
                        <a:t>U of New South Wales, AUS</a:t>
                      </a:r>
                    </a:p>
                  </a:txBody>
                  <a:tcPr marT="91425" marB="91425" marR="91425" marL="91425"/>
                </a:tc>
                <a:tc>
                  <a:txBody>
                    <a:bodyPr>
                      <a:noAutofit/>
                    </a:bodyPr>
                    <a:lstStyle/>
                    <a:p>
                      <a:pPr>
                        <a:spcBef>
                          <a:spcPts val="0"/>
                        </a:spcBef>
                        <a:buNone/>
                      </a:pPr>
                      <a:r>
                        <a:rPr lang="en-US">
                          <a:solidFill>
                            <a:srgbClr val="FFFFFF"/>
                          </a:solidFill>
                        </a:rPr>
                        <a:t>Information System</a:t>
                      </a:r>
                    </a:p>
                  </a:txBody>
                  <a:tcPr marT="91425" marB="91425" marR="91425" marL="91425"/>
                </a:tc>
              </a:tr>
              <a:tr h="615600">
                <a:tc>
                  <a:txBody>
                    <a:bodyPr>
                      <a:noAutofit/>
                    </a:bodyPr>
                    <a:lstStyle/>
                    <a:p>
                      <a:pPr>
                        <a:spcBef>
                          <a:spcPts val="0"/>
                        </a:spcBef>
                        <a:buNone/>
                      </a:pPr>
                      <a:r>
                        <a:rPr lang="en-US">
                          <a:solidFill>
                            <a:srgbClr val="FFFFFF"/>
                          </a:solidFill>
                        </a:rPr>
                        <a:t>Binh Duc Nguyen</a:t>
                      </a:r>
                    </a:p>
                  </a:txBody>
                  <a:tcPr marT="91425" marB="91425" marR="91425" marL="91425"/>
                </a:tc>
                <a:tc>
                  <a:txBody>
                    <a:bodyPr>
                      <a:noAutofit/>
                    </a:bodyPr>
                    <a:lstStyle/>
                    <a:p>
                      <a:pPr>
                        <a:spcBef>
                          <a:spcPts val="0"/>
                        </a:spcBef>
                        <a:buNone/>
                      </a:pPr>
                      <a:r>
                        <a:rPr lang="en-US">
                          <a:solidFill>
                            <a:srgbClr val="FFFFFF"/>
                          </a:solidFill>
                        </a:rPr>
                        <a:t>PWC associate</a:t>
                      </a:r>
                    </a:p>
                  </a:txBody>
                  <a:tcPr marT="91425" marB="91425" marR="91425" marL="91425"/>
                </a:tc>
                <a:tc>
                  <a:txBody>
                    <a:bodyPr>
                      <a:noAutofit/>
                    </a:bodyPr>
                    <a:lstStyle/>
                    <a:p>
                      <a:pPr>
                        <a:spcBef>
                          <a:spcPts val="0"/>
                        </a:spcBef>
                        <a:buNone/>
                      </a:pPr>
                      <a:r>
                        <a:rPr lang="en-US">
                          <a:solidFill>
                            <a:srgbClr val="FFFFFF"/>
                          </a:solidFill>
                        </a:rPr>
                        <a:t>U of New Hampshire, Alumni</a:t>
                      </a:r>
                    </a:p>
                  </a:txBody>
                  <a:tcPr marT="91425" marB="91425" marR="91425" marL="91425"/>
                </a:tc>
                <a:tc>
                  <a:txBody>
                    <a:bodyPr>
                      <a:noAutofit/>
                    </a:bodyPr>
                    <a:lstStyle/>
                    <a:p>
                      <a:pPr>
                        <a:spcBef>
                          <a:spcPts val="0"/>
                        </a:spcBef>
                        <a:buNone/>
                      </a:pPr>
                      <a:r>
                        <a:rPr lang="en-US">
                          <a:solidFill>
                            <a:srgbClr val="FFFFFF"/>
                          </a:solidFill>
                        </a:rPr>
                        <a:t>Finance</a:t>
                      </a:r>
                    </a:p>
                  </a:txBody>
                  <a:tcPr marT="91425" marB="91425" marR="91425" marL="91425"/>
                </a:tc>
              </a:tr>
              <a:tr h="615600">
                <a:tc>
                  <a:txBody>
                    <a:bodyPr>
                      <a:noAutofit/>
                    </a:bodyPr>
                    <a:lstStyle/>
                    <a:p>
                      <a:pPr>
                        <a:spcBef>
                          <a:spcPts val="0"/>
                        </a:spcBef>
                        <a:buNone/>
                      </a:pPr>
                      <a:r>
                        <a:rPr lang="en-US">
                          <a:solidFill>
                            <a:srgbClr val="FFFFFF"/>
                          </a:solidFill>
                        </a:rPr>
                        <a:t>Rob. Tischer</a:t>
                      </a:r>
                    </a:p>
                  </a:txBody>
                  <a:tcPr marT="91425" marB="91425" marR="91425" marL="91425"/>
                </a:tc>
                <a:tc>
                  <a:txBody>
                    <a:bodyPr>
                      <a:noAutofit/>
                    </a:bodyPr>
                    <a:lstStyle/>
                    <a:p>
                      <a:pPr>
                        <a:spcBef>
                          <a:spcPts val="0"/>
                        </a:spcBef>
                        <a:buNone/>
                      </a:pPr>
                      <a:r>
                        <a:rPr lang="en-US">
                          <a:solidFill>
                            <a:srgbClr val="FFFFFF"/>
                          </a:solidFill>
                        </a:rPr>
                        <a:t>Professor</a:t>
                      </a:r>
                    </a:p>
                  </a:txBody>
                  <a:tcPr marT="91425" marB="91425" marR="91425" marL="91425"/>
                </a:tc>
                <a:tc>
                  <a:txBody>
                    <a:bodyPr>
                      <a:noAutofit/>
                    </a:bodyPr>
                    <a:lstStyle/>
                    <a:p>
                      <a:pPr>
                        <a:spcBef>
                          <a:spcPts val="0"/>
                        </a:spcBef>
                        <a:buNone/>
                      </a:pPr>
                      <a:r>
                        <a:rPr lang="en-US">
                          <a:solidFill>
                            <a:srgbClr val="FFFFFF"/>
                          </a:solidFill>
                        </a:rPr>
                        <a:t>U of New Hampshire</a:t>
                      </a:r>
                    </a:p>
                  </a:txBody>
                  <a:tcPr marT="91425" marB="91425" marR="91425" marL="91425"/>
                </a:tc>
                <a:tc>
                  <a:txBody>
                    <a:bodyPr>
                      <a:noAutofit/>
                    </a:bodyPr>
                    <a:lstStyle/>
                    <a:p>
                      <a:pPr>
                        <a:spcBef>
                          <a:spcPts val="0"/>
                        </a:spcBef>
                        <a:buNone/>
                      </a:pPr>
                      <a:r>
                        <a:rPr lang="en-US">
                          <a:solidFill>
                            <a:srgbClr val="FFFFFF"/>
                          </a:solidFill>
                        </a:rPr>
                        <a:t>Project’s advisor</a:t>
                      </a:r>
                    </a:p>
                  </a:txBody>
                  <a:tcPr marT="91425" marB="91425" marR="91425" marL="91425"/>
                </a:tc>
              </a:tr>
              <a:tr h="615600">
                <a:tc>
                  <a:txBody>
                    <a:bodyPr>
                      <a:noAutofit/>
                    </a:bodyPr>
                    <a:lstStyle/>
                    <a:p>
                      <a:pPr>
                        <a:spcBef>
                          <a:spcPts val="0"/>
                        </a:spcBef>
                        <a:buNone/>
                      </a:pPr>
                      <a:r>
                        <a:rPr lang="en-US">
                          <a:solidFill>
                            <a:srgbClr val="FFFFFF"/>
                          </a:solidFill>
                        </a:rPr>
                        <a:t>Hai Nguyen</a:t>
                      </a:r>
                    </a:p>
                  </a:txBody>
                  <a:tcPr marT="91425" marB="91425" marR="91425" marL="91425"/>
                </a:tc>
                <a:tc>
                  <a:txBody>
                    <a:bodyPr>
                      <a:noAutofit/>
                    </a:bodyPr>
                    <a:lstStyle/>
                    <a:p>
                      <a:pPr>
                        <a:spcBef>
                          <a:spcPts val="0"/>
                        </a:spcBef>
                        <a:buNone/>
                      </a:pPr>
                      <a:r>
                        <a:rPr lang="en-US">
                          <a:solidFill>
                            <a:srgbClr val="FFFFFF"/>
                          </a:solidFill>
                        </a:rPr>
                        <a:t>Founder Startup.vn</a:t>
                      </a:r>
                    </a:p>
                  </a:txBody>
                  <a:tcPr marT="91425" marB="91425" marR="91425" marL="91425"/>
                </a:tc>
                <a:tc>
                  <a:txBody>
                    <a:bodyPr>
                      <a:noAutofit/>
                    </a:bodyPr>
                    <a:lstStyle/>
                    <a:p>
                      <a:pPr>
                        <a:spcBef>
                          <a:spcPts val="0"/>
                        </a:spcBef>
                        <a:buNone/>
                      </a:pPr>
                      <a:r>
                        <a:rPr lang="en-US">
                          <a:solidFill>
                            <a:srgbClr val="FFFFFF"/>
                          </a:solidFill>
                        </a:rPr>
                        <a:t>Fullerton College &amp; California State U</a:t>
                      </a:r>
                    </a:p>
                  </a:txBody>
                  <a:tcPr marT="91425" marB="91425" marR="91425" marL="91425"/>
                </a:tc>
                <a:tc>
                  <a:txBody>
                    <a:bodyPr>
                      <a:noAutofit/>
                    </a:bodyPr>
                    <a:lstStyle/>
                    <a:p>
                      <a:pPr>
                        <a:spcBef>
                          <a:spcPts val="0"/>
                        </a:spcBef>
                        <a:buNone/>
                      </a:pPr>
                      <a:r>
                        <a:rPr lang="en-US">
                          <a:solidFill>
                            <a:srgbClr val="FFFFFF"/>
                          </a:solidFill>
                        </a:rPr>
                        <a:t>Project’s advisor</a:t>
                      </a:r>
                    </a:p>
                  </a:txBody>
                  <a:tcPr marT="91425" marB="91425" marR="91425" marL="91425"/>
                </a:tc>
              </a:tr>
              <a:tr h="615600">
                <a:tc>
                  <a:txBody>
                    <a:bodyPr>
                      <a:noAutofit/>
                    </a:bodyPr>
                    <a:lstStyle/>
                    <a:p>
                      <a:pPr rtl="0">
                        <a:spcBef>
                          <a:spcPts val="0"/>
                        </a:spcBef>
                        <a:buNone/>
                      </a:pPr>
                      <a:r>
                        <a:rPr lang="en-US">
                          <a:solidFill>
                            <a:srgbClr val="FFFFFF"/>
                          </a:solidFill>
                        </a:rPr>
                        <a:t>Michelle Le</a:t>
                      </a:r>
                    </a:p>
                  </a:txBody>
                  <a:tcPr marT="91425" marB="91425" marR="91425" marL="91425"/>
                </a:tc>
                <a:tc>
                  <a:txBody>
                    <a:bodyPr>
                      <a:noAutofit/>
                    </a:bodyPr>
                    <a:lstStyle/>
                    <a:p>
                      <a:pPr rtl="0">
                        <a:spcBef>
                          <a:spcPts val="0"/>
                        </a:spcBef>
                        <a:buNone/>
                      </a:pPr>
                      <a:r>
                        <a:rPr lang="en-US">
                          <a:solidFill>
                            <a:srgbClr val="FFFFFF"/>
                          </a:solidFill>
                        </a:rPr>
                        <a:t>CFO P&amp;G China</a:t>
                      </a:r>
                    </a:p>
                  </a:txBody>
                  <a:tcPr marT="91425" marB="91425" marR="91425" marL="91425"/>
                </a:tc>
                <a:tc>
                  <a:txBody>
                    <a:bodyPr>
                      <a:noAutofit/>
                    </a:bodyPr>
                    <a:lstStyle/>
                    <a:p>
                      <a:pPr rtl="0">
                        <a:spcBef>
                          <a:spcPts val="0"/>
                        </a:spcBef>
                        <a:buNone/>
                      </a:pPr>
                      <a:r>
                        <a:rPr lang="en-US">
                          <a:solidFill>
                            <a:srgbClr val="FFFFFF"/>
                          </a:solidFill>
                        </a:rPr>
                        <a:t>U of Adelaide, AUS</a:t>
                      </a:r>
                    </a:p>
                  </a:txBody>
                  <a:tcPr marT="91425" marB="91425" marR="91425" marL="91425"/>
                </a:tc>
                <a:tc>
                  <a:txBody>
                    <a:bodyPr>
                      <a:noAutofit/>
                    </a:bodyPr>
                    <a:lstStyle/>
                    <a:p>
                      <a:pPr rtl="0">
                        <a:spcBef>
                          <a:spcPts val="0"/>
                        </a:spcBef>
                        <a:buNone/>
                      </a:pPr>
                      <a:r>
                        <a:rPr lang="en-US">
                          <a:solidFill>
                            <a:srgbClr val="FFFFFF"/>
                          </a:solidFill>
                        </a:rPr>
                        <a:t>Project’s advisor</a:t>
                      </a:r>
                    </a:p>
                  </a:txBody>
                  <a:tcPr marT="91425" marB="91425" marR="91425" marL="91425"/>
                </a:tc>
              </a:tr>
            </a:tbl>
          </a:graphicData>
        </a:graphic>
      </p:graphicFrame>
      <p:sp>
        <p:nvSpPr>
          <p:cNvPr id="181" name="Shape 181"/>
          <p:cNvSpPr txBox="1"/>
          <p:nvPr>
            <p:ph type="title"/>
          </p:nvPr>
        </p:nvSpPr>
        <p:spPr>
          <a:xfrm>
            <a:off x="650100" y="93650"/>
            <a:ext cx="7843799" cy="12777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lang="en-US" sz="5000">
                <a:solidFill>
                  <a:schemeClr val="lt1"/>
                </a:solidFill>
                <a:latin typeface="Cantarell"/>
                <a:ea typeface="Cantarell"/>
                <a:cs typeface="Cantarell"/>
                <a:sym typeface="Cantarell"/>
              </a:rPr>
              <a:t>SeenPay Team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457200"/>
            <a:ext cx="8229600" cy="1143000"/>
          </a:xfrm>
          <a:prstGeom prst="rect">
            <a:avLst/>
          </a:prstGeom>
        </p:spPr>
        <p:txBody>
          <a:bodyPr anchorCtr="0" anchor="t" bIns="91425" lIns="91425" rIns="91425" tIns="91425">
            <a:noAutofit/>
          </a:bodyPr>
          <a:lstStyle/>
          <a:p>
            <a:pPr indent="0" lvl="0" marL="0" rtl="0">
              <a:spcBef>
                <a:spcPts val="0"/>
              </a:spcBef>
              <a:buNone/>
            </a:pPr>
            <a:r>
              <a:rPr lang="en-US" sz="3000">
                <a:solidFill>
                  <a:schemeClr val="lt1"/>
                </a:solidFill>
                <a:latin typeface="Cantarell"/>
                <a:ea typeface="Cantarell"/>
                <a:cs typeface="Cantarell"/>
                <a:sym typeface="Cantarell"/>
              </a:rPr>
              <a:t>Current Consumer’s Problem</a:t>
            </a:r>
          </a:p>
          <a:p>
            <a:pPr indent="0" lvl="0" marL="0" rtl="0">
              <a:spcBef>
                <a:spcPts val="0"/>
              </a:spcBef>
              <a:buNone/>
            </a:pPr>
            <a:r>
              <a:rPr lang="en-US" sz="3000">
                <a:solidFill>
                  <a:schemeClr val="lt1"/>
                </a:solidFill>
                <a:latin typeface="Cantarell"/>
                <a:ea typeface="Cantarell"/>
                <a:cs typeface="Cantarell"/>
                <a:sym typeface="Cantarell"/>
              </a:rPr>
              <a:t>of C2C &amp; E-Commerce in Asia</a:t>
            </a:r>
          </a:p>
        </p:txBody>
      </p:sp>
      <p:sp>
        <p:nvSpPr>
          <p:cNvPr id="87" name="Shape 87"/>
          <p:cNvSpPr txBox="1"/>
          <p:nvPr>
            <p:ph idx="1" type="body"/>
          </p:nvPr>
        </p:nvSpPr>
        <p:spPr>
          <a:xfrm>
            <a:off x="457200" y="1600200"/>
            <a:ext cx="8229600" cy="5061300"/>
          </a:xfrm>
          <a:prstGeom prst="rect">
            <a:avLst/>
          </a:prstGeom>
        </p:spPr>
        <p:txBody>
          <a:bodyPr anchorCtr="0" anchor="ctr" bIns="91425" lIns="91425" rIns="91425" tIns="91425">
            <a:noAutofit/>
          </a:bodyPr>
          <a:lstStyle/>
          <a:p>
            <a:pPr indent="-317500" lvl="0" marL="457200" rtl="0">
              <a:lnSpc>
                <a:spcPct val="115000"/>
              </a:lnSpc>
              <a:spcBef>
                <a:spcPts val="0"/>
              </a:spcBef>
              <a:buClr>
                <a:schemeClr val="lt1"/>
              </a:buClr>
              <a:buSzPct val="51851"/>
              <a:buFont typeface="Arial"/>
              <a:buChar char="•"/>
            </a:pPr>
            <a:r>
              <a:rPr lang="en-US" sz="2700">
                <a:solidFill>
                  <a:schemeClr val="lt1"/>
                </a:solidFill>
                <a:latin typeface="Cantarell"/>
                <a:ea typeface="Cantarell"/>
                <a:cs typeface="Cantarell"/>
                <a:sym typeface="Cantarell"/>
              </a:rPr>
              <a:t>Consumer fraud, privacy and security concerns</a:t>
            </a:r>
          </a:p>
          <a:p>
            <a:pPr indent="-400050" lvl="0" marL="457200" rtl="0">
              <a:lnSpc>
                <a:spcPct val="115000"/>
              </a:lnSpc>
              <a:spcBef>
                <a:spcPts val="0"/>
              </a:spcBef>
              <a:buClr>
                <a:schemeClr val="lt1"/>
              </a:buClr>
              <a:buSzPct val="100000"/>
              <a:buFont typeface="Cantarell"/>
              <a:buChar char="•"/>
            </a:pPr>
            <a:r>
              <a:rPr lang="en-US" sz="2700">
                <a:solidFill>
                  <a:schemeClr val="lt1"/>
                </a:solidFill>
                <a:latin typeface="Cantarell"/>
                <a:ea typeface="Cantarell"/>
                <a:cs typeface="Cantarell"/>
                <a:sym typeface="Cantarell"/>
              </a:rPr>
              <a:t>Asian consumer’s behavior is hands on inspection or purchasing</a:t>
            </a:r>
          </a:p>
          <a:p>
            <a:pPr indent="-400050" lvl="0" marL="457200" rtl="0">
              <a:lnSpc>
                <a:spcPct val="115000"/>
              </a:lnSpc>
              <a:spcBef>
                <a:spcPts val="0"/>
              </a:spcBef>
              <a:buClr>
                <a:schemeClr val="lt1"/>
              </a:buClr>
              <a:buSzPct val="100000"/>
              <a:buFont typeface="Cantarell"/>
              <a:buChar char="•"/>
            </a:pPr>
            <a:r>
              <a:rPr lang="en-US" sz="2700">
                <a:solidFill>
                  <a:schemeClr val="lt1"/>
                </a:solidFill>
                <a:latin typeface="Cantarell"/>
                <a:ea typeface="Cantarell"/>
                <a:cs typeface="Cantarell"/>
                <a:sym typeface="Cantarell"/>
              </a:rPr>
              <a:t>Asian consumer choose to trade within living area (city, town, province)</a:t>
            </a:r>
          </a:p>
          <a:p>
            <a:pPr indent="-400050" lvl="0" marL="457200" rtl="0">
              <a:lnSpc>
                <a:spcPct val="115000"/>
              </a:lnSpc>
              <a:spcBef>
                <a:spcPts val="0"/>
              </a:spcBef>
              <a:buClr>
                <a:schemeClr val="lt1"/>
              </a:buClr>
              <a:buSzPct val="100000"/>
              <a:buFont typeface="Cantarell"/>
              <a:buChar char="•"/>
            </a:pPr>
            <a:r>
              <a:rPr lang="en-US" sz="2700">
                <a:solidFill>
                  <a:schemeClr val="lt1"/>
                </a:solidFill>
                <a:latin typeface="Cantarell"/>
                <a:ea typeface="Cantarell"/>
                <a:cs typeface="Cantarell"/>
                <a:sym typeface="Cantarell"/>
              </a:rPr>
              <a:t>Asian consumers don’t trust online website/platform</a:t>
            </a:r>
          </a:p>
          <a:p>
            <a:pPr indent="-400050" lvl="0" marL="457200">
              <a:lnSpc>
                <a:spcPct val="115000"/>
              </a:lnSpc>
              <a:spcBef>
                <a:spcPts val="0"/>
              </a:spcBef>
              <a:buClr>
                <a:schemeClr val="lt1"/>
              </a:buClr>
              <a:buSzPct val="100000"/>
              <a:buFont typeface="Cantarell"/>
              <a:buChar char="•"/>
            </a:pPr>
            <a:r>
              <a:rPr lang="en-US" sz="2700">
                <a:solidFill>
                  <a:schemeClr val="lt1"/>
                </a:solidFill>
                <a:latin typeface="Cantarell"/>
                <a:ea typeface="Cantarell"/>
                <a:cs typeface="Cantarell"/>
                <a:sym typeface="Cantarell"/>
              </a:rPr>
              <a:t>No return policy or not secured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427500" y="317397"/>
            <a:ext cx="8289000" cy="62231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457200"/>
            <a:ext cx="8229600" cy="1143000"/>
          </a:xfrm>
          <a:prstGeom prst="rect">
            <a:avLst/>
          </a:prstGeom>
        </p:spPr>
        <p:txBody>
          <a:bodyPr anchorCtr="0" anchor="t" bIns="91425" lIns="91425" rIns="91425" tIns="91425">
            <a:noAutofit/>
          </a:bodyPr>
          <a:lstStyle/>
          <a:p>
            <a:pPr>
              <a:spcBef>
                <a:spcPts val="0"/>
              </a:spcBef>
              <a:buNone/>
            </a:pPr>
            <a:r>
              <a:rPr lang="en-US" sz="5000">
                <a:solidFill>
                  <a:schemeClr val="lt1"/>
                </a:solidFill>
                <a:latin typeface="Cantarell"/>
                <a:ea typeface="Cantarell"/>
                <a:cs typeface="Cantarell"/>
                <a:sym typeface="Cantarell"/>
              </a:rPr>
              <a:t>Why other could not success?</a:t>
            </a:r>
          </a:p>
        </p:txBody>
      </p:sp>
      <p:sp>
        <p:nvSpPr>
          <p:cNvPr id="98" name="Shape 98"/>
          <p:cNvSpPr txBox="1"/>
          <p:nvPr>
            <p:ph idx="1" type="body"/>
          </p:nvPr>
        </p:nvSpPr>
        <p:spPr>
          <a:xfrm>
            <a:off x="457200" y="1246375"/>
            <a:ext cx="8229600" cy="4526100"/>
          </a:xfrm>
          <a:prstGeom prst="rect">
            <a:avLst/>
          </a:prstGeom>
        </p:spPr>
        <p:txBody>
          <a:bodyPr anchorCtr="0" anchor="ctr" bIns="91425" lIns="91425" rIns="91425" tIns="91425">
            <a:noAutofit/>
          </a:bodyPr>
          <a:lstStyle/>
          <a:p>
            <a:pPr rtl="0">
              <a:spcBef>
                <a:spcPts val="0"/>
              </a:spcBef>
              <a:buNone/>
            </a:pPr>
            <a:r>
              <a:rPr lang="en-US" sz="2400">
                <a:solidFill>
                  <a:srgbClr val="FFFFFF"/>
                </a:solidFill>
              </a:rPr>
              <a:t>Why Lazada, Lelong, Zalora, Ebay, Craigslist, Amazon could not find success in Asia market?</a:t>
            </a:r>
          </a:p>
          <a:p>
            <a:pPr>
              <a:spcBef>
                <a:spcPts val="0"/>
              </a:spcBef>
              <a:buNone/>
            </a:pPr>
            <a:r>
              <a:t/>
            </a:r>
            <a:endParaRPr sz="2400">
              <a:solidFill>
                <a:srgbClr val="FFFFFF"/>
              </a:solidFill>
            </a:endParaRPr>
          </a:p>
        </p:txBody>
      </p:sp>
      <p:pic>
        <p:nvPicPr>
          <p:cNvPr id="99" name="Shape 99"/>
          <p:cNvPicPr preferRelativeResize="0"/>
          <p:nvPr/>
        </p:nvPicPr>
        <p:blipFill>
          <a:blip r:embed="rId3">
            <a:alphaModFix/>
          </a:blip>
          <a:stretch>
            <a:fillRect/>
          </a:stretch>
        </p:blipFill>
        <p:spPr>
          <a:xfrm>
            <a:off x="2587337" y="4017625"/>
            <a:ext cx="3969324" cy="26514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nvSpPr>
        <p:spPr>
          <a:xfrm>
            <a:off x="0" y="1602625"/>
            <a:ext cx="9144000" cy="3839999"/>
          </a:xfrm>
          <a:prstGeom prst="rect">
            <a:avLst/>
          </a:prstGeom>
          <a:noFill/>
          <a:ln>
            <a:noFill/>
          </a:ln>
        </p:spPr>
        <p:txBody>
          <a:bodyPr anchorCtr="0" anchor="ctr" bIns="91425" lIns="91425" rIns="91425" tIns="91425">
            <a:noAutofit/>
          </a:bodyPr>
          <a:lstStyle/>
          <a:p>
            <a:pPr indent="-139700" lvl="0" marL="342900" rtl="0" algn="ctr">
              <a:lnSpc>
                <a:spcPct val="150000"/>
              </a:lnSpc>
              <a:spcBef>
                <a:spcPts val="640"/>
              </a:spcBef>
              <a:buNone/>
            </a:pPr>
            <a:r>
              <a:rPr lang="en-US" sz="1800">
                <a:solidFill>
                  <a:srgbClr val="FFFFFF"/>
                </a:solidFill>
              </a:rPr>
              <a:t>Because of the difference in</a:t>
            </a:r>
            <a:r>
              <a:rPr lang="en-US" sz="3600">
                <a:solidFill>
                  <a:srgbClr val="FFFFFF"/>
                </a:solidFill>
              </a:rPr>
              <a:t> CULTURE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457200" y="1600200"/>
            <a:ext cx="8229600" cy="4526100"/>
          </a:xfrm>
          <a:prstGeom prst="rect">
            <a:avLst/>
          </a:prstGeom>
        </p:spPr>
        <p:txBody>
          <a:bodyPr anchorCtr="0" anchor="ctr" bIns="91425" lIns="91425" rIns="91425" tIns="91425">
            <a:noAutofit/>
          </a:bodyPr>
          <a:lstStyle/>
          <a:p>
            <a:pPr indent="0" marL="0">
              <a:spcBef>
                <a:spcPts val="0"/>
              </a:spcBef>
              <a:buNone/>
            </a:pPr>
            <a:r>
              <a:rPr lang="en-US" sz="1800">
                <a:solidFill>
                  <a:schemeClr val="lt1"/>
                </a:solidFill>
                <a:latin typeface="Cantarell"/>
                <a:ea typeface="Cantarell"/>
                <a:cs typeface="Cantarell"/>
                <a:sym typeface="Cantarell"/>
              </a:rPr>
              <a:t>The best solution for the E-Commerce (B2C, C2C) market in Asia is SeenPay. The most safe and secured payment system which protect both Buyer &amp; Seller which makes us different from other third-party payment system.</a:t>
            </a:r>
          </a:p>
        </p:txBody>
      </p:sp>
      <p:sp>
        <p:nvSpPr>
          <p:cNvPr id="110" name="Shape 110"/>
          <p:cNvSpPr txBox="1"/>
          <p:nvPr>
            <p:ph type="title"/>
          </p:nvPr>
        </p:nvSpPr>
        <p:spPr>
          <a:xfrm>
            <a:off x="457200" y="457200"/>
            <a:ext cx="8229600" cy="1143000"/>
          </a:xfrm>
          <a:prstGeom prst="rect">
            <a:avLst/>
          </a:prstGeom>
        </p:spPr>
        <p:txBody>
          <a:bodyPr anchorCtr="0" anchor="t" bIns="91425" lIns="91425" rIns="91425" tIns="91425">
            <a:noAutofit/>
          </a:bodyPr>
          <a:lstStyle/>
          <a:p>
            <a:pPr lvl="0" rtl="0">
              <a:spcBef>
                <a:spcPts val="0"/>
              </a:spcBef>
              <a:buNone/>
            </a:pPr>
            <a:r>
              <a:rPr lang="en-US" sz="5000">
                <a:solidFill>
                  <a:schemeClr val="lt1"/>
                </a:solidFill>
                <a:latin typeface="Cantarell"/>
                <a:ea typeface="Cantarell"/>
                <a:cs typeface="Cantarell"/>
                <a:sym typeface="Cantarell"/>
              </a:rPr>
              <a:t>SeenPay, the solution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45720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5000" u="none" cap="none" strike="noStrike">
                <a:solidFill>
                  <a:schemeClr val="lt1"/>
                </a:solidFill>
                <a:latin typeface="Cantarell"/>
                <a:ea typeface="Cantarell"/>
                <a:cs typeface="Cantarell"/>
                <a:sym typeface="Cantarell"/>
              </a:rPr>
              <a:t>What is SeenPay?</a:t>
            </a:r>
          </a:p>
        </p:txBody>
      </p:sp>
      <p:sp>
        <p:nvSpPr>
          <p:cNvPr id="116" name="Shape 116"/>
          <p:cNvSpPr txBox="1"/>
          <p:nvPr>
            <p:ph idx="1" type="body"/>
          </p:nvPr>
        </p:nvSpPr>
        <p:spPr>
          <a:xfrm>
            <a:off x="457200" y="1600200"/>
            <a:ext cx="8229600" cy="4525963"/>
          </a:xfrm>
          <a:prstGeom prst="rect">
            <a:avLst/>
          </a:prstGeom>
          <a:noFill/>
          <a:ln>
            <a:noFill/>
          </a:ln>
        </p:spPr>
        <p:txBody>
          <a:bodyPr anchorCtr="0" anchor="ctr" bIns="45700" lIns="91425" rIns="91425" tIns="45700">
            <a:noAutofit/>
          </a:bodyPr>
          <a:lstStyle/>
          <a:p>
            <a:pPr indent="0" lvl="0" marL="0" marR="0" rtl="0" algn="l">
              <a:lnSpc>
                <a:spcPct val="150000"/>
              </a:lnSpc>
              <a:spcBef>
                <a:spcPts val="0"/>
              </a:spcBef>
              <a:buClr>
                <a:schemeClr val="lt1"/>
              </a:buClr>
              <a:buSzPct val="25000"/>
              <a:buFont typeface="Arial"/>
              <a:buNone/>
            </a:pPr>
            <a:r>
              <a:rPr b="0" baseline="0" i="0" lang="en-US" sz="3200" u="none" cap="none" strike="noStrike">
                <a:solidFill>
                  <a:schemeClr val="lt1"/>
                </a:solidFill>
                <a:latin typeface="Cantarell"/>
                <a:ea typeface="Cantarell"/>
                <a:cs typeface="Cantarell"/>
                <a:sym typeface="Cantarell"/>
              </a:rPr>
              <a:t>SeenPay is a third-party online payment system which stay in the middle to protect the buyer and seller from trading items through Online Retail Market or individual/private traders, C2C market. (Amazon, Lazada, 5giay, etc.)</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45720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5000" u="none" cap="none" strike="noStrike">
                <a:solidFill>
                  <a:schemeClr val="lt1"/>
                </a:solidFill>
                <a:latin typeface="Cantarell"/>
                <a:ea typeface="Cantarell"/>
                <a:cs typeface="Cantarell"/>
                <a:sym typeface="Cantarell"/>
              </a:rPr>
              <a:t>SeenPay’s Mission</a:t>
            </a:r>
          </a:p>
        </p:txBody>
      </p:sp>
      <p:sp>
        <p:nvSpPr>
          <p:cNvPr id="122" name="Shape 122"/>
          <p:cNvSpPr txBox="1"/>
          <p:nvPr>
            <p:ph idx="1" type="body"/>
          </p:nvPr>
        </p:nvSpPr>
        <p:spPr>
          <a:xfrm>
            <a:off x="457200" y="1600200"/>
            <a:ext cx="8229600" cy="4525963"/>
          </a:xfrm>
          <a:prstGeom prst="rect">
            <a:avLst/>
          </a:prstGeom>
          <a:noFill/>
          <a:ln>
            <a:noFill/>
          </a:ln>
        </p:spPr>
        <p:txBody>
          <a:bodyPr anchorCtr="0" anchor="ctr" bIns="45700" lIns="91425" rIns="91425" tIns="45700">
            <a:noAutofit/>
          </a:bodyPr>
          <a:lstStyle/>
          <a:p>
            <a:pPr indent="0" lvl="0" marL="0" marR="0" rtl="0" algn="ctr">
              <a:lnSpc>
                <a:spcPct val="140000"/>
              </a:lnSpc>
              <a:spcBef>
                <a:spcPts val="0"/>
              </a:spcBef>
              <a:buClr>
                <a:schemeClr val="lt1"/>
              </a:buClr>
              <a:buSzPct val="25000"/>
              <a:buFont typeface="Arial"/>
              <a:buNone/>
            </a:pPr>
            <a:r>
              <a:rPr b="0" baseline="0" i="1" lang="en-US" sz="1450" u="none" cap="none" strike="noStrike">
                <a:solidFill>
                  <a:schemeClr val="lt1"/>
                </a:solidFill>
                <a:latin typeface="Cantarell"/>
                <a:ea typeface="Cantarell"/>
                <a:cs typeface="Cantarell"/>
                <a:sym typeface="Cantarell"/>
              </a:rPr>
              <a:t>SeenPay, Seen it and pay.</a:t>
            </a:r>
          </a:p>
          <a:p>
            <a:pPr indent="-342900" lvl="0" marL="342900" marR="0" rtl="0" algn="l">
              <a:lnSpc>
                <a:spcPct val="140000"/>
              </a:lnSpc>
              <a:spcBef>
                <a:spcPts val="540"/>
              </a:spcBef>
              <a:buClr>
                <a:schemeClr val="lt1"/>
              </a:buClr>
              <a:buSzPct val="100000"/>
              <a:buFont typeface="Arial"/>
              <a:buChar char="•"/>
            </a:pPr>
            <a:r>
              <a:rPr b="0" baseline="0" i="0" lang="en-US" sz="2700" u="none" cap="none" strike="noStrike">
                <a:solidFill>
                  <a:schemeClr val="lt1"/>
                </a:solidFill>
                <a:latin typeface="Cantarell"/>
                <a:ea typeface="Cantarell"/>
                <a:cs typeface="Cantarell"/>
                <a:sym typeface="Cantarell"/>
              </a:rPr>
              <a:t>SeenPay aims to be the most secured payment solution in Asia for online shopping or trading regardless where the buyer or the item is located, especially used item and C2C Commerce.</a:t>
            </a:r>
          </a:p>
          <a:p>
            <a:pPr indent="-342900" lvl="0" marL="342900" marR="0" rtl="0" algn="l">
              <a:lnSpc>
                <a:spcPct val="140000"/>
              </a:lnSpc>
              <a:spcBef>
                <a:spcPts val="540"/>
              </a:spcBef>
              <a:buClr>
                <a:schemeClr val="lt1"/>
              </a:buClr>
              <a:buSzPct val="100000"/>
              <a:buFont typeface="Arial"/>
              <a:buChar char="•"/>
            </a:pPr>
            <a:r>
              <a:rPr b="0" baseline="0" i="0" lang="en-US" sz="2700" u="none" cap="none" strike="noStrike">
                <a:solidFill>
                  <a:schemeClr val="lt1"/>
                </a:solidFill>
                <a:latin typeface="Cantarell"/>
                <a:ea typeface="Cantarell"/>
                <a:cs typeface="Cantarell"/>
                <a:sym typeface="Cantarell"/>
              </a:rPr>
              <a:t>SeenPay is evolving the way people trade and purchase more secured, easier and smarter.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p:nvPr/>
        </p:nvSpPr>
        <p:spPr>
          <a:xfrm>
            <a:off x="6731877" y="1880906"/>
            <a:ext cx="1921500" cy="1787699"/>
          </a:xfrm>
          <a:prstGeom prst="ellipse">
            <a:avLst/>
          </a:prstGeom>
          <a:gradFill>
            <a:gsLst>
              <a:gs pos="0">
                <a:srgbClr val="BC9224"/>
              </a:gs>
              <a:gs pos="80000">
                <a:srgbClr val="F7C131"/>
              </a:gs>
              <a:gs pos="100000">
                <a:srgbClr val="FEC22C"/>
              </a:gs>
            </a:gsLst>
            <a:lin ang="16200000" scaled="0"/>
          </a:gradFill>
          <a:ln cap="flat" cmpd="sng" w="9525">
            <a:solidFill>
              <a:srgbClr val="E7B94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US" u="none" cap="none" strike="noStrike">
                <a:solidFill>
                  <a:schemeClr val="lt1"/>
                </a:solidFill>
                <a:latin typeface="Cantarell"/>
                <a:ea typeface="Cantarell"/>
                <a:cs typeface="Cantarell"/>
                <a:sym typeface="Cantarell"/>
              </a:rPr>
              <a:t>SeenPay RELEASE $</a:t>
            </a:r>
          </a:p>
          <a:p>
            <a:pPr indent="0" lvl="0" marL="0" marR="0" rtl="0" algn="ctr">
              <a:spcBef>
                <a:spcPts val="0"/>
              </a:spcBef>
              <a:buSzPct val="25000"/>
              <a:buNone/>
            </a:pPr>
            <a:r>
              <a:rPr b="0" baseline="0" i="0" lang="en-US" u="none" cap="none" strike="noStrike">
                <a:solidFill>
                  <a:schemeClr val="lt1"/>
                </a:solidFill>
                <a:latin typeface="Cantarell"/>
                <a:ea typeface="Cantarell"/>
                <a:cs typeface="Cantarell"/>
                <a:sym typeface="Cantarell"/>
              </a:rPr>
              <a:t>to Seller</a:t>
            </a:r>
          </a:p>
        </p:txBody>
      </p:sp>
      <p:sp>
        <p:nvSpPr>
          <p:cNvPr id="128" name="Shape 128"/>
          <p:cNvSpPr txBox="1"/>
          <p:nvPr>
            <p:ph type="title"/>
          </p:nvPr>
        </p:nvSpPr>
        <p:spPr>
          <a:xfrm>
            <a:off x="-62450" y="457200"/>
            <a:ext cx="91440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ntarell"/>
              <a:buNone/>
            </a:pPr>
            <a:r>
              <a:rPr b="0" baseline="0" i="0" lang="en-US" sz="4500" u="none" cap="none" strike="noStrike">
                <a:solidFill>
                  <a:schemeClr val="lt1"/>
                </a:solidFill>
                <a:latin typeface="Cantarell"/>
                <a:ea typeface="Cantarell"/>
                <a:cs typeface="Cantarell"/>
                <a:sym typeface="Cantarell"/>
              </a:rPr>
              <a:t>Hold - Check - Release/Return</a:t>
            </a:r>
            <a:br>
              <a:rPr b="0" baseline="0" i="0" lang="en-US" sz="4500" u="none" cap="none" strike="noStrike">
                <a:solidFill>
                  <a:schemeClr val="lt1"/>
                </a:solidFill>
                <a:latin typeface="Cantarell"/>
                <a:ea typeface="Cantarell"/>
                <a:cs typeface="Cantarell"/>
                <a:sym typeface="Cantarell"/>
              </a:rPr>
            </a:br>
            <a:r>
              <a:rPr b="0" baseline="0" i="0" lang="en-US" sz="4500" u="none" cap="none" strike="noStrike">
                <a:solidFill>
                  <a:schemeClr val="lt1"/>
                </a:solidFill>
                <a:latin typeface="Cantarell"/>
                <a:ea typeface="Cantarell"/>
                <a:cs typeface="Cantarell"/>
                <a:sym typeface="Cantarell"/>
              </a:rPr>
              <a:t>System</a:t>
            </a:r>
          </a:p>
        </p:txBody>
      </p:sp>
      <p:sp>
        <p:nvSpPr>
          <p:cNvPr id="129" name="Shape 129"/>
          <p:cNvSpPr/>
          <p:nvPr/>
        </p:nvSpPr>
        <p:spPr>
          <a:xfrm>
            <a:off x="284350" y="3361400"/>
            <a:ext cx="1921500" cy="1839600"/>
          </a:xfrm>
          <a:prstGeom prst="ellipse">
            <a:avLst/>
          </a:prstGeom>
          <a:gradFill>
            <a:gsLst>
              <a:gs pos="0">
                <a:srgbClr val="BC9224"/>
              </a:gs>
              <a:gs pos="80000">
                <a:srgbClr val="F7C131"/>
              </a:gs>
              <a:gs pos="100000">
                <a:srgbClr val="FEC22C"/>
              </a:gs>
            </a:gsLst>
            <a:lin ang="16200000" scaled="0"/>
          </a:gradFill>
          <a:ln cap="flat" cmpd="sng" w="9525">
            <a:solidFill>
              <a:srgbClr val="E7B94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SeenPay HOLD </a:t>
            </a:r>
            <a:r>
              <a:rPr b="1" baseline="0" i="0" lang="en-US" sz="1800" u="none" cap="none" strike="noStrike">
                <a:solidFill>
                  <a:schemeClr val="lt1"/>
                </a:solidFill>
                <a:latin typeface="Merriweather Sans"/>
                <a:ea typeface="Merriweather Sans"/>
                <a:cs typeface="Merriweather Sans"/>
                <a:sym typeface="Merriweather Sans"/>
              </a:rPr>
              <a:t>$</a:t>
            </a:r>
            <a:r>
              <a:rPr b="0" baseline="0" i="0" lang="en-US" sz="1800" u="none" cap="none" strike="noStrike">
                <a:solidFill>
                  <a:schemeClr val="lt1"/>
                </a:solidFill>
                <a:latin typeface="Cantarell"/>
                <a:ea typeface="Cantarell"/>
                <a:cs typeface="Cantarell"/>
                <a:sym typeface="Cantarell"/>
              </a:rPr>
              <a:t>  </a:t>
            </a:r>
          </a:p>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from Buyer</a:t>
            </a:r>
          </a:p>
        </p:txBody>
      </p:sp>
      <p:sp>
        <p:nvSpPr>
          <p:cNvPr id="130" name="Shape 130"/>
          <p:cNvSpPr/>
          <p:nvPr/>
        </p:nvSpPr>
        <p:spPr>
          <a:xfrm>
            <a:off x="3084187" y="3283411"/>
            <a:ext cx="2081699" cy="1995599"/>
          </a:xfrm>
          <a:prstGeom prst="ellipse">
            <a:avLst/>
          </a:prstGeom>
          <a:gradFill>
            <a:gsLst>
              <a:gs pos="0">
                <a:srgbClr val="BC9224"/>
              </a:gs>
              <a:gs pos="80000">
                <a:srgbClr val="F7C131"/>
              </a:gs>
              <a:gs pos="100000">
                <a:srgbClr val="FEC22C"/>
              </a:gs>
            </a:gsLst>
            <a:lin ang="16200000" scaled="0"/>
          </a:gradFill>
          <a:ln cap="flat" cmpd="sng" w="9525">
            <a:solidFill>
              <a:srgbClr val="E7B94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US" sz="1800" u="none" cap="none" strike="noStrike">
                <a:solidFill>
                  <a:schemeClr val="lt1"/>
                </a:solidFill>
                <a:latin typeface="Cantarell"/>
                <a:ea typeface="Cantarell"/>
                <a:cs typeface="Cantarell"/>
                <a:sym typeface="Cantarell"/>
              </a:rPr>
              <a:t>Buyer</a:t>
            </a:r>
            <a:r>
              <a:rPr lang="en-US" sz="1800">
                <a:solidFill>
                  <a:schemeClr val="lt1"/>
                </a:solidFill>
                <a:latin typeface="Cantarell"/>
                <a:ea typeface="Cantarell"/>
                <a:cs typeface="Cantarell"/>
                <a:sym typeface="Cantarell"/>
              </a:rPr>
              <a:t> or </a:t>
            </a:r>
            <a:r>
              <a:rPr b="0" baseline="0" i="0" lang="en-US" sz="1800" u="none" cap="none" strike="noStrike">
                <a:solidFill>
                  <a:schemeClr val="lt1"/>
                </a:solidFill>
                <a:latin typeface="Cantarell"/>
                <a:ea typeface="Cantarell"/>
                <a:cs typeface="Cantarell"/>
                <a:sym typeface="Cantarell"/>
              </a:rPr>
              <a:t>See</a:t>
            </a:r>
            <a:r>
              <a:rPr lang="en-US" sz="1800">
                <a:solidFill>
                  <a:schemeClr val="lt1"/>
                </a:solidFill>
                <a:latin typeface="Cantarell"/>
                <a:ea typeface="Cantarell"/>
                <a:cs typeface="Cantarell"/>
                <a:sym typeface="Cantarell"/>
              </a:rPr>
              <a:t>n</a:t>
            </a:r>
            <a:r>
              <a:rPr b="0" baseline="0" i="0" lang="en-US" sz="1800" u="none" cap="none" strike="noStrike">
                <a:solidFill>
                  <a:schemeClr val="lt1"/>
                </a:solidFill>
                <a:latin typeface="Cantarell"/>
                <a:ea typeface="Cantarell"/>
                <a:cs typeface="Cantarell"/>
                <a:sym typeface="Cantarell"/>
              </a:rPr>
              <a:t>Pay CHECK the item </a:t>
            </a:r>
          </a:p>
          <a:p>
            <a:pPr indent="0" lvl="0" marL="0" marR="0" rtl="0" algn="ctr">
              <a:spcBef>
                <a:spcPts val="0"/>
              </a:spcBef>
              <a:buNone/>
            </a:pPr>
            <a:r>
              <a:t/>
            </a:r>
            <a:endParaRPr b="0" baseline="0" i="0" sz="1800" u="none" cap="none" strike="noStrike">
              <a:solidFill>
                <a:schemeClr val="lt1"/>
              </a:solidFill>
              <a:latin typeface="Cantarell"/>
              <a:ea typeface="Cantarell"/>
              <a:cs typeface="Cantarell"/>
              <a:sym typeface="Cantarell"/>
            </a:endParaRPr>
          </a:p>
        </p:txBody>
      </p:sp>
      <p:sp>
        <p:nvSpPr>
          <p:cNvPr id="131" name="Shape 131"/>
          <p:cNvSpPr/>
          <p:nvPr/>
        </p:nvSpPr>
        <p:spPr>
          <a:xfrm>
            <a:off x="6731877" y="4588535"/>
            <a:ext cx="1921500" cy="1817399"/>
          </a:xfrm>
          <a:prstGeom prst="ellipse">
            <a:avLst/>
          </a:prstGeom>
          <a:gradFill>
            <a:gsLst>
              <a:gs pos="0">
                <a:srgbClr val="BC9224"/>
              </a:gs>
              <a:gs pos="80000">
                <a:srgbClr val="F7C131"/>
              </a:gs>
              <a:gs pos="100000">
                <a:srgbClr val="FEC22C"/>
              </a:gs>
            </a:gsLst>
            <a:lin ang="16200000" scaled="0"/>
          </a:gradFill>
          <a:ln cap="flat" cmpd="sng" w="9525">
            <a:solidFill>
              <a:srgbClr val="E7B944"/>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buSzPct val="25000"/>
              <a:buNone/>
            </a:pPr>
            <a:r>
              <a:rPr b="0" baseline="0" i="0" lang="en-US" u="none" cap="none" strike="noStrike">
                <a:solidFill>
                  <a:schemeClr val="lt1"/>
                </a:solidFill>
                <a:latin typeface="Cantarell"/>
                <a:ea typeface="Cantarell"/>
                <a:cs typeface="Cantarell"/>
                <a:sym typeface="Cantarell"/>
              </a:rPr>
              <a:t>SeenPay</a:t>
            </a:r>
          </a:p>
          <a:p>
            <a:pPr indent="0" lvl="0" marL="0" marR="0" rtl="0" algn="ctr">
              <a:lnSpc>
                <a:spcPct val="90000"/>
              </a:lnSpc>
              <a:spcBef>
                <a:spcPts val="0"/>
              </a:spcBef>
              <a:buSzPct val="25000"/>
              <a:buNone/>
            </a:pPr>
            <a:r>
              <a:rPr b="0" baseline="0" i="0" lang="en-US" u="none" cap="none" strike="noStrike">
                <a:solidFill>
                  <a:schemeClr val="lt1"/>
                </a:solidFill>
                <a:latin typeface="Cantarell"/>
                <a:ea typeface="Cantarell"/>
                <a:cs typeface="Cantarell"/>
                <a:sym typeface="Cantarell"/>
              </a:rPr>
              <a:t>RETURN $</a:t>
            </a:r>
          </a:p>
          <a:p>
            <a:pPr indent="0" lvl="0" marL="0" marR="0" rtl="0" algn="ctr">
              <a:lnSpc>
                <a:spcPct val="90000"/>
              </a:lnSpc>
              <a:spcBef>
                <a:spcPts val="0"/>
              </a:spcBef>
              <a:buSzPct val="25000"/>
              <a:buNone/>
            </a:pPr>
            <a:r>
              <a:rPr b="0" baseline="0" i="0" lang="en-US" u="none" cap="none" strike="noStrike">
                <a:solidFill>
                  <a:schemeClr val="lt1"/>
                </a:solidFill>
                <a:latin typeface="Cantarell"/>
                <a:ea typeface="Cantarell"/>
                <a:cs typeface="Cantarell"/>
                <a:sym typeface="Cantarell"/>
              </a:rPr>
              <a:t>to Buyer after Buyer send item back</a:t>
            </a:r>
          </a:p>
        </p:txBody>
      </p:sp>
      <p:sp>
        <p:nvSpPr>
          <p:cNvPr id="132" name="Shape 132"/>
          <p:cNvSpPr/>
          <p:nvPr/>
        </p:nvSpPr>
        <p:spPr>
          <a:xfrm>
            <a:off x="2272722" y="4123546"/>
            <a:ext cx="744599" cy="315299"/>
          </a:xfrm>
          <a:prstGeom prst="rightArrow">
            <a:avLst>
              <a:gd fmla="val 50000" name="adj1"/>
              <a:gd fmla="val 50000" name="adj2"/>
            </a:avLst>
          </a:prstGeom>
          <a:gradFill>
            <a:gsLst>
              <a:gs pos="0">
                <a:srgbClr val="BC9224"/>
              </a:gs>
              <a:gs pos="80000">
                <a:srgbClr val="F7C131"/>
              </a:gs>
              <a:gs pos="100000">
                <a:srgbClr val="FEC22C"/>
              </a:gs>
            </a:gsLst>
            <a:lin ang="16200000" scaled="0"/>
          </a:gradFill>
          <a:ln cap="flat" cmpd="sng" w="9525">
            <a:solidFill>
              <a:srgbClr val="E7B94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ntarell"/>
              <a:ea typeface="Cantarell"/>
              <a:cs typeface="Cantarell"/>
              <a:sym typeface="Cantarell"/>
            </a:endParaRPr>
          </a:p>
        </p:txBody>
      </p:sp>
      <p:pic>
        <p:nvPicPr>
          <p:cNvPr id="133" name="Shape 133"/>
          <p:cNvPicPr preferRelativeResize="0"/>
          <p:nvPr/>
        </p:nvPicPr>
        <p:blipFill rotWithShape="1">
          <a:blip r:embed="rId3">
            <a:alphaModFix/>
          </a:blip>
          <a:srcRect b="0" l="0" r="0" t="0"/>
          <a:stretch/>
        </p:blipFill>
        <p:spPr>
          <a:xfrm>
            <a:off x="3746750" y="4700789"/>
            <a:ext cx="756600" cy="641399"/>
          </a:xfrm>
          <a:prstGeom prst="rect">
            <a:avLst/>
          </a:prstGeom>
          <a:noFill/>
          <a:ln>
            <a:noFill/>
          </a:ln>
        </p:spPr>
      </p:pic>
      <p:cxnSp>
        <p:nvCxnSpPr>
          <p:cNvPr id="134" name="Shape 134"/>
          <p:cNvCxnSpPr/>
          <p:nvPr/>
        </p:nvCxnSpPr>
        <p:spPr>
          <a:xfrm flipH="1" rot="10800000">
            <a:off x="5566980" y="3429000"/>
            <a:ext cx="1164896" cy="770758"/>
          </a:xfrm>
          <a:prstGeom prst="straightConnector1">
            <a:avLst/>
          </a:prstGeom>
          <a:noFill/>
          <a:ln cap="flat" cmpd="sng" w="25400">
            <a:solidFill>
              <a:schemeClr val="accent1"/>
            </a:solidFill>
            <a:prstDash val="solid"/>
            <a:round/>
            <a:headEnd len="med" w="med" type="none"/>
            <a:tailEnd len="lg" w="lg" type="stealth"/>
          </a:ln>
        </p:spPr>
      </p:cxnSp>
      <p:cxnSp>
        <p:nvCxnSpPr>
          <p:cNvPr id="135" name="Shape 135"/>
          <p:cNvCxnSpPr/>
          <p:nvPr/>
        </p:nvCxnSpPr>
        <p:spPr>
          <a:xfrm>
            <a:off x="5566980" y="4199758"/>
            <a:ext cx="1164896" cy="678792"/>
          </a:xfrm>
          <a:prstGeom prst="straightConnector1">
            <a:avLst/>
          </a:prstGeom>
          <a:noFill/>
          <a:ln cap="flat" cmpd="sng" w="25400">
            <a:solidFill>
              <a:schemeClr val="accent1"/>
            </a:solidFill>
            <a:prstDash val="solid"/>
            <a:round/>
            <a:headEnd len="med" w="med" type="none"/>
            <a:tailEnd len="lg" w="lg" type="stealth"/>
          </a:ln>
        </p:spPr>
      </p:cxnSp>
      <p:sp>
        <p:nvSpPr>
          <p:cNvPr id="136" name="Shape 136"/>
          <p:cNvSpPr txBox="1"/>
          <p:nvPr/>
        </p:nvSpPr>
        <p:spPr>
          <a:xfrm rot="-2097027">
            <a:off x="5353162" y="3279271"/>
            <a:ext cx="1592513" cy="469223"/>
          </a:xfrm>
          <a:prstGeom prst="rect">
            <a:avLst/>
          </a:prstGeom>
          <a:noFill/>
          <a:ln>
            <a:noFill/>
          </a:ln>
        </p:spPr>
        <p:txBody>
          <a:bodyPr anchorCtr="0" anchor="t" bIns="91425" lIns="91425" rIns="91425" tIns="91425">
            <a:noAutofit/>
          </a:bodyPr>
          <a:lstStyle/>
          <a:p>
            <a:pPr>
              <a:spcBef>
                <a:spcPts val="0"/>
              </a:spcBef>
              <a:buNone/>
            </a:pPr>
            <a:r>
              <a:rPr lang="en-US" sz="1200">
                <a:solidFill>
                  <a:srgbClr val="FF0000"/>
                </a:solidFill>
              </a:rPr>
              <a:t>Buyer agree about the item</a:t>
            </a:r>
          </a:p>
        </p:txBody>
      </p:sp>
      <p:sp>
        <p:nvSpPr>
          <p:cNvPr id="137" name="Shape 137"/>
          <p:cNvSpPr txBox="1"/>
          <p:nvPr/>
        </p:nvSpPr>
        <p:spPr>
          <a:xfrm>
            <a:off x="5232775" y="3977500"/>
            <a:ext cx="561299" cy="770700"/>
          </a:xfrm>
          <a:prstGeom prst="rect">
            <a:avLst/>
          </a:prstGeom>
          <a:noFill/>
          <a:ln>
            <a:noFill/>
          </a:ln>
        </p:spPr>
        <p:txBody>
          <a:bodyPr anchorCtr="0" anchor="t" bIns="91425" lIns="91425" rIns="91425" tIns="91425">
            <a:noAutofit/>
          </a:bodyPr>
          <a:lstStyle/>
          <a:p>
            <a:pPr>
              <a:spcBef>
                <a:spcPts val="0"/>
              </a:spcBef>
              <a:buNone/>
            </a:pPr>
            <a:r>
              <a:rPr b="1" lang="en-US" sz="1800">
                <a:solidFill>
                  <a:srgbClr val="FF0000"/>
                </a:solidFill>
              </a:rPr>
              <a:t>if</a:t>
            </a:r>
          </a:p>
        </p:txBody>
      </p:sp>
      <p:sp>
        <p:nvSpPr>
          <p:cNvPr id="138" name="Shape 138"/>
          <p:cNvSpPr txBox="1"/>
          <p:nvPr/>
        </p:nvSpPr>
        <p:spPr>
          <a:xfrm rot="1867599">
            <a:off x="5353181" y="4577540"/>
            <a:ext cx="1592473" cy="469325"/>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0000"/>
                </a:solidFill>
              </a:rPr>
              <a:t>Buyer disagree about the item</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Twilight">
  <a:themeElements>
    <a:clrScheme name="Twilight">
      <a:dk1>
        <a:srgbClr val="000000"/>
      </a:dk1>
      <a:lt1>
        <a:srgbClr val="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