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7150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Quicksand"/>
      <p:regular r:id="rId26"/>
      <p:bold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ato-regular.fntdata"/><Relationship Id="rId21" Type="http://schemas.openxmlformats.org/officeDocument/2006/relationships/slide" Target="slides/slide17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icksand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Quicksand"/>
              <a:buNone/>
            </a:pPr>
            <a:r>
              <a:rPr lang="en-US" sz="1400">
                <a:latin typeface="Quicksand"/>
                <a:ea typeface="Quicksand"/>
                <a:cs typeface="Quicksand"/>
                <a:sym typeface="Quicksand"/>
              </a:rPr>
              <a:t>….</a:t>
            </a:r>
            <a:r>
              <a:rPr lang="en-US" sz="140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. (mention escrow? </a:t>
            </a: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685993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775353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238500"/>
            <a:ext cx="6400799" cy="1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686199" y="-895500"/>
            <a:ext cx="377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219999" y="1638264"/>
            <a:ext cx="48761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028999" y="-342933"/>
            <a:ext cx="4876199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672416"/>
            <a:ext cx="7772400" cy="11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422259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333500"/>
            <a:ext cx="4038598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333500"/>
            <a:ext cx="4038598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79259"/>
            <a:ext cx="4040099" cy="533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812394"/>
            <a:ext cx="4040099" cy="3292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279259"/>
            <a:ext cx="4041900" cy="533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812394"/>
            <a:ext cx="4041900" cy="3292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27540"/>
            <a:ext cx="3008398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27540"/>
            <a:ext cx="5111698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195916"/>
            <a:ext cx="3008398" cy="3909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000500"/>
            <a:ext cx="54863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510645"/>
            <a:ext cx="548639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472780"/>
            <a:ext cx="5486399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190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127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127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-127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-127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-127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-127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-127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hyperlink" Target="https://drive.google.com/open?id=193tngmgf5vKFhmL8qwdZZtDUL8iHn1w3mao5SaMS_8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jpg"/><Relationship Id="rId11" Type="http://schemas.openxmlformats.org/officeDocument/2006/relationships/image" Target="../media/image22.jpg"/><Relationship Id="rId10" Type="http://schemas.openxmlformats.org/officeDocument/2006/relationships/image" Target="../media/image29.jpg"/><Relationship Id="rId9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16.jpg"/><Relationship Id="rId8" Type="http://schemas.openxmlformats.org/officeDocument/2006/relationships/image" Target="../media/image1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32.png"/><Relationship Id="rId7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Relationship Id="rId7" Type="http://schemas.openxmlformats.org/officeDocument/2006/relationships/image" Target="../media/image09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2020661" y="5176850"/>
            <a:ext cx="5089200" cy="42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Pushing e-commerce in Southeast Asia Forward.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238461" y="4639262"/>
            <a:ext cx="4653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Pushing the Boundaries of ASEAN e-commerce.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00436" y="4006600"/>
            <a:ext cx="4122900" cy="42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020661" y="4006600"/>
            <a:ext cx="508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Evolving Southeast Asian e-commerce.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661" y="531587"/>
            <a:ext cx="4630121" cy="3227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207" y="2322150"/>
            <a:ext cx="1589099" cy="14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3178050" y="3047400"/>
            <a:ext cx="2787900" cy="227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*SeenPay Logistics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  <a:rtl val="0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 service that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Picks ups - Packs – Ships the item.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Delivery service model is also inspired by Uber’s hiring concept. 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*Subject to change.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0" y="0"/>
            <a:ext cx="91440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Smart Logistics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200" y="1971886"/>
            <a:ext cx="2426674" cy="21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405650" y="1180350"/>
            <a:ext cx="2254199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US"/>
              <a:t>Link to P2P Logistics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https://drive.google.com/open?id=193tngmgf5vKFhmL8qwdZZtDUL8iHn1w3mao5SaMS_8Q</a:t>
            </a: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580375" y="-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Experience Outline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25" y="620250"/>
            <a:ext cx="8387748" cy="509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1896800" y="3621150"/>
            <a:ext cx="7094399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2072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Experience Outline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736058" y="3437187"/>
            <a:ext cx="3967198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200"/>
            <a:ext cx="9144000" cy="45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Competition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1812" y="3138775"/>
            <a:ext cx="2300348" cy="6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732" y="4165348"/>
            <a:ext cx="1343699" cy="134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3962" y="1527357"/>
            <a:ext cx="2300350" cy="105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1987" y="4601550"/>
            <a:ext cx="2552299" cy="5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04725" y="4351600"/>
            <a:ext cx="2134550" cy="91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/>
        <p:spPr>
          <a:xfrm>
            <a:off x="9212275" y="3138775"/>
            <a:ext cx="1212825" cy="12128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2583638" y="2576249"/>
            <a:ext cx="2376600" cy="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2341550" y="4601562"/>
            <a:ext cx="2134499" cy="7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48000" y="1527357"/>
            <a:ext cx="3048000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1732" y="1433778"/>
            <a:ext cx="1510398" cy="151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Competitive Advantages</a:t>
            </a:r>
          </a:p>
        </p:txBody>
      </p:sp>
      <p:sp>
        <p:nvSpPr>
          <p:cNvPr id="214" name="Shape 214"/>
          <p:cNvSpPr/>
          <p:nvPr/>
        </p:nvSpPr>
        <p:spPr>
          <a:xfrm>
            <a:off x="457200" y="2251480"/>
            <a:ext cx="2527300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More Versatility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 lifestyle payment platform all in one. From paying utility bills, buying movie tickets to paying for a date’s meal discretely.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019800" y="2266272"/>
            <a:ext cx="278387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More Relevant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Users get to follow trendsetters and view a feed of items suited to their interest. </a:t>
            </a:r>
          </a:p>
        </p:txBody>
      </p:sp>
      <p:sp>
        <p:nvSpPr>
          <p:cNvPr id="216" name="Shape 216"/>
          <p:cNvSpPr/>
          <p:nvPr/>
        </p:nvSpPr>
        <p:spPr>
          <a:xfrm>
            <a:off x="457200" y="4053103"/>
            <a:ext cx="2270722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Smarter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Personalization provides better user experience.  Offer users different methods </a:t>
            </a:r>
            <a:r>
              <a:rPr b="0" baseline="0" i="0" lang="en-US" sz="1400" u="none" cap="none" strike="noStrike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</a:t>
            </a:r>
          </a:p>
        </p:txBody>
      </p:sp>
      <p:sp>
        <p:nvSpPr>
          <p:cNvPr id="217" name="Shape 217"/>
          <p:cNvSpPr/>
          <p:nvPr/>
        </p:nvSpPr>
        <p:spPr>
          <a:xfrm>
            <a:off x="6083300" y="3661875"/>
            <a:ext cx="2603499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Easier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Sell and buy anything with one click of a button. Just like social media, users get to share the items they are selling or buying. Including an instant chat feature to make deals happen. (C2C)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771900" y="2405367"/>
            <a:ext cx="1511299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Flexible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Registrants  can earn from delivering by customizing their schedule to the available delivery tasks days ahead.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x="3220750" y="2089925"/>
            <a:ext cx="0" cy="2993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>
            <a:off x="5646450" y="2089925"/>
            <a:ext cx="0" cy="2993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Shape 221"/>
          <p:cNvSpPr txBox="1"/>
          <p:nvPr/>
        </p:nvSpPr>
        <p:spPr>
          <a:xfrm>
            <a:off x="1138282" y="1447800"/>
            <a:ext cx="90281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Payment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  <a:rtl val="0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911600" y="1446311"/>
            <a:ext cx="8831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Logistics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591300" y="1446311"/>
            <a:ext cx="1765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Online Marketplace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-83592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Stages of Development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48425" y="1473400"/>
            <a:ext cx="1601099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Current Phase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0" name="Shape 230"/>
          <p:cNvSpPr txBox="1"/>
          <p:nvPr/>
        </p:nvSpPr>
        <p:spPr>
          <a:xfrm flipH="1">
            <a:off x="3842799" y="1482850"/>
            <a:ext cx="1410298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Phase II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  <a:rtl val="0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466350" y="1473400"/>
            <a:ext cx="2106299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Phase III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  <a:rtl val="0"/>
            </a:endParaRPr>
          </a:p>
        </p:txBody>
      </p:sp>
      <p:cxnSp>
        <p:nvCxnSpPr>
          <p:cNvPr id="232" name="Shape 232"/>
          <p:cNvCxnSpPr/>
          <p:nvPr/>
        </p:nvCxnSpPr>
        <p:spPr>
          <a:xfrm>
            <a:off x="5893625" y="2027775"/>
            <a:ext cx="12300" cy="297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Shape 233"/>
          <p:cNvCxnSpPr/>
          <p:nvPr/>
        </p:nvCxnSpPr>
        <p:spPr>
          <a:xfrm>
            <a:off x="3017550" y="2018475"/>
            <a:ext cx="0" cy="2993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304362" y="4328512"/>
            <a:ext cx="555616" cy="4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5062" y="4326587"/>
            <a:ext cx="456573" cy="46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26" y="4316298"/>
            <a:ext cx="456575" cy="4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0112" y="5011587"/>
            <a:ext cx="456575" cy="4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41300" y="5038075"/>
            <a:ext cx="1001999" cy="45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357200" y="2175875"/>
            <a:ext cx="2373599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Further research on the market situation.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Refining ASEAN-Ecom’s strategy and recruiting members.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Developing and enhancing solutions i.e. payment platform.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6293900" y="2107925"/>
            <a:ext cx="2392799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Official Launch of SeenPay and Lucloi.vn in Vietnam.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Logistics work-around through 3rd party partnership.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Finalize cross border-trading for AsiaticMall.com </a:t>
            </a:r>
            <a:r>
              <a:rPr b="1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- </a:t>
            </a: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possible through (AEC)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063925" y="3589575"/>
            <a:ext cx="2561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Start Marketing Ploy.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26125" y="2107911"/>
            <a:ext cx="2637300" cy="159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Undergo rigorous product testing.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Introduce functionality to wider audience and appeal  investors.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69500" y="7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TEAM</a:t>
            </a: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675800" y="1921425"/>
            <a:ext cx="11085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Huy Le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31875" y="3717750"/>
            <a:ext cx="2400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Mayphyu Aye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61150" y="3717762"/>
            <a:ext cx="27377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Dac Khue Nguyen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6379086" y="1921425"/>
            <a:ext cx="13056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Cheryl Fong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Experience Outline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0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559050" y="3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ASEAN-Ecom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682350" y="1261623"/>
            <a:ext cx="7649100" cy="1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Who are we: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ASEAN-Ecom is a group of globalized professionals who have a "zeal" in advancing and developing the Southeast Asian e-commerce infrastructure.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82350" y="2363950"/>
            <a:ext cx="7772400" cy="1121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What we do: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We are creating an e-commerce ecosystem by using technology to build an online payment platform, online trading sites and smart logistics.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682225" y="3485050"/>
            <a:ext cx="76491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Why we do it: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We want to solve the market problems that e-commerce faces and bring the convenience of doing business online to the people of Southeast Asia.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We support more economic growth and also open up many dormant opportunities such as web services, apps with freemium models, etc. We hope to shape e-commerce as a lifestyle.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0" y="-7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 e-Commerce Landscape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66700" y="1213825"/>
            <a:ext cx="6913199" cy="4143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Rise of Southeast Asian middle class population.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Increasing Mobile, Internet and Credit/Debit Card penetration.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ASEAN E-Commerce  is worth approximately $34.5 billion by 2018.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Shopping Online is predicted to become a lifestyle for the people of this region in the near future.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The ASEAN Economic Community (AEC) will open borders</a:t>
            </a:r>
            <a:r>
              <a:rPr b="0" baseline="0" i="0" lang="en-US" sz="1400" u="none" cap="none" strike="noStrike">
                <a:solidFill>
                  <a:srgbClr val="444444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and stimulate trade and commerce across Southeast Asia through better logistics capabilities.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0" y="-7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 e-Commerce Challenges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20482" l="0" r="0" t="0"/>
          <a:stretch/>
        </p:blipFill>
        <p:spPr>
          <a:xfrm>
            <a:off x="691550" y="1206661"/>
            <a:ext cx="986700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17856" l="18251" r="14993" t="15560"/>
          <a:stretch/>
        </p:blipFill>
        <p:spPr>
          <a:xfrm>
            <a:off x="2910600" y="1127658"/>
            <a:ext cx="741872" cy="91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18946" l="19156" r="19384" t="-7986"/>
          <a:stretch/>
        </p:blipFill>
        <p:spPr>
          <a:xfrm>
            <a:off x="7000811" y="1163400"/>
            <a:ext cx="1285874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 b="21333" l="0" r="0" t="0"/>
          <a:stretch/>
        </p:blipFill>
        <p:spPr>
          <a:xfrm>
            <a:off x="4884828" y="1163400"/>
            <a:ext cx="1185600" cy="9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171236" y="2535700"/>
            <a:ext cx="2220599" cy="291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Low credit card penetration. Opt for cash on delivery.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Do not see the benefit of putting their cash in banks.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Existing payments systems fall short of creating trust.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995574" y="2159100"/>
            <a:ext cx="1356300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Consumer Behaviour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4600" y="2863500"/>
            <a:ext cx="2220599" cy="21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Poor privacy policies.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Identity theft and unauthorized bank account access.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Illegitimate online marketplaces.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Various  consumer frauds.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92100" y="2309125"/>
            <a:ext cx="1185600" cy="3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Security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603375" y="2216000"/>
            <a:ext cx="1356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Payment System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921425" y="2287500"/>
            <a:ext cx="1112398" cy="36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Logistics</a:t>
            </a: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475175" y="2863500"/>
            <a:ext cx="2004899" cy="26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Poor infrastructure planning.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Lack of technological adaptations to existing services.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Deliveries often get stolen/lost or are late upon arrival.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621750" y="2535700"/>
            <a:ext cx="2220599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Emphasis on inspecting the product before buying.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Many online marketplaces provide vague descriptions and pictures to illustrate products. General skepticism on digital content.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00" y="535706"/>
            <a:ext cx="5730751" cy="4658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1996951" y="4191000"/>
            <a:ext cx="762000" cy="406399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India</a:t>
            </a:r>
          </a:p>
        </p:txBody>
      </p:sp>
      <p:sp>
        <p:nvSpPr>
          <p:cNvPr id="125" name="Shape 125"/>
          <p:cNvSpPr/>
          <p:nvPr/>
        </p:nvSpPr>
        <p:spPr>
          <a:xfrm>
            <a:off x="2911351" y="4178300"/>
            <a:ext cx="1028700" cy="406399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Indonesia</a:t>
            </a:r>
          </a:p>
        </p:txBody>
      </p:sp>
      <p:sp>
        <p:nvSpPr>
          <p:cNvPr id="126" name="Shape 126"/>
          <p:cNvSpPr/>
          <p:nvPr/>
        </p:nvSpPr>
        <p:spPr>
          <a:xfrm>
            <a:off x="4071569" y="4191000"/>
            <a:ext cx="1028700" cy="431799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Malaysia</a:t>
            </a:r>
          </a:p>
        </p:txBody>
      </p:sp>
      <p:sp>
        <p:nvSpPr>
          <p:cNvPr id="127" name="Shape 127"/>
          <p:cNvSpPr/>
          <p:nvPr/>
        </p:nvSpPr>
        <p:spPr>
          <a:xfrm>
            <a:off x="5286251" y="4191000"/>
            <a:ext cx="1181100" cy="406399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Philippines</a:t>
            </a:r>
          </a:p>
        </p:txBody>
      </p:sp>
      <p:sp>
        <p:nvSpPr>
          <p:cNvPr id="128" name="Shape 128"/>
          <p:cNvSpPr/>
          <p:nvPr/>
        </p:nvSpPr>
        <p:spPr>
          <a:xfrm>
            <a:off x="6683250" y="4178300"/>
            <a:ext cx="901701" cy="406399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Vietnam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3685725" y="2104398"/>
            <a:ext cx="1700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Solution            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674" y="1238225"/>
            <a:ext cx="2985898" cy="28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0"/>
            <a:ext cx="91440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Introduction to the Solution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319425" y="1334000"/>
            <a:ext cx="4279499" cy="1186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 Ecom aims to advance and develop the Southeast Asian e-commerce infrastructure by building a sustainable e-commerce ecosystem.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926050" y="3382200"/>
            <a:ext cx="1777799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Social Media-based E-Retail Platform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598925" y="3422250"/>
            <a:ext cx="2327399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Smart Logistics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99600" y="3422250"/>
            <a:ext cx="2465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Secure Integrated Payment Platform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87812" y="-86209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SeenPay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92600" y="4056575"/>
            <a:ext cx="27588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Intends to resolve the cash on delivery (COD) barrier.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Uses the latest PCI Data security standards.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1345037" y="5377075"/>
            <a:ext cx="6453899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*</a:t>
            </a: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SeenPay’s detailed scheme is available upon request.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004575" y="1163200"/>
            <a:ext cx="1371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8479" y="1799492"/>
            <a:ext cx="1371603" cy="2224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7412" y="2388986"/>
            <a:ext cx="1665773" cy="155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962" y="2088436"/>
            <a:ext cx="2545773" cy="188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011400" y="1724325"/>
            <a:ext cx="2196327" cy="238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7256150" y="172425"/>
            <a:ext cx="1720499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21337" y="2042872"/>
            <a:ext cx="1720497" cy="19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38700" y="3898625"/>
            <a:ext cx="21963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 secure user-friendly integrated payment platform.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key to generating “trust” during online trading.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580575" y="3740675"/>
            <a:ext cx="22998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solution to further expand logistical development.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Opens up dormant services e.g. web services, freemium apps, etc.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06486" y="247598"/>
            <a:ext cx="3494061" cy="155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-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Online Marketplaces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19743" l="0" r="0" t="0"/>
          <a:stretch/>
        </p:blipFill>
        <p:spPr>
          <a:xfrm>
            <a:off x="-2460313" y="4593600"/>
            <a:ext cx="2647499" cy="1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488049" y="3537650"/>
            <a:ext cx="2131199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Lucloi.vn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C2C  online marketplace  for Vietnamese consumers.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311235" y="1764042"/>
            <a:ext cx="832198" cy="64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143425" y="2581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AsiaticMall.com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An online marketplace that allows Sellers from different countries in Asia to trade with one another.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437" y="1519375"/>
            <a:ext cx="3268414" cy="1451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