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 name="Shape 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ship oversea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buy things oversea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3.png"/><Relationship Id="rId11" Type="http://schemas.openxmlformats.org/officeDocument/2006/relationships/image" Target="../media/image01.png"/><Relationship Id="rId10" Type="http://schemas.openxmlformats.org/officeDocument/2006/relationships/image" Target="../media/image05.png"/><Relationship Id="rId9" Type="http://schemas.openxmlformats.org/officeDocument/2006/relationships/image" Target="../media/image03.png"/><Relationship Id="rId5" Type="http://schemas.openxmlformats.org/officeDocument/2006/relationships/image" Target="../media/image00.jpg"/><Relationship Id="rId6" Type="http://schemas.openxmlformats.org/officeDocument/2006/relationships/image" Target="../media/image04.jpg"/><Relationship Id="rId7" Type="http://schemas.openxmlformats.org/officeDocument/2006/relationships/image" Target="../media/image02.png"/><Relationship Id="rId8"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6.png"/><Relationship Id="rId4" Type="http://schemas.openxmlformats.org/officeDocument/2006/relationships/image" Target="../media/image08.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0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9.png"/><Relationship Id="rId6" Type="http://schemas.openxmlformats.org/officeDocument/2006/relationships/image" Target="../media/image0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24.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ctrTitle"/>
          </p:nvPr>
        </p:nvSpPr>
        <p:spPr>
          <a:xfrm>
            <a:off x="685800" y="1583342"/>
            <a:ext cx="7772400" cy="1159856"/>
          </a:xfrm>
          <a:prstGeom prst="rect">
            <a:avLst/>
          </a:prstGeom>
        </p:spPr>
        <p:txBody>
          <a:bodyPr anchorCtr="0" anchor="b" bIns="91425" lIns="91425" rIns="91425" tIns="91425">
            <a:noAutofit/>
          </a:bodyPr>
          <a:lstStyle/>
          <a:p>
            <a:pPr>
              <a:spcBef>
                <a:spcPts val="0"/>
              </a:spcBef>
              <a:buNone/>
            </a:pPr>
            <a:r>
              <a:rPr lang="en"/>
              <a:t>P2P Logistics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p:nvPr/>
        </p:nvSpPr>
        <p:spPr>
          <a:xfrm>
            <a:off x="383375" y="634750"/>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8</a:t>
            </a:r>
          </a:p>
        </p:txBody>
      </p:sp>
      <p:sp>
        <p:nvSpPr>
          <p:cNvPr id="131" name="Shape 131"/>
          <p:cNvSpPr txBox="1"/>
          <p:nvPr/>
        </p:nvSpPr>
        <p:spPr>
          <a:xfrm>
            <a:off x="3678000" y="2504400"/>
            <a:ext cx="1788000" cy="1506299"/>
          </a:xfrm>
          <a:prstGeom prst="rect">
            <a:avLst/>
          </a:prstGeom>
          <a:noFill/>
          <a:ln>
            <a:noFill/>
          </a:ln>
        </p:spPr>
        <p:txBody>
          <a:bodyPr anchorCtr="0" anchor="t" bIns="91425" lIns="91425" rIns="91425" tIns="91425">
            <a:noAutofit/>
          </a:bodyPr>
          <a:lstStyle/>
          <a:p>
            <a:pPr algn="ctr">
              <a:spcBef>
                <a:spcPts val="0"/>
              </a:spcBef>
              <a:buNone/>
            </a:pPr>
            <a:r>
              <a:rPr lang="en"/>
              <a:t>Sender gets paid and item is delivered.</a:t>
            </a:r>
          </a:p>
        </p:txBody>
      </p:sp>
      <p:pic>
        <p:nvPicPr>
          <p:cNvPr id="132" name="Shape 132"/>
          <p:cNvPicPr preferRelativeResize="0"/>
          <p:nvPr/>
        </p:nvPicPr>
        <p:blipFill rotWithShape="1">
          <a:blip r:embed="rId3">
            <a:alphaModFix/>
          </a:blip>
          <a:srcRect b="12980" l="1040" r="-1039" t="4762"/>
          <a:stretch/>
        </p:blipFill>
        <p:spPr>
          <a:xfrm>
            <a:off x="3920187" y="1208525"/>
            <a:ext cx="1303635" cy="1085725"/>
          </a:xfrm>
          <a:prstGeom prst="rect">
            <a:avLst/>
          </a:prstGeom>
          <a:noFill/>
          <a:ln>
            <a:noFill/>
          </a:ln>
        </p:spPr>
      </p:pic>
      <p:pic>
        <p:nvPicPr>
          <p:cNvPr id="133" name="Shape 133"/>
          <p:cNvPicPr preferRelativeResize="0"/>
          <p:nvPr/>
        </p:nvPicPr>
        <p:blipFill rotWithShape="1">
          <a:blip r:embed="rId4">
            <a:alphaModFix/>
          </a:blip>
          <a:srcRect b="16897" l="0" r="0" t="16890"/>
          <a:stretch/>
        </p:blipFill>
        <p:spPr>
          <a:xfrm flipH="1">
            <a:off x="-110250" y="2872712"/>
            <a:ext cx="3134675" cy="2112575"/>
          </a:xfrm>
          <a:prstGeom prst="rect">
            <a:avLst/>
          </a:prstGeom>
          <a:noFill/>
          <a:ln>
            <a:noFill/>
          </a:ln>
        </p:spPr>
      </p:pic>
      <p:pic>
        <p:nvPicPr>
          <p:cNvPr id="134" name="Shape 134"/>
          <p:cNvPicPr preferRelativeResize="0"/>
          <p:nvPr/>
        </p:nvPicPr>
        <p:blipFill rotWithShape="1">
          <a:blip r:embed="rId5">
            <a:alphaModFix/>
          </a:blip>
          <a:srcRect b="11937" l="0" r="0" t="28880"/>
          <a:stretch/>
        </p:blipFill>
        <p:spPr>
          <a:xfrm>
            <a:off x="5550637" y="2934974"/>
            <a:ext cx="3134675" cy="22085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457200" y="1143000"/>
            <a:ext cx="3774600" cy="3932999"/>
          </a:xfrm>
          <a:prstGeom prst="rect">
            <a:avLst/>
          </a:prstGeom>
        </p:spPr>
        <p:txBody>
          <a:bodyPr anchorCtr="0" anchor="t" bIns="91425" lIns="91425" rIns="91425" tIns="91425">
            <a:noAutofit/>
          </a:bodyPr>
          <a:lstStyle/>
          <a:p>
            <a:pPr lvl="0" rtl="0" algn="ctr">
              <a:spcBef>
                <a:spcPts val="0"/>
              </a:spcBef>
              <a:buNone/>
            </a:pPr>
            <a:r>
              <a:t/>
            </a:r>
            <a:endParaRPr sz="1400"/>
          </a:p>
          <a:p>
            <a:pPr indent="-228600" lvl="0" marL="457200" rtl="0">
              <a:spcBef>
                <a:spcPts val="0"/>
              </a:spcBef>
              <a:buSzPct val="100000"/>
            </a:pPr>
            <a:r>
              <a:rPr lang="en" sz="1400"/>
              <a:t>$</a:t>
            </a:r>
          </a:p>
          <a:p>
            <a:pPr lvl="0" rtl="0">
              <a:spcBef>
                <a:spcPts val="0"/>
              </a:spcBef>
              <a:buNone/>
            </a:pPr>
            <a:r>
              <a:t/>
            </a:r>
            <a:endParaRPr sz="1400"/>
          </a:p>
          <a:p>
            <a:pPr indent="0" lvl="0" marL="457200" rtl="0">
              <a:spcBef>
                <a:spcPts val="0"/>
              </a:spcBef>
              <a:buNone/>
            </a:pPr>
            <a:r>
              <a:rPr lang="en" sz="1400"/>
              <a:t>Save money sending things over the world.</a:t>
            </a:r>
          </a:p>
          <a:p>
            <a:pPr indent="0" marL="457200" rtl="0">
              <a:spcBef>
                <a:spcPts val="0"/>
              </a:spcBef>
              <a:buNone/>
            </a:pPr>
            <a:r>
              <a:t/>
            </a:r>
            <a:endParaRPr sz="1400"/>
          </a:p>
          <a:p>
            <a:pPr indent="0" lvl="0" marL="457200" rtl="0">
              <a:spcBef>
                <a:spcPts val="0"/>
              </a:spcBef>
              <a:buNone/>
            </a:pPr>
            <a:r>
              <a:rPr lang="en" sz="1400"/>
              <a:t>Earn pocket money.</a:t>
            </a:r>
          </a:p>
          <a:p>
            <a:pPr rtl="0">
              <a:spcBef>
                <a:spcPts val="0"/>
              </a:spcBef>
              <a:buNone/>
            </a:pPr>
            <a:r>
              <a:t/>
            </a:r>
            <a:endParaRPr sz="1400"/>
          </a:p>
          <a:p>
            <a:pPr rtl="0">
              <a:spcBef>
                <a:spcPts val="0"/>
              </a:spcBef>
              <a:buNone/>
            </a:pPr>
            <a:r>
              <a:t/>
            </a:r>
            <a:endParaRPr sz="1400"/>
          </a:p>
          <a:p>
            <a:pPr lvl="0" rtl="0">
              <a:spcBef>
                <a:spcPts val="0"/>
              </a:spcBef>
              <a:buNone/>
            </a:pPr>
            <a:r>
              <a:t/>
            </a:r>
            <a:endParaRPr sz="1400"/>
          </a:p>
          <a:p>
            <a:pPr indent="-228600" lvl="0" marL="457200" rtl="0">
              <a:spcBef>
                <a:spcPts val="0"/>
              </a:spcBef>
              <a:buSzPct val="100000"/>
            </a:pPr>
            <a:r>
              <a:rPr lang="en" sz="1400"/>
              <a:t>Connectivity</a:t>
            </a:r>
          </a:p>
          <a:p>
            <a:pPr indent="457200" rtl="0">
              <a:spcBef>
                <a:spcPts val="0"/>
              </a:spcBef>
              <a:buNone/>
            </a:pPr>
            <a:r>
              <a:t/>
            </a:r>
            <a:endParaRPr sz="1400"/>
          </a:p>
          <a:p>
            <a:pPr indent="457200" rtl="0">
              <a:spcBef>
                <a:spcPts val="0"/>
              </a:spcBef>
              <a:buNone/>
            </a:pPr>
            <a:r>
              <a:rPr lang="en" sz="1400"/>
              <a:t>Meet new people.</a:t>
            </a:r>
          </a:p>
          <a:p>
            <a:pPr indent="457200" rtl="0">
              <a:spcBef>
                <a:spcPts val="0"/>
              </a:spcBef>
              <a:buNone/>
            </a:pPr>
            <a:r>
              <a:t/>
            </a:r>
            <a:endParaRPr sz="1400"/>
          </a:p>
          <a:p>
            <a:pPr indent="457200" rtl="0">
              <a:spcBef>
                <a:spcPts val="0"/>
              </a:spcBef>
              <a:buNone/>
            </a:pPr>
            <a:r>
              <a:rPr lang="en" sz="1400"/>
              <a:t>Establish  business connections.</a:t>
            </a:r>
          </a:p>
          <a:p>
            <a:pPr indent="457200" rtl="0">
              <a:spcBef>
                <a:spcPts val="0"/>
              </a:spcBef>
              <a:buNone/>
            </a:pPr>
            <a:r>
              <a:t/>
            </a:r>
            <a:endParaRPr sz="1400"/>
          </a:p>
          <a:p>
            <a:pPr indent="457200" lvl="0" rtl="0">
              <a:spcBef>
                <a:spcPts val="0"/>
              </a:spcBef>
              <a:buNone/>
            </a:pPr>
            <a:r>
              <a:t/>
            </a:r>
            <a:endParaRPr sz="1400"/>
          </a:p>
          <a:p>
            <a:pPr lvl="0" rtl="0">
              <a:spcBef>
                <a:spcPts val="0"/>
              </a:spcBef>
              <a:buNone/>
            </a:pPr>
            <a:r>
              <a:t/>
            </a:r>
            <a:endParaRPr sz="1400"/>
          </a:p>
          <a:p>
            <a:pPr rtl="0">
              <a:spcBef>
                <a:spcPts val="0"/>
              </a:spcBef>
              <a:buNone/>
            </a:pPr>
            <a:r>
              <a:t/>
            </a:r>
            <a:endParaRPr/>
          </a:p>
          <a:p>
            <a:pPr>
              <a:spcBef>
                <a:spcPts val="0"/>
              </a:spcBef>
              <a:buNone/>
            </a:pPr>
            <a:r>
              <a:t/>
            </a:r>
            <a:endParaRPr/>
          </a:p>
        </p:txBody>
      </p:sp>
      <p:sp>
        <p:nvSpPr>
          <p:cNvPr id="140" name="Shape 140"/>
          <p:cNvSpPr txBox="1"/>
          <p:nvPr/>
        </p:nvSpPr>
        <p:spPr>
          <a:xfrm>
            <a:off x="457200" y="183000"/>
            <a:ext cx="8229600" cy="959999"/>
          </a:xfrm>
          <a:prstGeom prst="rect">
            <a:avLst/>
          </a:prstGeom>
          <a:noFill/>
          <a:ln>
            <a:noFill/>
          </a:ln>
        </p:spPr>
        <p:txBody>
          <a:bodyPr anchorCtr="0" anchor="t" bIns="91425" lIns="91425" rIns="91425" tIns="91425">
            <a:noAutofit/>
          </a:bodyPr>
          <a:lstStyle/>
          <a:p>
            <a:pPr lvl="0" rtl="0" algn="ctr">
              <a:spcBef>
                <a:spcPts val="0"/>
              </a:spcBef>
              <a:buClr>
                <a:schemeClr val="dk1"/>
              </a:buClr>
              <a:buSzPct val="30555"/>
              <a:buFont typeface="Arial"/>
              <a:buNone/>
            </a:pPr>
            <a:r>
              <a:rPr b="1" lang="en" sz="3600">
                <a:solidFill>
                  <a:schemeClr val="dk1"/>
                </a:solidFill>
              </a:rPr>
              <a:t>Benefits</a:t>
            </a:r>
          </a:p>
        </p:txBody>
      </p:sp>
      <p:sp>
        <p:nvSpPr>
          <p:cNvPr id="141" name="Shape 141"/>
          <p:cNvSpPr txBox="1"/>
          <p:nvPr/>
        </p:nvSpPr>
        <p:spPr>
          <a:xfrm>
            <a:off x="4513225" y="1143000"/>
            <a:ext cx="4073400" cy="3719099"/>
          </a:xfrm>
          <a:prstGeom prst="rect">
            <a:avLst/>
          </a:prstGeom>
          <a:noFill/>
          <a:ln>
            <a:noFill/>
          </a:ln>
        </p:spPr>
        <p:txBody>
          <a:bodyPr anchorCtr="0" anchor="t" bIns="91425" lIns="91425" rIns="91425" tIns="91425">
            <a:noAutofit/>
          </a:bodyPr>
          <a:lstStyle/>
          <a:p>
            <a:pPr lvl="0" rtl="0">
              <a:spcBef>
                <a:spcPts val="0"/>
              </a:spcBef>
              <a:buNone/>
            </a:pPr>
            <a:r>
              <a:t/>
            </a:r>
            <a:endParaRPr/>
          </a:p>
          <a:p>
            <a:pPr indent="-228600" lvl="0" marL="457200" rtl="0">
              <a:spcBef>
                <a:spcPts val="0"/>
              </a:spcBef>
              <a:buChar char="●"/>
            </a:pPr>
            <a:r>
              <a:rPr lang="en"/>
              <a:t>Travel</a:t>
            </a:r>
          </a:p>
          <a:p>
            <a:pPr indent="0" marL="457200" rtl="0">
              <a:spcBef>
                <a:spcPts val="0"/>
              </a:spcBef>
              <a:buNone/>
            </a:pPr>
            <a:r>
              <a:t/>
            </a:r>
            <a:endParaRPr/>
          </a:p>
          <a:p>
            <a:pPr indent="0" marL="457200" rtl="0">
              <a:spcBef>
                <a:spcPts val="0"/>
              </a:spcBef>
              <a:buNone/>
            </a:pPr>
            <a:r>
              <a:rPr lang="en"/>
              <a:t>Makes travel more worthwhile</a:t>
            </a:r>
          </a:p>
          <a:p>
            <a:pPr indent="0" marL="457200" rtl="0">
              <a:spcBef>
                <a:spcPts val="0"/>
              </a:spcBef>
              <a:buNone/>
            </a:pPr>
            <a:r>
              <a:t/>
            </a:r>
            <a:endParaRPr/>
          </a:p>
          <a:p>
            <a:pPr indent="0" marL="457200" rtl="0">
              <a:spcBef>
                <a:spcPts val="0"/>
              </a:spcBef>
              <a:buNone/>
            </a:pPr>
            <a:r>
              <a:rPr lang="en"/>
              <a:t>Go where the locals go</a:t>
            </a:r>
          </a:p>
          <a:p>
            <a:pPr indent="0" marL="457200" rtl="0">
              <a:spcBef>
                <a:spcPts val="0"/>
              </a:spcBef>
              <a:buNone/>
            </a:pPr>
            <a:r>
              <a:t/>
            </a:r>
            <a:endParaRPr/>
          </a:p>
          <a:p>
            <a:pPr indent="0" marL="457200" rtl="0">
              <a:spcBef>
                <a:spcPts val="0"/>
              </a:spcBef>
              <a:buNone/>
            </a:pPr>
            <a:r>
              <a:t/>
            </a:r>
            <a:endParaRPr/>
          </a:p>
          <a:p>
            <a:pPr indent="0" marL="0" rtl="0">
              <a:spcBef>
                <a:spcPts val="0"/>
              </a:spcBef>
              <a:buNone/>
            </a:pPr>
            <a:r>
              <a:t/>
            </a:r>
            <a:endParaRPr/>
          </a:p>
          <a:p>
            <a:pPr indent="0" marL="0" rtl="0">
              <a:spcBef>
                <a:spcPts val="0"/>
              </a:spcBef>
              <a:buNone/>
            </a:pPr>
            <a:r>
              <a:t/>
            </a:r>
            <a:endParaRPr/>
          </a:p>
          <a:p>
            <a:pPr indent="-228600" lvl="0" marL="457200" rtl="0">
              <a:spcBef>
                <a:spcPts val="0"/>
              </a:spcBef>
              <a:buClr>
                <a:schemeClr val="dk1"/>
              </a:buClr>
              <a:buChar char="●"/>
            </a:pPr>
            <a:r>
              <a:rPr lang="en">
                <a:solidFill>
                  <a:schemeClr val="dk1"/>
                </a:solidFill>
              </a:rPr>
              <a:t>New Experiences</a:t>
            </a:r>
          </a:p>
          <a:p>
            <a:pPr indent="0" marL="457200" rtl="0">
              <a:spcBef>
                <a:spcPts val="0"/>
              </a:spcBef>
              <a:buNone/>
            </a:pPr>
            <a:r>
              <a:t/>
            </a:r>
            <a:endParaRPr>
              <a:solidFill>
                <a:schemeClr val="dk1"/>
              </a:solidFill>
            </a:endParaRPr>
          </a:p>
          <a:p>
            <a:pPr indent="0" marL="457200" rtl="0">
              <a:spcBef>
                <a:spcPts val="0"/>
              </a:spcBef>
              <a:buNone/>
            </a:pPr>
            <a:r>
              <a:rPr lang="en">
                <a:solidFill>
                  <a:schemeClr val="dk1"/>
                </a:solidFill>
              </a:rPr>
              <a:t>Makes shopping a worldwide experience anytime.</a:t>
            </a:r>
          </a:p>
          <a:p>
            <a:pPr indent="0" lvl="0" marL="457200" rtl="0">
              <a:spcBef>
                <a:spcPts val="0"/>
              </a:spcBef>
              <a:buNone/>
            </a:pPr>
            <a:r>
              <a:t/>
            </a:r>
            <a:endParaRPr>
              <a:solidFill>
                <a:schemeClr val="dk1"/>
              </a:solidFill>
            </a:endParaRPr>
          </a:p>
          <a:p>
            <a:pPr indent="0" lvl="0" marL="457200" rtl="0">
              <a:spcBef>
                <a:spcPts val="0"/>
              </a:spcBef>
              <a:buNone/>
            </a:pPr>
            <a:r>
              <a:rPr lang="en">
                <a:solidFill>
                  <a:schemeClr val="dk1"/>
                </a:solidFill>
              </a:rPr>
              <a:t>Reduces geological limitations.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pic>
        <p:nvPicPr>
          <p:cNvPr id="38" name="Shape 38"/>
          <p:cNvPicPr preferRelativeResize="0"/>
          <p:nvPr/>
        </p:nvPicPr>
        <p:blipFill>
          <a:blip r:embed="rId3">
            <a:alphaModFix/>
          </a:blip>
          <a:stretch>
            <a:fillRect/>
          </a:stretch>
        </p:blipFill>
        <p:spPr>
          <a:xfrm>
            <a:off x="6535781" y="1388650"/>
            <a:ext cx="2558519" cy="2732749"/>
          </a:xfrm>
          <a:prstGeom prst="rect">
            <a:avLst/>
          </a:prstGeom>
          <a:noFill/>
          <a:ln>
            <a:noFill/>
          </a:ln>
        </p:spPr>
      </p:pic>
      <p:pic>
        <p:nvPicPr>
          <p:cNvPr id="39" name="Shape 39"/>
          <p:cNvPicPr preferRelativeResize="0"/>
          <p:nvPr/>
        </p:nvPicPr>
        <p:blipFill>
          <a:blip r:embed="rId4">
            <a:alphaModFix/>
          </a:blip>
          <a:stretch>
            <a:fillRect/>
          </a:stretch>
        </p:blipFill>
        <p:spPr>
          <a:xfrm>
            <a:off x="0" y="1713925"/>
            <a:ext cx="2775046" cy="1740924"/>
          </a:xfrm>
          <a:prstGeom prst="rect">
            <a:avLst/>
          </a:prstGeom>
          <a:noFill/>
          <a:ln>
            <a:noFill/>
          </a:ln>
        </p:spPr>
      </p:pic>
      <p:sp>
        <p:nvSpPr>
          <p:cNvPr id="40" name="Shape 4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Conventional</a:t>
            </a:r>
          </a:p>
        </p:txBody>
      </p:sp>
      <p:sp>
        <p:nvSpPr>
          <p:cNvPr id="41" name="Shape 41"/>
          <p:cNvSpPr txBox="1"/>
          <p:nvPr/>
        </p:nvSpPr>
        <p:spPr>
          <a:xfrm>
            <a:off x="1322625" y="2020650"/>
            <a:ext cx="183600" cy="98099"/>
          </a:xfrm>
          <a:prstGeom prst="rect">
            <a:avLst/>
          </a:prstGeom>
          <a:noFill/>
          <a:ln>
            <a:noFill/>
          </a:ln>
        </p:spPr>
        <p:txBody>
          <a:bodyPr anchorCtr="0" anchor="t" bIns="91425" lIns="91425" rIns="91425" tIns="91425">
            <a:noAutofit/>
          </a:bodyPr>
          <a:lstStyle/>
          <a:p>
            <a:pPr>
              <a:spcBef>
                <a:spcPts val="0"/>
              </a:spcBef>
              <a:buNone/>
            </a:pPr>
            <a:r>
              <a:t/>
            </a:r>
            <a:endParaRPr/>
          </a:p>
        </p:txBody>
      </p:sp>
      <p:pic>
        <p:nvPicPr>
          <p:cNvPr id="42" name="Shape 42"/>
          <p:cNvPicPr preferRelativeResize="0"/>
          <p:nvPr/>
        </p:nvPicPr>
        <p:blipFill>
          <a:blip r:embed="rId5">
            <a:alphaModFix/>
          </a:blip>
          <a:stretch>
            <a:fillRect/>
          </a:stretch>
        </p:blipFill>
        <p:spPr>
          <a:xfrm>
            <a:off x="595241" y="3776110"/>
            <a:ext cx="1371883" cy="1005349"/>
          </a:xfrm>
          <a:prstGeom prst="rect">
            <a:avLst/>
          </a:prstGeom>
          <a:noFill/>
          <a:ln>
            <a:noFill/>
          </a:ln>
        </p:spPr>
      </p:pic>
      <p:pic>
        <p:nvPicPr>
          <p:cNvPr id="43" name="Shape 43"/>
          <p:cNvPicPr preferRelativeResize="0"/>
          <p:nvPr/>
        </p:nvPicPr>
        <p:blipFill>
          <a:blip r:embed="rId6">
            <a:alphaModFix/>
          </a:blip>
          <a:stretch>
            <a:fillRect/>
          </a:stretch>
        </p:blipFill>
        <p:spPr>
          <a:xfrm>
            <a:off x="4155403" y="3917700"/>
            <a:ext cx="833150" cy="1005350"/>
          </a:xfrm>
          <a:prstGeom prst="rect">
            <a:avLst/>
          </a:prstGeom>
          <a:noFill/>
          <a:ln>
            <a:noFill/>
          </a:ln>
        </p:spPr>
      </p:pic>
      <p:pic>
        <p:nvPicPr>
          <p:cNvPr id="44" name="Shape 44"/>
          <p:cNvPicPr preferRelativeResize="0"/>
          <p:nvPr/>
        </p:nvPicPr>
        <p:blipFill>
          <a:blip r:embed="rId7">
            <a:alphaModFix/>
          </a:blip>
          <a:stretch>
            <a:fillRect/>
          </a:stretch>
        </p:blipFill>
        <p:spPr>
          <a:xfrm>
            <a:off x="3705203" y="2964031"/>
            <a:ext cx="1733550" cy="786167"/>
          </a:xfrm>
          <a:prstGeom prst="rect">
            <a:avLst/>
          </a:prstGeom>
          <a:noFill/>
          <a:ln>
            <a:noFill/>
          </a:ln>
        </p:spPr>
      </p:pic>
      <p:pic>
        <p:nvPicPr>
          <p:cNvPr id="45" name="Shape 45"/>
          <p:cNvPicPr preferRelativeResize="0"/>
          <p:nvPr/>
        </p:nvPicPr>
        <p:blipFill>
          <a:blip r:embed="rId8">
            <a:alphaModFix/>
          </a:blip>
          <a:stretch>
            <a:fillRect/>
          </a:stretch>
        </p:blipFill>
        <p:spPr>
          <a:xfrm>
            <a:off x="4031826" y="1801787"/>
            <a:ext cx="1080323" cy="857399"/>
          </a:xfrm>
          <a:prstGeom prst="rect">
            <a:avLst/>
          </a:prstGeom>
          <a:noFill/>
          <a:ln>
            <a:noFill/>
          </a:ln>
        </p:spPr>
      </p:pic>
      <p:pic>
        <p:nvPicPr>
          <p:cNvPr id="46" name="Shape 46"/>
          <p:cNvPicPr preferRelativeResize="0"/>
          <p:nvPr/>
        </p:nvPicPr>
        <p:blipFill>
          <a:blip r:embed="rId9">
            <a:alphaModFix/>
          </a:blip>
          <a:stretch>
            <a:fillRect/>
          </a:stretch>
        </p:blipFill>
        <p:spPr>
          <a:xfrm>
            <a:off x="2163071" y="2384700"/>
            <a:ext cx="506875" cy="399350"/>
          </a:xfrm>
          <a:prstGeom prst="rect">
            <a:avLst/>
          </a:prstGeom>
          <a:noFill/>
          <a:ln>
            <a:noFill/>
          </a:ln>
        </p:spPr>
      </p:pic>
      <p:pic>
        <p:nvPicPr>
          <p:cNvPr id="47" name="Shape 47"/>
          <p:cNvPicPr preferRelativeResize="0"/>
          <p:nvPr/>
        </p:nvPicPr>
        <p:blipFill>
          <a:blip r:embed="rId10">
            <a:alphaModFix/>
          </a:blip>
          <a:stretch>
            <a:fillRect/>
          </a:stretch>
        </p:blipFill>
        <p:spPr>
          <a:xfrm>
            <a:off x="7793475" y="3157442"/>
            <a:ext cx="506875" cy="399344"/>
          </a:xfrm>
          <a:prstGeom prst="rect">
            <a:avLst/>
          </a:prstGeom>
          <a:noFill/>
          <a:ln>
            <a:noFill/>
          </a:ln>
        </p:spPr>
      </p:pic>
      <p:pic>
        <p:nvPicPr>
          <p:cNvPr id="48" name="Shape 48"/>
          <p:cNvPicPr preferRelativeResize="0"/>
          <p:nvPr/>
        </p:nvPicPr>
        <p:blipFill>
          <a:blip r:embed="rId11">
            <a:alphaModFix/>
          </a:blip>
          <a:stretch>
            <a:fillRect/>
          </a:stretch>
        </p:blipFill>
        <p:spPr>
          <a:xfrm>
            <a:off x="3670546" y="1232912"/>
            <a:ext cx="1802905" cy="399350"/>
          </a:xfrm>
          <a:prstGeom prst="rect">
            <a:avLst/>
          </a:prstGeom>
          <a:noFill/>
          <a:ln>
            <a:noFill/>
          </a:ln>
        </p:spPr>
      </p:pic>
      <p:sp>
        <p:nvSpPr>
          <p:cNvPr id="49" name="Shape 49"/>
          <p:cNvSpPr/>
          <p:nvPr/>
        </p:nvSpPr>
        <p:spPr>
          <a:xfrm>
            <a:off x="2785350" y="2719812"/>
            <a:ext cx="3573300" cy="183600"/>
          </a:xfrm>
          <a:prstGeom prst="rightArrow">
            <a:avLst>
              <a:gd fmla="val 50000" name="adj1"/>
              <a:gd fmla="val 50000" name="adj2"/>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en"/>
              <a:t>Market Problem</a:t>
            </a:r>
          </a:p>
        </p:txBody>
      </p:sp>
      <p:sp>
        <p:nvSpPr>
          <p:cNvPr id="55" name="Shape 55"/>
          <p:cNvSpPr txBox="1"/>
          <p:nvPr>
            <p:ph idx="1" type="body"/>
          </p:nvPr>
        </p:nvSpPr>
        <p:spPr>
          <a:xfrm>
            <a:off x="786975" y="2678425"/>
            <a:ext cx="2294700" cy="2293799"/>
          </a:xfrm>
          <a:prstGeom prst="rect">
            <a:avLst/>
          </a:prstGeom>
        </p:spPr>
        <p:txBody>
          <a:bodyPr anchorCtr="0" anchor="t" bIns="91425" lIns="91425" rIns="91425" tIns="91425">
            <a:noAutofit/>
          </a:bodyPr>
          <a:lstStyle/>
          <a:p>
            <a:pPr rtl="0" algn="just">
              <a:spcBef>
                <a:spcPts val="0"/>
              </a:spcBef>
              <a:buNone/>
            </a:pPr>
            <a:r>
              <a:rPr b="1" lang="en" sz="1400"/>
              <a:t>Huy</a:t>
            </a:r>
            <a:r>
              <a:rPr lang="en" sz="1400"/>
              <a:t> (Boston) wants to send an iPhone back to Vietnam, it costs $120 through logistic service/agent. Huy does not want to pay that much of money for a slow delivery (2 weeks).</a:t>
            </a:r>
          </a:p>
          <a:p>
            <a:pPr rtl="0">
              <a:spcBef>
                <a:spcPts val="0"/>
              </a:spcBef>
              <a:buNone/>
            </a:pPr>
            <a:r>
              <a:t/>
            </a:r>
            <a:endParaRPr sz="1400"/>
          </a:p>
          <a:p>
            <a:pPr>
              <a:spcBef>
                <a:spcPts val="0"/>
              </a:spcBef>
              <a:buNone/>
            </a:pPr>
            <a:r>
              <a:t/>
            </a:r>
            <a:endParaRPr sz="1400"/>
          </a:p>
        </p:txBody>
      </p:sp>
      <p:sp>
        <p:nvSpPr>
          <p:cNvPr id="56" name="Shape 56"/>
          <p:cNvSpPr txBox="1"/>
          <p:nvPr/>
        </p:nvSpPr>
        <p:spPr>
          <a:xfrm>
            <a:off x="5960725" y="2678425"/>
            <a:ext cx="1919400" cy="1125000"/>
          </a:xfrm>
          <a:prstGeom prst="rect">
            <a:avLst/>
          </a:prstGeom>
          <a:noFill/>
          <a:ln>
            <a:noFill/>
          </a:ln>
        </p:spPr>
        <p:txBody>
          <a:bodyPr anchorCtr="0" anchor="t" bIns="91425" lIns="91425" rIns="91425" tIns="91425">
            <a:noAutofit/>
          </a:bodyPr>
          <a:lstStyle/>
          <a:p>
            <a:pPr lvl="0" rtl="0" algn="just">
              <a:spcBef>
                <a:spcPts val="600"/>
              </a:spcBef>
              <a:buClr>
                <a:schemeClr val="dk1"/>
              </a:buClr>
              <a:buFont typeface="Arial"/>
              <a:buNone/>
            </a:pPr>
            <a:r>
              <a:rPr b="1" lang="en">
                <a:solidFill>
                  <a:schemeClr val="dk1"/>
                </a:solidFill>
              </a:rPr>
              <a:t>Cheryl</a:t>
            </a:r>
            <a:r>
              <a:rPr lang="en">
                <a:solidFill>
                  <a:schemeClr val="dk1"/>
                </a:solidFill>
              </a:rPr>
              <a:t> (NY) will flight to Vietnam to visit her friends the next day. She has a lot of empty space in her luggage.</a:t>
            </a:r>
          </a:p>
        </p:txBody>
      </p:sp>
      <p:pic>
        <p:nvPicPr>
          <p:cNvPr id="57" name="Shape 57"/>
          <p:cNvPicPr preferRelativeResize="0"/>
          <p:nvPr/>
        </p:nvPicPr>
        <p:blipFill rotWithShape="1">
          <a:blip r:embed="rId3">
            <a:alphaModFix/>
          </a:blip>
          <a:srcRect b="42928" l="0" r="0" t="0"/>
          <a:stretch/>
        </p:blipFill>
        <p:spPr>
          <a:xfrm>
            <a:off x="3704962" y="2378683"/>
            <a:ext cx="1567025" cy="1212624"/>
          </a:xfrm>
          <a:prstGeom prst="rect">
            <a:avLst/>
          </a:prstGeom>
          <a:noFill/>
          <a:ln>
            <a:noFill/>
          </a:ln>
        </p:spPr>
      </p:pic>
      <p:pic>
        <p:nvPicPr>
          <p:cNvPr id="58" name="Shape 58"/>
          <p:cNvPicPr preferRelativeResize="0"/>
          <p:nvPr/>
        </p:nvPicPr>
        <p:blipFill rotWithShape="1">
          <a:blip r:embed="rId4">
            <a:alphaModFix/>
          </a:blip>
          <a:srcRect b="14610" l="14602" r="0" t="0"/>
          <a:stretch/>
        </p:blipFill>
        <p:spPr>
          <a:xfrm>
            <a:off x="6518495" y="1198175"/>
            <a:ext cx="1106749" cy="1180500"/>
          </a:xfrm>
          <a:prstGeom prst="rect">
            <a:avLst/>
          </a:prstGeom>
          <a:noFill/>
          <a:ln>
            <a:noFill/>
          </a:ln>
        </p:spPr>
      </p:pic>
      <p:pic>
        <p:nvPicPr>
          <p:cNvPr id="59" name="Shape 59"/>
          <p:cNvPicPr preferRelativeResize="0"/>
          <p:nvPr/>
        </p:nvPicPr>
        <p:blipFill rotWithShape="1">
          <a:blip r:embed="rId5">
            <a:alphaModFix/>
          </a:blip>
          <a:srcRect b="16450" l="8625" r="0" t="0"/>
          <a:stretch/>
        </p:blipFill>
        <p:spPr>
          <a:xfrm>
            <a:off x="1260249" y="1123875"/>
            <a:ext cx="1348150" cy="13291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en"/>
              <a:t>Market Problem</a:t>
            </a:r>
          </a:p>
        </p:txBody>
      </p:sp>
      <p:sp>
        <p:nvSpPr>
          <p:cNvPr id="65" name="Shape 65"/>
          <p:cNvSpPr txBox="1"/>
          <p:nvPr>
            <p:ph idx="1" type="body"/>
          </p:nvPr>
        </p:nvSpPr>
        <p:spPr>
          <a:xfrm>
            <a:off x="1267675" y="2365175"/>
            <a:ext cx="2047199" cy="3117300"/>
          </a:xfrm>
          <a:prstGeom prst="rect">
            <a:avLst/>
          </a:prstGeom>
        </p:spPr>
        <p:txBody>
          <a:bodyPr anchorCtr="0" anchor="t" bIns="91425" lIns="91425" rIns="91425" tIns="91425">
            <a:noAutofit/>
          </a:bodyPr>
          <a:lstStyle/>
          <a:p>
            <a:pPr lvl="0" rtl="0" algn="just">
              <a:spcBef>
                <a:spcPts val="0"/>
              </a:spcBef>
              <a:buNone/>
            </a:pPr>
            <a:r>
              <a:rPr b="1" lang="en" sz="1200"/>
              <a:t>Khue</a:t>
            </a:r>
            <a:r>
              <a:rPr lang="en" sz="1200"/>
              <a:t> (HCMC, VN) wants to buy a LV bag for his gf as her bday is coming up. In VN, it costs almost twice as the price on the Singapore LV website. Khue can’t afford the same bag in VN and he is seeking someone in the Sing to help him order it and also need to be shipped before the birthday.</a:t>
            </a:r>
          </a:p>
          <a:p>
            <a:pPr lvl="0" rtl="0">
              <a:spcBef>
                <a:spcPts val="0"/>
              </a:spcBef>
              <a:buNone/>
            </a:pPr>
            <a:r>
              <a:t/>
            </a:r>
            <a:endParaRPr sz="1200"/>
          </a:p>
        </p:txBody>
      </p:sp>
      <p:sp>
        <p:nvSpPr>
          <p:cNvPr id="66" name="Shape 66"/>
          <p:cNvSpPr txBox="1"/>
          <p:nvPr/>
        </p:nvSpPr>
        <p:spPr>
          <a:xfrm>
            <a:off x="5986025" y="2365175"/>
            <a:ext cx="1919400" cy="2617500"/>
          </a:xfrm>
          <a:prstGeom prst="rect">
            <a:avLst/>
          </a:prstGeom>
          <a:noFill/>
          <a:ln>
            <a:noFill/>
          </a:ln>
        </p:spPr>
        <p:txBody>
          <a:bodyPr anchorCtr="0" anchor="t" bIns="91425" lIns="91425" rIns="91425" tIns="91425">
            <a:noAutofit/>
          </a:bodyPr>
          <a:lstStyle/>
          <a:p>
            <a:pPr lvl="0" rtl="0" algn="just">
              <a:spcBef>
                <a:spcPts val="600"/>
              </a:spcBef>
              <a:buNone/>
            </a:pPr>
            <a:r>
              <a:rPr b="1" lang="en" sz="1200">
                <a:solidFill>
                  <a:schemeClr val="dk1"/>
                </a:solidFill>
              </a:rPr>
              <a:t>Huy</a:t>
            </a:r>
            <a:r>
              <a:rPr lang="en" sz="1200">
                <a:solidFill>
                  <a:schemeClr val="dk1"/>
                </a:solidFill>
              </a:rPr>
              <a:t> (Tourist) is from VN, he will travel to Singapore for 2 days, and he will leave tomorrow morning to start the trip. He tell his friend that he has a lot of free space in his luggage, if anyone want to buy things from Singapore? However, nobody wanna buy anything.</a:t>
            </a:r>
          </a:p>
        </p:txBody>
      </p:sp>
      <p:pic>
        <p:nvPicPr>
          <p:cNvPr id="67" name="Shape 67"/>
          <p:cNvPicPr preferRelativeResize="0"/>
          <p:nvPr/>
        </p:nvPicPr>
        <p:blipFill rotWithShape="1">
          <a:blip r:embed="rId3">
            <a:alphaModFix/>
          </a:blip>
          <a:srcRect b="16450" l="8625" r="0" t="0"/>
          <a:stretch/>
        </p:blipFill>
        <p:spPr>
          <a:xfrm>
            <a:off x="6271649" y="943925"/>
            <a:ext cx="1348150" cy="1329100"/>
          </a:xfrm>
          <a:prstGeom prst="rect">
            <a:avLst/>
          </a:prstGeom>
          <a:noFill/>
          <a:ln>
            <a:noFill/>
          </a:ln>
        </p:spPr>
      </p:pic>
      <p:pic>
        <p:nvPicPr>
          <p:cNvPr id="68" name="Shape 68"/>
          <p:cNvPicPr preferRelativeResize="0"/>
          <p:nvPr/>
        </p:nvPicPr>
        <p:blipFill rotWithShape="1">
          <a:blip r:embed="rId4">
            <a:alphaModFix/>
          </a:blip>
          <a:srcRect b="18180" l="16846" r="0" t="0"/>
          <a:stretch/>
        </p:blipFill>
        <p:spPr>
          <a:xfrm>
            <a:off x="1890650" y="1063375"/>
            <a:ext cx="1041754" cy="11748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Solution</a:t>
            </a:r>
          </a:p>
        </p:txBody>
      </p:sp>
      <p:sp>
        <p:nvSpPr>
          <p:cNvPr id="74" name="Shape 74"/>
          <p:cNvSpPr txBox="1"/>
          <p:nvPr>
            <p:ph idx="1" type="body"/>
          </p:nvPr>
        </p:nvSpPr>
        <p:spPr>
          <a:xfrm>
            <a:off x="457200" y="2143050"/>
            <a:ext cx="8229600" cy="857400"/>
          </a:xfrm>
          <a:prstGeom prst="rect">
            <a:avLst/>
          </a:prstGeom>
        </p:spPr>
        <p:txBody>
          <a:bodyPr anchorCtr="0" anchor="t" bIns="91425" lIns="91425" rIns="91425" tIns="91425">
            <a:noAutofit/>
          </a:bodyPr>
          <a:lstStyle/>
          <a:p>
            <a:pPr rtl="0" algn="ctr">
              <a:spcBef>
                <a:spcPts val="0"/>
              </a:spcBef>
              <a:buNone/>
            </a:pPr>
            <a:r>
              <a:rPr lang="en"/>
              <a:t>Cross-Global Peer to Peer Delivery &amp; Shop</a:t>
            </a:r>
            <a:br>
              <a:rPr lang="en"/>
            </a:br>
            <a:r>
              <a:rPr lang="en"/>
              <a:t>U.S based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82178"/>
            <a:ext cx="8229600" cy="857400"/>
          </a:xfrm>
          <a:prstGeom prst="rect">
            <a:avLst/>
          </a:prstGeom>
        </p:spPr>
        <p:txBody>
          <a:bodyPr anchorCtr="0" anchor="b" bIns="91425" lIns="91425" rIns="91425" tIns="91425">
            <a:noAutofit/>
          </a:bodyPr>
          <a:lstStyle/>
          <a:p>
            <a:pPr>
              <a:spcBef>
                <a:spcPts val="0"/>
              </a:spcBef>
              <a:buNone/>
            </a:pPr>
            <a:r>
              <a:rPr lang="en"/>
              <a:t>Traditional Logistics Disadvantages</a:t>
            </a:r>
          </a:p>
        </p:txBody>
      </p:sp>
      <p:sp>
        <p:nvSpPr>
          <p:cNvPr id="80" name="Shape 80"/>
          <p:cNvSpPr txBox="1"/>
          <p:nvPr/>
        </p:nvSpPr>
        <p:spPr>
          <a:xfrm>
            <a:off x="512575" y="2439425"/>
            <a:ext cx="2303699" cy="2232900"/>
          </a:xfrm>
          <a:prstGeom prst="rect">
            <a:avLst/>
          </a:prstGeom>
          <a:noFill/>
          <a:ln>
            <a:noFill/>
          </a:ln>
        </p:spPr>
        <p:txBody>
          <a:bodyPr anchorCtr="0" anchor="t" bIns="91425" lIns="91425" rIns="91425" tIns="91425">
            <a:noAutofit/>
          </a:bodyPr>
          <a:lstStyle/>
          <a:p>
            <a:pPr rtl="0" algn="ctr">
              <a:spcBef>
                <a:spcPts val="0"/>
              </a:spcBef>
              <a:buNone/>
            </a:pPr>
            <a:r>
              <a:rPr b="1" lang="en" sz="2400"/>
              <a:t>Slow</a:t>
            </a:r>
          </a:p>
          <a:p>
            <a:pPr rtl="0" algn="ctr">
              <a:spcBef>
                <a:spcPts val="0"/>
              </a:spcBef>
              <a:buNone/>
            </a:pPr>
            <a:r>
              <a:t/>
            </a:r>
            <a:endParaRPr/>
          </a:p>
          <a:p>
            <a:pPr rtl="0" algn="ctr">
              <a:lnSpc>
                <a:spcPct val="100000"/>
              </a:lnSpc>
              <a:spcBef>
                <a:spcPts val="0"/>
              </a:spcBef>
              <a:buNone/>
            </a:pPr>
            <a:r>
              <a:rPr lang="en"/>
              <a:t>Air - at least 10 days</a:t>
            </a:r>
          </a:p>
          <a:p>
            <a:pPr rtl="0" algn="ctr">
              <a:lnSpc>
                <a:spcPct val="100000"/>
              </a:lnSpc>
              <a:spcBef>
                <a:spcPts val="0"/>
              </a:spcBef>
              <a:buNone/>
            </a:pPr>
            <a:r>
              <a:t/>
            </a:r>
            <a:endParaRPr/>
          </a:p>
          <a:p>
            <a:pPr algn="ctr">
              <a:lnSpc>
                <a:spcPct val="100000"/>
              </a:lnSpc>
              <a:spcBef>
                <a:spcPts val="0"/>
              </a:spcBef>
              <a:buNone/>
            </a:pPr>
            <a:r>
              <a:rPr lang="en"/>
              <a:t>Sea - 1 to 3 months</a:t>
            </a:r>
          </a:p>
        </p:txBody>
      </p:sp>
      <p:sp>
        <p:nvSpPr>
          <p:cNvPr id="81" name="Shape 81"/>
          <p:cNvSpPr txBox="1"/>
          <p:nvPr/>
        </p:nvSpPr>
        <p:spPr>
          <a:xfrm>
            <a:off x="6356175" y="2471975"/>
            <a:ext cx="2167500" cy="2167799"/>
          </a:xfrm>
          <a:prstGeom prst="rect">
            <a:avLst/>
          </a:prstGeom>
          <a:noFill/>
          <a:ln>
            <a:noFill/>
          </a:ln>
        </p:spPr>
        <p:txBody>
          <a:bodyPr anchorCtr="0" anchor="t" bIns="91425" lIns="91425" rIns="91425" tIns="91425">
            <a:noAutofit/>
          </a:bodyPr>
          <a:lstStyle/>
          <a:p>
            <a:pPr rtl="0" algn="ctr">
              <a:spcBef>
                <a:spcPts val="0"/>
              </a:spcBef>
              <a:buNone/>
            </a:pPr>
            <a:r>
              <a:rPr b="1" lang="en" sz="2400"/>
              <a:t>Expensive</a:t>
            </a:r>
          </a:p>
          <a:p>
            <a:pPr rtl="0" algn="ctr">
              <a:spcBef>
                <a:spcPts val="0"/>
              </a:spcBef>
              <a:buNone/>
            </a:pPr>
            <a:r>
              <a:t/>
            </a:r>
            <a:endParaRPr/>
          </a:p>
          <a:p>
            <a:pPr rtl="0" algn="ctr">
              <a:spcBef>
                <a:spcPts val="0"/>
              </a:spcBef>
              <a:buNone/>
            </a:pPr>
            <a:r>
              <a:rPr lang="en"/>
              <a:t>1kg = 32 Dollars approximate</a:t>
            </a:r>
          </a:p>
          <a:p>
            <a:pPr rtl="0" algn="ctr">
              <a:spcBef>
                <a:spcPts val="0"/>
              </a:spcBef>
              <a:buNone/>
            </a:pPr>
            <a:r>
              <a:t/>
            </a:r>
            <a:endParaRPr/>
          </a:p>
          <a:p>
            <a:pPr algn="ctr">
              <a:spcBef>
                <a:spcPts val="0"/>
              </a:spcBef>
              <a:buNone/>
            </a:pPr>
            <a:r>
              <a:rPr lang="en"/>
              <a:t>Next day arrival, during weekends cost &gt; $50 in the US. </a:t>
            </a:r>
          </a:p>
        </p:txBody>
      </p:sp>
      <p:pic>
        <p:nvPicPr>
          <p:cNvPr id="82" name="Shape 82"/>
          <p:cNvPicPr preferRelativeResize="0"/>
          <p:nvPr/>
        </p:nvPicPr>
        <p:blipFill>
          <a:blip r:embed="rId3">
            <a:alphaModFix/>
          </a:blip>
          <a:stretch>
            <a:fillRect/>
          </a:stretch>
        </p:blipFill>
        <p:spPr>
          <a:xfrm>
            <a:off x="457196" y="1142937"/>
            <a:ext cx="1802905" cy="399350"/>
          </a:xfrm>
          <a:prstGeom prst="rect">
            <a:avLst/>
          </a:prstGeom>
          <a:noFill/>
          <a:ln>
            <a:noFill/>
          </a:ln>
        </p:spPr>
      </p:pic>
      <p:pic>
        <p:nvPicPr>
          <p:cNvPr id="83" name="Shape 83"/>
          <p:cNvPicPr preferRelativeResize="0"/>
          <p:nvPr/>
        </p:nvPicPr>
        <p:blipFill>
          <a:blip r:embed="rId4">
            <a:alphaModFix/>
          </a:blip>
          <a:stretch>
            <a:fillRect/>
          </a:stretch>
        </p:blipFill>
        <p:spPr>
          <a:xfrm>
            <a:off x="4402503" y="1063369"/>
            <a:ext cx="1733550" cy="786167"/>
          </a:xfrm>
          <a:prstGeom prst="rect">
            <a:avLst/>
          </a:prstGeom>
          <a:noFill/>
          <a:ln>
            <a:noFill/>
          </a:ln>
        </p:spPr>
      </p:pic>
      <p:pic>
        <p:nvPicPr>
          <p:cNvPr id="84" name="Shape 84"/>
          <p:cNvPicPr preferRelativeResize="0"/>
          <p:nvPr/>
        </p:nvPicPr>
        <p:blipFill>
          <a:blip r:embed="rId5">
            <a:alphaModFix/>
          </a:blip>
          <a:stretch>
            <a:fillRect/>
          </a:stretch>
        </p:blipFill>
        <p:spPr>
          <a:xfrm>
            <a:off x="2722350" y="1063362"/>
            <a:ext cx="1080323" cy="857399"/>
          </a:xfrm>
          <a:prstGeom prst="rect">
            <a:avLst/>
          </a:prstGeom>
          <a:noFill/>
          <a:ln>
            <a:noFill/>
          </a:ln>
        </p:spPr>
      </p:pic>
      <p:pic>
        <p:nvPicPr>
          <p:cNvPr id="85" name="Shape 85"/>
          <p:cNvPicPr preferRelativeResize="0"/>
          <p:nvPr/>
        </p:nvPicPr>
        <p:blipFill>
          <a:blip r:embed="rId6">
            <a:alphaModFix/>
          </a:blip>
          <a:stretch>
            <a:fillRect/>
          </a:stretch>
        </p:blipFill>
        <p:spPr>
          <a:xfrm>
            <a:off x="6974578" y="989399"/>
            <a:ext cx="833150" cy="1005350"/>
          </a:xfrm>
          <a:prstGeom prst="rect">
            <a:avLst/>
          </a:prstGeom>
          <a:noFill/>
          <a:ln>
            <a:noFill/>
          </a:ln>
        </p:spPr>
      </p:pic>
      <p:sp>
        <p:nvSpPr>
          <p:cNvPr id="86" name="Shape 86"/>
          <p:cNvSpPr txBox="1"/>
          <p:nvPr/>
        </p:nvSpPr>
        <p:spPr>
          <a:xfrm>
            <a:off x="3390000" y="2474975"/>
            <a:ext cx="2167500" cy="2161800"/>
          </a:xfrm>
          <a:prstGeom prst="rect">
            <a:avLst/>
          </a:prstGeom>
          <a:noFill/>
          <a:ln>
            <a:noFill/>
          </a:ln>
        </p:spPr>
        <p:txBody>
          <a:bodyPr anchorCtr="0" anchor="t" bIns="91425" lIns="91425" rIns="91425" tIns="91425">
            <a:noAutofit/>
          </a:bodyPr>
          <a:lstStyle/>
          <a:p>
            <a:pPr rtl="0" algn="ctr">
              <a:spcBef>
                <a:spcPts val="0"/>
              </a:spcBef>
              <a:buNone/>
            </a:pPr>
            <a:r>
              <a:rPr b="1" lang="en" sz="2400"/>
              <a:t>Restrictive</a:t>
            </a:r>
          </a:p>
          <a:p>
            <a:pPr rtl="0" algn="ctr">
              <a:spcBef>
                <a:spcPts val="0"/>
              </a:spcBef>
              <a:buNone/>
            </a:pPr>
            <a:r>
              <a:t/>
            </a:r>
            <a:endParaRPr sz="2400"/>
          </a:p>
          <a:p>
            <a:pPr lvl="0" rtl="0" algn="ctr">
              <a:spcBef>
                <a:spcPts val="0"/>
              </a:spcBef>
              <a:buNone/>
            </a:pPr>
            <a:r>
              <a:rPr lang="en">
                <a:solidFill>
                  <a:schemeClr val="dk1"/>
                </a:solidFill>
              </a:rPr>
              <a:t>Drugs</a:t>
            </a:r>
          </a:p>
          <a:p>
            <a:pPr lvl="0" rtl="0" algn="ctr">
              <a:spcBef>
                <a:spcPts val="0"/>
              </a:spcBef>
              <a:buNone/>
            </a:pPr>
            <a:r>
              <a:rPr lang="en">
                <a:solidFill>
                  <a:schemeClr val="dk1"/>
                </a:solidFill>
              </a:rPr>
              <a:t>Lithium Batteries</a:t>
            </a:r>
          </a:p>
          <a:p>
            <a:pPr lvl="0" rtl="0" algn="ctr">
              <a:spcBef>
                <a:spcPts val="0"/>
              </a:spcBef>
              <a:buNone/>
            </a:pPr>
            <a:r>
              <a:rPr lang="en">
                <a:solidFill>
                  <a:schemeClr val="dk1"/>
                </a:solidFill>
              </a:rPr>
              <a:t>Food</a:t>
            </a:r>
          </a:p>
          <a:p>
            <a:pPr lvl="0" rtl="0" algn="ctr">
              <a:spcBef>
                <a:spcPts val="0"/>
              </a:spcBef>
              <a:buNone/>
            </a:pPr>
            <a:r>
              <a:rPr lang="en">
                <a:solidFill>
                  <a:schemeClr val="dk1"/>
                </a:solidFill>
              </a:rPr>
              <a:t>Liquid </a:t>
            </a:r>
          </a:p>
          <a:p>
            <a:pPr lvl="0" rtl="0" algn="ctr">
              <a:spcBef>
                <a:spcPts val="0"/>
              </a:spcBef>
              <a:buClr>
                <a:schemeClr val="dk1"/>
              </a:buClr>
              <a:buFont typeface="Arial"/>
              <a:buNone/>
            </a:pPr>
            <a:r>
              <a:rPr lang="en">
                <a:solidFill>
                  <a:schemeClr val="dk1"/>
                </a:solidFill>
              </a:rPr>
              <a:t>are prohibited.</a:t>
            </a:r>
          </a:p>
          <a:p>
            <a:pPr rtl="0" algn="ctr">
              <a:spcBef>
                <a:spcPts val="0"/>
              </a:spcBef>
              <a:buNone/>
            </a:pPr>
            <a:r>
              <a:t/>
            </a:r>
            <a:endParaRPr sz="2400"/>
          </a:p>
          <a:p>
            <a:pPr algn="ctr">
              <a:spcBef>
                <a:spcPts val="0"/>
              </a:spcBef>
              <a:buNone/>
            </a:pPr>
            <a:r>
              <a:t/>
            </a:r>
            <a:endParaRPr sz="2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0" y="-149196"/>
            <a:ext cx="8229600" cy="857400"/>
          </a:xfrm>
          <a:prstGeom prst="rect">
            <a:avLst/>
          </a:prstGeom>
        </p:spPr>
        <p:txBody>
          <a:bodyPr anchorCtr="0" anchor="b" bIns="91425" lIns="91425" rIns="91425" tIns="91425">
            <a:noAutofit/>
          </a:bodyPr>
          <a:lstStyle/>
          <a:p>
            <a:pPr>
              <a:spcBef>
                <a:spcPts val="0"/>
              </a:spcBef>
              <a:buNone/>
            </a:pPr>
            <a:r>
              <a:rPr lang="en"/>
              <a:t>How it works:</a:t>
            </a:r>
          </a:p>
        </p:txBody>
      </p:sp>
      <p:pic>
        <p:nvPicPr>
          <p:cNvPr id="92" name="Shape 92"/>
          <p:cNvPicPr preferRelativeResize="0"/>
          <p:nvPr/>
        </p:nvPicPr>
        <p:blipFill>
          <a:blip r:embed="rId3">
            <a:alphaModFix/>
          </a:blip>
          <a:stretch>
            <a:fillRect/>
          </a:stretch>
        </p:blipFill>
        <p:spPr>
          <a:xfrm>
            <a:off x="4776150" y="1215437"/>
            <a:ext cx="2962275" cy="2085975"/>
          </a:xfrm>
          <a:prstGeom prst="rect">
            <a:avLst/>
          </a:prstGeom>
          <a:noFill/>
          <a:ln>
            <a:noFill/>
          </a:ln>
        </p:spPr>
      </p:pic>
      <p:sp>
        <p:nvSpPr>
          <p:cNvPr id="93" name="Shape 93"/>
          <p:cNvSpPr/>
          <p:nvPr/>
        </p:nvSpPr>
        <p:spPr>
          <a:xfrm>
            <a:off x="5859337" y="2388025"/>
            <a:ext cx="795900" cy="1114499"/>
          </a:xfrm>
          <a:prstGeom prst="upArrow">
            <a:avLst>
              <a:gd fmla="val 50000" name="adj1"/>
              <a:gd fmla="val 50000" name="adj2"/>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4" name="Shape 94"/>
          <p:cNvSpPr txBox="1"/>
          <p:nvPr/>
        </p:nvSpPr>
        <p:spPr>
          <a:xfrm>
            <a:off x="2449275" y="4151550"/>
            <a:ext cx="1041000" cy="4898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95" name="Shape 95"/>
          <p:cNvSpPr txBox="1"/>
          <p:nvPr/>
        </p:nvSpPr>
        <p:spPr>
          <a:xfrm>
            <a:off x="5675575" y="3588212"/>
            <a:ext cx="1163400" cy="489899"/>
          </a:xfrm>
          <a:prstGeom prst="rect">
            <a:avLst/>
          </a:prstGeom>
          <a:noFill/>
          <a:ln>
            <a:noFill/>
          </a:ln>
        </p:spPr>
        <p:txBody>
          <a:bodyPr anchorCtr="0" anchor="t" bIns="91425" lIns="91425" rIns="91425" tIns="91425">
            <a:noAutofit/>
          </a:bodyPr>
          <a:lstStyle/>
          <a:p>
            <a:pPr algn="ctr">
              <a:spcBef>
                <a:spcPts val="0"/>
              </a:spcBef>
              <a:buNone/>
            </a:pPr>
            <a:r>
              <a:rPr lang="en"/>
              <a:t>YOU</a:t>
            </a:r>
          </a:p>
        </p:txBody>
      </p:sp>
      <p:sp>
        <p:nvSpPr>
          <p:cNvPr id="96" name="Shape 96"/>
          <p:cNvSpPr txBox="1"/>
          <p:nvPr/>
        </p:nvSpPr>
        <p:spPr>
          <a:xfrm>
            <a:off x="4898000" y="4039650"/>
            <a:ext cx="2718599" cy="967499"/>
          </a:xfrm>
          <a:prstGeom prst="rect">
            <a:avLst/>
          </a:prstGeom>
          <a:noFill/>
          <a:ln>
            <a:noFill/>
          </a:ln>
        </p:spPr>
        <p:txBody>
          <a:bodyPr anchorCtr="0" anchor="t" bIns="91425" lIns="91425" rIns="91425" tIns="91425">
            <a:noAutofit/>
          </a:bodyPr>
          <a:lstStyle/>
          <a:p>
            <a:pPr rtl="0" algn="ctr">
              <a:spcBef>
                <a:spcPts val="0"/>
              </a:spcBef>
              <a:buNone/>
            </a:pPr>
            <a:r>
              <a:rPr lang="en"/>
              <a:t>Other Pins on the map represent people nearby who has an upcoming flight to Vietnam.</a:t>
            </a:r>
          </a:p>
          <a:p>
            <a:pPr>
              <a:spcBef>
                <a:spcPts val="0"/>
              </a:spcBef>
              <a:buNone/>
            </a:pPr>
            <a:r>
              <a:t/>
            </a:r>
            <a:endParaRPr/>
          </a:p>
        </p:txBody>
      </p:sp>
      <p:sp>
        <p:nvSpPr>
          <p:cNvPr id="97" name="Shape 97"/>
          <p:cNvSpPr/>
          <p:nvPr/>
        </p:nvSpPr>
        <p:spPr>
          <a:xfrm>
            <a:off x="73475" y="928650"/>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1</a:t>
            </a:r>
          </a:p>
        </p:txBody>
      </p:sp>
      <p:pic>
        <p:nvPicPr>
          <p:cNvPr id="98" name="Shape 98"/>
          <p:cNvPicPr preferRelativeResize="0"/>
          <p:nvPr/>
        </p:nvPicPr>
        <p:blipFill>
          <a:blip r:embed="rId4">
            <a:alphaModFix/>
          </a:blip>
          <a:stretch>
            <a:fillRect/>
          </a:stretch>
        </p:blipFill>
        <p:spPr>
          <a:xfrm>
            <a:off x="804075" y="1114062"/>
            <a:ext cx="1775824" cy="2852075"/>
          </a:xfrm>
          <a:prstGeom prst="rect">
            <a:avLst/>
          </a:prstGeom>
          <a:noFill/>
          <a:ln>
            <a:noFill/>
          </a:ln>
        </p:spPr>
      </p:pic>
      <p:sp>
        <p:nvSpPr>
          <p:cNvPr id="99" name="Shape 99"/>
          <p:cNvSpPr/>
          <p:nvPr/>
        </p:nvSpPr>
        <p:spPr>
          <a:xfrm>
            <a:off x="3778050" y="872875"/>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2</a:t>
            </a:r>
          </a:p>
        </p:txBody>
      </p:sp>
      <p:sp>
        <p:nvSpPr>
          <p:cNvPr id="100" name="Shape 100"/>
          <p:cNvSpPr txBox="1"/>
          <p:nvPr/>
        </p:nvSpPr>
        <p:spPr>
          <a:xfrm>
            <a:off x="170387" y="3966150"/>
            <a:ext cx="3043200" cy="1114499"/>
          </a:xfrm>
          <a:prstGeom prst="rect">
            <a:avLst/>
          </a:prstGeom>
          <a:noFill/>
          <a:ln>
            <a:noFill/>
          </a:ln>
        </p:spPr>
        <p:txBody>
          <a:bodyPr anchorCtr="0" anchor="ctr" bIns="91425" lIns="91425" rIns="91425" tIns="91425">
            <a:noAutofit/>
          </a:bodyPr>
          <a:lstStyle/>
          <a:p>
            <a:pPr lvl="0" rtl="0" algn="ctr">
              <a:spcBef>
                <a:spcPts val="0"/>
              </a:spcBef>
              <a:buNone/>
            </a:pPr>
            <a:r>
              <a:rPr lang="en">
                <a:solidFill>
                  <a:schemeClr val="dk1"/>
                </a:solidFill>
              </a:rPr>
              <a:t>Enter the item into the system and select destination.</a:t>
            </a:r>
          </a:p>
          <a:p>
            <a:pPr lvl="0" rtl="0" algn="ctr">
              <a:spcBef>
                <a:spcPts val="0"/>
              </a:spcBef>
              <a:buNone/>
            </a:pPr>
            <a:r>
              <a:rPr lang="en">
                <a:solidFill>
                  <a:schemeClr val="dk1"/>
                </a:solidFill>
              </a:rPr>
              <a:t>e.g. Vietnam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p:nvPr/>
        </p:nvSpPr>
        <p:spPr>
          <a:xfrm>
            <a:off x="110225" y="757225"/>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a:t>
            </a:r>
          </a:p>
        </p:txBody>
      </p:sp>
      <p:pic>
        <p:nvPicPr>
          <p:cNvPr id="106" name="Shape 106"/>
          <p:cNvPicPr preferRelativeResize="0"/>
          <p:nvPr/>
        </p:nvPicPr>
        <p:blipFill>
          <a:blip r:embed="rId3">
            <a:alphaModFix/>
          </a:blip>
          <a:stretch>
            <a:fillRect/>
          </a:stretch>
        </p:blipFill>
        <p:spPr>
          <a:xfrm>
            <a:off x="883650" y="1175651"/>
            <a:ext cx="1618624" cy="2599650"/>
          </a:xfrm>
          <a:prstGeom prst="rect">
            <a:avLst/>
          </a:prstGeom>
          <a:noFill/>
          <a:ln>
            <a:noFill/>
          </a:ln>
        </p:spPr>
      </p:pic>
      <p:sp>
        <p:nvSpPr>
          <p:cNvPr id="107" name="Shape 107"/>
          <p:cNvSpPr txBox="1"/>
          <p:nvPr/>
        </p:nvSpPr>
        <p:spPr>
          <a:xfrm>
            <a:off x="480687" y="3833400"/>
            <a:ext cx="2558400" cy="1310099"/>
          </a:xfrm>
          <a:prstGeom prst="rect">
            <a:avLst/>
          </a:prstGeom>
          <a:noFill/>
          <a:ln>
            <a:noFill/>
          </a:ln>
        </p:spPr>
        <p:txBody>
          <a:bodyPr anchorCtr="0" anchor="ctr" bIns="91425" lIns="91425" rIns="91425" tIns="91425">
            <a:noAutofit/>
          </a:bodyPr>
          <a:lstStyle/>
          <a:p>
            <a:pPr lvl="0" rtl="0" algn="ctr">
              <a:spcBef>
                <a:spcPts val="0"/>
              </a:spcBef>
              <a:buNone/>
            </a:pPr>
            <a:r>
              <a:rPr lang="en">
                <a:solidFill>
                  <a:schemeClr val="dk1"/>
                </a:solidFill>
              </a:rPr>
              <a:t>Select cheapest and closest sender offer.</a:t>
            </a:r>
          </a:p>
        </p:txBody>
      </p:sp>
      <p:sp>
        <p:nvSpPr>
          <p:cNvPr id="108" name="Shape 108"/>
          <p:cNvSpPr/>
          <p:nvPr/>
        </p:nvSpPr>
        <p:spPr>
          <a:xfrm>
            <a:off x="2906550" y="757225"/>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4</a:t>
            </a:r>
          </a:p>
        </p:txBody>
      </p:sp>
      <p:pic>
        <p:nvPicPr>
          <p:cNvPr id="109" name="Shape 109"/>
          <p:cNvPicPr preferRelativeResize="0"/>
          <p:nvPr/>
        </p:nvPicPr>
        <p:blipFill rotWithShape="1">
          <a:blip r:embed="rId4">
            <a:alphaModFix/>
          </a:blip>
          <a:srcRect b="43243" l="0" r="0" t="0"/>
          <a:stretch/>
        </p:blipFill>
        <p:spPr>
          <a:xfrm>
            <a:off x="3532362" y="1709350"/>
            <a:ext cx="2154399" cy="1588025"/>
          </a:xfrm>
          <a:prstGeom prst="rect">
            <a:avLst/>
          </a:prstGeom>
          <a:noFill/>
          <a:ln>
            <a:noFill/>
          </a:ln>
        </p:spPr>
      </p:pic>
      <p:sp>
        <p:nvSpPr>
          <p:cNvPr id="110" name="Shape 110"/>
          <p:cNvSpPr txBox="1"/>
          <p:nvPr/>
        </p:nvSpPr>
        <p:spPr>
          <a:xfrm>
            <a:off x="3702850" y="3563700"/>
            <a:ext cx="1983900" cy="1445100"/>
          </a:xfrm>
          <a:prstGeom prst="rect">
            <a:avLst/>
          </a:prstGeom>
          <a:noFill/>
          <a:ln>
            <a:noFill/>
          </a:ln>
        </p:spPr>
        <p:txBody>
          <a:bodyPr anchorCtr="0" anchor="t" bIns="91425" lIns="91425" rIns="91425" tIns="91425">
            <a:noAutofit/>
          </a:bodyPr>
          <a:lstStyle/>
          <a:p>
            <a:pPr rtl="0">
              <a:spcBef>
                <a:spcPts val="0"/>
              </a:spcBef>
              <a:buNone/>
            </a:pPr>
            <a:r>
              <a:rPr lang="en"/>
              <a:t>Meet up to hand over the item</a:t>
            </a:r>
          </a:p>
          <a:p>
            <a:pPr rtl="0">
              <a:spcBef>
                <a:spcPts val="0"/>
              </a:spcBef>
              <a:buNone/>
            </a:pPr>
            <a:r>
              <a:t/>
            </a:r>
            <a:endParaRPr/>
          </a:p>
          <a:p>
            <a:pPr rtl="0">
              <a:spcBef>
                <a:spcPts val="0"/>
              </a:spcBef>
              <a:buNone/>
            </a:pPr>
            <a:r>
              <a:rPr b="1" lang="en"/>
              <a:t>or</a:t>
            </a:r>
          </a:p>
          <a:p>
            <a:pPr rtl="0">
              <a:spcBef>
                <a:spcPts val="0"/>
              </a:spcBef>
              <a:buNone/>
            </a:pPr>
            <a:r>
              <a:t/>
            </a:r>
            <a:endParaRPr b="1"/>
          </a:p>
          <a:p>
            <a:pPr>
              <a:spcBef>
                <a:spcPts val="0"/>
              </a:spcBef>
              <a:buNone/>
            </a:pPr>
            <a:r>
              <a:rPr lang="en"/>
              <a:t>mail it to sender.</a:t>
            </a:r>
          </a:p>
        </p:txBody>
      </p:sp>
      <p:sp>
        <p:nvSpPr>
          <p:cNvPr id="111" name="Shape 111"/>
          <p:cNvSpPr/>
          <p:nvPr/>
        </p:nvSpPr>
        <p:spPr>
          <a:xfrm>
            <a:off x="5851725" y="757225"/>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5</a:t>
            </a:r>
          </a:p>
        </p:txBody>
      </p:sp>
      <p:pic>
        <p:nvPicPr>
          <p:cNvPr id="112" name="Shape 112"/>
          <p:cNvPicPr preferRelativeResize="0"/>
          <p:nvPr/>
        </p:nvPicPr>
        <p:blipFill rotWithShape="1">
          <a:blip r:embed="rId5">
            <a:alphaModFix/>
          </a:blip>
          <a:srcRect b="35806" l="0" r="31034" t="0"/>
          <a:stretch/>
        </p:blipFill>
        <p:spPr>
          <a:xfrm>
            <a:off x="6716850" y="1502475"/>
            <a:ext cx="2063849" cy="1873050"/>
          </a:xfrm>
          <a:prstGeom prst="rect">
            <a:avLst/>
          </a:prstGeom>
          <a:noFill/>
          <a:ln>
            <a:noFill/>
          </a:ln>
        </p:spPr>
      </p:pic>
      <p:sp>
        <p:nvSpPr>
          <p:cNvPr id="113" name="Shape 113"/>
          <p:cNvSpPr txBox="1"/>
          <p:nvPr/>
        </p:nvSpPr>
        <p:spPr>
          <a:xfrm>
            <a:off x="6756812" y="3698400"/>
            <a:ext cx="1983900" cy="1445100"/>
          </a:xfrm>
          <a:prstGeom prst="rect">
            <a:avLst/>
          </a:prstGeom>
          <a:noFill/>
          <a:ln>
            <a:noFill/>
          </a:ln>
        </p:spPr>
        <p:txBody>
          <a:bodyPr anchorCtr="0" anchor="t" bIns="91425" lIns="91425" rIns="91425" tIns="91425">
            <a:noAutofit/>
          </a:bodyPr>
          <a:lstStyle/>
          <a:p>
            <a:pPr lvl="0" rtl="0">
              <a:spcBef>
                <a:spcPts val="0"/>
              </a:spcBef>
              <a:buNone/>
            </a:pPr>
            <a:r>
              <a:rPr lang="en"/>
              <a:t>Sender travels with item to the Destination.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p:nvPr/>
        </p:nvSpPr>
        <p:spPr>
          <a:xfrm>
            <a:off x="151050" y="463300"/>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6</a:t>
            </a:r>
          </a:p>
        </p:txBody>
      </p:sp>
      <p:pic>
        <p:nvPicPr>
          <p:cNvPr id="119" name="Shape 119"/>
          <p:cNvPicPr preferRelativeResize="0"/>
          <p:nvPr/>
        </p:nvPicPr>
        <p:blipFill>
          <a:blip r:embed="rId3">
            <a:alphaModFix/>
          </a:blip>
          <a:stretch>
            <a:fillRect/>
          </a:stretch>
        </p:blipFill>
        <p:spPr>
          <a:xfrm>
            <a:off x="959275" y="1450937"/>
            <a:ext cx="2718700" cy="1775750"/>
          </a:xfrm>
          <a:prstGeom prst="rect">
            <a:avLst/>
          </a:prstGeom>
          <a:noFill/>
          <a:ln>
            <a:noFill/>
          </a:ln>
        </p:spPr>
      </p:pic>
      <p:pic>
        <p:nvPicPr>
          <p:cNvPr id="120" name="Shape 120"/>
          <p:cNvPicPr preferRelativeResize="0"/>
          <p:nvPr/>
        </p:nvPicPr>
        <p:blipFill>
          <a:blip r:embed="rId4">
            <a:alphaModFix/>
          </a:blip>
          <a:stretch>
            <a:fillRect/>
          </a:stretch>
        </p:blipFill>
        <p:spPr>
          <a:xfrm>
            <a:off x="1968589" y="1878525"/>
            <a:ext cx="254360" cy="406175"/>
          </a:xfrm>
          <a:prstGeom prst="rect">
            <a:avLst/>
          </a:prstGeom>
          <a:noFill/>
          <a:ln>
            <a:noFill/>
          </a:ln>
        </p:spPr>
      </p:pic>
      <p:pic>
        <p:nvPicPr>
          <p:cNvPr id="121" name="Shape 121"/>
          <p:cNvPicPr preferRelativeResize="0"/>
          <p:nvPr/>
        </p:nvPicPr>
        <p:blipFill>
          <a:blip r:embed="rId5">
            <a:alphaModFix/>
          </a:blip>
          <a:stretch>
            <a:fillRect/>
          </a:stretch>
        </p:blipFill>
        <p:spPr>
          <a:xfrm>
            <a:off x="2866800" y="2135758"/>
            <a:ext cx="254350" cy="406128"/>
          </a:xfrm>
          <a:prstGeom prst="rect">
            <a:avLst/>
          </a:prstGeom>
          <a:noFill/>
          <a:ln>
            <a:noFill/>
          </a:ln>
        </p:spPr>
      </p:pic>
      <p:sp>
        <p:nvSpPr>
          <p:cNvPr id="122" name="Shape 122"/>
          <p:cNvSpPr txBox="1"/>
          <p:nvPr/>
        </p:nvSpPr>
        <p:spPr>
          <a:xfrm>
            <a:off x="1030875" y="3374650"/>
            <a:ext cx="2575500" cy="1503899"/>
          </a:xfrm>
          <a:prstGeom prst="rect">
            <a:avLst/>
          </a:prstGeom>
          <a:noFill/>
          <a:ln>
            <a:noFill/>
          </a:ln>
        </p:spPr>
        <p:txBody>
          <a:bodyPr anchorCtr="0" anchor="ctr" bIns="91425" lIns="91425" rIns="91425" tIns="91425">
            <a:noAutofit/>
          </a:bodyPr>
          <a:lstStyle/>
          <a:p>
            <a:pPr rtl="0" algn="ctr">
              <a:spcBef>
                <a:spcPts val="0"/>
              </a:spcBef>
              <a:buNone/>
            </a:pPr>
            <a:r>
              <a:rPr lang="en">
                <a:solidFill>
                  <a:schemeClr val="dk1"/>
                </a:solidFill>
              </a:rPr>
              <a:t>Sender looks for the receiver on the map to deliver the item.</a:t>
            </a:r>
          </a:p>
          <a:p>
            <a:pPr rtl="0" algn="ctr">
              <a:spcBef>
                <a:spcPts val="0"/>
              </a:spcBef>
              <a:buNone/>
            </a:pPr>
            <a:r>
              <a:rPr b="1" lang="en">
                <a:solidFill>
                  <a:schemeClr val="dk1"/>
                </a:solidFill>
              </a:rPr>
              <a:t>or</a:t>
            </a:r>
          </a:p>
          <a:p>
            <a:pPr rtl="0" algn="ctr">
              <a:spcBef>
                <a:spcPts val="0"/>
              </a:spcBef>
              <a:buNone/>
            </a:pPr>
            <a:r>
              <a:rPr lang="en">
                <a:solidFill>
                  <a:schemeClr val="dk1"/>
                </a:solidFill>
              </a:rPr>
              <a:t>Sender mails the item to the receiver through domestic shipping services.</a:t>
            </a:r>
          </a:p>
          <a:p>
            <a:pPr rtl="0" algn="ctr">
              <a:spcBef>
                <a:spcPts val="0"/>
              </a:spcBef>
              <a:buNone/>
            </a:pPr>
            <a:r>
              <a:t/>
            </a:r>
            <a:endParaRPr b="1">
              <a:solidFill>
                <a:schemeClr val="dk1"/>
              </a:solidFill>
            </a:endParaRPr>
          </a:p>
          <a:p>
            <a:pPr lvl="0" rtl="0" algn="ctr">
              <a:spcBef>
                <a:spcPts val="0"/>
              </a:spcBef>
              <a:buNone/>
            </a:pPr>
            <a:r>
              <a:t/>
            </a:r>
            <a:endParaRPr>
              <a:solidFill>
                <a:schemeClr val="dk1"/>
              </a:solidFill>
            </a:endParaRPr>
          </a:p>
        </p:txBody>
      </p:sp>
      <p:sp>
        <p:nvSpPr>
          <p:cNvPr id="123" name="Shape 123"/>
          <p:cNvSpPr/>
          <p:nvPr/>
        </p:nvSpPr>
        <p:spPr>
          <a:xfrm>
            <a:off x="4192025" y="463300"/>
            <a:ext cx="673500" cy="6857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7</a:t>
            </a:r>
          </a:p>
        </p:txBody>
      </p:sp>
      <p:sp>
        <p:nvSpPr>
          <p:cNvPr id="124" name="Shape 124"/>
          <p:cNvSpPr txBox="1"/>
          <p:nvPr/>
        </p:nvSpPr>
        <p:spPr>
          <a:xfrm>
            <a:off x="5863950" y="4029075"/>
            <a:ext cx="2192100" cy="952800"/>
          </a:xfrm>
          <a:prstGeom prst="rect">
            <a:avLst/>
          </a:prstGeom>
          <a:noFill/>
          <a:ln>
            <a:noFill/>
          </a:ln>
        </p:spPr>
        <p:txBody>
          <a:bodyPr anchorCtr="0" anchor="t" bIns="91425" lIns="91425" rIns="91425" tIns="91425">
            <a:noAutofit/>
          </a:bodyPr>
          <a:lstStyle/>
          <a:p>
            <a:pPr rtl="0" algn="ctr">
              <a:spcBef>
                <a:spcPts val="0"/>
              </a:spcBef>
              <a:buNone/>
            </a:pPr>
            <a:r>
              <a:rPr lang="en"/>
              <a:t>Verify delivery</a:t>
            </a:r>
          </a:p>
          <a:p>
            <a:pPr rtl="0" algn="ctr">
              <a:spcBef>
                <a:spcPts val="0"/>
              </a:spcBef>
              <a:buNone/>
            </a:pPr>
            <a:r>
              <a:t/>
            </a:r>
            <a:endParaRPr/>
          </a:p>
          <a:p>
            <a:pPr algn="ctr">
              <a:spcBef>
                <a:spcPts val="0"/>
              </a:spcBef>
              <a:buNone/>
            </a:pPr>
            <a:r>
              <a:rPr lang="en"/>
              <a:t>*e.g. Randomised QR code</a:t>
            </a:r>
          </a:p>
        </p:txBody>
      </p:sp>
      <p:pic>
        <p:nvPicPr>
          <p:cNvPr id="125" name="Shape 125"/>
          <p:cNvPicPr preferRelativeResize="0"/>
          <p:nvPr/>
        </p:nvPicPr>
        <p:blipFill>
          <a:blip r:embed="rId6">
            <a:alphaModFix/>
          </a:blip>
          <a:stretch>
            <a:fillRect/>
          </a:stretch>
        </p:blipFill>
        <p:spPr>
          <a:xfrm>
            <a:off x="5465600" y="1450949"/>
            <a:ext cx="2988800" cy="22416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