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715000" cx="9144000"/>
  <p:notesSz cx="6858000" cy="9144000"/>
  <p:embeddedFontLst>
    <p:embeddedFont>
      <p:font typeface="Lato"/>
      <p:regular r:id="rId23"/>
      <p:bold r:id="rId24"/>
      <p:italic r:id="rId25"/>
      <p:boldItalic r:id="rId26"/>
    </p:embeddedFont>
    <p:embeddedFont>
      <p:font typeface="Quicksand"/>
      <p:regular r:id="rId27"/>
      <p:bold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Quicksand-bold.fntdata"/><Relationship Id="rId27" Type="http://schemas.openxmlformats.org/officeDocument/2006/relationships/font" Target="fonts/Quicksan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686000" y="685800"/>
            <a:ext cx="548669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686000" y="685800"/>
            <a:ext cx="548669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>
            <p:ph idx="2" type="sldImg"/>
          </p:nvPr>
        </p:nvSpPr>
        <p:spPr>
          <a:xfrm>
            <a:off x="686000" y="685800"/>
            <a:ext cx="548669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686000" y="685800"/>
            <a:ext cx="548669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686000" y="685800"/>
            <a:ext cx="5486698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685800" y="1775353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spcBef>
                <a:spcPts val="0"/>
              </a:spcBef>
              <a:defRPr b="0" baseline="0" i="0" sz="1800" u="none" cap="none" strike="noStrike"/>
            </a:lvl3pPr>
            <a:lvl4pPr indent="0" marL="0" marR="0" rtl="0" algn="l">
              <a:spcBef>
                <a:spcPts val="0"/>
              </a:spcBef>
              <a:defRPr b="0" baseline="0" i="0" sz="1800" u="none" cap="none" strike="noStrike"/>
            </a:lvl4pPr>
            <a:lvl5pPr indent="0" marL="0" marR="0" rtl="0" algn="l">
              <a:spcBef>
                <a:spcPts val="0"/>
              </a:spcBef>
              <a:defRPr b="0" baseline="0" i="0" sz="1800" u="none" cap="none" strike="noStrike"/>
            </a:lvl5pPr>
            <a:lvl6pPr indent="0" marL="0" marR="0" rtl="0" algn="l">
              <a:spcBef>
                <a:spcPts val="0"/>
              </a:spcBef>
              <a:defRPr b="0" baseline="0" i="0" sz="1800" u="none" cap="none" strike="noStrike"/>
            </a:lvl6pPr>
            <a:lvl7pPr indent="0" marL="0" marR="0" rtl="0" algn="l">
              <a:spcBef>
                <a:spcPts val="0"/>
              </a:spcBef>
              <a:defRPr b="0" baseline="0" i="0" sz="1800" u="none" cap="none" strike="noStrike"/>
            </a:lvl7pPr>
            <a:lvl8pPr indent="0" marL="0" marR="0" rtl="0" algn="l">
              <a:spcBef>
                <a:spcPts val="0"/>
              </a:spcBef>
              <a:defRPr b="0" baseline="0" i="0" sz="1800" u="none" cap="none" strike="noStrike"/>
            </a:lvl8pPr>
            <a:lvl9pPr indent="0" marL="0" marR="0" rtl="0" algn="l">
              <a:spcBef>
                <a:spcPts val="0"/>
              </a:spcBef>
              <a:defRPr b="0" baseline="0" i="0" sz="1800" u="none" cap="none" strike="noStrike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371600" y="3238500"/>
            <a:ext cx="6400799" cy="1460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5296957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28863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686199" y="-895500"/>
            <a:ext cx="3771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90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127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27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27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27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27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27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27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5296957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5219999" y="1638264"/>
            <a:ext cx="48761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028999" y="-342933"/>
            <a:ext cx="4876199" cy="601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90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127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27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27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27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27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27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27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5296957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28863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rtl="0" algn="l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19050" marL="742950" rtl="0" algn="l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12700" marL="1143000" rtl="0" algn="l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27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127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127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27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27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27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5296957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12" y="3672416"/>
            <a:ext cx="7772400" cy="113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2" y="2422259"/>
            <a:ext cx="77724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5296957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28863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333500"/>
            <a:ext cx="4038598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48200" y="1333500"/>
            <a:ext cx="4038598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5296957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28863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279259"/>
            <a:ext cx="4040099" cy="533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1812394"/>
            <a:ext cx="4040099" cy="3292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45025" y="1279259"/>
            <a:ext cx="4041900" cy="533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645025" y="1812394"/>
            <a:ext cx="4041900" cy="3292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5296957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28863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5296957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57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5296957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27540"/>
            <a:ext cx="3008398" cy="9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75050" y="227540"/>
            <a:ext cx="5111698" cy="4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195916"/>
            <a:ext cx="3008398" cy="39092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5296957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4000500"/>
            <a:ext cx="5486399" cy="47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510645"/>
            <a:ext cx="5486399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4472780"/>
            <a:ext cx="5486399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5296957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28863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spcBef>
                <a:spcPts val="0"/>
              </a:spcBef>
              <a:defRPr b="0" baseline="0" i="0" sz="1800" u="none" cap="none" strike="noStrike"/>
            </a:lvl3pPr>
            <a:lvl4pPr indent="0" marL="0" marR="0" rtl="0" algn="l">
              <a:spcBef>
                <a:spcPts val="0"/>
              </a:spcBef>
              <a:defRPr b="0" baseline="0" i="0" sz="1800" u="none" cap="none" strike="noStrike"/>
            </a:lvl4pPr>
            <a:lvl5pPr indent="0" marL="0" marR="0" rtl="0" algn="l">
              <a:spcBef>
                <a:spcPts val="0"/>
              </a:spcBef>
              <a:defRPr b="0" baseline="0" i="0" sz="1800" u="none" cap="none" strike="noStrike"/>
            </a:lvl5pPr>
            <a:lvl6pPr indent="0" marL="0" marR="0" rtl="0" algn="l">
              <a:spcBef>
                <a:spcPts val="0"/>
              </a:spcBef>
              <a:defRPr b="0" baseline="0" i="0" sz="1800" u="none" cap="none" strike="noStrike"/>
            </a:lvl6pPr>
            <a:lvl7pPr indent="0" marL="0" marR="0" rtl="0" algn="l">
              <a:spcBef>
                <a:spcPts val="0"/>
              </a:spcBef>
              <a:defRPr b="0" baseline="0" i="0" sz="1800" u="none" cap="none" strike="noStrike"/>
            </a:lvl7pPr>
            <a:lvl8pPr indent="0" marL="0" marR="0" rtl="0" algn="l">
              <a:spcBef>
                <a:spcPts val="0"/>
              </a:spcBef>
              <a:defRPr b="0" baseline="0" i="0" sz="1800" u="none" cap="none" strike="noStrike"/>
            </a:lvl8pPr>
            <a:lvl9pPr indent="0" marL="0" marR="0" rtl="0" algn="l">
              <a:spcBef>
                <a:spcPts val="0"/>
              </a:spcBef>
              <a:defRPr b="0" baseline="0" i="0" sz="1800" u="none" cap="none" strike="noStrike"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-19050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12700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-12700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-12700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-12700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-12700" marL="2971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-12700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-12700" marL="3886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5296957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5296957"/>
            <a:ext cx="2133598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jpg"/><Relationship Id="rId4" Type="http://schemas.openxmlformats.org/officeDocument/2006/relationships/image" Target="../media/image30.png"/><Relationship Id="rId5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jp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jpg"/><Relationship Id="rId4" Type="http://schemas.openxmlformats.org/officeDocument/2006/relationships/image" Target="../media/image15.png"/><Relationship Id="rId11" Type="http://schemas.openxmlformats.org/officeDocument/2006/relationships/image" Target="../media/image22.jpg"/><Relationship Id="rId10" Type="http://schemas.openxmlformats.org/officeDocument/2006/relationships/image" Target="../media/image23.png"/><Relationship Id="rId12" Type="http://schemas.openxmlformats.org/officeDocument/2006/relationships/image" Target="../media/image25.jpg"/><Relationship Id="rId9" Type="http://schemas.openxmlformats.org/officeDocument/2006/relationships/image" Target="../media/image24.gif"/><Relationship Id="rId5" Type="http://schemas.openxmlformats.org/officeDocument/2006/relationships/image" Target="../media/image14.jp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jpg"/><Relationship Id="rId4" Type="http://schemas.openxmlformats.org/officeDocument/2006/relationships/image" Target="../media/image31.png"/><Relationship Id="rId5" Type="http://schemas.openxmlformats.org/officeDocument/2006/relationships/image" Target="../media/image29.png"/><Relationship Id="rId6" Type="http://schemas.openxmlformats.org/officeDocument/2006/relationships/image" Target="../media/image32.png"/><Relationship Id="rId7" Type="http://schemas.openxmlformats.org/officeDocument/2006/relationships/image" Target="../media/image28.png"/><Relationship Id="rId8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jpg"/><Relationship Id="rId4" Type="http://schemas.openxmlformats.org/officeDocument/2006/relationships/image" Target="../media/image02.png"/><Relationship Id="rId5" Type="http://schemas.openxmlformats.org/officeDocument/2006/relationships/image" Target="../media/image01.png"/><Relationship Id="rId6" Type="http://schemas.openxmlformats.org/officeDocument/2006/relationships/image" Target="../media/image03.png"/><Relationship Id="rId7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jpg"/><Relationship Id="rId4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jp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jpg"/><Relationship Id="rId4" Type="http://schemas.openxmlformats.org/officeDocument/2006/relationships/image" Target="../media/image08.png"/><Relationship Id="rId5" Type="http://schemas.openxmlformats.org/officeDocument/2006/relationships/image" Target="../media/image09.png"/><Relationship Id="rId6" Type="http://schemas.openxmlformats.org/officeDocument/2006/relationships/image" Target="../media/image07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1906361" y="4820048"/>
            <a:ext cx="5089200" cy="42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Advancing Southeast Asia e-Commerce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000436" y="4006600"/>
            <a:ext cx="4122900" cy="42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0661" y="531587"/>
            <a:ext cx="4630121" cy="3227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type="title"/>
          </p:nvPr>
        </p:nvSpPr>
        <p:spPr>
          <a:xfrm>
            <a:off x="457200" y="-10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Social Media Based</a:t>
            </a:r>
            <a:br>
              <a:rPr b="0" baseline="0" i="0" lang="en-US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</a:br>
            <a:r>
              <a:rPr b="0" baseline="0" i="0" lang="en-US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Online Marketplaces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1488049" y="3537650"/>
            <a:ext cx="2131199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rtl val="0"/>
              </a:rPr>
              <a:t>Lucloi.vn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C2C  online marketplace  for Vietnamese consumers.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4311235" y="1764042"/>
            <a:ext cx="832198" cy="641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5143425" y="2581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Lato"/>
              <a:buNone/>
            </a:pPr>
            <a:r>
              <a:rPr b="1" baseline="0" i="0" lang="en-US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rtl val="0"/>
              </a:rPr>
              <a:t>AsiaticMall.com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An online marketplace that allows Sellers from different countries in Asia to trade with one another.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5826" y="1528620"/>
            <a:ext cx="3247597" cy="1442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6534" y="1528620"/>
            <a:ext cx="3314700" cy="1472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>
            <p:ph type="title"/>
          </p:nvPr>
        </p:nvSpPr>
        <p:spPr>
          <a:xfrm>
            <a:off x="457200" y="-10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Social Media Based</a:t>
            </a:r>
            <a:br>
              <a:rPr b="0" baseline="0" i="0" lang="en-US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</a:br>
            <a:r>
              <a:rPr b="0" baseline="0" i="0" lang="en-US" sz="30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Marketplaces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82350" y="1261623"/>
            <a:ext cx="7649100" cy="986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39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rtl val="0"/>
              </a:rPr>
              <a:t>What is social media based Marketplace?</a:t>
            </a:r>
          </a:p>
          <a:p>
            <a:pPr indent="-139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 social media based online market is a new concept of online market which integrated all the features  of social media websites like Facebook, Instagram or even Snapchat. 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350" y="2247900"/>
            <a:ext cx="4065366" cy="276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61250" y="2247900"/>
            <a:ext cx="2603499" cy="260734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2123727" y="4873723"/>
            <a:ext cx="11271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Social media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6403628" y="4873723"/>
            <a:ext cx="13003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Online Market</a:t>
            </a:r>
          </a:p>
        </p:txBody>
      </p:sp>
      <p:sp>
        <p:nvSpPr>
          <p:cNvPr id="189" name="Shape 189"/>
          <p:cNvSpPr/>
          <p:nvPr/>
        </p:nvSpPr>
        <p:spPr>
          <a:xfrm>
            <a:off x="4310796" y="3238500"/>
            <a:ext cx="873841" cy="10033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baseline="0" i="0" sz="1400" u="none" cap="none" strike="noStrike"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207" y="2322150"/>
            <a:ext cx="1589099" cy="14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/>
          <p:nvPr/>
        </p:nvSpPr>
        <p:spPr>
          <a:xfrm>
            <a:off x="3178050" y="2346950"/>
            <a:ext cx="2787900" cy="227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baseline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  <a:rtl val="0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 service that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Picks ups - Packs – Ships the item.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Delivery service model is also inspired by Uber’s hiring concept. 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*Subject to change.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  <a:p>
            <a:pPr indent="-1714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  <a:rtl val="0"/>
            </a:endParaRPr>
          </a:p>
          <a:p>
            <a:pPr indent="-1714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02200" y="1971886"/>
            <a:ext cx="2426674" cy="215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64467" y="165100"/>
            <a:ext cx="1678315" cy="16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580375" y="-10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User Experience Outline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125" y="620250"/>
            <a:ext cx="8387748" cy="5094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1896800" y="3621150"/>
            <a:ext cx="7094399" cy="8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457200" y="12072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User Experience Outline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1736058" y="3437187"/>
            <a:ext cx="3967198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libri"/>
              <a:buNone/>
            </a:pPr>
            <a:r>
              <a:rPr b="0" baseline="0" i="0" lang="en-US" sz="4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 </a:t>
            </a: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200"/>
            <a:ext cx="9144000" cy="457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>
            <p:ph type="title"/>
          </p:nvPr>
        </p:nvSpPr>
        <p:spPr>
          <a:xfrm>
            <a:off x="457200" y="0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Competition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1812" y="3138775"/>
            <a:ext cx="2300348" cy="64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1732" y="4165348"/>
            <a:ext cx="1343699" cy="134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03962" y="1527357"/>
            <a:ext cx="2300350" cy="1053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1987" y="4601550"/>
            <a:ext cx="2552299" cy="5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04725" y="4351600"/>
            <a:ext cx="2134550" cy="914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/>
        <p:spPr>
          <a:xfrm>
            <a:off x="9212275" y="3138775"/>
            <a:ext cx="1212825" cy="12128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27619" y="3299575"/>
            <a:ext cx="2376668" cy="56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7200" y="3138775"/>
            <a:ext cx="2134548" cy="72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048000" y="1527357"/>
            <a:ext cx="3048000" cy="121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31732" y="1433778"/>
            <a:ext cx="1510398" cy="1510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>
            <p:ph type="title"/>
          </p:nvPr>
        </p:nvSpPr>
        <p:spPr>
          <a:xfrm>
            <a:off x="457200" y="0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Competitive Advantages</a:t>
            </a:r>
          </a:p>
        </p:txBody>
      </p:sp>
      <p:sp>
        <p:nvSpPr>
          <p:cNvPr id="235" name="Shape 235"/>
          <p:cNvSpPr/>
          <p:nvPr/>
        </p:nvSpPr>
        <p:spPr>
          <a:xfrm>
            <a:off x="457200" y="2251480"/>
            <a:ext cx="2527300" cy="160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More Versatility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 lifestyle payment platform all in one. From paying utility bills, buying movie tickets to paying for a date’s meal discretely.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6019800" y="2266272"/>
            <a:ext cx="278387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More Relevant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Users get to follow trendsetters and view a feed of items suited to their interest. </a:t>
            </a:r>
          </a:p>
        </p:txBody>
      </p:sp>
      <p:sp>
        <p:nvSpPr>
          <p:cNvPr id="237" name="Shape 237"/>
          <p:cNvSpPr/>
          <p:nvPr/>
        </p:nvSpPr>
        <p:spPr>
          <a:xfrm>
            <a:off x="457200" y="4053103"/>
            <a:ext cx="227072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Smarter with Escrow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Personalization provides better user experience.  Offer users different methods ….</a:t>
            </a:r>
          </a:p>
        </p:txBody>
      </p:sp>
      <p:sp>
        <p:nvSpPr>
          <p:cNvPr id="238" name="Shape 238"/>
          <p:cNvSpPr/>
          <p:nvPr/>
        </p:nvSpPr>
        <p:spPr>
          <a:xfrm>
            <a:off x="6083300" y="3661875"/>
            <a:ext cx="2603499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Easier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Sell and buy anything with one click of a button. Just like social media, users get to share the items they are selling or buying. Including an instant chat feature to make deals happen. (C2C)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771900" y="2405367"/>
            <a:ext cx="1511299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Flexible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Registrants  can earn from delivering by customizing their schedule to the available delivery tasks days ahead.</a:t>
            </a:r>
          </a:p>
        </p:txBody>
      </p:sp>
      <p:cxnSp>
        <p:nvCxnSpPr>
          <p:cNvPr id="240" name="Shape 240"/>
          <p:cNvCxnSpPr/>
          <p:nvPr/>
        </p:nvCxnSpPr>
        <p:spPr>
          <a:xfrm>
            <a:off x="3220750" y="2089925"/>
            <a:ext cx="0" cy="29930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Shape 241"/>
          <p:cNvCxnSpPr/>
          <p:nvPr/>
        </p:nvCxnSpPr>
        <p:spPr>
          <a:xfrm>
            <a:off x="5646450" y="2089925"/>
            <a:ext cx="0" cy="29930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Shape 242"/>
          <p:cNvSpPr txBox="1"/>
          <p:nvPr/>
        </p:nvSpPr>
        <p:spPr>
          <a:xfrm>
            <a:off x="1138282" y="1447800"/>
            <a:ext cx="902810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rtl val="0"/>
              </a:rPr>
              <a:t>Payment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  <a:rtl val="0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3911600" y="1446311"/>
            <a:ext cx="8831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Logistics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6591300" y="1446311"/>
            <a:ext cx="17652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Online Marketplace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>
            <p:ph type="title"/>
          </p:nvPr>
        </p:nvSpPr>
        <p:spPr>
          <a:xfrm>
            <a:off x="457200" y="-83592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Stages of Development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948425" y="1473400"/>
            <a:ext cx="1601099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Current Phase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52" name="Shape 252"/>
          <p:cNvSpPr txBox="1"/>
          <p:nvPr/>
        </p:nvSpPr>
        <p:spPr>
          <a:xfrm flipH="1">
            <a:off x="3842799" y="1482850"/>
            <a:ext cx="1410298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rtl val="0"/>
              </a:rPr>
              <a:t>Phase II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  <a:rtl val="0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6466350" y="1473400"/>
            <a:ext cx="2106299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Phase III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  <a:rtl val="0"/>
            </a:endParaRPr>
          </a:p>
        </p:txBody>
      </p:sp>
      <p:cxnSp>
        <p:nvCxnSpPr>
          <p:cNvPr id="254" name="Shape 254"/>
          <p:cNvCxnSpPr/>
          <p:nvPr/>
        </p:nvCxnSpPr>
        <p:spPr>
          <a:xfrm>
            <a:off x="5893625" y="2027775"/>
            <a:ext cx="12300" cy="297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Shape 255"/>
          <p:cNvCxnSpPr/>
          <p:nvPr/>
        </p:nvCxnSpPr>
        <p:spPr>
          <a:xfrm>
            <a:off x="3017550" y="2018475"/>
            <a:ext cx="0" cy="29930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6" name="Shape 2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3304362" y="4328512"/>
            <a:ext cx="555616" cy="4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5062" y="4326587"/>
            <a:ext cx="456573" cy="46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4226" y="4316298"/>
            <a:ext cx="456575" cy="48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20112" y="5011587"/>
            <a:ext cx="456575" cy="4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41300" y="5038075"/>
            <a:ext cx="1001953" cy="4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 txBox="1"/>
          <p:nvPr/>
        </p:nvSpPr>
        <p:spPr>
          <a:xfrm>
            <a:off x="357200" y="2175875"/>
            <a:ext cx="2373599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Further research on the market situation.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Refining ASEAN-Ecom’s strategy and recruiting members.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Developing and enhancing solutions i.e. payment platform.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6293900" y="2107925"/>
            <a:ext cx="2392799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Official Launch of SeenPay and Lucloi.vn in Vietnam.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Logistics work-around through 3rd party partnership.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Finalize cross border-trading for AsiaticMall.com </a:t>
            </a:r>
            <a:r>
              <a:rPr b="1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- </a:t>
            </a: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possible through (AEC) 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3063925" y="3589575"/>
            <a:ext cx="25617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Start Marketing Ploy.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026125" y="2107911"/>
            <a:ext cx="2637300" cy="159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Undergo rigorous product testing.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Introduce functionality to wider audience and appeal  investors.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hape 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 txBox="1"/>
          <p:nvPr>
            <p:ph type="title"/>
          </p:nvPr>
        </p:nvSpPr>
        <p:spPr>
          <a:xfrm>
            <a:off x="558800" y="2108464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Contact: hello@aseanecom.com</a:t>
            </a:r>
            <a:b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b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www.aseanecom.com</a:t>
            </a:r>
            <a:b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b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Boston, MA - USA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type="ctrTitle"/>
          </p:nvPr>
        </p:nvSpPr>
        <p:spPr>
          <a:xfrm>
            <a:off x="559050" y="3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ASEAN Ecom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682350" y="1261623"/>
            <a:ext cx="7649100" cy="1460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rtl val="0"/>
              </a:rPr>
              <a:t>Who are we: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ASEAN Ecom is a group of globalized professionals who have a "zeal" in advancing and developing the Southeast Asian e-commerce infrastructure.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682350" y="2363950"/>
            <a:ext cx="7772400" cy="11210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rtl val="0"/>
              </a:rPr>
              <a:t>What we do: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We are creating an e-commerce ecosystem by using technology to build an online payment platform, online trading sites and smart logistics.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682225" y="3485050"/>
            <a:ext cx="7649100" cy="1848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rtl val="0"/>
              </a:rPr>
              <a:t>Why we do it: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We want to solve the market problems that e-commerce faces and bring the convenience of doing business online to the people of Southeast Asia.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2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We support more economic growth and also open up many dormant opportunities such as web services, apps with freemium models, etc. We hope to shape e-commerce as a lifestyle.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559050" y="3"/>
            <a:ext cx="7772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Mission &amp; Vision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682350" y="1261623"/>
            <a:ext cx="7649100" cy="1460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39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rtl val="0"/>
              </a:rPr>
              <a:t>Mission:</a:t>
            </a:r>
          </a:p>
          <a:p>
            <a:pPr indent="-139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Our globalized startup team gathers diverse individuals with the same passion in e-commerce. To work together in providing the tools to make trading online easy and accessible for everyone in Southeast Asia. This is done by creating “trust” by providing a user-friendly, smart, convenient, reliable, and secure integrated payment platform and also accessibility through subsidiary online marketplaces and logistics . 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82350" y="3166225"/>
            <a:ext cx="7649100" cy="1460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139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baseline="0" i="0" lang="en-US" sz="1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rtl val="0"/>
              </a:rPr>
              <a:t>Vision:</a:t>
            </a:r>
          </a:p>
          <a:p>
            <a:pPr indent="-139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ASEAN Ecom aims to build and advance the future infrastructure of e-commerce across countries in Southeast Asia. Through the development of our projects that establish "trust", we set out to evolve the way Southeast Asians conduct online trading. Ultimately making e-commerce a lifestyle in the region.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type="title"/>
          </p:nvPr>
        </p:nvSpPr>
        <p:spPr>
          <a:xfrm>
            <a:off x="0" y="-7"/>
            <a:ext cx="91440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ASEAN e-Commerce Landscape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1039700" y="820125"/>
            <a:ext cx="6913199" cy="4143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Males buy 3Cs (Computer, Communication, Consumer Electronic Products)</a:t>
            </a: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Females buy fashion, health &amp; beauty, and kitchenware</a:t>
            </a: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The growing of ecommerce startups and small businesses (B2C, C2C and online traditional businesses)</a:t>
            </a: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The ASEAN E-Commerce  is worth approximately $34.5 billion by 2018.</a:t>
            </a: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Shopping Online is predicted to become a lifestyle for the people of this region in the near future.</a:t>
            </a: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The majority of online trading in SEA is through social media sites like Instagram, Facebook and meet up for payment.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>
            <p:ph type="title"/>
          </p:nvPr>
        </p:nvSpPr>
        <p:spPr>
          <a:xfrm>
            <a:off x="0" y="-7"/>
            <a:ext cx="91440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Key Factors Fuel E-Commerce in ASEAN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166700" y="789350"/>
            <a:ext cx="6913199" cy="50726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The ecommerce/retail rate is low so there is a significant room to grow.</a:t>
            </a: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The rise of Southeast Asian middle class population.</a:t>
            </a: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Increasing Mobile, Internet and Credit/Debit Card penetration.</a:t>
            </a: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The ASEAN E-Commerce  is worth approximately $34.5 billion by 2018.</a:t>
            </a: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Increasing logistic options.</a:t>
            </a: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Southeast Asia has a young online population (540+ Millions People)</a:t>
            </a: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icksand"/>
              <a:buChar char="●"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The ASEAN Economic Community (AEC) will open borders and stimulate trade and commerce across Southeast Asia through better logistics capabilities.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x="0" y="-7"/>
            <a:ext cx="91440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ASEAN e-Commerce Challenges</a:t>
            </a:r>
          </a:p>
        </p:txBody>
      </p:sp>
      <p:pic>
        <p:nvPicPr>
          <p:cNvPr id="124" name="Shape 124"/>
          <p:cNvPicPr preferRelativeResize="0"/>
          <p:nvPr/>
        </p:nvPicPr>
        <p:blipFill rotWithShape="1">
          <a:blip r:embed="rId4">
            <a:alphaModFix/>
          </a:blip>
          <a:srcRect b="20482" l="0" r="0" t="0"/>
          <a:stretch/>
        </p:blipFill>
        <p:spPr>
          <a:xfrm>
            <a:off x="691550" y="1206661"/>
            <a:ext cx="986700" cy="9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5">
            <a:alphaModFix/>
          </a:blip>
          <a:srcRect b="17856" l="18251" r="14993" t="15560"/>
          <a:stretch/>
        </p:blipFill>
        <p:spPr>
          <a:xfrm>
            <a:off x="2910600" y="1127658"/>
            <a:ext cx="741872" cy="91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6">
            <a:alphaModFix/>
          </a:blip>
          <a:srcRect b="18946" l="19156" r="19384" t="-7986"/>
          <a:stretch/>
        </p:blipFill>
        <p:spPr>
          <a:xfrm>
            <a:off x="7000811" y="1163400"/>
            <a:ext cx="1285874" cy="9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7">
            <a:alphaModFix/>
          </a:blip>
          <a:srcRect b="21333" l="0" r="0" t="0"/>
          <a:stretch/>
        </p:blipFill>
        <p:spPr>
          <a:xfrm>
            <a:off x="4884828" y="1163400"/>
            <a:ext cx="1185600" cy="9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2171236" y="2535700"/>
            <a:ext cx="2220599" cy="291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Low credit card penetration. Opt for cash on delivery.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Do not see the benefit of putting their cash in banks.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Existing payments systems fall short of creating trust.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995574" y="2159100"/>
            <a:ext cx="1356300" cy="622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1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Consumer Behaviour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74600" y="2863500"/>
            <a:ext cx="2220599" cy="21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Poor privacy policies.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Identity theft and unauthorized bank account access.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Illegitimate online marketplaces.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Various  consumer frauds.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92100" y="2309125"/>
            <a:ext cx="1185600" cy="36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Lato"/>
              <a:buNone/>
            </a:pPr>
            <a:r>
              <a:rPr b="1" baseline="0" i="0" lang="en-US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rtl val="0"/>
              </a:rPr>
              <a:t>Security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2603375" y="2216000"/>
            <a:ext cx="13563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Lato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rtl val="0"/>
              </a:rPr>
              <a:t>Payment System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4921425" y="2287500"/>
            <a:ext cx="1112398" cy="365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Lato"/>
              <a:buNone/>
            </a:pPr>
            <a:r>
              <a:rPr b="1" baseline="0" i="0" lang="en-US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rtl val="0"/>
              </a:rPr>
              <a:t>Logistics</a:t>
            </a:r>
            <a:r>
              <a:rPr b="1" baseline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4475175" y="2863500"/>
            <a:ext cx="2004899" cy="26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Poor infrastructure planning.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Lack of technological adaptations to existing services.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Deliveries often get stolen/lost or are late upon arrival.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6621750" y="2535700"/>
            <a:ext cx="2220599" cy="3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Emphasis on inspecting the product before buying.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Many online marketplaces provide vague descriptions and pictures to illustrate products. General skepticism on digital content.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idx="1" type="body"/>
          </p:nvPr>
        </p:nvSpPr>
        <p:spPr>
          <a:xfrm>
            <a:off x="3685725" y="1621798"/>
            <a:ext cx="17007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  <a:rtl val="0"/>
              </a:rPr>
              <a:t>Solution            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0774" y="666725"/>
            <a:ext cx="2985898" cy="288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2400300" y="3878798"/>
            <a:ext cx="4279499" cy="1186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ASEAN Ecom aims to advance and develop the Southeast Asian e-commerce infrastructure by building a sustainable e-commerce ecosystem.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www.aseanecom.com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0" y="0"/>
            <a:ext cx="91440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Source Sans Pro"/>
              <a:buNone/>
            </a:pPr>
            <a:r>
              <a:rPr b="0" baseline="0" i="0" lang="en-US" sz="3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Introduction to the Solution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9924" y="646900"/>
            <a:ext cx="4954776" cy="495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>
            <p:ph idx="1" type="body"/>
          </p:nvPr>
        </p:nvSpPr>
        <p:spPr>
          <a:xfrm>
            <a:off x="3192600" y="3745950"/>
            <a:ext cx="27588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Intends to resolve the online trust &amp; security problem of ecommerce in SEA.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Uses the latest PCI Data security standards.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1345037" y="5377075"/>
            <a:ext cx="6453899" cy="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icksand"/>
              <a:buNone/>
            </a:pPr>
            <a:r>
              <a:rPr b="1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*</a:t>
            </a:r>
            <a:r>
              <a:rPr b="0" baseline="0" i="0" lang="en-US" sz="1400" u="none" cap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SeenPay’s detailed scheme is available upon request.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004575" y="1163200"/>
            <a:ext cx="137159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0" baseline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8479" y="1516212"/>
            <a:ext cx="1371603" cy="2224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95487" y="1957186"/>
            <a:ext cx="1665773" cy="1551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3962" y="1799492"/>
            <a:ext cx="2545773" cy="188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7256150" y="172425"/>
            <a:ext cx="1720499" cy="15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538700" y="3670533"/>
            <a:ext cx="21963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A secure user-friendly integrated payment platform.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Quicksand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The trusted payment platform with escrow concept features.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580575" y="3745950"/>
            <a:ext cx="2299800" cy="16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The solution to further expand logistical development.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14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  <a:rtl val="0"/>
              </a:rPr>
              <a:t>Opens up dormant services e.g. web services, freemium apps, etc.</a:t>
            </a: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76700" y="172425"/>
            <a:ext cx="1041400" cy="10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3203848" y="1345332"/>
            <a:ext cx="29122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baseline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 build the trust for eCommerce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